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hErk/uvzhOzEq+n26as0H30fKO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C8ECB66-AA24-4E71-9058-A7D1FD45492C}">
  <a:tblStyle styleId="{DC8ECB66-AA24-4E71-9058-A7D1FD45492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  <a:tblStyle styleId="{4BC12ECE-29B6-4D00-B1D4-8B9CEDAA566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cf3f2e44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4cf3f2e44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4cf3f2e44f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Pressure, temperature, wind speed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PWRF-red, station-black</a:t>
            </a:r>
            <a:endParaRPr/>
          </a:p>
        </p:txBody>
      </p:sp>
      <p:sp>
        <p:nvSpPr>
          <p:cNvPr id="160" name="Google Shape;16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- White+Seal">
  <p:cSld name="5_Title Slide - White+Seal">
    <p:bg>
      <p:bgPr>
        <a:solidFill>
          <a:srgbClr val="13294A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18"/>
          <p:cNvSpPr txBox="1"/>
          <p:nvPr>
            <p:ph type="ctrTitle"/>
          </p:nvPr>
        </p:nvSpPr>
        <p:spPr>
          <a:xfrm>
            <a:off x="384936" y="1844897"/>
            <a:ext cx="11397616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1" sz="3600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" type="subTitle"/>
          </p:nvPr>
        </p:nvSpPr>
        <p:spPr>
          <a:xfrm>
            <a:off x="384936" y="3461119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/>
        </p:txBody>
      </p:sp>
      <p:pic>
        <p:nvPicPr>
          <p:cNvPr id="19" name="Google Shape;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9263" y="6160583"/>
            <a:ext cx="4167383" cy="52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8"/>
          <p:cNvSpPr/>
          <p:nvPr/>
        </p:nvSpPr>
        <p:spPr>
          <a:xfrm>
            <a:off x="-140757" y="6095999"/>
            <a:ext cx="878861" cy="863463"/>
          </a:xfrm>
          <a:custGeom>
            <a:rect b="b" l="l" r="r" t="t"/>
            <a:pathLst>
              <a:path extrusionOk="0" h="5796501" w="5899869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019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+Content+PhotoLeft">
  <p:cSld name="3_Title+Content+PhotoLeft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/>
          <p:nvPr/>
        </p:nvSpPr>
        <p:spPr>
          <a:xfrm>
            <a:off x="-1091980" y="855527"/>
            <a:ext cx="7634669" cy="7500908"/>
          </a:xfrm>
          <a:custGeom>
            <a:rect b="b" l="l" r="r" t="t"/>
            <a:pathLst>
              <a:path extrusionOk="0" h="5796501" w="5899869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3921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9"/>
          <p:cNvSpPr/>
          <p:nvPr>
            <p:ph idx="2" type="pic"/>
          </p:nvPr>
        </p:nvSpPr>
        <p:spPr>
          <a:xfrm>
            <a:off x="5532277" y="1352392"/>
            <a:ext cx="6310809" cy="2600384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9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b="1" sz="3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" type="body"/>
          </p:nvPr>
        </p:nvSpPr>
        <p:spPr>
          <a:xfrm>
            <a:off x="462012" y="1352391"/>
            <a:ext cx="4784560" cy="5163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9"/>
          <p:cNvSpPr/>
          <p:nvPr>
            <p:ph idx="3" type="pic"/>
          </p:nvPr>
        </p:nvSpPr>
        <p:spPr>
          <a:xfrm>
            <a:off x="5532277" y="4081113"/>
            <a:ext cx="6310809" cy="276175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i.org/10.1029/2020GL091076" TargetMode="External"/><Relationship Id="rId4" Type="http://schemas.openxmlformats.org/officeDocument/2006/relationships/hyperlink" Target="https://doi.org/10.1002/2017JD027796" TargetMode="External"/><Relationship Id="rId9" Type="http://schemas.openxmlformats.org/officeDocument/2006/relationships/hyperlink" Target="https://doi.org/10.5194/tc-17-865-2023" TargetMode="External"/><Relationship Id="rId5" Type="http://schemas.openxmlformats.org/officeDocument/2006/relationships/hyperlink" Target="https://doi.org/10.1029/2020JD034119" TargetMode="External"/><Relationship Id="rId6" Type="http://schemas.openxmlformats.org/officeDocument/2006/relationships/hyperlink" Target="https://doi.org/10.16904/envidat.190" TargetMode="External"/><Relationship Id="rId7" Type="http://schemas.openxmlformats.org/officeDocument/2006/relationships/hyperlink" Target="https://doi.org/10.1029/2021GL097108" TargetMode="External"/><Relationship Id="rId8" Type="http://schemas.openxmlformats.org/officeDocument/2006/relationships/hyperlink" Target="https://doi.org/10.1002/2014GL060881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i.org/10.1038/s41561-021-00877-z" TargetMode="External"/><Relationship Id="rId4" Type="http://schemas.openxmlformats.org/officeDocument/2006/relationships/hyperlink" Target="https://doi.org/10.1002/2014GL060140" TargetMode="External"/><Relationship Id="rId5" Type="http://schemas.openxmlformats.org/officeDocument/2006/relationships/hyperlink" Target="https://doi.org/10.5067/MODIS/MCD43C3.061" TargetMode="External"/><Relationship Id="rId6" Type="http://schemas.openxmlformats.org/officeDocument/2006/relationships/hyperlink" Target="https://doi.org/10.1038/s41561-019-0370-2" TargetMode="External"/><Relationship Id="rId7" Type="http://schemas.openxmlformats.org/officeDocument/2006/relationships/hyperlink" Target="https://doi.org/10.5194/tc-16-397-2022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>
            <p:ph type="ctrTitle"/>
          </p:nvPr>
        </p:nvSpPr>
        <p:spPr>
          <a:xfrm>
            <a:off x="384924" y="1496150"/>
            <a:ext cx="106581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Strong Warming over the Antarctic Peninsula during Combined Atmospheric River and Foehn Events</a:t>
            </a:r>
            <a:endParaRPr/>
          </a:p>
        </p:txBody>
      </p:sp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384936" y="2906621"/>
            <a:ext cx="11397600" cy="3076200"/>
          </a:xfrm>
          <a:prstGeom prst="rect">
            <a:avLst/>
          </a:prstGeom>
          <a:solidFill>
            <a:srgbClr val="0C0C0C">
              <a:alpha val="200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Xun Zou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Penny M. Rowe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Irina Gorodetskaya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3,4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David H. Bromwich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Matthew A. Lazzara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Raul R. Cordero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Zhenhai Zhang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Brian Kawzenuk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Jason M. Cordeira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Jonathan D. Wille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F. Martin Ralph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Le-Sheng Bai</a:t>
            </a:r>
            <a:r>
              <a:rPr b="1" baseline="30000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baseline="30000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aseline="30000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CW3E, Scripps Institution of Oceanography, University of California San Diego, CA, USA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NorthWest Research Associates, Redmond, WA, USA.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CESAM - Centre for Environmental and Marine Studies, Department of Physics, University of Aveiro, Aveiro, Portugal.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IIMAR | Interdisciplinary Centre of Marine and Environmental Research of the University of Porto, Porto, Portugal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Byrd Polar and Climate Research Center, The Ohio State University, Columbus, OH, USA.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ntarctic Meteorological Research and Data Center, Space Science and Engineering Center, University of Wisconsin-Madison, and Department of Physical Sciences, School of Engineering, Science, and Mathematics, Madison Area Technical College, Madison, WI, USA.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Department of Physics, University of Santiago de Chile, Av. Bernardo O’Higgins 3363, Santiago, Chile.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aseline="30000"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IGE/CNRS, University Grenoble-Alpes, France.</a:t>
            </a: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aseline="30000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  05/31/2023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133"/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263" y="6160583"/>
            <a:ext cx="4167383" cy="520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/>
          <p:nvPr/>
        </p:nvSpPr>
        <p:spPr>
          <a:xfrm>
            <a:off x="-140757" y="6095999"/>
            <a:ext cx="878861" cy="863463"/>
          </a:xfrm>
          <a:custGeom>
            <a:rect b="b" l="l" r="r" t="t"/>
            <a:pathLst>
              <a:path extrusionOk="0" h="5796501" w="5899869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019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937" y="598285"/>
            <a:ext cx="3064116" cy="89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PP" id="106" name="Google Shape;10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59715" y="-1"/>
            <a:ext cx="1332285" cy="1047213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</p:pic>
      <p:pic>
        <p:nvPicPr>
          <p:cNvPr descr="Nsflogotrans - National Science Foundation (600x601)" id="107" name="Google Shape;10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52835" y="38266"/>
            <a:ext cx="1016045" cy="101761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9149559" y="6358069"/>
            <a:ext cx="3038641" cy="461665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Rowe and Zou are grateful for funding from NSF awards 2229392 and 2127632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/>
        </p:nvSpPr>
        <p:spPr>
          <a:xfrm>
            <a:off x="0" y="737"/>
            <a:ext cx="12191999" cy="52322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Rivers &amp; Foehn Warming – Foehn Jets</a:t>
            </a:r>
            <a:endParaRPr/>
          </a:p>
        </p:txBody>
      </p:sp>
      <p:grpSp>
        <p:nvGrpSpPr>
          <p:cNvPr id="225" name="Google Shape;225;p10"/>
          <p:cNvGrpSpPr/>
          <p:nvPr/>
        </p:nvGrpSpPr>
        <p:grpSpPr>
          <a:xfrm>
            <a:off x="3966308" y="678533"/>
            <a:ext cx="8238755" cy="5888830"/>
            <a:chOff x="4037748" y="678533"/>
            <a:chExt cx="8238755" cy="5888830"/>
          </a:xfrm>
        </p:grpSpPr>
        <p:pic>
          <p:nvPicPr>
            <p:cNvPr id="226" name="Google Shape;226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31813" y="678533"/>
              <a:ext cx="4460186" cy="5339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map, screenshot, atlas&#10;&#10;Description automatically generated" id="227" name="Google Shape;227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77265" y="743774"/>
              <a:ext cx="3504405" cy="3513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screenshot, plot, diagram&#10;&#10;Description automatically generated" id="228" name="Google Shape;228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37748" y="4256853"/>
              <a:ext cx="3651078" cy="2310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0"/>
            <p:cNvSpPr txBox="1"/>
            <p:nvPr/>
          </p:nvSpPr>
          <p:spPr>
            <a:xfrm>
              <a:off x="7169212" y="718319"/>
              <a:ext cx="7872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c)</a:t>
              </a:r>
              <a:endParaRPr/>
            </a:p>
          </p:txBody>
        </p:sp>
        <p:sp>
          <p:nvSpPr>
            <p:cNvPr id="230" name="Google Shape;230;p10"/>
            <p:cNvSpPr txBox="1"/>
            <p:nvPr/>
          </p:nvSpPr>
          <p:spPr>
            <a:xfrm>
              <a:off x="7719740" y="6024096"/>
              <a:ext cx="4843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Z1</a:t>
              </a:r>
              <a:endParaRPr/>
            </a:p>
          </p:txBody>
        </p:sp>
        <p:sp>
          <p:nvSpPr>
            <p:cNvPr id="231" name="Google Shape;231;p10"/>
            <p:cNvSpPr txBox="1"/>
            <p:nvPr/>
          </p:nvSpPr>
          <p:spPr>
            <a:xfrm>
              <a:off x="11792118" y="6004949"/>
              <a:ext cx="4843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Z2</a:t>
              </a:r>
              <a:endParaRPr/>
            </a:p>
          </p:txBody>
        </p:sp>
      </p:grpSp>
      <p:sp>
        <p:nvSpPr>
          <p:cNvPr id="232" name="Google Shape;232;p10"/>
          <p:cNvSpPr txBox="1"/>
          <p:nvPr/>
        </p:nvSpPr>
        <p:spPr>
          <a:xfrm>
            <a:off x="71441" y="982354"/>
            <a:ext cx="3986635" cy="3054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and LB jet first discovered in Laffin et al. (2022). </a:t>
            </a:r>
            <a:endParaRPr/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Both jets reduce temperatures and the impacts from SW</a:t>
            </a:r>
            <a:r>
              <a:rPr baseline="-25000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extra moisture input from AR.</a:t>
            </a:r>
            <a:endParaRPr baseline="-25000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jet brings SHF.</a:t>
            </a:r>
            <a:endParaRPr/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Both jets accelerate the ice shelf disintegration via pushing ice to the ocean. </a:t>
            </a:r>
            <a:endParaRPr/>
          </a:p>
        </p:txBody>
      </p:sp>
      <p:sp>
        <p:nvSpPr>
          <p:cNvPr id="233" name="Google Shape;233;p10"/>
          <p:cNvSpPr txBox="1"/>
          <p:nvPr/>
        </p:nvSpPr>
        <p:spPr>
          <a:xfrm>
            <a:off x="71441" y="4309718"/>
            <a:ext cx="389519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occurrence of AR and complicated local topography introduce more uncertainties to foehn studies over the AP. 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"/>
          <p:cNvSpPr txBox="1"/>
          <p:nvPr/>
        </p:nvSpPr>
        <p:spPr>
          <a:xfrm>
            <a:off x="0" y="737"/>
            <a:ext cx="12191999" cy="52322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Rivers &amp; Foehn Warming – SEB</a:t>
            </a:r>
            <a:endParaRPr/>
          </a:p>
        </p:txBody>
      </p:sp>
      <p:pic>
        <p:nvPicPr>
          <p:cNvPr id="239" name="Google Shape;2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2289" y="566539"/>
            <a:ext cx="5118478" cy="6273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1"/>
          <p:cNvSpPr txBox="1"/>
          <p:nvPr/>
        </p:nvSpPr>
        <p:spPr>
          <a:xfrm>
            <a:off x="221323" y="720712"/>
            <a:ext cx="6650966" cy="5637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Leeside: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most of the ice surface on the leeside: SW</a:t>
            </a:r>
            <a:r>
              <a:rPr baseline="-25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the major contributor to the surface warming (Daytime).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dominant contribution of SW</a:t>
            </a:r>
            <a:r>
              <a:rPr baseline="-25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after the foehn event mainly comes from stronger SWD (clear skies).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mountain base or areas strongly affected by the cloud formation (AR): SHF has an equal impact as SW</a:t>
            </a:r>
            <a:r>
              <a:rPr baseline="-25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(both ~140 Wm</a:t>
            </a:r>
            <a:r>
              <a:rPr baseline="30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SCAR Inlet: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</a:t>
            </a:r>
            <a:r>
              <a:rPr baseline="-25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(Avg. 69 Wm</a:t>
            </a:r>
            <a:r>
              <a:rPr baseline="30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~1.3 times as much as the SHF (Avg. 54 Wm</a:t>
            </a:r>
            <a:r>
              <a:rPr baseline="30000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 from 00Z 6 to 23Z 9 February.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SHF maximum occurs on 03Z 8 February (~foehn peak).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/>
              <a:t>Summary &amp; Future Work</a:t>
            </a:r>
            <a:endParaRPr/>
          </a:p>
        </p:txBody>
      </p:sp>
      <p:sp>
        <p:nvSpPr>
          <p:cNvPr id="246" name="Google Shape;246;p12"/>
          <p:cNvSpPr txBox="1"/>
          <p:nvPr/>
        </p:nvSpPr>
        <p:spPr>
          <a:xfrm>
            <a:off x="339969" y="1250806"/>
            <a:ext cx="11503115" cy="3395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combined impact from AR and foehn during both 2018 and 2022 cases. </a:t>
            </a:r>
            <a:endParaRPr/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2022 case, blocking high → Northwesterly AR3 over the AP (~3 days).</a:t>
            </a:r>
            <a:endParaRPr/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persistent impact of the AR led to strong foehn warming → 5 °C ↑ in 2m temperature within 24 hours.</a:t>
            </a:r>
            <a:endParaRPr/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2022 deep foehn case has strong stationary orographic gravity waves on the leeside, which also features foehn jets.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Overall, shortwave radiation contributed the most to the ice surface warming, followed by sensible heat flux.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339968" y="4771312"/>
            <a:ext cx="11503200" cy="19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/>
              <a:t>Ongoing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Categorize all historical AR cases based on Polar AR Scale.</a:t>
            </a:r>
            <a:endParaRPr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Divide cases into different groups based on AR scale, IVT direction, etc.</a:t>
            </a:r>
            <a:endParaRPr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Investigate the drivers and their impacts, as well as the relationship between AR &amp; foehn.  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7813038" y="6581001"/>
            <a:ext cx="437896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(Gorodetskaya et al. 2023; Zou et al. 2023)</a:t>
            </a:r>
            <a:endParaRPr i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/>
              <a:t>Summary &amp; Future Work</a:t>
            </a:r>
            <a:endParaRPr/>
          </a:p>
        </p:txBody>
      </p:sp>
      <p:pic>
        <p:nvPicPr>
          <p:cNvPr descr="A picture containing map, earth, world, text&#10;&#10;Description automatically generated" id="254" name="Google Shape;2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636" y="3722245"/>
            <a:ext cx="4573297" cy="3007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255" name="Google Shape;255;p13"/>
          <p:cNvPicPr preferRelativeResize="0"/>
          <p:nvPr/>
        </p:nvPicPr>
        <p:blipFill rotWithShape="1">
          <a:blip r:embed="rId4">
            <a:alphaModFix/>
          </a:blip>
          <a:srcRect b="-4836" l="0" r="0" t="-3672"/>
          <a:stretch/>
        </p:blipFill>
        <p:spPr>
          <a:xfrm>
            <a:off x="7348815" y="1010016"/>
            <a:ext cx="4316986" cy="280474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276045" y="1276709"/>
            <a:ext cx="53138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about West Antarctica?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279846" y="1921013"/>
            <a:ext cx="6648772" cy="3375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MERRA-2 datasets and ERA5 reanalysis data both indicate a positive trend of AR events over c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oastal west Antarctica (e.g.,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Maclennan et al. 2023).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West Antarctic ice shelves have experienced increased basal melting and widespread grounding line retreat (Rignot et al. 2014; Alley et al. 2021; Milillo et al. 2022; Wild et al. 2022; Tinto et al. 2019).</a:t>
            </a:r>
            <a:r>
              <a:rPr lang="en-US" sz="20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context of both oceanic and atmospheric forcing, West Antarctica may become the next “hot spot” for rapid ice loss following the AP.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1803165" y="5759116"/>
            <a:ext cx="4973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More </a:t>
            </a:r>
            <a:r>
              <a:rPr i="1" lang="en-US" sz="2800">
                <a:solidFill>
                  <a:srgbClr val="0070C0"/>
                </a:solidFill>
              </a:rPr>
              <a:t>complicated</a:t>
            </a:r>
            <a:r>
              <a:rPr i="1"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case?</a:t>
            </a:r>
            <a:endParaRPr/>
          </a:p>
        </p:txBody>
      </p:sp>
      <p:cxnSp>
        <p:nvCxnSpPr>
          <p:cNvPr id="259" name="Google Shape;259;p13"/>
          <p:cNvCxnSpPr/>
          <p:nvPr/>
        </p:nvCxnSpPr>
        <p:spPr>
          <a:xfrm>
            <a:off x="5871412" y="6031831"/>
            <a:ext cx="1252815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70" name="Google Shape;270;p15"/>
          <p:cNvSpPr txBox="1"/>
          <p:nvPr/>
        </p:nvSpPr>
        <p:spPr>
          <a:xfrm>
            <a:off x="318516" y="1102578"/>
            <a:ext cx="11362500" cy="57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Adusumilli, S., M. A. Fish, H. A. Fricker, and B. Medley, 2021: Atmospheric River Precipitation Contributed to Rapid Increases in Surface Height of the West Antarctic Ice Sheet in 2019.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Geophys. Res. Lett.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e2020GL091076,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https://doi.org/10.1029/2020GL091076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Bozkurt, D., R. Rondanelli, J. C. Marín, and R. Garreaud, 2018: Foehn Event Triggered by an Atmospheric River Underlies Record-Setting Temperature Along Continental Antarctica.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Geophys. Res. Atmos.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123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3871–3892,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https://doi.org/10.1002/2017JD027796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Djoumna, G., and D. M. Holland, 2021: Atmospheric Rivers, Warm Air Intrusions, and Surface Radiation Balance in the Amundsen Sea Embayment.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J. Geophys. Res. Atmos.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126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e2020JD034119,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https://doi.org/10.1029/2020JD034119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Howat, I. M., C. Porter, B. E. Smith, M.-J. Noh, and P. Morin, 2019: The Reference Elevation Model of Antarctica.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Cryosphere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665–674, https://doi.org/10.5194/tc-13-665-2019.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Gerber, Franziska; Lehning, Michael (2020). REMA topography and AntarcticaLC2000 for WRF. EnviDat. [Dataset].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https://doi.org/10.16904/envidat.190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Turner, J., H. Lu, J. C. King, S. Carpentier, M. Lazzara, T. Phillips, and J. Wille, 2022: An Extreme High Temperature Event in Coastal East Antarctica Associated with an Atmospheric River and Record Summer Downslope Winds.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Geophys. Res. Lett.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e2021GL097108,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https://doi.org/10.1029/2021GL097108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Gorodetskaya, I. V., M. Tsukernik, K. Claes, M. F. Ralph, W. D. Neff, and N. P. M. Van Lipzig, 2014: The role of atmospheric rivers in anomalous snow accumulation in East Antarctica.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Geophys. Res. Lett.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6199–6206,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https://doi.org/10.1002/2014GL060881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Gorodetskaya, I. V., and Coauthors, 2023: Compound drivers behind new record high temperatures and surface melt at the Antarctic Peninsula in February 2022.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NPJ Clim. Atmos. Sci.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https://doi.org/10.21203/rs.3.rs-2544063/v1.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review.</a:t>
            </a:r>
            <a:endParaRPr sz="1600">
              <a:solidFill>
                <a:schemeClr val="dk1"/>
              </a:solidFill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Maclennan, M. L., and Coauthors, 2023: Climatology and Surface Impacts of Atmospheric Rivers on West Antarctica.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Cryosphere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865–881,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https://doi.org/10.5194/tc-17-865-2023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 txBox="1"/>
          <p:nvPr/>
        </p:nvSpPr>
        <p:spPr>
          <a:xfrm>
            <a:off x="425115" y="334249"/>
            <a:ext cx="11349789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Milillo, P., E. Rignot, P. Rizzoli, B. Scheuchl, J. Mouginot, J. L. Bueso-Bello, P. Prats-Iraola, and L. Dini, 2022: Rapid glacier retreat rates observed in West Antarctica.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Nat. Geosci.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48–53,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https://doi.org/10.1038/s41561-021-00877-z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Rignot, E., J. Mouginot, M. Morlighem, H. Seroussi, and B. Scheuchl, 2014: Widespread, rapid grounding line retreat of Pine Island, Thwaites, Smith, and Kohler glaciers, West Antarctica, from 1992 to 2011.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Geophys. Res. Lett.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3502–3509,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https://doi.org/10.1002/2014GL060140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Schaaf, C., Wang, Z. (2021). </a:t>
            </a:r>
            <a:r>
              <a:rPr b="0"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MODIS/Terra+Aqua BRDF/Albedo Albedo Daily L3 Global 0.05Deg CMG V061</a:t>
            </a:r>
            <a:r>
              <a:rPr b="0" i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[Data set]. NASA EOSDIS Land Processes DAAC. Accessed 2023-05-31 from </a:t>
            </a:r>
            <a:r>
              <a:rPr b="0" i="0"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https://doi.org/10.5067/MODIS/MCD43C3.061</a:t>
            </a:r>
            <a:endParaRPr b="0" i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Tinto, K. J., and Coauthors, 2019: Ross Ice Shelf response to climate driven by the tectonic imprint on seafloor bathymetry.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Nat. Geosci.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441–449,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https://doi.org/10.1038/s41561-019-0370-2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Wild, C. T., K. E. Alley, A. Muto, M. Truffer, T. A. Scambos, and E. C. Pettit, 2022: Weakening of the pinning point buttressing Thwaites Glacier, West Antarctica. 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Cryosphere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397–417, </a:t>
            </a:r>
            <a:r>
              <a:rPr lang="en-US" sz="1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https://doi.org/10.5194/tc-16-397-2022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Wille, J. D., and Coauthors, 2022: Intense atmospheric rivers can weaken ice shelf stability at the Antarctic Peninsula. 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Commun. Earth. Environ.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1–14, https://doi.org/10.1038/s43247-022-00422-9.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Wille, J. D., and Coauthors, 2023: The extraordinary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March 2022 East Antarctica “heat” wave. Part I: observations and meteorological drivers. 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Clim. In review.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Wille, J. D., and Coauthors, 2023: The extraordinary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March 2022 East Antarctica “heat” wave. Part II: impacts on the Antarctic ice sheet. 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Clim. In review.</a:t>
            </a:r>
            <a:endParaRPr b="0" i="0" sz="16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Zou, Xun and Coauthors, 2023: Strong Warming over the Antarctic Peninsula during Combined Atmospheric River and Foehn Events: Contribution of Shortwave Radiation and Turbulence. 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Geophys. Res. Atmos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https://doi.org/10.1002/essoar.10512808.1.</a:t>
            </a:r>
            <a:r>
              <a:rPr i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review.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4cf3f2e44f_0_4"/>
          <p:cNvSpPr txBox="1"/>
          <p:nvPr>
            <p:ph type="ctrTitle"/>
          </p:nvPr>
        </p:nvSpPr>
        <p:spPr>
          <a:xfrm>
            <a:off x="-164758" y="250878"/>
            <a:ext cx="12007800" cy="811800"/>
          </a:xfrm>
          <a:prstGeom prst="rect">
            <a:avLst/>
          </a:prstGeom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IVT Direction</a:t>
            </a:r>
            <a:endParaRPr/>
          </a:p>
        </p:txBody>
      </p:sp>
      <p:pic>
        <p:nvPicPr>
          <p:cNvPr id="282" name="Google Shape;282;g24cf3f2e44f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500" y="1127175"/>
            <a:ext cx="8524477" cy="555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348913" y="1352391"/>
            <a:ext cx="5183363" cy="448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/>
          </a:p>
          <a:p>
            <a:pPr indent="-342900" lvl="0" marL="342900" marR="0" rtl="0" algn="l"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Polar WRF (PWRF) Model</a:t>
            </a:r>
            <a:endParaRPr/>
          </a:p>
          <a:p>
            <a:pPr indent="-182880" lvl="1" marL="54864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Setting</a:t>
            </a:r>
            <a:endParaRPr/>
          </a:p>
          <a:p>
            <a:pPr indent="-182880" lvl="1" marL="54864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Brief Evaluation</a:t>
            </a:r>
            <a:endParaRPr/>
          </a:p>
          <a:p>
            <a:pPr indent="-342900" lvl="0" marL="342900" marR="0" rtl="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&amp; 2022 Melt Cases </a:t>
            </a:r>
            <a:endParaRPr/>
          </a:p>
          <a:p>
            <a:pPr indent="-182880" lvl="0" marL="54864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Synoptic circulation </a:t>
            </a:r>
            <a:endParaRPr/>
          </a:p>
          <a:p>
            <a:pPr indent="-182880" lvl="0" marL="54864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Atmospheric rivers &amp; Foehn Warming </a:t>
            </a:r>
            <a:endParaRPr/>
          </a:p>
          <a:p>
            <a:pPr indent="-342900" lvl="0" marL="342900" marR="0" rtl="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 startAt="3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Summary &amp; Future Works</a:t>
            </a:r>
            <a:endParaRPr/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 b="0" l="38493" r="0" t="0"/>
          <a:stretch/>
        </p:blipFill>
        <p:spPr>
          <a:xfrm>
            <a:off x="6806526" y="1191426"/>
            <a:ext cx="5036559" cy="5377159"/>
          </a:xfrm>
          <a:prstGeom prst="rect">
            <a:avLst/>
          </a:prstGeom>
          <a:noFill/>
          <a:ln cap="flat" cmpd="sng" w="254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6096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Atmospheric Rivers Over Antarctica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21" name="Google Shape;121;p3"/>
          <p:cNvGrpSpPr/>
          <p:nvPr/>
        </p:nvGrpSpPr>
        <p:grpSpPr>
          <a:xfrm>
            <a:off x="93116" y="1341755"/>
            <a:ext cx="5870363" cy="5272212"/>
            <a:chOff x="69837" y="1169047"/>
            <a:chExt cx="4402772" cy="3954159"/>
          </a:xfrm>
        </p:grpSpPr>
        <p:pic>
          <p:nvPicPr>
            <p:cNvPr id="122" name="Google Shape;12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837" y="1198865"/>
              <a:ext cx="4402772" cy="392434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3" name="Google Shape;123;p3"/>
            <p:cNvCxnSpPr/>
            <p:nvPr/>
          </p:nvCxnSpPr>
          <p:spPr>
            <a:xfrm>
              <a:off x="2454965" y="3936799"/>
              <a:ext cx="89452" cy="548640"/>
            </a:xfrm>
            <a:prstGeom prst="straightConnector1">
              <a:avLst/>
            </a:prstGeom>
            <a:noFill/>
            <a:ln cap="flat" cmpd="sng" w="254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972805" y="3170974"/>
              <a:ext cx="549964" cy="0"/>
            </a:xfrm>
            <a:prstGeom prst="straightConnector1">
              <a:avLst/>
            </a:prstGeom>
            <a:noFill/>
            <a:ln cap="flat" cmpd="sng" w="254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25" name="Google Shape;125;p3"/>
            <p:cNvSpPr/>
            <p:nvPr/>
          </p:nvSpPr>
          <p:spPr>
            <a:xfrm rot="-7810932">
              <a:off x="1536603" y="2311222"/>
              <a:ext cx="1597887" cy="1681781"/>
            </a:xfrm>
            <a:prstGeom prst="blockArc">
              <a:avLst>
                <a:gd fmla="val 12664922" name="adj1"/>
                <a:gd fmla="val 18521282" name="adj2"/>
                <a:gd fmla="val 1339" name="adj3"/>
              </a:avLst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7569673">
              <a:off x="974554" y="1710432"/>
              <a:ext cx="2765303" cy="2804858"/>
            </a:xfrm>
            <a:prstGeom prst="blockArc">
              <a:avLst>
                <a:gd fmla="val 12482972" name="adj1"/>
                <a:gd fmla="val 18200658" name="adj2"/>
                <a:gd fmla="val 849" name="adj3"/>
              </a:avLst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11412" y="2763106"/>
              <a:ext cx="117257" cy="1200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236497" y="3668746"/>
              <a:ext cx="117257" cy="1200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2311535" y="1863381"/>
              <a:ext cx="1292574" cy="284597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May 2009 and Feb. 2011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Snow Accumulation</a:t>
              </a:r>
              <a:endParaRPr/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3471011" y="2891911"/>
              <a:ext cx="977504" cy="499945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Dec. 1989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Record High Temp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Jan. 2019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AR &amp; foehn</a:t>
              </a: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2792142" y="3813725"/>
              <a:ext cx="1057982" cy="284597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Mar. 2022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Record High Temp</a:t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1665768" y="3452797"/>
              <a:ext cx="1187084" cy="284597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Multiple AR triggered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Intense Melt Event</a:t>
              </a: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508039" y="1847533"/>
              <a:ext cx="1187084" cy="284597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Multiple AR triggered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Ice Shelf Collapse</a:t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08039" y="2071656"/>
              <a:ext cx="117257" cy="1200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957823" y="1758738"/>
              <a:ext cx="117257" cy="12009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064141" y="3323698"/>
              <a:ext cx="117257" cy="1200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513229" y="3470215"/>
              <a:ext cx="1061780" cy="284597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2013-2014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Surface Glacier Melt</a:t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923182" y="3788842"/>
              <a:ext cx="117257" cy="1200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625296" y="3990807"/>
              <a:ext cx="1196375" cy="284597"/>
            </a:xfrm>
            <a:prstGeom prst="rect">
              <a:avLst/>
            </a:pr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2019 Austral Winter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33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Surface Height Increase</a:t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232152" y="3819761"/>
              <a:ext cx="117257" cy="12009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3"/>
          <p:cNvGrpSpPr/>
          <p:nvPr/>
        </p:nvGrpSpPr>
        <p:grpSpPr>
          <a:xfrm>
            <a:off x="5956967" y="1174558"/>
            <a:ext cx="5937904" cy="5474261"/>
            <a:chOff x="5956967" y="1174558"/>
            <a:chExt cx="5937904" cy="5474261"/>
          </a:xfrm>
        </p:grpSpPr>
        <p:pic>
          <p:nvPicPr>
            <p:cNvPr descr="Chart, line chart&#10;&#10;Description automatically generated" id="142" name="Google Shape;142;p3"/>
            <p:cNvPicPr preferRelativeResize="0"/>
            <p:nvPr/>
          </p:nvPicPr>
          <p:blipFill rotWithShape="1">
            <a:blip r:embed="rId4">
              <a:alphaModFix/>
            </a:blip>
            <a:srcRect b="-4836" l="0" r="0" t="-3672"/>
            <a:stretch/>
          </p:blipFill>
          <p:spPr>
            <a:xfrm>
              <a:off x="6216912" y="3128734"/>
              <a:ext cx="5418017" cy="3520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3"/>
            <p:cNvSpPr txBox="1"/>
            <p:nvPr/>
          </p:nvSpPr>
          <p:spPr>
            <a:xfrm>
              <a:off x="5956967" y="1174558"/>
              <a:ext cx="5937904" cy="2015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Positive Polar ARs trend in West Antarctica</a:t>
              </a:r>
              <a:endParaRPr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267"/>
                </a:spcBef>
                <a:spcAft>
                  <a:spcPts val="0"/>
                </a:spcAft>
                <a:buNone/>
              </a:pP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Ice </a:t>
              </a:r>
              <a:r>
                <a:rPr lang="en-US" sz="2133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Loss</a:t>
              </a: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or Ice </a:t>
              </a:r>
              <a:r>
                <a:rPr lang="en-US" sz="2133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Gain</a:t>
              </a: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  <a:p>
              <a:pPr indent="0" lvl="0" marL="0" marR="0" rtl="0" algn="ctr">
                <a:spcBef>
                  <a:spcPts val="267"/>
                </a:spcBef>
                <a:spcAft>
                  <a:spcPts val="0"/>
                </a:spcAft>
                <a:buNone/>
              </a:pP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Synoptic or Regional Drivers?</a:t>
              </a:r>
              <a:endParaRPr/>
            </a:p>
            <a:p>
              <a:pPr indent="0" lvl="0" marL="0" marR="0" rtl="0" algn="ctr">
                <a:spcBef>
                  <a:spcPts val="1333"/>
                </a:spcBef>
                <a:spcAft>
                  <a:spcPts val="0"/>
                </a:spcAft>
                <a:buNone/>
              </a:pP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Climate Model &amp; High-resolution model?</a:t>
              </a:r>
              <a:endParaRPr/>
            </a:p>
            <a:p>
              <a:pPr indent="0" lvl="0" marL="0" marR="0" rtl="0" algn="ctr">
                <a:spcBef>
                  <a:spcPts val="267"/>
                </a:spcBef>
                <a:spcAft>
                  <a:spcPts val="0"/>
                </a:spcAft>
                <a:buNone/>
              </a:pPr>
              <a:r>
                <a:rPr lang="en-US" sz="21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Ground &amp; Satellite observations?</a:t>
              </a:r>
              <a:endParaRPr/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9417147" y="5853238"/>
              <a:ext cx="2229395" cy="2565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0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Provided by Zhenhai Zhang</a:t>
              </a:r>
              <a:endParaRPr/>
            </a:p>
          </p:txBody>
        </p:sp>
      </p:grpSp>
      <p:sp>
        <p:nvSpPr>
          <p:cNvPr id="145" name="Google Shape;145;p3"/>
          <p:cNvSpPr txBox="1"/>
          <p:nvPr/>
        </p:nvSpPr>
        <p:spPr>
          <a:xfrm>
            <a:off x="3629941" y="6240971"/>
            <a:ext cx="22293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Antarctic Survey</a:t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 rot="-2176654">
            <a:off x="401525" y="2162459"/>
            <a:ext cx="663545" cy="1156060"/>
          </a:xfrm>
          <a:prstGeom prst="ellipse">
            <a:avLst/>
          </a:prstGeom>
          <a:noFill/>
          <a:ln cap="flat" cmpd="sng" w="25400">
            <a:solidFill>
              <a:srgbClr val="C00000"/>
            </a:solidFill>
            <a:prstDash val="lg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833729" y="6570012"/>
            <a:ext cx="113582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(e.g., </a:t>
            </a:r>
            <a:r>
              <a:rPr i="1"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Adusumilli et al, 2019;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Bozkurt et al., 2018; Wille et al. 2022, 2023a,b; Gorodetskaya et al. 2014; Turner et al. 2022; Djoumna et al. 2021, Zou et al. 2020a,b)   </a:t>
            </a:r>
            <a:endParaRPr/>
          </a:p>
        </p:txBody>
      </p:sp>
      <p:sp>
        <p:nvSpPr>
          <p:cNvPr id="148" name="Google Shape;148;p3"/>
          <p:cNvSpPr txBox="1"/>
          <p:nvPr/>
        </p:nvSpPr>
        <p:spPr>
          <a:xfrm>
            <a:off x="177408" y="1106986"/>
            <a:ext cx="580741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Selected AR triggered extreme weather events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/>
              <a:t>Polar WRF Setting</a:t>
            </a:r>
            <a:endParaRPr/>
          </a:p>
        </p:txBody>
      </p:sp>
      <p:graphicFrame>
        <p:nvGraphicFramePr>
          <p:cNvPr id="154" name="Google Shape;154;p4"/>
          <p:cNvGraphicFramePr/>
          <p:nvPr/>
        </p:nvGraphicFramePr>
        <p:xfrm>
          <a:off x="215347" y="121644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{DC8ECB66-AA24-4E71-9058-A7D1FD45492C}</a:tableStyleId>
              </a:tblPr>
              <a:tblGrid>
                <a:gridCol w="2474850"/>
                <a:gridCol w="4280450"/>
              </a:tblGrid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PWRF V4.3.3</a:t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Input Data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ECMWF Reanalysis Data (ERA5)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Horizontal Resolution 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 km / 6 km / 1.2km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Vertical levels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71 levels (lowest level 4m above the surface)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Temporal Resolution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hourly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Spin-up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 h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Microphysics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P3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PBL Scheme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MYNN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Shortwave and Longwave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Both RRTMG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Land Surface Options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Noah MP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Surface Layer Options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MYNN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Surface Albedo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MODIS </a:t>
                      </a: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(MCD43C3, </a:t>
                      </a: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Schaaf and Wang 2021</a:t>
                      </a: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 </a:t>
                      </a:r>
                      <a:endParaRPr/>
                    </a:p>
                  </a:txBody>
                  <a:tcPr marT="34350" marB="34350" marR="37775" marL="37775"/>
                </a:tc>
              </a:tr>
              <a:tr h="254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High-Res Topo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REMA 1km topo </a:t>
                      </a: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(Gerber and Lehning, 2020, Howat et al., 2019)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50" marB="34350" marR="37775" marL="37775"/>
                </a:tc>
              </a:tr>
              <a:tr h="433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Nudging</a:t>
                      </a:r>
                      <a:endParaRPr/>
                    </a:p>
                  </a:txBody>
                  <a:tcPr marT="34350" marB="34350" marR="37775" marL="377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Every 6 hours; nudging to u, v wind, temperature and water vapor from ERA5 for model level 40 (~ 400 hPa) and above. </a:t>
                      </a:r>
                      <a:endParaRPr/>
                    </a:p>
                  </a:txBody>
                  <a:tcPr marT="34350" marB="34350" marR="37775" marL="37775"/>
                </a:tc>
              </a:tr>
            </a:tbl>
          </a:graphicData>
        </a:graphic>
      </p:graphicFrame>
      <p:pic>
        <p:nvPicPr>
          <p:cNvPr descr="A picture containing text, screenshot, diagram, map&#10;&#10;Description automatically generated" id="155" name="Google Shape;1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9670" y="1229698"/>
            <a:ext cx="4713415" cy="52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9262371" y="6576126"/>
            <a:ext cx="292962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(Zou et al. 2023)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5"/>
          <p:cNvGrpSpPr/>
          <p:nvPr/>
        </p:nvGrpSpPr>
        <p:grpSpPr>
          <a:xfrm>
            <a:off x="0" y="737"/>
            <a:ext cx="12191999" cy="6489779"/>
            <a:chOff x="0" y="737"/>
            <a:chExt cx="12191999" cy="6489779"/>
          </a:xfrm>
        </p:grpSpPr>
        <p:sp>
          <p:nvSpPr>
            <p:cNvPr id="163" name="Google Shape;163;p5"/>
            <p:cNvSpPr txBox="1"/>
            <p:nvPr/>
          </p:nvSpPr>
          <p:spPr>
            <a:xfrm>
              <a:off x="4604688" y="496221"/>
              <a:ext cx="529213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Leeside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PWRF performs better</a:t>
              </a:r>
              <a:endParaRPr/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226370" y="501920"/>
              <a:ext cx="5202621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Upwind side.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PWRF overestimates the barrier jet</a:t>
              </a:r>
              <a:endParaRPr/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9175928" y="1609579"/>
              <a:ext cx="2919173" cy="1605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PWRF Bias</a:t>
              </a:r>
              <a:endParaRPr/>
            </a:p>
            <a:p>
              <a:pPr indent="0" lvl="0" marL="0" marR="0" rtl="0" algn="l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Rothera </a:t>
              </a:r>
              <a:endParaRPr/>
            </a:p>
            <a:p>
              <a:pPr indent="-228594" lvl="0" marL="228594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Wind speed: 6.7m/s </a:t>
              </a:r>
              <a:endParaRPr/>
            </a:p>
            <a:p>
              <a:pPr indent="-228594" lvl="0" marL="228594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Temperature: -2 ºC (during foehn)</a:t>
              </a: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9175928" y="3261034"/>
              <a:ext cx="2919173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Larsen C 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Wind speed: 1.9 m/s </a:t>
              </a:r>
              <a:endParaRPr/>
            </a:p>
            <a:p>
              <a:pPr indent="-228594" lvl="0" marL="228594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Temperature: -0.2 ºC.</a:t>
              </a:r>
              <a:endParaRPr/>
            </a:p>
          </p:txBody>
        </p:sp>
        <p:sp>
          <p:nvSpPr>
            <p:cNvPr id="167" name="Google Shape;167;p5"/>
            <p:cNvSpPr txBox="1"/>
            <p:nvPr/>
          </p:nvSpPr>
          <p:spPr>
            <a:xfrm>
              <a:off x="309845" y="5721075"/>
              <a:ext cx="11362290" cy="769441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horizontal resolution of PWRF domain 3 (1.2km) might still not be high enough to describe the complicate topography on the upwind side of the Antarctica Peninsula (AP).</a:t>
              </a: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0" y="737"/>
              <a:ext cx="12191999" cy="523220"/>
            </a:xfrm>
            <a:prstGeom prst="rect">
              <a:avLst/>
            </a:prstGeom>
            <a:solidFill>
              <a:srgbClr val="75707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Brief Evaluation</a:t>
              </a:r>
              <a:endParaRPr/>
            </a:p>
          </p:txBody>
        </p:sp>
        <p:pic>
          <p:nvPicPr>
            <p:cNvPr descr="A picture containing text, diagram, plot, line&#10;&#10;Description automatically generated" id="169" name="Google Shape;169;p5"/>
            <p:cNvPicPr preferRelativeResize="0"/>
            <p:nvPr/>
          </p:nvPicPr>
          <p:blipFill rotWithShape="1">
            <a:blip r:embed="rId3">
              <a:alphaModFix/>
            </a:blip>
            <a:srcRect b="1100" l="0" r="0" t="0"/>
            <a:stretch/>
          </p:blipFill>
          <p:spPr>
            <a:xfrm>
              <a:off x="484416" y="1211367"/>
              <a:ext cx="4369240" cy="42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diagram, plot, line&#10;&#10;Description automatically generated" id="170" name="Google Shape;170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43386" y="1211367"/>
              <a:ext cx="4213827" cy="42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5"/>
            <p:cNvSpPr/>
            <p:nvPr/>
          </p:nvSpPr>
          <p:spPr>
            <a:xfrm>
              <a:off x="636485" y="1211367"/>
              <a:ext cx="356135" cy="2646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991517" y="1285732"/>
              <a:ext cx="166140" cy="2646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 txBox="1"/>
          <p:nvPr/>
        </p:nvSpPr>
        <p:spPr>
          <a:xfrm>
            <a:off x="8419488" y="6568213"/>
            <a:ext cx="377251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AWS data provided by AMRDC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anchorCtr="0" anchor="ctr" bIns="0" lIns="45720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/>
              <a:t>2018 &amp; 2022 Melt Events</a:t>
            </a:r>
            <a:endParaRPr/>
          </a:p>
        </p:txBody>
      </p:sp>
      <p:pic>
        <p:nvPicPr>
          <p:cNvPr descr="A picture containing text, diagram, screenshot, map&#10;&#10;Description automatically generated" id="179" name="Google Shape;1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4151" y="1062685"/>
            <a:ext cx="5497222" cy="554443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182991" y="1223228"/>
            <a:ext cx="6285070" cy="20005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Case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low developed over the Pine Island Glacier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low developed over the Weddell Sea.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lows cover the entire AP region -&gt; Marine air advection only affects the north tip for 1 day.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Moderate melting on the leeside</a:t>
            </a:r>
            <a:endParaRPr/>
          </a:p>
        </p:txBody>
      </p:sp>
      <p:sp>
        <p:nvSpPr>
          <p:cNvPr id="181" name="Google Shape;181;p6"/>
          <p:cNvSpPr txBox="1"/>
          <p:nvPr/>
        </p:nvSpPr>
        <p:spPr>
          <a:xfrm>
            <a:off x="182990" y="3429000"/>
            <a:ext cx="6285071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 Case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low at coastal Pine Island Glacier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 low moving from Bellingshausen Sea towards Alexander Island.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Blocking-high developed over the Weddell Sea.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pattern leads to continuous, warm air advection towards the AP region for almost 3 days.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 Melting on both sides.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 txBox="1"/>
          <p:nvPr/>
        </p:nvSpPr>
        <p:spPr>
          <a:xfrm>
            <a:off x="0" y="737"/>
            <a:ext cx="12191999" cy="52322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Rivers </a:t>
            </a:r>
            <a:r>
              <a:rPr b="1"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Foehn Warming</a:t>
            </a:r>
            <a:endParaRPr/>
          </a:p>
        </p:txBody>
      </p:sp>
      <p:pic>
        <p:nvPicPr>
          <p:cNvPr descr="A picture containing diagram, drawing, map, art&#10;&#10;Description automatically generated" id="187" name="Google Shape;1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753" y="827313"/>
            <a:ext cx="7020421" cy="555171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/>
          <p:nvPr/>
        </p:nvSpPr>
        <p:spPr>
          <a:xfrm>
            <a:off x="77702" y="827313"/>
            <a:ext cx="48810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both cases, the AP region experienced moderate/strong AR impact. </a:t>
            </a:r>
            <a:endParaRPr/>
          </a:p>
        </p:txBody>
      </p:sp>
      <p:graphicFrame>
        <p:nvGraphicFramePr>
          <p:cNvPr id="189" name="Google Shape;189;p7"/>
          <p:cNvGraphicFramePr/>
          <p:nvPr/>
        </p:nvGraphicFramePr>
        <p:xfrm>
          <a:off x="202569" y="262763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{DC8ECB66-AA24-4E71-9058-A7D1FD45492C}</a:tableStyleId>
              </a:tblPr>
              <a:tblGrid>
                <a:gridCol w="2268500"/>
                <a:gridCol w="2492825"/>
              </a:tblGrid>
              <a:tr h="29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2018</a:t>
                      </a:r>
                      <a:endParaRPr i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2022</a:t>
                      </a:r>
                      <a:endParaRPr i="0" sz="2000"/>
                    </a:p>
                  </a:txBody>
                  <a:tcPr marT="45725" marB="45725" marR="91450" marL="91450"/>
                </a:tc>
              </a:tr>
              <a:tr h="505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Max AR2</a:t>
                      </a:r>
                      <a:endParaRPr i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/>
                        <a:t>Max AR3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(PWRF – AR3/4)</a:t>
                      </a:r>
                      <a:endParaRPr i="0" sz="2000"/>
                    </a:p>
                  </a:txBody>
                  <a:tcPr marT="45725" marB="45725" marR="91450" marL="91450"/>
                </a:tc>
              </a:tr>
              <a:tr h="362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 day</a:t>
                      </a:r>
                      <a:endParaRPr i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3 days</a:t>
                      </a:r>
                      <a:endParaRPr i="0" sz="2000"/>
                    </a:p>
                  </a:txBody>
                  <a:tcPr marT="45725" marB="45725" marR="91450" marL="91450"/>
                </a:tc>
              </a:tr>
              <a:tr h="714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Upwind side of the northern tip of the AP</a:t>
                      </a:r>
                      <a:endParaRPr i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/>
                        <a:t>Entire AP region, coastal Pine Island Glacier and Ronne Ice Shelf.</a:t>
                      </a:r>
                      <a:endParaRPr i="0" sz="2000"/>
                    </a:p>
                  </a:txBody>
                  <a:tcPr marT="45725" marB="45725" marR="91450" marL="91450"/>
                </a:tc>
              </a:tr>
              <a:tr h="505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AR hits the AP via southwesterly wind</a:t>
                      </a:r>
                      <a:endParaRPr i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AR hits the AP via northwesterly wind </a:t>
                      </a:r>
                      <a:endParaRPr i="0" sz="20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90" name="Google Shape;190;p7"/>
          <p:cNvSpPr/>
          <p:nvPr/>
        </p:nvSpPr>
        <p:spPr>
          <a:xfrm>
            <a:off x="2314575" y="2627633"/>
            <a:ext cx="2649311" cy="3505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screenshot, colorfulness, diagram&#10;&#10;Description automatically generated" id="191" name="Google Shape;19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778" y="561742"/>
            <a:ext cx="4886185" cy="613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 txBox="1"/>
          <p:nvPr/>
        </p:nvSpPr>
        <p:spPr>
          <a:xfrm>
            <a:off x="9278318" y="6559381"/>
            <a:ext cx="292917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(Zhang et al. 2023)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8"/>
          <p:cNvGrpSpPr/>
          <p:nvPr/>
        </p:nvGrpSpPr>
        <p:grpSpPr>
          <a:xfrm>
            <a:off x="4574966" y="1227759"/>
            <a:ext cx="7542271" cy="4796642"/>
            <a:chOff x="4512620" y="1227759"/>
            <a:chExt cx="7542271" cy="4796642"/>
          </a:xfrm>
        </p:grpSpPr>
        <p:pic>
          <p:nvPicPr>
            <p:cNvPr id="198" name="Google Shape;198;p8"/>
            <p:cNvPicPr preferRelativeResize="0"/>
            <p:nvPr/>
          </p:nvPicPr>
          <p:blipFill rotWithShape="1">
            <a:blip r:embed="rId3">
              <a:alphaModFix/>
            </a:blip>
            <a:srcRect b="0" l="0" r="0" t="7430"/>
            <a:stretch/>
          </p:blipFill>
          <p:spPr>
            <a:xfrm>
              <a:off x="4512620" y="1227759"/>
              <a:ext cx="7531100" cy="4796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24464" y="3636240"/>
              <a:ext cx="4130427" cy="2256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8"/>
            <p:cNvSpPr/>
            <p:nvPr/>
          </p:nvSpPr>
          <p:spPr>
            <a:xfrm>
              <a:off x="8278170" y="3626080"/>
              <a:ext cx="337510" cy="2245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 txBox="1"/>
            <p:nvPr/>
          </p:nvSpPr>
          <p:spPr>
            <a:xfrm>
              <a:off x="8315960" y="3569083"/>
              <a:ext cx="5791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c)</a:t>
              </a:r>
              <a:endParaRPr/>
            </a:p>
          </p:txBody>
        </p:sp>
      </p:grpSp>
      <p:sp>
        <p:nvSpPr>
          <p:cNvPr id="202" name="Google Shape;202;p8"/>
          <p:cNvSpPr txBox="1"/>
          <p:nvPr/>
        </p:nvSpPr>
        <p:spPr>
          <a:xfrm>
            <a:off x="0" y="737"/>
            <a:ext cx="12191999" cy="52322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Rivers &amp; </a:t>
            </a:r>
            <a:r>
              <a:rPr b="1" i="1"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Foehn Warming</a:t>
            </a:r>
            <a:endParaRPr/>
          </a:p>
        </p:txBody>
      </p:sp>
      <p:sp>
        <p:nvSpPr>
          <p:cNvPr id="203" name="Google Shape;203;p8"/>
          <p:cNvSpPr txBox="1"/>
          <p:nvPr/>
        </p:nvSpPr>
        <p:spPr>
          <a:xfrm>
            <a:off x="147684" y="783525"/>
            <a:ext cx="4437900" cy="52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foehn warming spots on the leeside:</a:t>
            </a:r>
            <a:endParaRPr/>
          </a:p>
          <a:p>
            <a:pPr indent="-285750" lvl="0" marL="2857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the Larsen B embayment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Leeside of James Ross Island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Warming belt along the mountain base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Relatively cooler gap close to Robertson Island (foehn jet).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 inversion on the upwind side with warm core ~500m above the surface.</a:t>
            </a:r>
            <a:endParaRPr/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Barrier jet near the base of upwind side.</a:t>
            </a:r>
            <a:endParaRPr/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 mountain waves on the leeside</a:t>
            </a:r>
            <a:endParaRPr/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the Larsen B (Purple box) –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00Z 7 to 00Z 8 February – within 24h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2m temperature </a:t>
            </a: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&gt;5°C </a:t>
            </a:r>
            <a:endParaRPr/>
          </a:p>
          <a:p>
            <a:pPr indent="-285750" lvl="0" marL="28575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10m wind speed </a:t>
            </a: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-US" sz="1800"/>
              <a:t>6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s</a:t>
            </a:r>
            <a:r>
              <a:rPr baseline="30000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2m RH ↓ 20% after the peak of AR/foehn impact.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 txBox="1"/>
          <p:nvPr/>
        </p:nvSpPr>
        <p:spPr>
          <a:xfrm>
            <a:off x="5480047" y="783525"/>
            <a:ext cx="570015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foehn warming captured in PWRF simulations</a:t>
            </a: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6447296" y="2954216"/>
            <a:ext cx="322782" cy="416666"/>
          </a:xfrm>
          <a:prstGeom prst="rect">
            <a:avLst/>
          </a:prstGeom>
          <a:noFill/>
          <a:ln cap="flat" cmpd="sng" w="25400">
            <a:solidFill>
              <a:srgbClr val="FF4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9"/>
          <p:cNvPicPr preferRelativeResize="0"/>
          <p:nvPr/>
        </p:nvPicPr>
        <p:blipFill rotWithShape="1">
          <a:blip r:embed="rId3">
            <a:alphaModFix/>
          </a:blip>
          <a:srcRect b="5713" l="0" r="0" t="5873"/>
          <a:stretch/>
        </p:blipFill>
        <p:spPr>
          <a:xfrm>
            <a:off x="6700822" y="633639"/>
            <a:ext cx="5347019" cy="611786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 txBox="1"/>
          <p:nvPr/>
        </p:nvSpPr>
        <p:spPr>
          <a:xfrm>
            <a:off x="0" y="737"/>
            <a:ext cx="12191999" cy="52322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Rivers </a:t>
            </a:r>
            <a:r>
              <a:rPr b="1" i="1"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b="1" i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Foehn Warming – Deep Foehn </a:t>
            </a:r>
            <a:endParaRPr/>
          </a:p>
        </p:txBody>
      </p:sp>
      <p:pic>
        <p:nvPicPr>
          <p:cNvPr id="212" name="Google Shape;21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735" y="1090680"/>
            <a:ext cx="6544306" cy="155781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9"/>
          <p:cNvSpPr/>
          <p:nvPr/>
        </p:nvSpPr>
        <p:spPr>
          <a:xfrm>
            <a:off x="3499888" y="1023701"/>
            <a:ext cx="3254889" cy="165666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4" name="Google Shape;214;p9"/>
          <p:cNvGraphicFramePr/>
          <p:nvPr/>
        </p:nvGraphicFramePr>
        <p:xfrm>
          <a:off x="121068" y="285666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{4BC12ECE-29B6-4D00-B1D4-8B9CEDAA5662}</a:tableStyleId>
              </a:tblPr>
              <a:tblGrid>
                <a:gridCol w="3421725"/>
                <a:gridCol w="3158025"/>
              </a:tblGrid>
              <a:tr h="353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Shallow foehn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Deep foehn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07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Relative weak upcoming wind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1C1D1E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Stably stratified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atmosphere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1C1D1E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Low-level blocking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Strong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upcoming </a:t>
                      </a: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Weakly stratified atmosphere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817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C1D1E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Hydraulic jump →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Immediate temperature increase</a:t>
                      </a:r>
                      <a:endParaRPr sz="1600">
                        <a:solidFill>
                          <a:srgbClr val="1C1D1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1C1D1E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Intense turbulence→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Strong SHF</a:t>
                      </a:r>
                      <a:endParaRPr sz="1600">
                        <a:solidFill>
                          <a:srgbClr val="1C1D1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Cloud-free zone →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Intense SWD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Surface warming over limited region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Stationary mountain waves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1C1D1E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1C1D1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Strong upwind side precipitation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SHF + SWD + LH release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Surface warming/melting over a wider area 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15" name="Google Shape;215;p9"/>
          <p:cNvSpPr txBox="1"/>
          <p:nvPr/>
        </p:nvSpPr>
        <p:spPr>
          <a:xfrm>
            <a:off x="195183" y="6140811"/>
            <a:ext cx="65797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 (LLJ &amp; Moisture) – moisture content, IVT direction, duration &amp; strength -  All matters</a:t>
            </a:r>
            <a:endParaRPr/>
          </a:p>
        </p:txBody>
      </p:sp>
      <p:sp>
        <p:nvSpPr>
          <p:cNvPr id="216" name="Google Shape;216;p9"/>
          <p:cNvSpPr txBox="1"/>
          <p:nvPr/>
        </p:nvSpPr>
        <p:spPr>
          <a:xfrm>
            <a:off x="121068" y="595135"/>
            <a:ext cx="526344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AR matters to foehn warming ?</a:t>
            </a:r>
            <a:endParaRPr/>
          </a:p>
        </p:txBody>
      </p:sp>
      <p:grpSp>
        <p:nvGrpSpPr>
          <p:cNvPr id="217" name="Google Shape;217;p9"/>
          <p:cNvGrpSpPr/>
          <p:nvPr/>
        </p:nvGrpSpPr>
        <p:grpSpPr>
          <a:xfrm>
            <a:off x="53744" y="2838386"/>
            <a:ext cx="6753349" cy="3640085"/>
            <a:chOff x="-9250" y="2777110"/>
            <a:chExt cx="6753349" cy="3640085"/>
          </a:xfrm>
        </p:grpSpPr>
        <p:pic>
          <p:nvPicPr>
            <p:cNvPr id="218" name="Google Shape;218;p9"/>
            <p:cNvPicPr preferRelativeResize="0"/>
            <p:nvPr/>
          </p:nvPicPr>
          <p:blipFill rotWithShape="1">
            <a:blip r:embed="rId5">
              <a:alphaModFix/>
            </a:blip>
            <a:srcRect b="0" l="0" r="55216" t="0"/>
            <a:stretch/>
          </p:blipFill>
          <p:spPr>
            <a:xfrm>
              <a:off x="-9250" y="2777110"/>
              <a:ext cx="3494310" cy="3640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9"/>
            <p:cNvPicPr preferRelativeResize="0"/>
            <p:nvPr/>
          </p:nvPicPr>
          <p:blipFill rotWithShape="1">
            <a:blip r:embed="rId5">
              <a:alphaModFix/>
            </a:blip>
            <a:srcRect b="0" l="56563" r="1303" t="0"/>
            <a:stretch/>
          </p:blipFill>
          <p:spPr>
            <a:xfrm>
              <a:off x="3456778" y="2777110"/>
              <a:ext cx="3287321" cy="36400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2023-05-28T02:30:48Z</dcterms:created>
  <dc:creator>Zou, Jerry</dc:creator>
</cp:coreProperties>
</file>