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43" r:id="rId3"/>
    <p:sldId id="257" r:id="rId4"/>
    <p:sldId id="271" r:id="rId5"/>
    <p:sldId id="272" r:id="rId6"/>
    <p:sldId id="345" r:id="rId7"/>
    <p:sldId id="273" r:id="rId8"/>
    <p:sldId id="344" r:id="rId9"/>
    <p:sldId id="283" r:id="rId10"/>
    <p:sldId id="278" r:id="rId11"/>
    <p:sldId id="285" r:id="rId12"/>
    <p:sldId id="346" r:id="rId13"/>
    <p:sldId id="280" r:id="rId14"/>
    <p:sldId id="281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jj46V/5MlVlyYA5BXIRr5UhRBF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702"/>
    <a:srgbClr val="FD03CE"/>
    <a:srgbClr val="FF4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1B7D01-87E1-4835-B19F-4F32B79A6FAE}">
  <a:tblStyle styleId="{E71B7D01-87E1-4835-B19F-4F32B79A6FA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AEE"/>
          </a:solidFill>
        </a:fill>
      </a:tcStyle>
    </a:wholeTbl>
    <a:band1H>
      <a:tcTxStyle b="off" i="off"/>
      <a:tcStyle>
        <a:tcBdr/>
        <a:fill>
          <a:solidFill>
            <a:srgbClr val="CAD3D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3D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2"/>
    <p:restoredTop sz="94668"/>
  </p:normalViewPr>
  <p:slideViewPr>
    <p:cSldViewPr snapToGrid="0">
      <p:cViewPr varScale="1">
        <p:scale>
          <a:sx n="145" d="100"/>
          <a:sy n="145" d="100"/>
        </p:scale>
        <p:origin x="19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CC690-0D3A-90BE-30DC-609765B4C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D013B1-2EF1-D62C-88C0-728912F46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3412F2-FC73-F019-9C3F-1CC8EF275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6B649-B5BB-CDD2-AE75-8FBB907C55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3721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2620E-5300-74B2-11BA-3E4B6F05B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8B532B-E70D-BFF2-5D6D-3647A59DE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EBBF43-496A-5FDD-3E2A-C089168856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4218B-918E-B971-973F-14A9D036A2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89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E7ABC-BDDA-84DA-C4AF-8DCBAC1A9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595690-3135-72F7-65F4-80821931B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9FB5E3-976F-BAE7-7E4F-C9EA934EF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6E848-0D83-238D-7F94-56ADFF0003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9217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A1718"/>
                </a:solidFill>
                <a:effectLst/>
                <a:latin typeface="Helvetica" pitchFamily="2" charset="0"/>
              </a:rPr>
              <a:t>32%</a:t>
            </a:r>
          </a:p>
          <a:p>
            <a:r>
              <a:rPr lang="en-US" altLang="zh-CN" dirty="0">
                <a:solidFill>
                  <a:srgbClr val="1A1718"/>
                </a:solidFill>
                <a:effectLst/>
                <a:latin typeface="Helvetica" pitchFamily="2" charset="0"/>
              </a:rPr>
              <a:t>32%</a:t>
            </a:r>
            <a:r>
              <a:rPr lang="zh-CN" altLang="en-US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en-US" dirty="0">
                <a:solidFill>
                  <a:srgbClr val="1A1718"/>
                </a:solidFill>
                <a:effectLst/>
                <a:latin typeface="Helvetica" pitchFamily="2" charset="0"/>
              </a:rPr>
              <a:t>of the total AIS precipitation for that month,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88AF-9ACA-0145-9A13-2FD5B36BDA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6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29F31-F067-8A21-68CE-D88D039B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A722B-68AA-CE5E-7690-20629A08E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46C31-1B8B-F6A2-77F3-7BC3E12A0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E0618-1592-8024-8FE1-8BE22E5D26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96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D6259-0B43-42ED-0826-AACD2C9A9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66CB5E-7B79-5C0A-6705-EA4F72DA2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D91906-CFEC-A0EC-F530-1F0BB3D78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246EE-4327-2980-90CE-152102A825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746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795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FB668-55EA-961B-9654-35099E3C2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9255F-F83D-B6C7-84DC-CCB8E366E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0941C3-50D8-5615-1AD8-AB09C0E8E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00DB2-08E0-65DB-E58F-BC86589476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583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92531-9079-AEE5-535D-892131D73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F2522-E988-6C9F-EE6F-3451FEE30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8DE7CF-E9B0-A1AC-4560-1D3F10350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F8182-40E6-560E-837A-B97591AE1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8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97801-4EA3-363C-E834-C03A30053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D22A3-328C-1742-A692-0DD6B9AA5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A50C9-BEFC-27FE-9530-3FEDB016C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7F653-EBF9-9BF7-9716-0965EBFEF3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46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- White+Seal">
  <p:cSld name="5_Title Slide - White+Seal">
    <p:bg>
      <p:bgPr>
        <a:solidFill>
          <a:srgbClr val="13294A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13"/>
          <p:cNvSpPr txBox="1">
            <a:spLocks noGrp="1"/>
          </p:cNvSpPr>
          <p:nvPr>
            <p:ph type="ctrTitle"/>
          </p:nvPr>
        </p:nvSpPr>
        <p:spPr>
          <a:xfrm>
            <a:off x="288702" y="1383672"/>
            <a:ext cx="8548212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1" cap="none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ubTitle" idx="1"/>
          </p:nvPr>
        </p:nvSpPr>
        <p:spPr>
          <a:xfrm>
            <a:off x="288702" y="2595839"/>
            <a:ext cx="8548212" cy="171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2pPr>
            <a:lvl3pPr lvl="2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3pPr>
            <a:lvl4pPr lvl="3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4pPr>
            <a:lvl5pPr lvl="4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29293"/>
              </a:buClr>
              <a:buSzPts val="1500"/>
              <a:buNone/>
              <a:defRPr>
                <a:solidFill>
                  <a:srgbClr val="929293"/>
                </a:solidFill>
              </a:defRPr>
            </a:lvl5pPr>
            <a:lvl6pPr lvl="5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6pPr>
            <a:lvl7pPr lvl="6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7pPr>
            <a:lvl8pPr lvl="7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8pPr>
            <a:lvl9pPr lvl="8" algn="ctr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929293"/>
              </a:buClr>
              <a:buSzPts val="1125"/>
              <a:buNone/>
              <a:defRPr>
                <a:solidFill>
                  <a:srgbClr val="929293"/>
                </a:solidFill>
              </a:defRPr>
            </a:lvl9pPr>
          </a:lstStyle>
          <a:p>
            <a:endParaRPr/>
          </a:p>
        </p:txBody>
      </p:sp>
      <p:pic>
        <p:nvPicPr>
          <p:cNvPr id="17" name="Google Shape;1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9447" y="4620437"/>
            <a:ext cx="3125537" cy="39069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3"/>
          <p:cNvSpPr/>
          <p:nvPr/>
        </p:nvSpPr>
        <p:spPr>
          <a:xfrm>
            <a:off x="-105568" y="4571999"/>
            <a:ext cx="659146" cy="647597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+Content+PhotoLeft">
  <p:cSld name="2_Title+Content+PhotoLeft">
    <p:bg>
      <p:bgPr>
        <a:solidFill>
          <a:srgbClr val="006A9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5783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6"/>
          <p:cNvSpPr>
            <a:spLocks noGrp="1"/>
          </p:cNvSpPr>
          <p:nvPr>
            <p:ph type="pic" idx="2"/>
          </p:nvPr>
        </p:nvSpPr>
        <p:spPr>
          <a:xfrm>
            <a:off x="317500" y="1014293"/>
            <a:ext cx="4760913" cy="3872753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6"/>
          <p:cNvSpPr txBox="1">
            <a:spLocks noGrp="1"/>
          </p:cNvSpPr>
          <p:nvPr>
            <p:ph type="ctrTitle"/>
          </p:nvPr>
        </p:nvSpPr>
        <p:spPr>
          <a:xfrm>
            <a:off x="-123568" y="188158"/>
            <a:ext cx="9005882" cy="608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006C92"/>
              </a:buClr>
              <a:buSzPts val="2250"/>
              <a:buFont typeface="Calibri"/>
              <a:buNone/>
              <a:defRPr sz="2250" b="1" cap="none">
                <a:solidFill>
                  <a:srgbClr val="006C9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6"/>
          <p:cNvSpPr txBox="1">
            <a:spLocks noGrp="1"/>
          </p:cNvSpPr>
          <p:nvPr>
            <p:ph type="body" idx="1"/>
          </p:nvPr>
        </p:nvSpPr>
        <p:spPr>
          <a:xfrm>
            <a:off x="5293894" y="1014293"/>
            <a:ext cx="3588420" cy="38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+Content+PhotoLeft">
  <p:cSld name="5_Title+Content+PhotoLeft">
    <p:bg>
      <p:bgPr>
        <a:solidFill>
          <a:srgbClr val="006A96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7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5783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7"/>
          <p:cNvSpPr txBox="1">
            <a:spLocks noGrp="1"/>
          </p:cNvSpPr>
          <p:nvPr>
            <p:ph type="ctrTitle"/>
          </p:nvPr>
        </p:nvSpPr>
        <p:spPr>
          <a:xfrm>
            <a:off x="-123568" y="188158"/>
            <a:ext cx="9005882" cy="608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006C92"/>
              </a:buClr>
              <a:buSzPts val="2250"/>
              <a:buFont typeface="Calibri"/>
              <a:buNone/>
              <a:defRPr sz="2250" b="1" cap="none">
                <a:solidFill>
                  <a:srgbClr val="006C9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body" idx="1"/>
          </p:nvPr>
        </p:nvSpPr>
        <p:spPr>
          <a:xfrm>
            <a:off x="304800" y="1025818"/>
            <a:ext cx="4182979" cy="386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2"/>
          </p:nvPr>
        </p:nvSpPr>
        <p:spPr>
          <a:xfrm>
            <a:off x="4642184" y="1025818"/>
            <a:ext cx="4182979" cy="386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8"/>
          <p:cNvSpPr txBox="1">
            <a:spLocks noGrp="1"/>
          </p:cNvSpPr>
          <p:nvPr>
            <p:ph type="title"/>
          </p:nvPr>
        </p:nvSpPr>
        <p:spPr>
          <a:xfrm>
            <a:off x="321371" y="114300"/>
            <a:ext cx="8528424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lvl="0" algn="l">
              <a:lnSpc>
                <a:spcPct val="93777"/>
              </a:lnSpc>
              <a:spcBef>
                <a:spcPts val="0"/>
              </a:spcBef>
              <a:spcAft>
                <a:spcPts val="0"/>
              </a:spcAft>
              <a:buClr>
                <a:srgbClr val="007D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+Content+PhotoLeft">
  <p:cSld name="3_Title+Content+PhotoLeft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7"/>
          <p:cNvSpPr>
            <a:spLocks noGrp="1"/>
          </p:cNvSpPr>
          <p:nvPr>
            <p:ph type="pic" idx="2"/>
          </p:nvPr>
        </p:nvSpPr>
        <p:spPr>
          <a:xfrm>
            <a:off x="4149208" y="1014294"/>
            <a:ext cx="4733107" cy="1950288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7"/>
          <p:cNvSpPr txBox="1">
            <a:spLocks noGrp="1"/>
          </p:cNvSpPr>
          <p:nvPr>
            <p:ph type="ctrTitle"/>
          </p:nvPr>
        </p:nvSpPr>
        <p:spPr>
          <a:xfrm>
            <a:off x="-123568" y="188159"/>
            <a:ext cx="9005882" cy="608855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225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1"/>
          </p:nvPr>
        </p:nvSpPr>
        <p:spPr>
          <a:xfrm>
            <a:off x="346509" y="1014294"/>
            <a:ext cx="3588420" cy="38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1pPr>
            <a:lvl2pPr marL="914378" lvl="1" indent="-228594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5pPr>
            <a:lvl6pPr marL="2743132" lvl="5" indent="-342892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>
            <a:spLocks noGrp="1"/>
          </p:cNvSpPr>
          <p:nvPr>
            <p:ph type="pic" idx="3"/>
          </p:nvPr>
        </p:nvSpPr>
        <p:spPr>
          <a:xfrm>
            <a:off x="4149208" y="3060835"/>
            <a:ext cx="4733107" cy="207131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8051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+Content+PhotoLeft">
  <p:cSld name="4_Title+Content+PhotoLef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-123568" y="188158"/>
            <a:ext cx="9005882" cy="608855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  <a:defRPr sz="225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body" idx="1"/>
          </p:nvPr>
        </p:nvSpPr>
        <p:spPr>
          <a:xfrm>
            <a:off x="304800" y="1013572"/>
            <a:ext cx="4182979" cy="38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2"/>
          </p:nvPr>
        </p:nvSpPr>
        <p:spPr>
          <a:xfrm>
            <a:off x="4650205" y="1013572"/>
            <a:ext cx="4174959" cy="38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Slide">
  <p:cSld name="2_Section Slide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9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" y="2"/>
            <a:ext cx="4570833" cy="51420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4" name="Google Shape;54;p19"/>
          <p:cNvSpPr txBox="1">
            <a:spLocks noGrp="1"/>
          </p:cNvSpPr>
          <p:nvPr>
            <p:ph type="ctrTitle"/>
          </p:nvPr>
        </p:nvSpPr>
        <p:spPr>
          <a:xfrm>
            <a:off x="4869706" y="194620"/>
            <a:ext cx="4376661" cy="117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274300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6A96"/>
              </a:buClr>
              <a:buSzPts val="2400"/>
              <a:buFont typeface="Calibri"/>
              <a:buNone/>
              <a:defRPr sz="2400" b="1">
                <a:solidFill>
                  <a:srgbClr val="006A9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body" idx="1"/>
          </p:nvPr>
        </p:nvSpPr>
        <p:spPr>
          <a:xfrm>
            <a:off x="5048410" y="1504150"/>
            <a:ext cx="3766584" cy="341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C9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Slide">
  <p:cSld name="1_Section Slide">
    <p:bg>
      <p:bgPr>
        <a:solidFill>
          <a:srgbClr val="006A96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0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6" y="2"/>
            <a:ext cx="4570833" cy="51420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58" name="Google Shape;58;p20"/>
          <p:cNvSpPr txBox="1">
            <a:spLocks noGrp="1"/>
          </p:cNvSpPr>
          <p:nvPr>
            <p:ph type="ctrTitle"/>
          </p:nvPr>
        </p:nvSpPr>
        <p:spPr>
          <a:xfrm>
            <a:off x="4869706" y="194620"/>
            <a:ext cx="4376661" cy="117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274300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sz="2400" b="1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body" idx="1"/>
          </p:nvPr>
        </p:nvSpPr>
        <p:spPr>
          <a:xfrm>
            <a:off x="5048410" y="1504150"/>
            <a:ext cx="3766584" cy="341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ne">
  <p:cSld name="done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" name="Google Shape;62;p2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573168" y="2"/>
            <a:ext cx="4570833" cy="51420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3" name="Google Shape;63;p21"/>
          <p:cNvSpPr txBox="1">
            <a:spLocks noGrp="1"/>
          </p:cNvSpPr>
          <p:nvPr>
            <p:ph type="ctrTitle"/>
          </p:nvPr>
        </p:nvSpPr>
        <p:spPr>
          <a:xfrm>
            <a:off x="-86497" y="194620"/>
            <a:ext cx="4376661" cy="117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182875" rIns="182875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6A96"/>
              </a:buClr>
              <a:buSzPts val="2400"/>
              <a:buFont typeface="Calibri"/>
              <a:buNone/>
              <a:defRPr sz="2400" b="1">
                <a:solidFill>
                  <a:srgbClr val="006A9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365760" y="1504150"/>
            <a:ext cx="3924404" cy="341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one">
  <p:cSld name="2_done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22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573168" y="2"/>
            <a:ext cx="4570833" cy="51420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68" name="Google Shape;68;p22"/>
          <p:cNvSpPr txBox="1">
            <a:spLocks noGrp="1"/>
          </p:cNvSpPr>
          <p:nvPr>
            <p:ph type="ctrTitle"/>
          </p:nvPr>
        </p:nvSpPr>
        <p:spPr>
          <a:xfrm>
            <a:off x="-86497" y="194620"/>
            <a:ext cx="4376661" cy="117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182875" rIns="182875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rgbClr val="006A96"/>
              </a:buClr>
              <a:buSzPts val="2400"/>
              <a:buFont typeface="Calibri"/>
              <a:buNone/>
              <a:defRPr sz="2400" b="1">
                <a:solidFill>
                  <a:srgbClr val="006A9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body" idx="1"/>
          </p:nvPr>
        </p:nvSpPr>
        <p:spPr>
          <a:xfrm>
            <a:off x="365760" y="1504150"/>
            <a:ext cx="3924404" cy="341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Slide">
  <p:cSld name="6_Section Slide">
    <p:bg>
      <p:bgPr>
        <a:solidFill>
          <a:srgbClr val="006A96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23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573168" y="2"/>
            <a:ext cx="4570833" cy="51420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2" name="Google Shape;72;p23"/>
          <p:cNvSpPr txBox="1">
            <a:spLocks noGrp="1"/>
          </p:cNvSpPr>
          <p:nvPr>
            <p:ph type="ctrTitle"/>
          </p:nvPr>
        </p:nvSpPr>
        <p:spPr>
          <a:xfrm>
            <a:off x="-86497" y="194620"/>
            <a:ext cx="4376661" cy="117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182875" rIns="182875" bIns="182875" anchor="ctr" anchorCtr="0">
            <a:noAutofit/>
          </a:bodyPr>
          <a:lstStyle>
            <a:lvl1pPr lv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1"/>
          </p:nvPr>
        </p:nvSpPr>
        <p:spPr>
          <a:xfrm>
            <a:off x="365760" y="1504150"/>
            <a:ext cx="3924404" cy="341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5783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ne">
  <p:cSld name="1_done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6A96">
              <a:alpha val="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24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573168" y="2"/>
            <a:ext cx="4570833" cy="51420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78" name="Google Shape;78;p24"/>
          <p:cNvSpPr txBox="1">
            <a:spLocks noGrp="1"/>
          </p:cNvSpPr>
          <p:nvPr>
            <p:ph type="ctrTitle"/>
          </p:nvPr>
        </p:nvSpPr>
        <p:spPr>
          <a:xfrm>
            <a:off x="4893276" y="628650"/>
            <a:ext cx="1400432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91425" tIns="182875" rIns="91425" bIns="18287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body" idx="1"/>
          </p:nvPr>
        </p:nvSpPr>
        <p:spPr>
          <a:xfrm>
            <a:off x="365760" y="628650"/>
            <a:ext cx="3924404" cy="429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C68AC"/>
              </a:buClr>
              <a:buSzPts val="1500"/>
              <a:buNone/>
              <a:defRPr sz="1500">
                <a:solidFill>
                  <a:srgbClr val="006A96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3"/>
          </p:nvPr>
        </p:nvSpPr>
        <p:spPr>
          <a:xfrm>
            <a:off x="6294438" y="628650"/>
            <a:ext cx="2849562" cy="741363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182875" tIns="0" rIns="0" bIns="0" anchor="ctr" anchorCtr="0">
            <a:normAutofit/>
          </a:bodyPr>
          <a:lstStyle>
            <a:lvl1pPr marL="457200" lvl="0" indent="-22860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Section Slide">
  <p:cSld name="7_Section Slide">
    <p:bg>
      <p:bgPr>
        <a:solidFill>
          <a:srgbClr val="006A96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5"/>
          <p:cNvSpPr/>
          <p:nvPr/>
        </p:nvSpPr>
        <p:spPr>
          <a:xfrm>
            <a:off x="-818985" y="641645"/>
            <a:ext cx="5726002" cy="5625681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5327337" y="4679355"/>
                </a:lnTo>
                <a:lnTo>
                  <a:pt x="2960212" y="4667965"/>
                </a:lnTo>
                <a:lnTo>
                  <a:pt x="4431664" y="318061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lnTo>
                  <a:pt x="1554481" y="282360"/>
                </a:ln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lnTo>
                  <a:pt x="4711149" y="0"/>
                </a:lnTo>
                <a:close/>
              </a:path>
            </a:pathLst>
          </a:custGeom>
          <a:solidFill>
            <a:srgbClr val="005783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5"/>
          <p:cNvSpPr txBox="1"/>
          <p:nvPr/>
        </p:nvSpPr>
        <p:spPr>
          <a:xfrm>
            <a:off x="6293708" y="3801762"/>
            <a:ext cx="2850293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2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4573168" y="2"/>
            <a:ext cx="4570833" cy="514207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5" name="Google Shape;85;p25"/>
          <p:cNvSpPr txBox="1">
            <a:spLocks noGrp="1"/>
          </p:cNvSpPr>
          <p:nvPr>
            <p:ph type="body" idx="1"/>
          </p:nvPr>
        </p:nvSpPr>
        <p:spPr>
          <a:xfrm>
            <a:off x="365760" y="628650"/>
            <a:ext cx="3924404" cy="429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1pPr>
            <a:lvl2pPr marL="914400" lvl="1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/>
          <p:nvPr/>
        </p:nvSpPr>
        <p:spPr>
          <a:xfrm>
            <a:off x="4893276" y="628650"/>
            <a:ext cx="1400432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91425" tIns="182875" rIns="91425" bIns="1828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####</a:t>
            </a:r>
            <a:endParaRPr sz="4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5"/>
          <p:cNvSpPr txBox="1"/>
          <p:nvPr/>
        </p:nvSpPr>
        <p:spPr>
          <a:xfrm>
            <a:off x="6293708" y="628650"/>
            <a:ext cx="2850293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5"/>
          <p:cNvSpPr txBox="1"/>
          <p:nvPr/>
        </p:nvSpPr>
        <p:spPr>
          <a:xfrm>
            <a:off x="4893276" y="1679719"/>
            <a:ext cx="1400432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91425" tIns="182875" rIns="91425" bIns="1828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####</a:t>
            </a:r>
            <a:endParaRPr sz="4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5"/>
          <p:cNvSpPr txBox="1"/>
          <p:nvPr/>
        </p:nvSpPr>
        <p:spPr>
          <a:xfrm>
            <a:off x="6293708" y="1679719"/>
            <a:ext cx="2850293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5"/>
          <p:cNvSpPr txBox="1"/>
          <p:nvPr/>
        </p:nvSpPr>
        <p:spPr>
          <a:xfrm>
            <a:off x="4893276" y="2747319"/>
            <a:ext cx="1400432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91425" tIns="182875" rIns="91425" bIns="1828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####</a:t>
            </a:r>
            <a:endParaRPr sz="4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5"/>
          <p:cNvSpPr txBox="1"/>
          <p:nvPr/>
        </p:nvSpPr>
        <p:spPr>
          <a:xfrm>
            <a:off x="6293708" y="2747319"/>
            <a:ext cx="2850293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5"/>
          <p:cNvSpPr txBox="1"/>
          <p:nvPr/>
        </p:nvSpPr>
        <p:spPr>
          <a:xfrm>
            <a:off x="4893276" y="3801762"/>
            <a:ext cx="1400432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91425" tIns="182875" rIns="91425" bIns="1828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####</a:t>
            </a:r>
            <a:endParaRPr sz="4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5"/>
          <p:cNvSpPr txBox="1"/>
          <p:nvPr/>
        </p:nvSpPr>
        <p:spPr>
          <a:xfrm>
            <a:off x="6293708" y="3801762"/>
            <a:ext cx="2850293" cy="741405"/>
          </a:xfrm>
          <a:prstGeom prst="rect">
            <a:avLst/>
          </a:prstGeom>
          <a:solidFill>
            <a:srgbClr val="006A96">
              <a:alpha val="69411"/>
            </a:srgbClr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321371" y="114300"/>
            <a:ext cx="8528424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rmAutofit/>
          </a:bodyPr>
          <a:lstStyle>
            <a:lvl1pPr marR="0" lvl="0" algn="l" rtl="0">
              <a:lnSpc>
                <a:spcPct val="107174"/>
              </a:lnSpc>
              <a:spcBef>
                <a:spcPts val="0"/>
              </a:spcBef>
              <a:spcAft>
                <a:spcPts val="0"/>
              </a:spcAft>
              <a:buClr>
                <a:srgbClr val="007DBA"/>
              </a:buClr>
              <a:buSzPts val="1575"/>
              <a:buFont typeface="Calibri"/>
              <a:buNone/>
              <a:defRPr sz="1575" b="0" i="0" u="none" strike="noStrike" cap="none">
                <a:solidFill>
                  <a:srgbClr val="007D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321371" y="1218031"/>
            <a:ext cx="8518524" cy="3674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6C9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C9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6C9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C9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6C9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C9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6C9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C9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6C9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6C9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00037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0037" algn="l" rtl="0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2782" y="4700056"/>
            <a:ext cx="1323560" cy="3855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92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756">
          <p15:clr>
            <a:srgbClr val="F26B43"/>
          </p15:clr>
        </p15:guide>
        <p15:guide id="7" orient="horz" pos="3078">
          <p15:clr>
            <a:srgbClr val="F26B43"/>
          </p15:clr>
        </p15:guide>
        <p15:guide id="8" orient="horz" pos="636">
          <p15:clr>
            <a:srgbClr val="F26B43"/>
          </p15:clr>
        </p15:guide>
        <p15:guide id="9" orient="horz" pos="3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 txBox="1">
            <a:spLocks noGrp="1"/>
          </p:cNvSpPr>
          <p:nvPr>
            <p:ph type="ctrTitle"/>
          </p:nvPr>
        </p:nvSpPr>
        <p:spPr>
          <a:xfrm>
            <a:off x="288702" y="1122106"/>
            <a:ext cx="863486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March 2022 East Antarctic Heatwave Under Different Background Climate Conditions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Google Shape;11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447" y="4620437"/>
            <a:ext cx="3125537" cy="39069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"/>
          <p:cNvSpPr/>
          <p:nvPr/>
        </p:nvSpPr>
        <p:spPr>
          <a:xfrm>
            <a:off x="-105568" y="4571999"/>
            <a:ext cx="659146" cy="647597"/>
          </a:xfrm>
          <a:custGeom>
            <a:avLst/>
            <a:gdLst/>
            <a:ahLst/>
            <a:cxnLst/>
            <a:rect l="l" t="t" r="r" b="b"/>
            <a:pathLst>
              <a:path w="5899869" h="5796501" extrusionOk="0">
                <a:moveTo>
                  <a:pt x="4431664" y="3180611"/>
                </a:moveTo>
                <a:lnTo>
                  <a:pt x="5620384" y="4369332"/>
                </a:lnTo>
                <a:lnTo>
                  <a:pt x="4868985" y="5120730"/>
                </a:lnTo>
                <a:lnTo>
                  <a:pt x="2527325" y="5100851"/>
                </a:lnTo>
                <a:close/>
                <a:moveTo>
                  <a:pt x="1554481" y="282360"/>
                </a:moveTo>
                <a:lnTo>
                  <a:pt x="2743201" y="1471081"/>
                </a:lnTo>
                <a:lnTo>
                  <a:pt x="799106" y="3423126"/>
                </a:lnTo>
                <a:cubicBezTo>
                  <a:pt x="797781" y="2629321"/>
                  <a:pt x="796455" y="1835515"/>
                  <a:pt x="795130" y="1041710"/>
                </a:cubicBezTo>
                <a:close/>
                <a:moveTo>
                  <a:pt x="4711149" y="0"/>
                </a:moveTo>
                <a:lnTo>
                  <a:pt x="5899869" y="1188721"/>
                </a:lnTo>
                <a:lnTo>
                  <a:pt x="1307990" y="5796501"/>
                </a:lnTo>
                <a:lnTo>
                  <a:pt x="0" y="4735002"/>
                </a:lnTo>
                <a:close/>
              </a:path>
            </a:pathLst>
          </a:custGeom>
          <a:solidFill>
            <a:srgbClr val="007DBA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360BC-4977-BB8B-1C34-60CD617CBF04}"/>
              </a:ext>
            </a:extLst>
          </p:cNvPr>
          <p:cNvSpPr txBox="1"/>
          <p:nvPr/>
        </p:nvSpPr>
        <p:spPr>
          <a:xfrm>
            <a:off x="288702" y="2514580"/>
            <a:ext cx="8634860" cy="181588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 Zou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Penny M. Rowe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Irina V. Gorodetskaya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Zhenhai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Dan Lubin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Jason M.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Cordeira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F. Martin Ralph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Scripps Institution of Oceanography, University of California San Diego, La Jolla, CA, USA</a:t>
            </a:r>
          </a:p>
          <a:p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West Research Associates, Redmond, WA, USA</a:t>
            </a:r>
          </a:p>
          <a:p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CIIMAR, Interdisciplinary Centre of Marine and Environmental Research, University of Porto,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Porto, Portugal</a:t>
            </a:r>
          </a:p>
        </p:txBody>
      </p:sp>
      <p:pic>
        <p:nvPicPr>
          <p:cNvPr id="4" name="Picture 6" descr="YOPP">
            <a:extLst>
              <a:ext uri="{FF2B5EF4-FFF2-40B4-BE49-F238E27FC236}">
                <a16:creationId xmlns:a16="http://schemas.microsoft.com/office/drawing/2014/main" id="{023B3647-5A5E-70FB-8862-68C35048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938" y="-20583"/>
            <a:ext cx="1101062" cy="865465"/>
          </a:xfrm>
          <a:prstGeom prst="rect">
            <a:avLst/>
          </a:prstGeom>
          <a:solidFill>
            <a:schemeClr val="bg1">
              <a:alpha val="20000"/>
            </a:schemeClr>
          </a:solidFill>
        </p:spPr>
      </p:pic>
      <p:pic>
        <p:nvPicPr>
          <p:cNvPr id="5" name="Picture 4" descr="Nsflogotrans - National Science Foundation (600x601)">
            <a:extLst>
              <a:ext uri="{FF2B5EF4-FFF2-40B4-BE49-F238E27FC236}">
                <a16:creationId xmlns:a16="http://schemas.microsoft.com/office/drawing/2014/main" id="{6341A8A7-2CDB-701C-8F02-724314C0D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242" y="9310"/>
            <a:ext cx="869912" cy="8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5;p1">
            <a:extLst>
              <a:ext uri="{FF2B5EF4-FFF2-40B4-BE49-F238E27FC236}">
                <a16:creationId xmlns:a16="http://schemas.microsoft.com/office/drawing/2014/main" id="{7C818DC2-5C6D-13E9-86B2-230CEB09715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5660" y="141032"/>
            <a:ext cx="3170172" cy="9320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7CB471-7999-FE32-9301-766D4F25047F}"/>
              </a:ext>
            </a:extLst>
          </p:cNvPr>
          <p:cNvSpPr txBox="1"/>
          <p:nvPr/>
        </p:nvSpPr>
        <p:spPr>
          <a:xfrm>
            <a:off x="4664243" y="4809248"/>
            <a:ext cx="44797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NSF OPP Grants </a:t>
            </a:r>
            <a:r>
              <a:rPr lang="en-US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2229392</a:t>
            </a:r>
            <a:r>
              <a:rPr lang="en-US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2331992</a:t>
            </a:r>
            <a:r>
              <a:rPr lang="en-US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C6625-ACCF-8C3E-5E00-2ED39DEC0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FAA36FCF-2F59-AE0D-5310-D0B22E37AEC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Surface Conditions – Temperature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451D7EF-40E6-DD36-1871-02E87275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26" t="4482" r="633" b="6696"/>
          <a:stretch>
            <a:fillRect/>
          </a:stretch>
        </p:blipFill>
        <p:spPr>
          <a:xfrm>
            <a:off x="118665" y="1114179"/>
            <a:ext cx="3357709" cy="1916058"/>
          </a:xfrm>
          <a:prstGeom prst="rect">
            <a:avLst/>
          </a:prstGeom>
          <a:ln w="6350"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25C5474-3F32-9196-AC64-25295697CBCC}"/>
              </a:ext>
            </a:extLst>
          </p:cNvPr>
          <p:cNvSpPr/>
          <p:nvPr/>
        </p:nvSpPr>
        <p:spPr>
          <a:xfrm>
            <a:off x="2276434" y="1114177"/>
            <a:ext cx="1209365" cy="1916058"/>
          </a:xfrm>
          <a:prstGeom prst="rect">
            <a:avLst/>
          </a:prstGeom>
          <a:solidFill>
            <a:schemeClr val="tx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97E27A-8AFB-EA63-488D-285B776996CF}"/>
              </a:ext>
            </a:extLst>
          </p:cNvPr>
          <p:cNvSpPr txBox="1"/>
          <p:nvPr/>
        </p:nvSpPr>
        <p:spPr>
          <a:xfrm>
            <a:off x="588761" y="584925"/>
            <a:ext cx="2435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Temperature @ Dome 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2B295A-6E5E-017C-8626-DB60F84CA93F}"/>
              </a:ext>
            </a:extLst>
          </p:cNvPr>
          <p:cNvSpPr txBox="1"/>
          <p:nvPr/>
        </p:nvSpPr>
        <p:spPr>
          <a:xfrm>
            <a:off x="118664" y="3033541"/>
            <a:ext cx="338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SST0.5% warmer than Control for up to </a:t>
            </a:r>
            <a:r>
              <a:rPr lang="en-US" sz="1200" dirty="0">
                <a:solidFill>
                  <a:srgbClr val="C00000"/>
                </a:solidFill>
              </a:rPr>
              <a:t>2.9 ℃</a:t>
            </a:r>
          </a:p>
          <a:p>
            <a:r>
              <a:rPr lang="en-US" sz="1200" dirty="0"/>
              <a:t>No LHR colder than Control for up to </a:t>
            </a:r>
            <a:r>
              <a:rPr lang="en-US" sz="1200" dirty="0">
                <a:solidFill>
                  <a:srgbClr val="0070C0"/>
                </a:solidFill>
              </a:rPr>
              <a:t>26.4 ℃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4B11551-0919-3600-F132-4F48436AAC5E}"/>
              </a:ext>
            </a:extLst>
          </p:cNvPr>
          <p:cNvGrpSpPr/>
          <p:nvPr/>
        </p:nvGrpSpPr>
        <p:grpSpPr>
          <a:xfrm>
            <a:off x="1941230" y="461665"/>
            <a:ext cx="7095190" cy="3082398"/>
            <a:chOff x="1941230" y="461665"/>
            <a:chExt cx="7095190" cy="308239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FA8B52D-2602-74ED-FC90-69A6498A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1898" y="812003"/>
              <a:ext cx="5034709" cy="2732060"/>
            </a:xfrm>
            <a:prstGeom prst="rect">
              <a:avLst/>
            </a:prstGeom>
          </p:spPr>
        </p:pic>
        <p:pic>
          <p:nvPicPr>
            <p:cNvPr id="27" name="Picture 26" descr="A diagram of a bar&#10;&#10;AI-generated content may be incorrect.">
              <a:extLst>
                <a:ext uri="{FF2B5EF4-FFF2-40B4-BE49-F238E27FC236}">
                  <a16:creationId xmlns:a16="http://schemas.microsoft.com/office/drawing/2014/main" id="{E76AB89C-97BA-5FB9-5541-3BF58776D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3545" y="952300"/>
              <a:ext cx="402875" cy="236393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52D9D39-C4EF-8DA3-F50A-58C640795183}"/>
                </a:ext>
              </a:extLst>
            </p:cNvPr>
            <p:cNvSpPr txBox="1"/>
            <p:nvPr/>
          </p:nvSpPr>
          <p:spPr>
            <a:xfrm>
              <a:off x="3988419" y="994187"/>
              <a:ext cx="77204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/>
                  </a:solidFill>
                </a:rPr>
                <a:t>No LHR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C04FB5A-7A4C-748A-9290-D89D94BF123A}"/>
                </a:ext>
              </a:extLst>
            </p:cNvPr>
            <p:cNvSpPr txBox="1"/>
            <p:nvPr/>
          </p:nvSpPr>
          <p:spPr>
            <a:xfrm>
              <a:off x="6473448" y="994187"/>
              <a:ext cx="1334819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/>
                  </a:solidFill>
                </a:rPr>
                <a:t>SST0.5% (1-2K)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8FA80E-517F-5EB6-A0B7-512BCA854E1B}"/>
                </a:ext>
              </a:extLst>
            </p:cNvPr>
            <p:cNvSpPr txBox="1"/>
            <p:nvPr/>
          </p:nvSpPr>
          <p:spPr>
            <a:xfrm>
              <a:off x="4357868" y="461665"/>
              <a:ext cx="38347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Surface Temperature &amp; Wind Difference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904ED80-C07D-EC27-91EA-15FF15E5C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1230" y="1608773"/>
              <a:ext cx="0" cy="4889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9FED0D-7334-C53D-F379-61FCD9C5EF15}"/>
                </a:ext>
              </a:extLst>
            </p:cNvPr>
            <p:cNvSpPr txBox="1"/>
            <p:nvPr/>
          </p:nvSpPr>
          <p:spPr>
            <a:xfrm>
              <a:off x="3981104" y="3043415"/>
              <a:ext cx="1201937" cy="253916"/>
            </a:xfrm>
            <a:prstGeom prst="rect">
              <a:avLst/>
            </a:prstGeom>
            <a:solidFill>
              <a:schemeClr val="lt1"/>
            </a:solidFill>
            <a:ln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2022-03-18: 00Z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B2783E1-A190-6AB6-190B-76D183FCCF5E}"/>
              </a:ext>
            </a:extLst>
          </p:cNvPr>
          <p:cNvSpPr txBox="1"/>
          <p:nvPr/>
        </p:nvSpPr>
        <p:spPr>
          <a:xfrm>
            <a:off x="160936" y="3536146"/>
            <a:ext cx="8743577" cy="157992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b="1" dirty="0"/>
              <a:t>No-LHR:</a:t>
            </a:r>
            <a:r>
              <a:rPr lang="en-US" sz="1800" dirty="0"/>
              <a:t> AR did not intrude further inland; different surface wind pattern; no heatwave at Dome C.</a:t>
            </a:r>
          </a:p>
          <a:p>
            <a:pPr>
              <a:spcAft>
                <a:spcPts val="800"/>
              </a:spcAft>
            </a:pPr>
            <a:r>
              <a:rPr lang="en-US" sz="1800" b="1" dirty="0"/>
              <a:t>SST0.5%:</a:t>
            </a:r>
            <a:r>
              <a:rPr lang="en-US" sz="1800" dirty="0"/>
              <a:t> Higher temperatures at Dome C, especially on 18 March; uneven warmer surface  compared to Control likely linked to cloud distribution; quicker cooling over Dome C due to blocking high position.</a:t>
            </a:r>
          </a:p>
        </p:txBody>
      </p:sp>
    </p:spTree>
    <p:extLst>
      <p:ext uri="{BB962C8B-B14F-4D97-AF65-F5344CB8AC3E}">
        <p14:creationId xmlns:p14="http://schemas.microsoft.com/office/powerpoint/2010/main" val="426122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9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396998-6936-4AA6-22E8-097B71ED2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2A5B5B4-AADF-7A4C-6CFE-2ACCAAE963EA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Surface Energy Balance – Downward Longwave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10CBB-6476-858D-97F6-8D5C8FBCF450}"/>
              </a:ext>
            </a:extLst>
          </p:cNvPr>
          <p:cNvSpPr txBox="1"/>
          <p:nvPr/>
        </p:nvSpPr>
        <p:spPr>
          <a:xfrm>
            <a:off x="152736" y="4175835"/>
            <a:ext cx="8722323" cy="92333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Consistent with AR patterns.</a:t>
            </a:r>
          </a:p>
          <a:p>
            <a:r>
              <a:rPr lang="en-US" sz="1800" dirty="0"/>
              <a:t>Downward longwave radiation is likely the main driver for surface warming over EA.</a:t>
            </a:r>
          </a:p>
          <a:p>
            <a:r>
              <a:rPr lang="en-US" sz="1800" dirty="0"/>
              <a:t>SST1% &gt; Control &gt; No LHR</a:t>
            </a:r>
          </a:p>
        </p:txBody>
      </p:sp>
      <p:pic>
        <p:nvPicPr>
          <p:cNvPr id="23" name="Picture 22" descr="A screenshot of a map&#10;&#10;AI-generated content may be incorrect.">
            <a:extLst>
              <a:ext uri="{FF2B5EF4-FFF2-40B4-BE49-F238E27FC236}">
                <a16:creationId xmlns:a16="http://schemas.microsoft.com/office/drawing/2014/main" id="{4A795064-DBF1-BB52-7400-139E278A4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4" y="568976"/>
            <a:ext cx="7632447" cy="343959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810204C-E03B-9301-816D-FB7E7D01DFC6}"/>
              </a:ext>
            </a:extLst>
          </p:cNvPr>
          <p:cNvGrpSpPr/>
          <p:nvPr/>
        </p:nvGrpSpPr>
        <p:grpSpPr>
          <a:xfrm>
            <a:off x="891745" y="1711558"/>
            <a:ext cx="5848988" cy="780629"/>
            <a:chOff x="891745" y="1711558"/>
            <a:chExt cx="5848988" cy="7806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BAFF2F-3C35-41C1-BF87-B3AE54F773C8}"/>
                </a:ext>
              </a:extLst>
            </p:cNvPr>
            <p:cNvSpPr/>
            <p:nvPr/>
          </p:nvSpPr>
          <p:spPr>
            <a:xfrm>
              <a:off x="891745" y="1711558"/>
              <a:ext cx="739106" cy="7806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ECA1C3E-3078-C722-D8F9-B5B7BD4D7821}"/>
                </a:ext>
              </a:extLst>
            </p:cNvPr>
            <p:cNvSpPr/>
            <p:nvPr/>
          </p:nvSpPr>
          <p:spPr>
            <a:xfrm>
              <a:off x="6001627" y="1711558"/>
              <a:ext cx="739106" cy="7806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1B5CC1-9A90-4C1E-D250-A9C6E70211BD}"/>
              </a:ext>
            </a:extLst>
          </p:cNvPr>
          <p:cNvSpPr txBox="1"/>
          <p:nvPr/>
        </p:nvSpPr>
        <p:spPr>
          <a:xfrm>
            <a:off x="5305334" y="764748"/>
            <a:ext cx="1294644" cy="304699"/>
          </a:xfrm>
          <a:prstGeom prst="rect">
            <a:avLst/>
          </a:prstGeom>
          <a:solidFill>
            <a:schemeClr val="lt1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SST0.5%(1-2K)</a:t>
            </a:r>
          </a:p>
        </p:txBody>
      </p:sp>
    </p:spTree>
    <p:extLst>
      <p:ext uri="{BB962C8B-B14F-4D97-AF65-F5344CB8AC3E}">
        <p14:creationId xmlns:p14="http://schemas.microsoft.com/office/powerpoint/2010/main" val="16067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A0C23-498C-E2C6-4C67-926A835A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7DE3CA7-DF6B-5C87-1C23-F44B0074C72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Surface Conditions – Precipitation</a:t>
            </a:r>
          </a:p>
        </p:txBody>
      </p:sp>
      <p:pic>
        <p:nvPicPr>
          <p:cNvPr id="12" name="Picture 11" descr="A comparison of a map of the precipitation difference&#10;&#10;AI-generated content may be incorrect.">
            <a:extLst>
              <a:ext uri="{FF2B5EF4-FFF2-40B4-BE49-F238E27FC236}">
                <a16:creationId xmlns:a16="http://schemas.microsoft.com/office/drawing/2014/main" id="{008A6697-5994-0521-C6B4-9EC1A4A63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02" y="701347"/>
            <a:ext cx="6322741" cy="35798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88A0AE-5491-6424-8AA6-F214CDE0289C}"/>
              </a:ext>
            </a:extLst>
          </p:cNvPr>
          <p:cNvSpPr txBox="1"/>
          <p:nvPr/>
        </p:nvSpPr>
        <p:spPr>
          <a:xfrm>
            <a:off x="6266983" y="986700"/>
            <a:ext cx="2832411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No-LHR: </a:t>
            </a:r>
          </a:p>
          <a:p>
            <a:pPr>
              <a:spcAft>
                <a:spcPts val="800"/>
              </a:spcAft>
            </a:pPr>
            <a:r>
              <a:rPr lang="en-US" sz="2000" dirty="0"/>
              <a:t>More precipitation over the ocean; reduced precipitation over land.</a:t>
            </a:r>
          </a:p>
          <a:p>
            <a:r>
              <a:rPr lang="en-US" sz="2000" b="1" dirty="0"/>
              <a:t>SST0.5%: </a:t>
            </a:r>
          </a:p>
          <a:p>
            <a:r>
              <a:rPr lang="en-US" sz="2000" dirty="0"/>
              <a:t>Increased land precipitation with a distinct stripe pattern; requires further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430135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B6A0E-B448-A141-1F1B-340DF048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2">
            <a:extLst>
              <a:ext uri="{FF2B5EF4-FFF2-40B4-BE49-F238E27FC236}">
                <a16:creationId xmlns:a16="http://schemas.microsoft.com/office/drawing/2014/main" id="{EDC154FC-D1AF-2FC9-DDDC-F336C5974C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23568" y="188158"/>
            <a:ext cx="9005882" cy="608855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BB156-01BC-B3C8-2DA6-862A62C03FB9}"/>
              </a:ext>
            </a:extLst>
          </p:cNvPr>
          <p:cNvSpPr txBox="1"/>
          <p:nvPr/>
        </p:nvSpPr>
        <p:spPr>
          <a:xfrm>
            <a:off x="359443" y="1329396"/>
            <a:ext cx="8425114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/>
              <a:t>Without the energy from latent heat release: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LHR - Key mechanism that amplifies the heatwave event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Alter circulation pattern (weaken WCB) ⟶ change in temperature, cloud radiative impact and precipitation.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Freezing level height decreases ⟶ rain vs </a:t>
            </a:r>
            <a:r>
              <a:rPr lang="en-US" sz="1800" u="sng" dirty="0"/>
              <a:t>snow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Increase in SST: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Enhance the AR magnitude the most during the heatwave peak.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Most precipitation over the Antarctic continent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Temp </a:t>
            </a:r>
            <a:r>
              <a:rPr lang="en-US" sz="1800" dirty="0"/>
              <a:t>drops </a:t>
            </a:r>
            <a:r>
              <a:rPr lang="en-US" sz="1800"/>
              <a:t>after 03-19 </a:t>
            </a:r>
            <a:r>
              <a:rPr lang="en-US" sz="1800" dirty="0"/>
              <a:t>– further investigation needed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Freezing level height increases &amp; warmer low-level air ⟶ </a:t>
            </a:r>
            <a:r>
              <a:rPr lang="en-US" sz="1800" u="sng" dirty="0"/>
              <a:t>rain</a:t>
            </a:r>
            <a:r>
              <a:rPr lang="en-US" sz="1800" dirty="0"/>
              <a:t> vs snow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8B2DF-8663-4C3F-BF04-9F23698A25CE}"/>
              </a:ext>
            </a:extLst>
          </p:cNvPr>
          <p:cNvSpPr txBox="1"/>
          <p:nvPr/>
        </p:nvSpPr>
        <p:spPr>
          <a:xfrm>
            <a:off x="1828800" y="863149"/>
            <a:ext cx="5486400" cy="400110"/>
          </a:xfrm>
          <a:prstGeom prst="rect">
            <a:avLst/>
          </a:prstGeom>
          <a:solidFill>
            <a:schemeClr val="bg2">
              <a:lumMod val="75000"/>
              <a:lumOff val="2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Key Atmospheric Process &amp; Oceanic Forcing</a:t>
            </a:r>
          </a:p>
        </p:txBody>
      </p:sp>
    </p:spTree>
    <p:extLst>
      <p:ext uri="{BB962C8B-B14F-4D97-AF65-F5344CB8AC3E}">
        <p14:creationId xmlns:p14="http://schemas.microsoft.com/office/powerpoint/2010/main" val="377922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Cool Facts About Penguins — City of Albuquerque">
            <a:extLst>
              <a:ext uri="{FF2B5EF4-FFF2-40B4-BE49-F238E27FC236}">
                <a16:creationId xmlns:a16="http://schemas.microsoft.com/office/drawing/2014/main" id="{D549650F-8A1B-1FB1-9216-B6F507D2D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6" r="119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9AF2CD-E850-591D-06A7-232E108E2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Next Step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D02F9-900D-76B8-5FF2-6349B14FDB7D}"/>
              </a:ext>
            </a:extLst>
          </p:cNvPr>
          <p:cNvSpPr txBox="1"/>
          <p:nvPr/>
        </p:nvSpPr>
        <p:spPr>
          <a:xfrm>
            <a:off x="359443" y="1630787"/>
            <a:ext cx="8425114" cy="18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Refine experimental PWRF runs (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SST&amp;Sea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Ice; key region of SST perturbation)</a:t>
            </a:r>
            <a:endParaRPr lang="en-US" sz="2000" b="0" i="0" u="none" strike="noStrike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Trajectory analysis to track latent heat exchange.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Other AR-related extreme events</a:t>
            </a: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78219C-F881-69A0-5BA6-B6B92A45D56C}"/>
              </a:ext>
            </a:extLst>
          </p:cNvPr>
          <p:cNvSpPr/>
          <p:nvPr/>
        </p:nvSpPr>
        <p:spPr>
          <a:xfrm>
            <a:off x="5416268" y="4108164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7708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359983-D38A-1F20-42F8-613B5E5E27A2}"/>
              </a:ext>
            </a:extLst>
          </p:cNvPr>
          <p:cNvGrpSpPr/>
          <p:nvPr/>
        </p:nvGrpSpPr>
        <p:grpSpPr>
          <a:xfrm>
            <a:off x="80784" y="784310"/>
            <a:ext cx="8764460" cy="3668778"/>
            <a:chOff x="157139" y="1369611"/>
            <a:chExt cx="11685946" cy="48917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99FBA-12D8-E0AC-DCDD-72AFC4438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24"/>
            <a:stretch/>
          </p:blipFill>
          <p:spPr>
            <a:xfrm>
              <a:off x="157140" y="1374480"/>
              <a:ext cx="6941084" cy="48868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485BAE-0ECE-8D73-BE46-C2B8809644F9}"/>
                </a:ext>
              </a:extLst>
            </p:cNvPr>
            <p:cNvSpPr txBox="1"/>
            <p:nvPr/>
          </p:nvSpPr>
          <p:spPr>
            <a:xfrm>
              <a:off x="7098224" y="1369611"/>
              <a:ext cx="474486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50" b="1" dirty="0">
                  <a:latin typeface="Arial" panose="020B0604020202020204" pitchFamily="34" charset="0"/>
                  <a:cs typeface="Arial" panose="020B0604020202020204" pitchFamily="34" charset="0"/>
                </a:rPr>
                <a:t>AR → Surface melting → Ice loss</a:t>
              </a:r>
            </a:p>
            <a:p>
              <a:r>
                <a:rPr lang="en-US" sz="15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2022 February, the Antarctic Peninsula experienced surface melting caused by a strong AR, leading to a </a:t>
              </a:r>
              <a:r>
                <a:rPr lang="en-US" sz="15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~20 Gt of ice mass loss</a:t>
              </a:r>
              <a:endPara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FB045C-DC97-3AEC-DE28-5B12D78DBC3E}"/>
                </a:ext>
              </a:extLst>
            </p:cNvPr>
            <p:cNvSpPr/>
            <p:nvPr/>
          </p:nvSpPr>
          <p:spPr>
            <a:xfrm>
              <a:off x="302421" y="5974271"/>
              <a:ext cx="286516" cy="239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1126E9-33E9-4D38-CACB-438B7151016D}"/>
                </a:ext>
              </a:extLst>
            </p:cNvPr>
            <p:cNvSpPr txBox="1"/>
            <p:nvPr/>
          </p:nvSpPr>
          <p:spPr>
            <a:xfrm>
              <a:off x="157139" y="5948750"/>
              <a:ext cx="31053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Zou et al. 2025c in prep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AFF01D-9405-CD2F-84BC-10204B654A01}"/>
              </a:ext>
            </a:extLst>
          </p:cNvPr>
          <p:cNvSpPr txBox="1"/>
          <p:nvPr/>
        </p:nvSpPr>
        <p:spPr>
          <a:xfrm>
            <a:off x="5286598" y="2075675"/>
            <a:ext cx="3558646" cy="126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AR → Intense snowfall → Ice gain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2022 March East Antarctica heatwave triggered by an unprecedented AR led to </a:t>
            </a:r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~306Gt snow accumulation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over Dome C region.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0C423-8041-7A12-73DF-BD2EFE0DE857}"/>
              </a:ext>
            </a:extLst>
          </p:cNvPr>
          <p:cNvSpPr txBox="1"/>
          <p:nvPr/>
        </p:nvSpPr>
        <p:spPr>
          <a:xfrm>
            <a:off x="5286598" y="3406210"/>
            <a:ext cx="3558646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*AR → Regional circulation</a:t>
            </a:r>
          </a:p>
          <a:p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*AR → Interaction among different Earth systems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52E56E-300C-A1A2-7846-9504B0C42DE6}"/>
              </a:ext>
            </a:extLst>
          </p:cNvPr>
          <p:cNvGrpSpPr/>
          <p:nvPr/>
        </p:nvGrpSpPr>
        <p:grpSpPr>
          <a:xfrm>
            <a:off x="80784" y="871717"/>
            <a:ext cx="5230287" cy="3794999"/>
            <a:chOff x="1063036" y="1336337"/>
            <a:chExt cx="6973716" cy="5059998"/>
          </a:xfrm>
        </p:grpSpPr>
        <p:pic>
          <p:nvPicPr>
            <p:cNvPr id="2" name="Picture 1" descr="A diagram of a global slr&#10;&#10;AI-generated content may be incorrect.">
              <a:extLst>
                <a:ext uri="{FF2B5EF4-FFF2-40B4-BE49-F238E27FC236}">
                  <a16:creationId xmlns:a16="http://schemas.microsoft.com/office/drawing/2014/main" id="{948E29DD-E8A0-623E-AA6C-261D47D75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036" y="1336337"/>
              <a:ext cx="6973716" cy="505999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B8B042-DE2A-E1A3-CD1B-2CE5B6245C68}"/>
                </a:ext>
              </a:extLst>
            </p:cNvPr>
            <p:cNvSpPr txBox="1"/>
            <p:nvPr/>
          </p:nvSpPr>
          <p:spPr>
            <a:xfrm>
              <a:off x="1063036" y="5849508"/>
              <a:ext cx="310538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latin typeface="Arial" panose="020B0604020202020204" pitchFamily="34" charset="0"/>
                  <a:cs typeface="Arial" panose="020B0604020202020204" pitchFamily="34" charset="0"/>
                </a:rPr>
                <a:t>Zou et al. 2025c in prep</a:t>
              </a:r>
            </a:p>
          </p:txBody>
        </p:sp>
      </p:grpSp>
      <p:sp>
        <p:nvSpPr>
          <p:cNvPr id="16" name="Google Shape;121;p2">
            <a:extLst>
              <a:ext uri="{FF2B5EF4-FFF2-40B4-BE49-F238E27FC236}">
                <a16:creationId xmlns:a16="http://schemas.microsoft.com/office/drawing/2014/main" id="{95AD1FBD-8500-46EC-4DA6-A67F097D63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123568" y="188158"/>
            <a:ext cx="9005882" cy="608855"/>
          </a:xfrm>
          <a:prstGeom prst="rect">
            <a:avLst/>
          </a:prstGeom>
          <a:solidFill>
            <a:srgbClr val="006C92"/>
          </a:solidFill>
          <a:ln>
            <a:noFill/>
          </a:ln>
        </p:spPr>
        <p:txBody>
          <a:bodyPr spcFirstLastPara="1" wrap="square" lIns="457200" tIns="0" rIns="0" bIns="0" anchor="ctr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Calibri"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10A01-92A1-26C5-3568-F2F251218161}"/>
              </a:ext>
            </a:extLst>
          </p:cNvPr>
          <p:cNvSpPr txBox="1"/>
          <p:nvPr/>
        </p:nvSpPr>
        <p:spPr>
          <a:xfrm>
            <a:off x="80783" y="4524730"/>
            <a:ext cx="8982433" cy="553998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AR is not the sole phenomenon occurring over Antarctica, it does have a significant impact on the surface.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BEB6B-8307-AEEA-0AD7-0DD378ACAAC0}"/>
              </a:ext>
            </a:extLst>
          </p:cNvPr>
          <p:cNvSpPr txBox="1"/>
          <p:nvPr/>
        </p:nvSpPr>
        <p:spPr>
          <a:xfrm>
            <a:off x="6238875" y="4828247"/>
            <a:ext cx="2905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(Zou et al. 2023; 2025b,c in prep; </a:t>
            </a:r>
            <a:r>
              <a:rPr lang="en-US" sz="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Gorodetskaya</a:t>
            </a:r>
            <a:r>
              <a:rPr lang="en-US" sz="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et al. 2023;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Wille et al. 2024a,b; 2025; Fricker et al. 2025)</a:t>
            </a:r>
          </a:p>
        </p:txBody>
      </p:sp>
    </p:spTree>
    <p:extLst>
      <p:ext uri="{BB962C8B-B14F-4D97-AF65-F5344CB8AC3E}">
        <p14:creationId xmlns:p14="http://schemas.microsoft.com/office/powerpoint/2010/main" val="17784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3.">
            <a:extLst>
              <a:ext uri="{FF2B5EF4-FFF2-40B4-BE49-F238E27FC236}">
                <a16:creationId xmlns:a16="http://schemas.microsoft.com/office/drawing/2014/main" id="{55323502-B6D9-E7F0-AA36-80906864D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1"/>
          <a:stretch/>
        </p:blipFill>
        <p:spPr bwMode="auto">
          <a:xfrm>
            <a:off x="81878" y="543881"/>
            <a:ext cx="2712165" cy="272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. 3.">
            <a:extLst>
              <a:ext uri="{FF2B5EF4-FFF2-40B4-BE49-F238E27FC236}">
                <a16:creationId xmlns:a16="http://schemas.microsoft.com/office/drawing/2014/main" id="{D9D33AD1-D83F-D454-E1B0-1F9D93A18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90333" r="10708"/>
          <a:stretch/>
        </p:blipFill>
        <p:spPr bwMode="auto">
          <a:xfrm>
            <a:off x="97969" y="551625"/>
            <a:ext cx="2140936" cy="29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ECF1B-3DAF-506E-4570-FC9CE0EB07C2}"/>
              </a:ext>
            </a:extLst>
          </p:cNvPr>
          <p:cNvSpPr txBox="1"/>
          <p:nvPr/>
        </p:nvSpPr>
        <p:spPr>
          <a:xfrm>
            <a:off x="2957689" y="929073"/>
            <a:ext cx="5766580" cy="195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15 -19 2022,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 Antarctica (EA) experienced an exceptional heat wave.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idespread 30°– 40°C temperature anomalies across the ice sheet.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new all-time temperature record of −9.4°C on 18 March at Concordia Station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636A3C-9148-C5B8-AC77-2D13B92EF7B7}"/>
              </a:ext>
            </a:extLst>
          </p:cNvPr>
          <p:cNvGrpSpPr/>
          <p:nvPr/>
        </p:nvGrpSpPr>
        <p:grpSpPr>
          <a:xfrm>
            <a:off x="86680" y="3311070"/>
            <a:ext cx="8637589" cy="1799018"/>
            <a:chOff x="86680" y="3311070"/>
            <a:chExt cx="8637589" cy="1799018"/>
          </a:xfrm>
        </p:grpSpPr>
        <p:pic>
          <p:nvPicPr>
            <p:cNvPr id="1028" name="Picture 4" descr="Fig. 5.">
              <a:extLst>
                <a:ext uri="{FF2B5EF4-FFF2-40B4-BE49-F238E27FC236}">
                  <a16:creationId xmlns:a16="http://schemas.microsoft.com/office/drawing/2014/main" id="{1B011A65-FC2A-9F18-3ECB-5C48BFDA3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80" y="3311070"/>
              <a:ext cx="2712964" cy="1799018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98E80B-1038-1843-8F71-FA7B2F69D52A}"/>
                </a:ext>
              </a:extLst>
            </p:cNvPr>
            <p:cNvSpPr txBox="1"/>
            <p:nvPr/>
          </p:nvSpPr>
          <p:spPr>
            <a:xfrm>
              <a:off x="2957689" y="3534131"/>
              <a:ext cx="5766580" cy="1302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ntense atmospheric river (AR) transport lower latitudes heat and moisture deep into the Antarctica</a:t>
              </a:r>
            </a:p>
            <a:p>
              <a:pPr>
                <a:spcAft>
                  <a:spcPts val="800"/>
                </a:spcAft>
              </a:pPr>
              <a:r>
                <a:rPr lang="en-US" sz="1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AR and </a:t>
              </a:r>
              <a:r>
                <a:rPr lang="en-US" sz="1800" b="1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warm conveyor belt 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intensification near the coastline → reinforced </a:t>
              </a:r>
              <a:r>
                <a:rPr lang="en-US" sz="1800" b="1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atmospheric blocking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B65AAB8-5BFE-44CF-6E03-AD5F18B8D237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2022 March East Antarctic Heatwave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6CD5DD-1524-843A-BE74-48EABE2D0E88}"/>
              </a:ext>
            </a:extLst>
          </p:cNvPr>
          <p:cNvSpPr txBox="1"/>
          <p:nvPr/>
        </p:nvSpPr>
        <p:spPr>
          <a:xfrm>
            <a:off x="7531768" y="4928056"/>
            <a:ext cx="16122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/>
              <a:t>Wille et al. 2024a,b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C2E3621-440F-9085-1577-9D5DEF7EFCBD}"/>
              </a:ext>
            </a:extLst>
          </p:cNvPr>
          <p:cNvSpPr/>
          <p:nvPr/>
        </p:nvSpPr>
        <p:spPr>
          <a:xfrm>
            <a:off x="2496370" y="3406422"/>
            <a:ext cx="125671" cy="1224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059D9-BCBE-8050-8E0D-C9FCFEF4C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B0DEFE-DD8C-418D-1A29-91BB0F2DFC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400"/>
          <a:stretch/>
        </p:blipFill>
        <p:spPr>
          <a:xfrm>
            <a:off x="5555509" y="461665"/>
            <a:ext cx="3463156" cy="456565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2C14914-592C-4FD3-DFCD-2BF0F84F879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Atmospheric River and Warm Conveyor Belt (WCB)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6CFC7-9F96-0771-F8AB-84396E86B460}"/>
              </a:ext>
            </a:extLst>
          </p:cNvPr>
          <p:cNvSpPr txBox="1"/>
          <p:nvPr/>
        </p:nvSpPr>
        <p:spPr>
          <a:xfrm>
            <a:off x="201666" y="3636654"/>
            <a:ext cx="5176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WCB developed a ridge-like hook and then split into two parts ⟶ enhances ridge and ETC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Diagram of a belt diagram&#10;&#10;Description automatically generated">
            <a:extLst>
              <a:ext uri="{FF2B5EF4-FFF2-40B4-BE49-F238E27FC236}">
                <a16:creationId xmlns:a16="http://schemas.microsoft.com/office/drawing/2014/main" id="{34242811-856D-ED72-D2E7-D411FDECD4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2" t="5203" r="2792" b="15019"/>
          <a:stretch/>
        </p:blipFill>
        <p:spPr>
          <a:xfrm>
            <a:off x="201666" y="538188"/>
            <a:ext cx="5176246" cy="3069822"/>
          </a:xfrm>
          <a:prstGeom prst="rect">
            <a:avLst/>
          </a:prstGeom>
          <a:ln w="6350"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28D2053-F39C-5A0A-007D-515CE5684295}"/>
              </a:ext>
            </a:extLst>
          </p:cNvPr>
          <p:cNvSpPr txBox="1"/>
          <p:nvPr/>
        </p:nvSpPr>
        <p:spPr>
          <a:xfrm>
            <a:off x="22919" y="4379073"/>
            <a:ext cx="5553452" cy="707886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WCB is sensitive to clouds and convection</a:t>
            </a:r>
          </a:p>
          <a:p>
            <a:pPr algn="ctr"/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Latent heat release → Air ascent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7BDF49D-15B2-F297-B19C-62AD75650655}"/>
              </a:ext>
            </a:extLst>
          </p:cNvPr>
          <p:cNvSpPr txBox="1"/>
          <p:nvPr/>
        </p:nvSpPr>
        <p:spPr>
          <a:xfrm>
            <a:off x="5286844" y="4967603"/>
            <a:ext cx="377654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kern="1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Martínez‐Alvarado et al., 2013; </a:t>
            </a:r>
            <a:r>
              <a:rPr lang="en-US" sz="800" i="1" kern="1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Dacre et al., 2019; Binder et al., 2023)</a:t>
            </a:r>
            <a:endParaRPr lang="en-US" sz="800" i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68D026-01D3-FA7E-E6ED-9CF27BFE47C8}"/>
              </a:ext>
            </a:extLst>
          </p:cNvPr>
          <p:cNvSpPr/>
          <p:nvPr/>
        </p:nvSpPr>
        <p:spPr>
          <a:xfrm>
            <a:off x="22919" y="539529"/>
            <a:ext cx="9098162" cy="464351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CD330D-2DF8-46ED-7D79-1039A10E1AFA}"/>
              </a:ext>
            </a:extLst>
          </p:cNvPr>
          <p:cNvSpPr/>
          <p:nvPr/>
        </p:nvSpPr>
        <p:spPr>
          <a:xfrm>
            <a:off x="488356" y="2233305"/>
            <a:ext cx="8422982" cy="707886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>
                <a:shade val="15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this EA heatwave event look like in a future climate?</a:t>
            </a:r>
          </a:p>
        </p:txBody>
      </p:sp>
    </p:spTree>
    <p:extLst>
      <p:ext uri="{BB962C8B-B14F-4D97-AF65-F5344CB8AC3E}">
        <p14:creationId xmlns:p14="http://schemas.microsoft.com/office/powerpoint/2010/main" val="9960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D84CC-DA40-32D2-54DA-DE101C860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130572D9-F07B-4137-0BE9-9C2B38AB54B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Polar WRF (PWRF) Model Setting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1F8290-6C81-054E-DE43-E8C0ED4B7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032281"/>
              </p:ext>
            </p:extLst>
          </p:nvPr>
        </p:nvGraphicFramePr>
        <p:xfrm>
          <a:off x="359764" y="590489"/>
          <a:ext cx="5277587" cy="381871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958837">
                  <a:extLst>
                    <a:ext uri="{9D8B030D-6E8A-4147-A177-3AD203B41FA5}">
                      <a16:colId xmlns:a16="http://schemas.microsoft.com/office/drawing/2014/main" val="3585143724"/>
                    </a:ext>
                  </a:extLst>
                </a:gridCol>
                <a:gridCol w="3318750">
                  <a:extLst>
                    <a:ext uri="{9D8B030D-6E8A-4147-A177-3AD203B41FA5}">
                      <a16:colId xmlns:a16="http://schemas.microsoft.com/office/drawing/2014/main" val="1305185642"/>
                    </a:ext>
                  </a:extLst>
                </a:gridCol>
              </a:tblGrid>
              <a:tr h="259789">
                <a:tc>
                  <a:txBody>
                    <a:bodyPr/>
                    <a:lstStyle/>
                    <a:p>
                      <a:pPr algn="l">
                        <a:defRPr sz="1500"/>
                      </a:pP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2"/>
                          </a:solidFill>
                        </a:rPr>
                        <a:t>PWRF V4.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3</a:t>
                      </a:r>
                      <a:r>
                        <a:rPr sz="1400" b="1" dirty="0">
                          <a:solidFill>
                            <a:schemeClr val="bg2"/>
                          </a:solidFill>
                        </a:rPr>
                        <a:t>.</a:t>
                      </a:r>
                      <a:r>
                        <a:rPr lang="en-US" sz="1400" b="1" dirty="0">
                          <a:solidFill>
                            <a:schemeClr val="bg2"/>
                          </a:solidFill>
                        </a:rPr>
                        <a:t>3</a:t>
                      </a:r>
                      <a:endParaRPr sz="1400" b="1" dirty="0">
                        <a:solidFill>
                          <a:schemeClr val="bg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3067417077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Input Data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ECMWF Reanalysis Data (ERA5)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3821589175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Horizontal Resolution 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20km / 4km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2108960787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Vertical levels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71 levels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sz="1400" dirty="0">
                          <a:solidFill>
                            <a:schemeClr val="tx1"/>
                          </a:solidFill>
                        </a:rPr>
                        <a:t>lowest level 4m above the surface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3998861783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Temporal Resolution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sz="1400" dirty="0">
                          <a:solidFill>
                            <a:schemeClr val="tx1"/>
                          </a:solidFill>
                        </a:rPr>
                        <a:t>ourly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2317325817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Spin-up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24</a:t>
                      </a:r>
                      <a:r>
                        <a:rPr sz="1400" dirty="0">
                          <a:solidFill>
                            <a:schemeClr val="tx1"/>
                          </a:solidFill>
                        </a:rPr>
                        <a:t> h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788121593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Microphysics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P3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45085777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</a:rPr>
                        <a:t>PBL Scheme</a:t>
                      </a:r>
                      <a:endPara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MYNN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2249322124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</a:rPr>
                        <a:t>Shortwave and Longwave</a:t>
                      </a:r>
                      <a:endPara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Both RRTMG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2539428428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</a:rPr>
                        <a:t>Land Surface Options</a:t>
                      </a:r>
                      <a:endPara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Noah MP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3916041797"/>
                  </a:ext>
                </a:extLst>
              </a:tr>
              <a:tr h="25978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solidFill>
                            <a:schemeClr val="tx1"/>
                          </a:solidFill>
                        </a:rPr>
                        <a:t>Surface Layer Options</a:t>
                      </a:r>
                      <a:endPara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 dirty="0">
                          <a:solidFill>
                            <a:schemeClr val="tx1"/>
                          </a:solidFill>
                        </a:rPr>
                        <a:t>MYNN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975103736"/>
                  </a:ext>
                </a:extLst>
              </a:tr>
              <a:tr h="46904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High-Res Topo</a:t>
                      </a:r>
                      <a:endParaRPr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REMA 1km topo 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</a:rPr>
                        <a:t>(Gerber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and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</a:rPr>
                        <a:t>Lehning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, 2020, Howat et al., 2019)</a:t>
                      </a:r>
                      <a:endParaRPr sz="14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8339" marR="28339" marT="25763" marB="25763" horzOverflow="overflow"/>
                </a:tc>
                <a:extLst>
                  <a:ext uri="{0D108BD9-81ED-4DB2-BD59-A6C34878D82A}">
                    <a16:rowId xmlns:a16="http://schemas.microsoft.com/office/drawing/2014/main" val="42613056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971285-46FA-3CA2-F3A5-CFDFE8674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993034"/>
              </p:ext>
            </p:extLst>
          </p:nvPr>
        </p:nvGraphicFramePr>
        <p:xfrm>
          <a:off x="6042058" y="3099256"/>
          <a:ext cx="3005009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9074">
                  <a:extLst>
                    <a:ext uri="{9D8B030D-6E8A-4147-A177-3AD203B41FA5}">
                      <a16:colId xmlns:a16="http://schemas.microsoft.com/office/drawing/2014/main" val="2358546230"/>
                    </a:ext>
                  </a:extLst>
                </a:gridCol>
                <a:gridCol w="2075935">
                  <a:extLst>
                    <a:ext uri="{9D8B030D-6E8A-4147-A177-3AD203B41FA5}">
                      <a16:colId xmlns:a16="http://schemas.microsoft.com/office/drawing/2014/main" val="3335852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Benchmark</a:t>
                      </a:r>
                    </a:p>
                  </a:txBody>
                  <a:tcPr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834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LHR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Latent Heat Release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512703"/>
                  </a:ext>
                </a:extLst>
              </a:tr>
              <a:tr h="2276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RH20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RH by 20%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60762"/>
                  </a:ext>
                </a:extLst>
              </a:tr>
              <a:tr h="26059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SST05%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SST by 0.5%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602122"/>
                  </a:ext>
                </a:extLst>
              </a:tr>
              <a:tr h="2029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SST1%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Increase SST by 1%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364291"/>
                  </a:ext>
                </a:extLst>
              </a:tr>
              <a:tr h="268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SSTCI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Swap March with April</a:t>
                      </a:r>
                    </a:p>
                  </a:txBody>
                  <a:tcPr>
                    <a:lnT w="12700" cap="flat" cmpd="sng" algn="ctr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809229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460EBCA-47BB-8BD7-4B48-F04ED432CCDA}"/>
              </a:ext>
            </a:extLst>
          </p:cNvPr>
          <p:cNvGrpSpPr/>
          <p:nvPr/>
        </p:nvGrpSpPr>
        <p:grpSpPr>
          <a:xfrm>
            <a:off x="6263700" y="598727"/>
            <a:ext cx="2479346" cy="2471955"/>
            <a:chOff x="6304890" y="639917"/>
            <a:chExt cx="2479346" cy="2471955"/>
          </a:xfrm>
        </p:grpSpPr>
        <p:pic>
          <p:nvPicPr>
            <p:cNvPr id="5" name="Picture 4" descr="A map of the continent&#10;&#10;AI-generated content may be incorrect.">
              <a:extLst>
                <a:ext uri="{FF2B5EF4-FFF2-40B4-BE49-F238E27FC236}">
                  <a16:creationId xmlns:a16="http://schemas.microsoft.com/office/drawing/2014/main" id="{BE266D6E-BF64-2E76-CEE8-900F1CEE9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4890" y="639917"/>
              <a:ext cx="2479346" cy="247195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4C18F4-3C14-0F89-0C4D-5275929771C9}"/>
                </a:ext>
              </a:extLst>
            </p:cNvPr>
            <p:cNvSpPr txBox="1"/>
            <p:nvPr/>
          </p:nvSpPr>
          <p:spPr>
            <a:xfrm>
              <a:off x="6304890" y="639917"/>
              <a:ext cx="5454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d01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1FBD84-2B95-1E3B-F56B-77C7E4918B56}"/>
              </a:ext>
            </a:extLst>
          </p:cNvPr>
          <p:cNvSpPr txBox="1"/>
          <p:nvPr/>
        </p:nvSpPr>
        <p:spPr>
          <a:xfrm>
            <a:off x="7531768" y="4928056"/>
            <a:ext cx="16122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/>
              <a:t>(Zou et al. 2023; 2025a)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D1F43-9F7F-F5DF-4BD5-7B0A1CF7D241}"/>
              </a:ext>
            </a:extLst>
          </p:cNvPr>
          <p:cNvSpPr txBox="1"/>
          <p:nvPr/>
        </p:nvSpPr>
        <p:spPr>
          <a:xfrm>
            <a:off x="6953250" y="582251"/>
            <a:ext cx="1830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Init: 2022-03-15: 00Z</a:t>
            </a:r>
          </a:p>
          <a:p>
            <a:pPr algn="r"/>
            <a:r>
              <a:rPr lang="en-US" sz="1200" dirty="0"/>
              <a:t>End: 2022-03-20: 00Z </a:t>
            </a:r>
          </a:p>
        </p:txBody>
      </p:sp>
    </p:spTree>
    <p:extLst>
      <p:ext uri="{BB962C8B-B14F-4D97-AF65-F5344CB8AC3E}">
        <p14:creationId xmlns:p14="http://schemas.microsoft.com/office/powerpoint/2010/main" val="64120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CD4AA-84C1-5BAF-CA87-B488B6AC7D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Preliminary Results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17B26-4D6D-D5C2-AA6B-53CBC7C5B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07" t="21509" r="5690" b="25157"/>
          <a:stretch>
            <a:fillRect/>
          </a:stretch>
        </p:blipFill>
        <p:spPr>
          <a:xfrm>
            <a:off x="0" y="805212"/>
            <a:ext cx="5588000" cy="4338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51B73D-C408-5C9B-8544-69C332493BCA}"/>
              </a:ext>
            </a:extLst>
          </p:cNvPr>
          <p:cNvSpPr txBox="1"/>
          <p:nvPr/>
        </p:nvSpPr>
        <p:spPr>
          <a:xfrm>
            <a:off x="248508" y="2603485"/>
            <a:ext cx="608472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</a:rPr>
              <a:t>Control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9BCE63-8B8D-2ADE-1396-A983BEA2842B}"/>
              </a:ext>
            </a:extLst>
          </p:cNvPr>
          <p:cNvSpPr txBox="1"/>
          <p:nvPr/>
        </p:nvSpPr>
        <p:spPr>
          <a:xfrm>
            <a:off x="1968451" y="2603485"/>
            <a:ext cx="608472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</a:rPr>
              <a:t>No LHR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8355A-EC60-FA90-20F0-C761188DC5B7}"/>
              </a:ext>
            </a:extLst>
          </p:cNvPr>
          <p:cNvSpPr txBox="1"/>
          <p:nvPr/>
        </p:nvSpPr>
        <p:spPr>
          <a:xfrm>
            <a:off x="3693619" y="2603485"/>
            <a:ext cx="608472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</a:rPr>
              <a:t>RH20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D7A348-371B-3381-0E3C-CDC2F488F840}"/>
              </a:ext>
            </a:extLst>
          </p:cNvPr>
          <p:cNvSpPr txBox="1"/>
          <p:nvPr/>
        </p:nvSpPr>
        <p:spPr>
          <a:xfrm>
            <a:off x="248508" y="4731088"/>
            <a:ext cx="1052013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</a:rPr>
              <a:t>SST0.5% (1-2K)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B5361D-E2E1-F3F0-9CBE-05B6A858FFCB}"/>
              </a:ext>
            </a:extLst>
          </p:cNvPr>
          <p:cNvSpPr txBox="1"/>
          <p:nvPr/>
        </p:nvSpPr>
        <p:spPr>
          <a:xfrm>
            <a:off x="1975029" y="4731088"/>
            <a:ext cx="1052013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</a:rPr>
              <a:t>SST1% (2-3K)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D3659D-9300-2E51-7093-4AFEA8882A6B}"/>
              </a:ext>
            </a:extLst>
          </p:cNvPr>
          <p:cNvSpPr txBox="1"/>
          <p:nvPr/>
        </p:nvSpPr>
        <p:spPr>
          <a:xfrm>
            <a:off x="3693619" y="4731088"/>
            <a:ext cx="1052013" cy="2308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err="1">
                <a:solidFill>
                  <a:schemeClr val="bg2"/>
                </a:solidFill>
              </a:rPr>
              <a:t>SST&amp;SI_Apr</a:t>
            </a:r>
            <a:r>
              <a:rPr lang="en-US" sz="900" b="1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07801D-6424-58A5-601C-10965AE88DF0}"/>
              </a:ext>
            </a:extLst>
          </p:cNvPr>
          <p:cNvSpPr/>
          <p:nvPr/>
        </p:nvSpPr>
        <p:spPr>
          <a:xfrm>
            <a:off x="3491345" y="864524"/>
            <a:ext cx="1687484" cy="42789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60A74A-7B7C-83B7-F2DB-51A10544E640}"/>
              </a:ext>
            </a:extLst>
          </p:cNvPr>
          <p:cNvGrpSpPr/>
          <p:nvPr/>
        </p:nvGrpSpPr>
        <p:grpSpPr>
          <a:xfrm>
            <a:off x="3511296" y="2335756"/>
            <a:ext cx="1750871" cy="2655751"/>
            <a:chOff x="3511296" y="2335756"/>
            <a:chExt cx="1750871" cy="265575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D601CA-EB4C-6248-0CA1-DA1899169665}"/>
                </a:ext>
              </a:extLst>
            </p:cNvPr>
            <p:cNvSpPr txBox="1"/>
            <p:nvPr/>
          </p:nvSpPr>
          <p:spPr>
            <a:xfrm>
              <a:off x="3911525" y="2335756"/>
              <a:ext cx="1350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Atmospheric Process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9632A-F188-1534-F1F7-8AFFBC9B8D51}"/>
                </a:ext>
              </a:extLst>
            </p:cNvPr>
            <p:cNvSpPr txBox="1"/>
            <p:nvPr/>
          </p:nvSpPr>
          <p:spPr>
            <a:xfrm>
              <a:off x="3913632" y="4468287"/>
              <a:ext cx="1099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Ocean Forcing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D5A5550-1D73-42C7-8473-B7508A472AB6}"/>
                </a:ext>
              </a:extLst>
            </p:cNvPr>
            <p:cNvCxnSpPr>
              <a:cxnSpLocks/>
            </p:cNvCxnSpPr>
            <p:nvPr/>
          </p:nvCxnSpPr>
          <p:spPr>
            <a:xfrm>
              <a:off x="3511296" y="2582231"/>
              <a:ext cx="457200" cy="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  <a:lumOff val="25000"/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0B519A-4885-330F-C3F0-248F78F605E3}"/>
                </a:ext>
              </a:extLst>
            </p:cNvPr>
            <p:cNvCxnSpPr>
              <a:cxnSpLocks/>
            </p:cNvCxnSpPr>
            <p:nvPr/>
          </p:nvCxnSpPr>
          <p:spPr>
            <a:xfrm>
              <a:off x="3511296" y="4729897"/>
              <a:ext cx="457200" cy="0"/>
            </a:xfrm>
            <a:prstGeom prst="straightConnector1">
              <a:avLst/>
            </a:prstGeom>
            <a:ln w="38100">
              <a:solidFill>
                <a:schemeClr val="bg2">
                  <a:lumMod val="75000"/>
                  <a:lumOff val="25000"/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7E5CC727-0844-5EE2-3C71-1E0184B78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81699"/>
              </p:ext>
            </p:extLst>
          </p:nvPr>
        </p:nvGraphicFramePr>
        <p:xfrm>
          <a:off x="5722496" y="4047520"/>
          <a:ext cx="3294314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8520">
                  <a:extLst>
                    <a:ext uri="{9D8B030D-6E8A-4147-A177-3AD203B41FA5}">
                      <a16:colId xmlns:a16="http://schemas.microsoft.com/office/drawing/2014/main" val="2358546230"/>
                    </a:ext>
                  </a:extLst>
                </a:gridCol>
                <a:gridCol w="2275794">
                  <a:extLst>
                    <a:ext uri="{9D8B030D-6E8A-4147-A177-3AD203B41FA5}">
                      <a16:colId xmlns:a16="http://schemas.microsoft.com/office/drawing/2014/main" val="3335852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Control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Benchmark</a:t>
                      </a:r>
                      <a:endParaRPr lang="en-US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834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/>
                        <a:t>No LHR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Latent Heat Release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512703"/>
                  </a:ext>
                </a:extLst>
              </a:tr>
              <a:tr h="260591">
                <a:tc>
                  <a:txBody>
                    <a:bodyPr/>
                    <a:lstStyle/>
                    <a:p>
                      <a:r>
                        <a:rPr lang="en-US" b="1" dirty="0"/>
                        <a:t>SST0.5%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Increase SST by 0.5%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602122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190F80A5-4DC0-0CD0-01DB-F3B338239396}"/>
              </a:ext>
            </a:extLst>
          </p:cNvPr>
          <p:cNvSpPr txBox="1"/>
          <p:nvPr/>
        </p:nvSpPr>
        <p:spPr>
          <a:xfrm>
            <a:off x="5601187" y="1059655"/>
            <a:ext cx="32811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 LHR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Weakest AR core during the heatwave 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 tilted way from the continent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/>
              <a:t>Increase SST (0.5 - 1%)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Stronger AR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 intruded further inland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More obvious with higher SST increase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71DA67-947C-3028-30F6-239F2C38BFDF}"/>
              </a:ext>
            </a:extLst>
          </p:cNvPr>
          <p:cNvSpPr txBox="1"/>
          <p:nvPr/>
        </p:nvSpPr>
        <p:spPr>
          <a:xfrm>
            <a:off x="759124" y="1025149"/>
            <a:ext cx="957793" cy="215444"/>
          </a:xfrm>
          <a:prstGeom prst="rect">
            <a:avLst/>
          </a:prstGeom>
          <a:solidFill>
            <a:schemeClr val="lt1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/>
              <a:t>2022-03-18: 00Z</a:t>
            </a:r>
          </a:p>
        </p:txBody>
      </p:sp>
    </p:spTree>
    <p:extLst>
      <p:ext uri="{BB962C8B-B14F-4D97-AF65-F5344CB8AC3E}">
        <p14:creationId xmlns:p14="http://schemas.microsoft.com/office/powerpoint/2010/main" val="35256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A7AE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A7AE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A7AE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7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29763-A189-8F97-C60D-A5C456864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214B36-F788-4C7A-279C-981CB8C7E3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5"/>
          <a:stretch>
            <a:fillRect/>
          </a:stretch>
        </p:blipFill>
        <p:spPr>
          <a:xfrm>
            <a:off x="132080" y="916265"/>
            <a:ext cx="8153258" cy="2600960"/>
          </a:xfrm>
          <a:prstGeom prst="rect">
            <a:avLst/>
          </a:prstGeom>
        </p:spPr>
      </p:pic>
      <p:pic>
        <p:nvPicPr>
          <p:cNvPr id="7" name="Picture 6" descr="A chart of a number of different colors&#10;&#10;AI-generated content may be incorrect.">
            <a:extLst>
              <a:ext uri="{FF2B5EF4-FFF2-40B4-BE49-F238E27FC236}">
                <a16:creationId xmlns:a16="http://schemas.microsoft.com/office/drawing/2014/main" id="{A4C221D4-1043-A3C9-77FF-36FCF0D85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970" y="1089052"/>
            <a:ext cx="742950" cy="2222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B545BD-99A6-47E1-D17B-91D01297B08E}"/>
              </a:ext>
            </a:extLst>
          </p:cNvPr>
          <p:cNvSpPr txBox="1"/>
          <p:nvPr/>
        </p:nvSpPr>
        <p:spPr>
          <a:xfrm>
            <a:off x="514787" y="1100054"/>
            <a:ext cx="849248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17A3E1-C7C9-9CEB-0891-81B866B7277E}"/>
              </a:ext>
            </a:extLst>
          </p:cNvPr>
          <p:cNvSpPr txBox="1"/>
          <p:nvPr/>
        </p:nvSpPr>
        <p:spPr>
          <a:xfrm>
            <a:off x="3227654" y="1097870"/>
            <a:ext cx="772044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No LHR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2F07A-2662-0679-BFD5-7A1027AB82E4}"/>
              </a:ext>
            </a:extLst>
          </p:cNvPr>
          <p:cNvSpPr txBox="1"/>
          <p:nvPr/>
        </p:nvSpPr>
        <p:spPr>
          <a:xfrm>
            <a:off x="5938661" y="1097870"/>
            <a:ext cx="1334819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SST0.5% (1-2K)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381E1B-CE78-58A1-FCD6-6B726C83890E}"/>
              </a:ext>
            </a:extLst>
          </p:cNvPr>
          <p:cNvGrpSpPr/>
          <p:nvPr/>
        </p:nvGrpSpPr>
        <p:grpSpPr>
          <a:xfrm>
            <a:off x="1465385" y="2003383"/>
            <a:ext cx="6470928" cy="1308003"/>
            <a:chOff x="1465385" y="1650459"/>
            <a:chExt cx="6470928" cy="130800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AD6D336-AC6B-7FF9-4DF4-B9EF6918AFD4}"/>
                </a:ext>
              </a:extLst>
            </p:cNvPr>
            <p:cNvSpPr/>
            <p:nvPr/>
          </p:nvSpPr>
          <p:spPr>
            <a:xfrm>
              <a:off x="1465385" y="1650461"/>
              <a:ext cx="949569" cy="13080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77F0FB-DF27-4927-F44B-3774DF73F9DF}"/>
                </a:ext>
              </a:extLst>
            </p:cNvPr>
            <p:cNvSpPr/>
            <p:nvPr/>
          </p:nvSpPr>
          <p:spPr>
            <a:xfrm>
              <a:off x="4208709" y="1650460"/>
              <a:ext cx="949569" cy="13080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90C54F-BE18-4D8C-D470-4194C35D715A}"/>
                </a:ext>
              </a:extLst>
            </p:cNvPr>
            <p:cNvSpPr/>
            <p:nvPr/>
          </p:nvSpPr>
          <p:spPr>
            <a:xfrm>
              <a:off x="6986744" y="1650459"/>
              <a:ext cx="949569" cy="13080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67B3077-96E3-EF6C-3DD0-3EF645893EC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Synoptic Circulations – Blocking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52092-FF9B-2CB6-B200-110BA0AEBBFA}"/>
              </a:ext>
            </a:extLst>
          </p:cNvPr>
          <p:cNvSpPr txBox="1"/>
          <p:nvPr/>
        </p:nvSpPr>
        <p:spPr>
          <a:xfrm>
            <a:off x="2576908" y="580142"/>
            <a:ext cx="3682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500hPa Geopotential Height and 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4113B-49BA-24EA-7B25-D07EAC34EF44}"/>
              </a:ext>
            </a:extLst>
          </p:cNvPr>
          <p:cNvSpPr txBox="1"/>
          <p:nvPr/>
        </p:nvSpPr>
        <p:spPr>
          <a:xfrm>
            <a:off x="445970" y="3677508"/>
            <a:ext cx="8475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Control</a:t>
            </a:r>
            <a:r>
              <a:rPr lang="en-US" sz="1800" dirty="0"/>
              <a:t>: Blocking high over Victoria Land direct the AR intruded inland</a:t>
            </a:r>
          </a:p>
          <a:p>
            <a:r>
              <a:rPr lang="en-US" sz="1800" b="1" dirty="0"/>
              <a:t>No LHR</a:t>
            </a:r>
            <a:r>
              <a:rPr lang="en-US" sz="1800" dirty="0"/>
              <a:t>: Blocking high much is weaker and narrower &amp; Weaker upper-level wind</a:t>
            </a:r>
          </a:p>
          <a:p>
            <a:r>
              <a:rPr lang="en-US" sz="1800" b="1" dirty="0"/>
              <a:t>SST0.5%</a:t>
            </a:r>
            <a:r>
              <a:rPr lang="en-US" sz="1800" dirty="0"/>
              <a:t>:</a:t>
            </a:r>
            <a:r>
              <a:rPr lang="en-US" sz="1800" b="1" dirty="0"/>
              <a:t> </a:t>
            </a:r>
            <a:r>
              <a:rPr lang="en-US" sz="1800" dirty="0"/>
              <a:t>Blocking high stronger</a:t>
            </a:r>
          </a:p>
        </p:txBody>
      </p:sp>
    </p:spTree>
    <p:extLst>
      <p:ext uri="{BB962C8B-B14F-4D97-AF65-F5344CB8AC3E}">
        <p14:creationId xmlns:p14="http://schemas.microsoft.com/office/powerpoint/2010/main" val="36814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8A094-3896-E880-2431-76067B35D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DCDD008-4EE1-32BA-E4B3-59BE5924F0DA}"/>
              </a:ext>
            </a:extLst>
          </p:cNvPr>
          <p:cNvSpPr txBox="1"/>
          <p:nvPr/>
        </p:nvSpPr>
        <p:spPr>
          <a:xfrm>
            <a:off x="2160955" y="505844"/>
            <a:ext cx="6600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dirty="0"/>
              <a:t>Coastal cross-section during </a:t>
            </a:r>
            <a:r>
              <a:rPr lang="en-US" sz="2000" b="1" dirty="0">
                <a:solidFill>
                  <a:schemeClr val="bg2"/>
                </a:solidFill>
              </a:rPr>
              <a:t>AR landfall </a:t>
            </a:r>
            <a:r>
              <a:rPr lang="en-US" sz="2000" dirty="0"/>
              <a:t>shows the vertical structure of the system.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E12E6E-7558-60FD-90A9-953A22245D4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Cross-Sections of Moisture and Temperature – AR Landfall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F345856-E754-C28E-3C76-0C41B033E67A}"/>
              </a:ext>
            </a:extLst>
          </p:cNvPr>
          <p:cNvGrpSpPr/>
          <p:nvPr/>
        </p:nvGrpSpPr>
        <p:grpSpPr>
          <a:xfrm>
            <a:off x="0" y="2456006"/>
            <a:ext cx="9056186" cy="2687495"/>
            <a:chOff x="0" y="2456006"/>
            <a:chExt cx="9056186" cy="268749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D55FB44-4229-DEC4-54F0-840F1B5A592A}"/>
                </a:ext>
              </a:extLst>
            </p:cNvPr>
            <p:cNvGrpSpPr/>
            <p:nvPr/>
          </p:nvGrpSpPr>
          <p:grpSpPr>
            <a:xfrm>
              <a:off x="0" y="2456006"/>
              <a:ext cx="9056186" cy="2687495"/>
              <a:chOff x="0" y="2456006"/>
              <a:chExt cx="9056186" cy="268749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DED93B6-694F-04E8-6269-1451F725E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-112" r="48391" b="1"/>
              <a:stretch>
                <a:fillRect/>
              </a:stretch>
            </p:blipFill>
            <p:spPr>
              <a:xfrm>
                <a:off x="0" y="2456007"/>
                <a:ext cx="3057216" cy="2687494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18C10F4-D4F8-48BC-CE8B-ABAD06EBBDC4}"/>
                  </a:ext>
                </a:extLst>
              </p:cNvPr>
              <p:cNvSpPr/>
              <p:nvPr/>
            </p:nvSpPr>
            <p:spPr>
              <a:xfrm>
                <a:off x="2901142" y="3103693"/>
                <a:ext cx="502363" cy="10640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1ACDD70-C695-6498-E038-F28F2DE7D7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1734"/>
              <a:stretch>
                <a:fillRect/>
              </a:stretch>
            </p:blipFill>
            <p:spPr>
              <a:xfrm>
                <a:off x="2993399" y="2456006"/>
                <a:ext cx="2859183" cy="2684505"/>
              </a:xfrm>
              <a:prstGeom prst="rect">
                <a:avLst/>
              </a:prstGeom>
            </p:spPr>
          </p:pic>
          <p:pic>
            <p:nvPicPr>
              <p:cNvPr id="15" name="Picture 14" descr="A screen shot of a graph&#10;&#10;AI-generated content may be incorrect.">
                <a:extLst>
                  <a:ext uri="{FF2B5EF4-FFF2-40B4-BE49-F238E27FC236}">
                    <a16:creationId xmlns:a16="http://schemas.microsoft.com/office/drawing/2014/main" id="{B354351B-E3A2-E755-8A10-2C877856D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064" r="-1"/>
              <a:stretch>
                <a:fillRect/>
              </a:stretch>
            </p:blipFill>
            <p:spPr>
              <a:xfrm>
                <a:off x="5813952" y="2486595"/>
                <a:ext cx="2920071" cy="2623580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6F5F3EC-B204-4EDE-D8F8-6584AE309549}"/>
                  </a:ext>
                </a:extLst>
              </p:cNvPr>
              <p:cNvSpPr/>
              <p:nvPr/>
            </p:nvSpPr>
            <p:spPr>
              <a:xfrm>
                <a:off x="8552469" y="3103693"/>
                <a:ext cx="257695" cy="10640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 descr="A green bar with black text&#10;&#10;AI-generated content may be incorrect.">
                <a:extLst>
                  <a:ext uri="{FF2B5EF4-FFF2-40B4-BE49-F238E27FC236}">
                    <a16:creationId xmlns:a16="http://schemas.microsoft.com/office/drawing/2014/main" id="{C9010A94-5B75-BCAB-2751-270E75E3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5358"/>
              <a:stretch>
                <a:fillRect/>
              </a:stretch>
            </p:blipFill>
            <p:spPr>
              <a:xfrm>
                <a:off x="8761319" y="2456006"/>
                <a:ext cx="294867" cy="2684505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0B7169C-6102-6698-B868-F59835E6FEBB}"/>
                  </a:ext>
                </a:extLst>
              </p:cNvPr>
              <p:cNvSpPr txBox="1"/>
              <p:nvPr/>
            </p:nvSpPr>
            <p:spPr>
              <a:xfrm>
                <a:off x="438565" y="2638794"/>
                <a:ext cx="849248" cy="2769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2"/>
                    </a:solidFill>
                  </a:rPr>
                  <a:t>Control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4A54BC-AAB0-3649-53B1-ECEFED55298B}"/>
                  </a:ext>
                </a:extLst>
              </p:cNvPr>
              <p:cNvSpPr txBox="1"/>
              <p:nvPr/>
            </p:nvSpPr>
            <p:spPr>
              <a:xfrm>
                <a:off x="3267311" y="2636610"/>
                <a:ext cx="772044" cy="2769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2"/>
                    </a:solidFill>
                  </a:rPr>
                  <a:t>No LHR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078FB44-154E-9D6F-3DB1-21D33E0BCB48}"/>
                  </a:ext>
                </a:extLst>
              </p:cNvPr>
              <p:cNvSpPr txBox="1"/>
              <p:nvPr/>
            </p:nvSpPr>
            <p:spPr>
              <a:xfrm>
                <a:off x="6103525" y="2636610"/>
                <a:ext cx="1334819" cy="27699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2"/>
                    </a:solidFill>
                  </a:rPr>
                  <a:t>SST0.5% (1-2K)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493BC7-8475-2FE4-B68B-685435FAD0F5}"/>
                  </a:ext>
                </a:extLst>
              </p:cNvPr>
              <p:cNvSpPr/>
              <p:nvPr/>
            </p:nvSpPr>
            <p:spPr>
              <a:xfrm>
                <a:off x="852755" y="2493741"/>
                <a:ext cx="1599053" cy="127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65D41B-23CC-5236-FC34-A62BC7E9502E}"/>
                  </a:ext>
                </a:extLst>
              </p:cNvPr>
              <p:cNvSpPr/>
              <p:nvPr/>
            </p:nvSpPr>
            <p:spPr>
              <a:xfrm>
                <a:off x="3608089" y="2493508"/>
                <a:ext cx="1599053" cy="127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F049173-B8EB-2C45-EC02-A728BECB793E}"/>
                  </a:ext>
                </a:extLst>
              </p:cNvPr>
              <p:cNvSpPr/>
              <p:nvPr/>
            </p:nvSpPr>
            <p:spPr>
              <a:xfrm>
                <a:off x="6474433" y="2493508"/>
                <a:ext cx="1599053" cy="127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1700FD0-7E41-DAD4-8B61-688115420949}"/>
                </a:ext>
              </a:extLst>
            </p:cNvPr>
            <p:cNvSpPr txBox="1"/>
            <p:nvPr/>
          </p:nvSpPr>
          <p:spPr>
            <a:xfrm>
              <a:off x="5395398" y="4498611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BD9CAF4-1AE6-C323-12A3-165E8E323954}"/>
                </a:ext>
              </a:extLst>
            </p:cNvPr>
            <p:cNvSpPr txBox="1"/>
            <p:nvPr/>
          </p:nvSpPr>
          <p:spPr>
            <a:xfrm>
              <a:off x="5567350" y="4598546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A0197A-6A36-37B4-155D-B74E53C8A6D1}"/>
                </a:ext>
              </a:extLst>
            </p:cNvPr>
            <p:cNvSpPr txBox="1"/>
            <p:nvPr/>
          </p:nvSpPr>
          <p:spPr>
            <a:xfrm>
              <a:off x="3214846" y="4498611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A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A587007-D7A4-6314-69C5-001CAF43D1EC}"/>
                </a:ext>
              </a:extLst>
            </p:cNvPr>
            <p:cNvSpPr txBox="1"/>
            <p:nvPr/>
          </p:nvSpPr>
          <p:spPr>
            <a:xfrm>
              <a:off x="2550237" y="4505776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EDA6575-B2B2-0F3D-0210-48DEBCD0C03B}"/>
                </a:ext>
              </a:extLst>
            </p:cNvPr>
            <p:cNvSpPr txBox="1"/>
            <p:nvPr/>
          </p:nvSpPr>
          <p:spPr>
            <a:xfrm>
              <a:off x="369685" y="4505776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A1B0E3C-9B65-EB0F-EE05-89A66C034C5E}"/>
                </a:ext>
              </a:extLst>
            </p:cNvPr>
            <p:cNvSpPr txBox="1"/>
            <p:nvPr/>
          </p:nvSpPr>
          <p:spPr>
            <a:xfrm>
              <a:off x="8223958" y="4498611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96699D0-D609-E56C-4BE9-65360217664A}"/>
                </a:ext>
              </a:extLst>
            </p:cNvPr>
            <p:cNvSpPr txBox="1"/>
            <p:nvPr/>
          </p:nvSpPr>
          <p:spPr>
            <a:xfrm>
              <a:off x="6043406" y="4498611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A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7CA9CED-FDBE-0F7C-FA6C-FF29F21FBBA5}"/>
              </a:ext>
            </a:extLst>
          </p:cNvPr>
          <p:cNvSpPr txBox="1"/>
          <p:nvPr/>
        </p:nvSpPr>
        <p:spPr>
          <a:xfrm>
            <a:off x="2160955" y="1217576"/>
            <a:ext cx="6600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LHR case exhibits high moisture content but lower temperatures near the AR core &amp; a lower freezing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At the beginning stage, SST0.5% vertical profile remains similar to the Control run.</a:t>
            </a:r>
          </a:p>
        </p:txBody>
      </p:sp>
      <p:pic>
        <p:nvPicPr>
          <p:cNvPr id="28" name="Picture 27" descr="A map of the ocean&#10;&#10;AI-generated content may be incorrect.">
            <a:extLst>
              <a:ext uri="{FF2B5EF4-FFF2-40B4-BE49-F238E27FC236}">
                <a16:creationId xmlns:a16="http://schemas.microsoft.com/office/drawing/2014/main" id="{55D0090D-B484-EED0-4426-79BECF811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73" y="506907"/>
            <a:ext cx="1628619" cy="19960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6001787-36DE-F698-93B1-5F7308FA81AC}"/>
              </a:ext>
            </a:extLst>
          </p:cNvPr>
          <p:cNvSpPr txBox="1"/>
          <p:nvPr/>
        </p:nvSpPr>
        <p:spPr>
          <a:xfrm>
            <a:off x="437650" y="2226854"/>
            <a:ext cx="701858" cy="2616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41202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B147-4441-0CEE-4AE2-FB2CBF951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76D64CD3-127B-0CF9-A8E8-AD1B296E65FF}"/>
              </a:ext>
            </a:extLst>
          </p:cNvPr>
          <p:cNvGrpSpPr/>
          <p:nvPr/>
        </p:nvGrpSpPr>
        <p:grpSpPr>
          <a:xfrm>
            <a:off x="0" y="2439828"/>
            <a:ext cx="9056186" cy="2713034"/>
            <a:chOff x="0" y="2440441"/>
            <a:chExt cx="9056186" cy="27130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C181F5-1208-4CE7-EA00-7C4C7C50E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496312"/>
              <a:ext cx="3058575" cy="2647187"/>
            </a:xfrm>
            <a:prstGeom prst="rect">
              <a:avLst/>
            </a:prstGeom>
          </p:spPr>
        </p:pic>
        <p:pic>
          <p:nvPicPr>
            <p:cNvPr id="13" name="Picture 12" descr="A chart of a temperature&#10;&#10;AI-generated content may be incorrect.">
              <a:extLst>
                <a:ext uri="{FF2B5EF4-FFF2-40B4-BE49-F238E27FC236}">
                  <a16:creationId xmlns:a16="http://schemas.microsoft.com/office/drawing/2014/main" id="{95498CC2-973D-5504-A59F-2D0C4B055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6119"/>
            <a:stretch>
              <a:fillRect/>
            </a:stretch>
          </p:blipFill>
          <p:spPr>
            <a:xfrm>
              <a:off x="2984626" y="2496312"/>
              <a:ext cx="2842592" cy="2657163"/>
            </a:xfrm>
            <a:prstGeom prst="rect">
              <a:avLst/>
            </a:prstGeom>
          </p:spPr>
        </p:pic>
        <p:pic>
          <p:nvPicPr>
            <p:cNvPr id="17" name="Picture 16" descr="A chart of different colors&#10;&#10;AI-generated content may be incorrect.">
              <a:extLst>
                <a:ext uri="{FF2B5EF4-FFF2-40B4-BE49-F238E27FC236}">
                  <a16:creationId xmlns:a16="http://schemas.microsoft.com/office/drawing/2014/main" id="{385B5074-9111-1449-663A-A4F68DB5E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313"/>
            <a:stretch>
              <a:fillRect/>
            </a:stretch>
          </p:blipFill>
          <p:spPr>
            <a:xfrm>
              <a:off x="5818095" y="2440441"/>
              <a:ext cx="2921057" cy="271303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2D2C77-39F0-EE9C-1EB8-5F93F956ECC5}"/>
                </a:ext>
              </a:extLst>
            </p:cNvPr>
            <p:cNvSpPr/>
            <p:nvPr/>
          </p:nvSpPr>
          <p:spPr>
            <a:xfrm>
              <a:off x="822938" y="2527687"/>
              <a:ext cx="1599053" cy="127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900EF5-A8FE-01B8-3C28-ABD5E1ECA08B}"/>
                </a:ext>
              </a:extLst>
            </p:cNvPr>
            <p:cNvSpPr/>
            <p:nvPr/>
          </p:nvSpPr>
          <p:spPr>
            <a:xfrm>
              <a:off x="2906161" y="3166446"/>
              <a:ext cx="116554" cy="1064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864607-A8EB-8930-EF59-B07588245106}"/>
                </a:ext>
              </a:extLst>
            </p:cNvPr>
            <p:cNvSpPr/>
            <p:nvPr/>
          </p:nvSpPr>
          <p:spPr>
            <a:xfrm>
              <a:off x="3691791" y="2522159"/>
              <a:ext cx="1599053" cy="127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415581-1323-D483-1650-E36FEF080CC0}"/>
                </a:ext>
              </a:extLst>
            </p:cNvPr>
            <p:cNvSpPr/>
            <p:nvPr/>
          </p:nvSpPr>
          <p:spPr>
            <a:xfrm>
              <a:off x="6479096" y="2514242"/>
              <a:ext cx="1599053" cy="1273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88B500-6ED5-ABF0-66EA-DFC5A7553E3C}"/>
                </a:ext>
              </a:extLst>
            </p:cNvPr>
            <p:cNvSpPr/>
            <p:nvPr/>
          </p:nvSpPr>
          <p:spPr>
            <a:xfrm>
              <a:off x="8498597" y="3112657"/>
              <a:ext cx="324180" cy="1064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pic>
          <p:nvPicPr>
            <p:cNvPr id="26" name="Picture 25" descr="A green bar with black text&#10;&#10;AI-generated content may be incorrect.">
              <a:extLst>
                <a:ext uri="{FF2B5EF4-FFF2-40B4-BE49-F238E27FC236}">
                  <a16:creationId xmlns:a16="http://schemas.microsoft.com/office/drawing/2014/main" id="{5D68D4D7-0F37-A73E-0934-AC9E6C62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5358"/>
            <a:stretch>
              <a:fillRect/>
            </a:stretch>
          </p:blipFill>
          <p:spPr>
            <a:xfrm>
              <a:off x="8761319" y="2456006"/>
              <a:ext cx="294867" cy="268450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6F8056-37A5-7760-9F57-E10533A54A08}"/>
                </a:ext>
              </a:extLst>
            </p:cNvPr>
            <p:cNvSpPr txBox="1"/>
            <p:nvPr/>
          </p:nvSpPr>
          <p:spPr>
            <a:xfrm>
              <a:off x="438565" y="2669274"/>
              <a:ext cx="849248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/>
                  </a:solidFill>
                </a:rPr>
                <a:t>Control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5753D4-3DCB-248E-EB90-7086719CFE1E}"/>
                </a:ext>
              </a:extLst>
            </p:cNvPr>
            <p:cNvSpPr txBox="1"/>
            <p:nvPr/>
          </p:nvSpPr>
          <p:spPr>
            <a:xfrm>
              <a:off x="3252071" y="2659470"/>
              <a:ext cx="772044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/>
                  </a:solidFill>
                </a:rPr>
                <a:t>No LHR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0469D5-77C0-F0D1-0B9D-8117E2F568FB}"/>
                </a:ext>
              </a:extLst>
            </p:cNvPr>
            <p:cNvSpPr txBox="1"/>
            <p:nvPr/>
          </p:nvSpPr>
          <p:spPr>
            <a:xfrm>
              <a:off x="6103525" y="2667090"/>
              <a:ext cx="1334819" cy="27699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/>
                  </a:solidFill>
                </a:rPr>
                <a:t>SST0.5% (1-2K)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FA8B3E-2368-D7FD-738A-0F24E1E1B373}"/>
                </a:ext>
              </a:extLst>
            </p:cNvPr>
            <p:cNvSpPr txBox="1"/>
            <p:nvPr/>
          </p:nvSpPr>
          <p:spPr>
            <a:xfrm>
              <a:off x="2550237" y="4505776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254CB0D-D1D4-2D4F-2ACC-D4AD938ECAE0}"/>
                </a:ext>
              </a:extLst>
            </p:cNvPr>
            <p:cNvSpPr txBox="1"/>
            <p:nvPr/>
          </p:nvSpPr>
          <p:spPr>
            <a:xfrm>
              <a:off x="369685" y="4505776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6A9DC29-5783-B0CF-A331-4D4FE0B7F076}"/>
                </a:ext>
              </a:extLst>
            </p:cNvPr>
            <p:cNvSpPr txBox="1"/>
            <p:nvPr/>
          </p:nvSpPr>
          <p:spPr>
            <a:xfrm>
              <a:off x="5374081" y="4504464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F35C3E9-60E4-999D-1931-F11CC22B9E63}"/>
                </a:ext>
              </a:extLst>
            </p:cNvPr>
            <p:cNvSpPr txBox="1"/>
            <p:nvPr/>
          </p:nvSpPr>
          <p:spPr>
            <a:xfrm>
              <a:off x="8233378" y="4504464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B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5CBE59-9233-511A-BF7F-9A91B03ABA1D}"/>
                </a:ext>
              </a:extLst>
            </p:cNvPr>
            <p:cNvSpPr txBox="1"/>
            <p:nvPr/>
          </p:nvSpPr>
          <p:spPr>
            <a:xfrm>
              <a:off x="6052826" y="4504464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6780D16-D39A-D389-4EFA-53B45114CDE3}"/>
                </a:ext>
              </a:extLst>
            </p:cNvPr>
            <p:cNvSpPr txBox="1"/>
            <p:nvPr/>
          </p:nvSpPr>
          <p:spPr>
            <a:xfrm>
              <a:off x="3233342" y="4520467"/>
              <a:ext cx="3765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B0F0"/>
                  </a:solidFill>
                </a:rPr>
                <a:t>A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397437F-5FB2-2A4A-4DB8-CDA2237A6DF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Cross-Sections of Moisture and Temperature – Heatwave Peak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16FB7BE-5334-ED70-0EEE-96C67E78E5AD}"/>
              </a:ext>
            </a:extLst>
          </p:cNvPr>
          <p:cNvSpPr txBox="1"/>
          <p:nvPr/>
        </p:nvSpPr>
        <p:spPr>
          <a:xfrm>
            <a:off x="2203851" y="506070"/>
            <a:ext cx="661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dirty="0"/>
              <a:t>Coastal cross-section during </a:t>
            </a:r>
            <a:r>
              <a:rPr lang="en-US" sz="2000" b="1" dirty="0"/>
              <a:t>heatwave peak </a:t>
            </a:r>
            <a:r>
              <a:rPr lang="en-US" sz="2000" dirty="0"/>
              <a:t>shows the vertical structure of the system. </a:t>
            </a:r>
          </a:p>
        </p:txBody>
      </p:sp>
      <p:pic>
        <p:nvPicPr>
          <p:cNvPr id="7" name="Picture 6" descr="A map of a storm&#10;&#10;AI-generated content may be incorrect.">
            <a:extLst>
              <a:ext uri="{FF2B5EF4-FFF2-40B4-BE49-F238E27FC236}">
                <a16:creationId xmlns:a16="http://schemas.microsoft.com/office/drawing/2014/main" id="{8F236AFD-C50C-43B4-EB0E-FBF9EA213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24" y="502920"/>
            <a:ext cx="1623191" cy="19933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316D4E-85D8-4B0A-ECF9-BCB674C1B3AB}"/>
              </a:ext>
            </a:extLst>
          </p:cNvPr>
          <p:cNvSpPr txBox="1"/>
          <p:nvPr/>
        </p:nvSpPr>
        <p:spPr>
          <a:xfrm>
            <a:off x="437650" y="2226854"/>
            <a:ext cx="701858" cy="2616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2"/>
                </a:solidFill>
              </a:rPr>
              <a:t>Control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0BDC298-BEA1-401B-6765-ACAA2DEAF4A1}"/>
              </a:ext>
            </a:extLst>
          </p:cNvPr>
          <p:cNvSpPr txBox="1"/>
          <p:nvPr/>
        </p:nvSpPr>
        <p:spPr>
          <a:xfrm>
            <a:off x="2203851" y="1218271"/>
            <a:ext cx="6618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No-LHR: Lowest moisture at AR core; broader moisture spread in surrounding atmosphere. Lowest freezing level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SST0.5%: Highest moisture at AR core; more moisture in the surrounding; broader area with elevated freezing level.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EF4EF49-EB30-71BD-92A5-A5C5D51E52CB}"/>
              </a:ext>
            </a:extLst>
          </p:cNvPr>
          <p:cNvGrpSpPr/>
          <p:nvPr/>
        </p:nvGrpSpPr>
        <p:grpSpPr>
          <a:xfrm>
            <a:off x="428575" y="4111610"/>
            <a:ext cx="6446994" cy="427134"/>
            <a:chOff x="428575" y="4080080"/>
            <a:chExt cx="6446994" cy="42713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C6B51FF-440F-14D5-39AF-EFDFB7A3B310}"/>
                </a:ext>
              </a:extLst>
            </p:cNvPr>
            <p:cNvSpPr/>
            <p:nvPr/>
          </p:nvSpPr>
          <p:spPr>
            <a:xfrm>
              <a:off x="3252071" y="4084721"/>
              <a:ext cx="772044" cy="419743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7E34A01-91E1-8E93-8430-56EAE165C388}"/>
                </a:ext>
              </a:extLst>
            </p:cNvPr>
            <p:cNvSpPr/>
            <p:nvPr/>
          </p:nvSpPr>
          <p:spPr>
            <a:xfrm>
              <a:off x="6103525" y="4087471"/>
              <a:ext cx="772044" cy="419743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C85CF32-AF1F-69F9-6167-E6DFF439A10C}"/>
                </a:ext>
              </a:extLst>
            </p:cNvPr>
            <p:cNvSpPr/>
            <p:nvPr/>
          </p:nvSpPr>
          <p:spPr>
            <a:xfrm>
              <a:off x="428575" y="4080080"/>
              <a:ext cx="772044" cy="419743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theme/theme1.xml><?xml version="1.0" encoding="utf-8"?>
<a:theme xmlns:a="http://schemas.openxmlformats.org/drawingml/2006/main" name="Content Slides">
  <a:themeElements>
    <a:clrScheme name="Custom 3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06995"/>
      </a:accent1>
      <a:accent2>
        <a:srgbClr val="F3E500"/>
      </a:accent2>
      <a:accent3>
        <a:srgbClr val="182B48"/>
      </a:accent3>
      <a:accent4>
        <a:srgbClr val="B4B5BD"/>
      </a:accent4>
      <a:accent5>
        <a:srgbClr val="00C5D6"/>
      </a:accent5>
      <a:accent6>
        <a:srgbClr val="6D953A"/>
      </a:accent6>
      <a:hlink>
        <a:srgbClr val="006995"/>
      </a:hlink>
      <a:folHlink>
        <a:srgbClr val="00C5D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4311</TotalTime>
  <Words>1107</Words>
  <Application>Microsoft Office PowerPoint</Application>
  <PresentationFormat>화면 슬라이드 쇼(16:9)</PresentationFormat>
  <Paragraphs>188</Paragraphs>
  <Slides>14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DengXian</vt:lpstr>
      <vt:lpstr>Arial</vt:lpstr>
      <vt:lpstr>Calibri</vt:lpstr>
      <vt:lpstr>Helvetica</vt:lpstr>
      <vt:lpstr>Times New Roman</vt:lpstr>
      <vt:lpstr>Content Slides</vt:lpstr>
      <vt:lpstr>March 2022 East Antarctic Heatwave Under Different Background Climate Conditions</vt:lpstr>
      <vt:lpstr>Introduction</vt:lpstr>
      <vt:lpstr>PowerPoint 프레젠테이션</vt:lpstr>
      <vt:lpstr>PowerPoint 프레젠테이션</vt:lpstr>
      <vt:lpstr>PowerPoint 프레젠테이션</vt:lpstr>
      <vt:lpstr>Preliminary Results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Summary</vt:lpstr>
      <vt:lpstr>Next Step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2022 East Antarctic Heatwave Under Different Background Climate Conditions</dc:title>
  <dc:creator>Toombs, Monica</dc:creator>
  <cp:lastModifiedBy>KOPRI_HNcho</cp:lastModifiedBy>
  <cp:revision>62</cp:revision>
  <dcterms:created xsi:type="dcterms:W3CDTF">2016-05-16T17:59:33Z</dcterms:created>
  <dcterms:modified xsi:type="dcterms:W3CDTF">2025-07-11T06:46:52Z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0x010100FAE8EF9B5484074A9AD6AE3ECE890B10</vt:lpwstr>
  </property>
</Properties>
</file>