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96" r:id="rId2"/>
    <p:sldId id="257" r:id="rId3"/>
    <p:sldId id="504" r:id="rId4"/>
    <p:sldId id="505" r:id="rId5"/>
    <p:sldId id="494" r:id="rId6"/>
    <p:sldId id="258" r:id="rId7"/>
    <p:sldId id="259" r:id="rId8"/>
    <p:sldId id="260" r:id="rId9"/>
    <p:sldId id="281" r:id="rId10"/>
    <p:sldId id="356" r:id="rId11"/>
    <p:sldId id="429" r:id="rId12"/>
    <p:sldId id="431" r:id="rId13"/>
    <p:sldId id="500" r:id="rId14"/>
    <p:sldId id="447" r:id="rId15"/>
    <p:sldId id="445" r:id="rId16"/>
    <p:sldId id="501" r:id="rId17"/>
    <p:sldId id="506" r:id="rId18"/>
    <p:sldId id="446" r:id="rId19"/>
    <p:sldId id="502" r:id="rId20"/>
    <p:sldId id="497" r:id="rId21"/>
    <p:sldId id="499" r:id="rId22"/>
    <p:sldId id="507" r:id="rId23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5" autoAdjust="0"/>
    <p:restoredTop sz="94660"/>
  </p:normalViewPr>
  <p:slideViewPr>
    <p:cSldViewPr snapToGrid="0">
      <p:cViewPr varScale="1">
        <p:scale>
          <a:sx n="88" d="100"/>
          <a:sy n="88" d="100"/>
        </p:scale>
        <p:origin x="26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85DC54-B609-4F89-BF61-1A7EA3425D14}" type="datetimeFigureOut">
              <a:rPr lang="ko-KR" altLang="en-US" smtClean="0"/>
              <a:t>2025-07-17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7865EC-F30B-4F63-95E7-F953DAFA289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70708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600" dirty="0">
                <a:solidFill>
                  <a:schemeClr val="tx1"/>
                </a:solidFill>
              </a:rPr>
              <a:t>남극 지표 기온은 많은 경우 대기 순환에 의해 지배당함</a:t>
            </a:r>
            <a:r>
              <a:rPr lang="en-US" altLang="ko-KR" sz="600" dirty="0">
                <a:solidFill>
                  <a:schemeClr val="tx1"/>
                </a:solidFill>
              </a:rPr>
              <a:t>.</a:t>
            </a:r>
          </a:p>
          <a:p>
            <a:r>
              <a:rPr lang="ko-KR" altLang="en-US" sz="600" dirty="0">
                <a:solidFill>
                  <a:schemeClr val="tx1"/>
                </a:solidFill>
              </a:rPr>
              <a:t>남극 내륙의 </a:t>
            </a:r>
            <a:r>
              <a:rPr lang="en-US" altLang="ko-KR" sz="600" dirty="0">
                <a:solidFill>
                  <a:schemeClr val="tx1"/>
                </a:solidFill>
              </a:rPr>
              <a:t>inversion</a:t>
            </a:r>
            <a:r>
              <a:rPr lang="ko-KR" altLang="en-US" sz="600" dirty="0">
                <a:solidFill>
                  <a:schemeClr val="tx1"/>
                </a:solidFill>
              </a:rPr>
              <a:t>이 강화되지 않았다면 원인은 </a:t>
            </a:r>
            <a:r>
              <a:rPr lang="ko-KR" altLang="en-US" sz="600" dirty="0" err="1">
                <a:solidFill>
                  <a:schemeClr val="tx1"/>
                </a:solidFill>
              </a:rPr>
              <a:t>종관적</a:t>
            </a:r>
            <a:r>
              <a:rPr lang="ko-KR" altLang="en-US" sz="600" dirty="0">
                <a:solidFill>
                  <a:schemeClr val="tx1"/>
                </a:solidFill>
              </a:rPr>
              <a:t> 변화에 있을 것임 </a:t>
            </a:r>
          </a:p>
          <a:p>
            <a:endParaRPr lang="ko-KR" altLang="en-US" sz="1000" dirty="0">
              <a:solidFill>
                <a:schemeClr val="tx1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3A6B1F-E9EA-415D-874F-80A88F93C301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7535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The eddy covariance data were processed in three stages according to standard procedures.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BF9901-BF62-47F2-B4F6-70A16CE6799B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6417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3A6B1F-E9EA-415D-874F-80A88F93C301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3544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C06CBD-AB81-44E8-8EC5-A61445CFBB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14ABA517-31AE-41CC-8468-026372400B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517BA81-1B3A-4942-ABD7-08041AC52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B111E-78AC-49AF-8CB0-A0C271A24D8F}" type="datetimeFigureOut">
              <a:rPr lang="ko-KR" altLang="en-US" smtClean="0"/>
              <a:t>2025-07-17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25E737C-90B5-484D-894E-B31442B6F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F61A475-C8B7-401C-993F-341FCBBC3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E9A9F-CEC2-4BBB-87E6-64642767E4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2452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3F9ACD-C2AF-4772-9913-6665C1685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859F6993-8CFF-463A-92DA-B62B82A1A4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65984FE-8387-4B31-9865-BE1EFAFDA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B111E-78AC-49AF-8CB0-A0C271A24D8F}" type="datetimeFigureOut">
              <a:rPr lang="ko-KR" altLang="en-US" smtClean="0"/>
              <a:t>2025-07-17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F20E4EC-A77D-428A-B8FC-9346F82B0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EF38285-8617-40C3-B0BB-FF9A67BE3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E9A9F-CEC2-4BBB-87E6-64642767E4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1961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B404D405-CDB2-4E5F-BA0F-8D9BD766A8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1DC1192F-8F14-4813-85C0-3C3875A378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5C82416-C89E-4390-8432-036D27B8B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B111E-78AC-49AF-8CB0-A0C271A24D8F}" type="datetimeFigureOut">
              <a:rPr lang="ko-KR" altLang="en-US" smtClean="0"/>
              <a:t>2025-07-17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3B8C492-DB88-4531-843B-7927DCD9F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0704CC6-BF25-43E7-9A1A-4578E8D55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E9A9F-CEC2-4BBB-87E6-64642767E4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1042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075442B-5DAC-46DD-A0E3-C65F84F2C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DC06CF2-5737-41D8-A945-C24C07A36E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7BB06C7-4C53-4C01-B1D5-250587D21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B111E-78AC-49AF-8CB0-A0C271A24D8F}" type="datetimeFigureOut">
              <a:rPr lang="ko-KR" altLang="en-US" smtClean="0"/>
              <a:t>2025-07-17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65675C5-FB45-4A06-8DCA-E629CD9DB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A1E8B19-9A42-4648-91C1-F5492D504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E9A9F-CEC2-4BBB-87E6-64642767E4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4259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8E622A8-236E-4C02-B73B-8A8A9CF4E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7271388-8B1C-45D7-BF3B-B3BA2DFC1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D07FF1F-6940-42A6-9C52-BE9CA178F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B111E-78AC-49AF-8CB0-A0C271A24D8F}" type="datetimeFigureOut">
              <a:rPr lang="ko-KR" altLang="en-US" smtClean="0"/>
              <a:t>2025-07-17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C9AA9EF-D089-44D9-A1D2-CC8012B0A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20C4AEF-2ADB-4553-A397-5C3F05643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E9A9F-CEC2-4BBB-87E6-64642767E4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10337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9CB532B-8187-4EC0-8C6F-75829E600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2025CBF-4075-4FE5-A050-EF8ACA1112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517DE936-CA55-465F-8C0F-3E0BF3B12B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2DA4E12-5F34-4AF0-94DD-59A3F0A5B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B111E-78AC-49AF-8CB0-A0C271A24D8F}" type="datetimeFigureOut">
              <a:rPr lang="ko-KR" altLang="en-US" smtClean="0"/>
              <a:t>2025-07-17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47EF5E45-4177-47CE-AD02-5D803F23A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0779450-4A30-4847-B910-FE18B74A4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E9A9F-CEC2-4BBB-87E6-64642767E4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61252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BDCEC59-4143-4DCA-BCEC-97973F6D7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E4DF622-A7F8-45F8-A157-E4248CA33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4263980F-0A34-43D3-96B9-99E2CBCFC4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3AB4414-5866-484A-A1EE-9A41843224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A797961-3CFF-4E35-9BED-A0AB08B67A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CC741CF5-3694-4977-AEC4-230281851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B111E-78AC-49AF-8CB0-A0C271A24D8F}" type="datetimeFigureOut">
              <a:rPr lang="ko-KR" altLang="en-US" smtClean="0"/>
              <a:t>2025-07-17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433F4587-810F-4092-91D2-0E3A61830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D924AEF4-EE12-4759-8FE6-6E2D0D40C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E9A9F-CEC2-4BBB-87E6-64642767E4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3649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8BC0C51-7499-43B8-BE7E-5BFFADA10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4A44845-B257-4760-9BC1-9F1A269FC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B111E-78AC-49AF-8CB0-A0C271A24D8F}" type="datetimeFigureOut">
              <a:rPr lang="ko-KR" altLang="en-US" smtClean="0"/>
              <a:t>2025-07-17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3F943D81-1F55-496F-8140-08952A2AB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B9666FBE-1E55-495A-9D7A-600C5165D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E9A9F-CEC2-4BBB-87E6-64642767E4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1574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03E8BBB8-F8A9-4A68-A111-B620E622D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B111E-78AC-49AF-8CB0-A0C271A24D8F}" type="datetimeFigureOut">
              <a:rPr lang="ko-KR" altLang="en-US" smtClean="0"/>
              <a:t>2025-07-17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CCBED63D-7384-4A53-9FCA-6E37843BE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2089F1D-394A-44D9-BBC8-F9ADABB5C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E9A9F-CEC2-4BBB-87E6-64642767E4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43792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B15B436-1274-429E-8A4E-B445925BC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AE9EC08-F7BA-4CCF-9D2F-394829228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7D3E700-2295-4C88-B1C4-BAD147E00F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C346DB2-D028-4974-8B33-C7B643D54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B111E-78AC-49AF-8CB0-A0C271A24D8F}" type="datetimeFigureOut">
              <a:rPr lang="ko-KR" altLang="en-US" smtClean="0"/>
              <a:t>2025-07-17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94561E8-7129-4598-B940-5E2BA87E2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3CB3FD0-2342-48CE-8840-CB27DA47C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E9A9F-CEC2-4BBB-87E6-64642767E4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410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85D0535-BAA3-4D9D-A5EA-B931EDA6B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239D4444-A130-4F2D-BD15-3DC05B0145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F915EC7-22FF-45BE-88FC-B485A29C6F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F5964E3-AB79-43E0-B551-9F9B4DEC2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B111E-78AC-49AF-8CB0-A0C271A24D8F}" type="datetimeFigureOut">
              <a:rPr lang="ko-KR" altLang="en-US" smtClean="0"/>
              <a:t>2025-07-17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B05843B-0B9F-4288-A719-B1D0D41C8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FC3ADDE-FF74-4CB6-957A-AC2B1CD5E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4E9A9F-CEC2-4BBB-87E6-64642767E4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928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C95A29B8-7E6B-4AD8-B267-0B213EEFA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66FCC05-A6DB-4446-8C60-9EC022A03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F4ACA2C-D77A-465A-8E57-A43BC0A549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B111E-78AC-49AF-8CB0-A0C271A24D8F}" type="datetimeFigureOut">
              <a:rPr lang="ko-KR" altLang="en-US" smtClean="0"/>
              <a:t>2025-07-17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F6C7696-03B1-445D-8E69-447459E526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B89C159-2DDA-4903-B10E-A954D4A92A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4E9A9F-CEC2-4BBB-87E6-64642767E4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70796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18BE19-2992-474C-8E7D-51006808F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262" y="703991"/>
            <a:ext cx="9144000" cy="3217220"/>
          </a:xfrm>
          <a:prstGeom prst="rect">
            <a:avLst/>
          </a:prstGeom>
        </p:spPr>
      </p:pic>
      <p:sp>
        <p:nvSpPr>
          <p:cNvPr id="5" name="최태진(책임연구원)…">
            <a:extLst>
              <a:ext uri="{FF2B5EF4-FFF2-40B4-BE49-F238E27FC236}">
                <a16:creationId xmlns:a16="http://schemas.microsoft.com/office/drawing/2014/main" id="{F9486A68-8EBD-49FC-B64D-2CAA7B28C6A3}"/>
              </a:ext>
            </a:extLst>
          </p:cNvPr>
          <p:cNvSpPr txBox="1"/>
          <p:nvPr/>
        </p:nvSpPr>
        <p:spPr>
          <a:xfrm>
            <a:off x="2286000" y="4151423"/>
            <a:ext cx="8154785" cy="1338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/>
            <a:r>
              <a:rPr lang="en-US" altLang="ko-KR" b="1" dirty="0" err="1"/>
              <a:t>Taejin</a:t>
            </a:r>
            <a:r>
              <a:rPr lang="en-US" altLang="ko-KR" b="1" dirty="0"/>
              <a:t> Choi </a:t>
            </a:r>
            <a:r>
              <a:rPr lang="en-US" altLang="ko-KR" dirty="0"/>
              <a:t>and </a:t>
            </a:r>
            <a:r>
              <a:rPr lang="en-US" altLang="ko-KR" dirty="0" err="1"/>
              <a:t>Wonseok</a:t>
            </a:r>
            <a:r>
              <a:rPr lang="en-US" altLang="ko-KR" dirty="0"/>
              <a:t> </a:t>
            </a:r>
            <a:r>
              <a:rPr lang="en-US" altLang="ko-KR" dirty="0" err="1"/>
              <a:t>Seo</a:t>
            </a:r>
            <a:endParaRPr lang="en-US" altLang="ko-KR" dirty="0"/>
          </a:p>
          <a:p>
            <a:pPr algn="ctr"/>
            <a:endParaRPr lang="en-US" altLang="ko-KR" dirty="0"/>
          </a:p>
          <a:p>
            <a:pPr algn="ctr"/>
            <a:r>
              <a:rPr lang="en-US" altLang="ko-KR" sz="1500" dirty="0"/>
              <a:t>Korea Polar Research Institute</a:t>
            </a:r>
          </a:p>
          <a:p>
            <a:pPr algn="ctr"/>
            <a:endParaRPr lang="en-US" altLang="ko-KR" sz="1500" dirty="0"/>
          </a:p>
          <a:p>
            <a:pPr algn="ctr"/>
            <a:r>
              <a:rPr lang="en-US" altLang="ko-KR" sz="1500" dirty="0"/>
              <a:t>(The 30</a:t>
            </a:r>
            <a:r>
              <a:rPr lang="en-US" altLang="ko-KR" sz="1500" baseline="30000" dirty="0"/>
              <a:t>th</a:t>
            </a:r>
            <a:r>
              <a:rPr lang="en-US" altLang="ko-KR" sz="1500" dirty="0"/>
              <a:t> ISPS/The 20</a:t>
            </a:r>
            <a:r>
              <a:rPr lang="en-US" altLang="ko-KR" sz="1500" baseline="30000" dirty="0"/>
              <a:t>th</a:t>
            </a:r>
            <a:r>
              <a:rPr lang="en-US" altLang="ko-KR" sz="1500" dirty="0"/>
              <a:t> WAMC, KORPRI, Incheon, Korea)</a:t>
            </a:r>
            <a:endParaRPr lang="ko-KR" altLang="en-US" sz="15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176DB-67F8-42F7-972B-063CD27B0D30}"/>
              </a:ext>
            </a:extLst>
          </p:cNvPr>
          <p:cNvSpPr txBox="1"/>
          <p:nvPr/>
        </p:nvSpPr>
        <p:spPr>
          <a:xfrm>
            <a:off x="9553592" y="4705421"/>
            <a:ext cx="111440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500" dirty="0">
                <a:solidFill>
                  <a:schemeClr val="bg1"/>
                </a:solidFill>
              </a:rPr>
              <a:t>2020.07.28</a:t>
            </a:r>
            <a:endParaRPr lang="ko-KR" altLang="en-US" sz="15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72BA23-5773-4DF5-B362-5206DDA1F2B0}"/>
              </a:ext>
            </a:extLst>
          </p:cNvPr>
          <p:cNvSpPr txBox="1"/>
          <p:nvPr/>
        </p:nvSpPr>
        <p:spPr>
          <a:xfrm>
            <a:off x="2418573" y="884715"/>
            <a:ext cx="73547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400" b="1" i="1" dirty="0">
                <a:solidFill>
                  <a:schemeClr val="bg1"/>
                </a:solidFill>
              </a:rPr>
              <a:t>Ten-Year Measurements of Surface Radiation </a:t>
            </a:r>
          </a:p>
          <a:p>
            <a:pPr algn="ctr"/>
            <a:r>
              <a:rPr lang="en-US" altLang="ko-KR" sz="2400" b="1" i="1" dirty="0">
                <a:solidFill>
                  <a:schemeClr val="bg1"/>
                </a:solidFill>
              </a:rPr>
              <a:t>and Turbulent Heat Flux</a:t>
            </a:r>
            <a:br>
              <a:rPr lang="en-US" altLang="ko-KR" sz="2400" b="1" i="1" dirty="0">
                <a:solidFill>
                  <a:schemeClr val="bg1"/>
                </a:solidFill>
              </a:rPr>
            </a:br>
            <a:r>
              <a:rPr lang="pt-BR" altLang="ko-KR" sz="2400" b="1" i="1" dirty="0">
                <a:solidFill>
                  <a:schemeClr val="bg1"/>
                </a:solidFill>
              </a:rPr>
              <a:t>at Jang Bogo Station, Terra Nova Bay, Antarctica</a:t>
            </a:r>
            <a:endParaRPr lang="ko-KR" altLang="en-US" sz="2400" b="1" dirty="0">
              <a:solidFill>
                <a:schemeClr val="bg1"/>
              </a:solidFill>
            </a:endParaRPr>
          </a:p>
        </p:txBody>
      </p:sp>
      <p:pic>
        <p:nvPicPr>
          <p:cNvPr id="7" name="이미지" descr="이미지">
            <a:extLst>
              <a:ext uri="{FF2B5EF4-FFF2-40B4-BE49-F238E27FC236}">
                <a16:creationId xmlns:a16="http://schemas.microsoft.com/office/drawing/2014/main" id="{7F6984B2-E6FC-4A6A-B1BE-A7CCE81A5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57" y="5965279"/>
            <a:ext cx="9144001" cy="89272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7515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26D0C00-9690-4045-8666-641E7FFEA0DC}"/>
              </a:ext>
            </a:extLst>
          </p:cNvPr>
          <p:cNvSpPr txBox="1"/>
          <p:nvPr/>
        </p:nvSpPr>
        <p:spPr>
          <a:xfrm>
            <a:off x="7485291" y="1583693"/>
            <a:ext cx="4319798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2200" b="1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Strong westerly winds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2200" b="1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Air temperature increased fr</a:t>
            </a:r>
            <a:r>
              <a:rPr lang="en-US" altLang="ko-KR" sz="2200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om </a:t>
            </a:r>
            <a:r>
              <a:rPr lang="en-US" altLang="ko-KR" sz="2200" i="1" dirty="0" smtClean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-27.7</a:t>
            </a:r>
            <a:r>
              <a:rPr lang="ko-KR" altLang="en-US" sz="2200" i="1" dirty="0" smtClean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ko-KR" altLang="en-US" sz="2200" i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℃    </a:t>
            </a:r>
            <a:r>
              <a:rPr lang="en-US" altLang="ko-KR" sz="2200" i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→ </a:t>
            </a:r>
            <a:r>
              <a:rPr lang="ko-KR" altLang="en-US" sz="2200" i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ko-KR" sz="2200" i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-</a:t>
            </a:r>
            <a:r>
              <a:rPr lang="en-US" altLang="ko-KR" sz="2200" i="1" dirty="0">
                <a:latin typeface="Helvetica" panose="020B0604020202020204" pitchFamily="34" charset="0"/>
                <a:cs typeface="Helvetica" panose="020B0604020202020204" pitchFamily="34" charset="0"/>
              </a:rPr>
              <a:t>9</a:t>
            </a:r>
            <a:r>
              <a:rPr lang="en-US" altLang="ko-KR" sz="2200" i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.4</a:t>
            </a:r>
            <a:r>
              <a:rPr lang="ko-KR" altLang="en-US" sz="2200" i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℃  </a:t>
            </a:r>
            <a:r>
              <a:rPr lang="en-US" altLang="ko-KR" sz="2200" i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(+18.3 </a:t>
            </a:r>
            <a:r>
              <a:rPr lang="ko-KR" altLang="en-US" sz="2200" i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℃</a:t>
            </a:r>
            <a:r>
              <a:rPr lang="en-US" altLang="ko-KR" sz="2200" i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2200" b="1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Wind speed</a:t>
            </a:r>
            <a:r>
              <a:rPr lang="en-US" altLang="ko-KR" sz="2200" i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ko-KR" sz="2200" i="1" dirty="0" smtClean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up </a:t>
            </a:r>
            <a:r>
              <a:rPr lang="en-US" altLang="ko-KR" sz="2200" i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to </a:t>
            </a:r>
            <a:r>
              <a:rPr lang="en-US" altLang="ko-KR" sz="2200" i="1" dirty="0">
                <a:latin typeface="Helvetica" panose="020B0604020202020204" pitchFamily="34" charset="0"/>
                <a:cs typeface="Helvetica" panose="020B0604020202020204" pitchFamily="34" charset="0"/>
              </a:rPr>
              <a:t>33</a:t>
            </a:r>
            <a:r>
              <a:rPr lang="en-US" altLang="ko-KR" sz="2200" i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m s</a:t>
            </a:r>
            <a:r>
              <a:rPr lang="en-US" altLang="ko-KR" sz="2200" i="1" baseline="30000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-1</a:t>
            </a:r>
            <a:endParaRPr lang="en-US" altLang="ko-KR" sz="2200" i="1" dirty="0"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2200" b="1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Relative humidity decreased by</a:t>
            </a:r>
            <a:r>
              <a:rPr lang="en-US" altLang="ko-KR" sz="2200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ko-KR" sz="2200" i="1" dirty="0">
                <a:latin typeface="Helvetica" panose="020B0604020202020204" pitchFamily="34" charset="0"/>
                <a:cs typeface="Helvetica" panose="020B0604020202020204" pitchFamily="34" charset="0"/>
              </a:rPr>
              <a:t>~ -52%</a:t>
            </a:r>
            <a:endParaRPr lang="en-US" altLang="ko-KR" sz="2200" i="1" dirty="0"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altLang="ko-KR" sz="1700" i="1" dirty="0">
              <a:solidFill>
                <a:srgbClr val="000099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38F047-DC95-4E1A-AA64-1C7EAE6BDE4A}"/>
              </a:ext>
            </a:extLst>
          </p:cNvPr>
          <p:cNvSpPr txBox="1"/>
          <p:nvPr/>
        </p:nvSpPr>
        <p:spPr>
          <a:xfrm>
            <a:off x="644877" y="519475"/>
            <a:ext cx="81422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3200" b="1" dirty="0">
                <a:latin typeface="Helvetica" panose="020B0604020202020204" pitchFamily="34" charset="0"/>
              </a:rPr>
              <a:t>S</a:t>
            </a:r>
            <a:r>
              <a:rPr lang="en-US" altLang="ko-KR" sz="3200" b="1" i="0" u="none" strike="noStrike" baseline="0" dirty="0" smtClean="0">
                <a:latin typeface="Helvetica" panose="020B0604020202020204" pitchFamily="34" charset="0"/>
              </a:rPr>
              <a:t>trong </a:t>
            </a:r>
            <a:r>
              <a:rPr lang="en-US" altLang="ko-KR" sz="3200" b="1" i="0" u="none" strike="noStrike" baseline="0" dirty="0">
                <a:latin typeface="Helvetica" panose="020B0604020202020204" pitchFamily="34" charset="0"/>
              </a:rPr>
              <a:t>wind case </a:t>
            </a:r>
            <a:r>
              <a:rPr lang="en-US" altLang="ko-KR" sz="3200" b="1" i="0" u="none" strike="noStrike" baseline="0" dirty="0" smtClean="0">
                <a:latin typeface="Helvetica" panose="020B0604020202020204" pitchFamily="34" charset="0"/>
              </a:rPr>
              <a:t>study:  July </a:t>
            </a:r>
            <a:r>
              <a:rPr lang="en-US" altLang="ko-KR" sz="3200" b="1" i="0" u="none" strike="noStrike" baseline="0" dirty="0">
                <a:latin typeface="Helvetica" panose="020B0604020202020204" pitchFamily="34" charset="0"/>
              </a:rPr>
              <a:t>23, 2022</a:t>
            </a:r>
            <a:endParaRPr lang="ko-KR" altLang="en-US" sz="3200" b="1" dirty="0"/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932EAB5-B2AB-43FB-90CD-CF8DEEEB8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C5B2D-8BCA-413C-9D8D-0B549876936D}" type="slidenum">
              <a:rPr lang="ko-KR" altLang="en-US" smtClean="0"/>
              <a:t>10</a:t>
            </a:fld>
            <a:endParaRPr lang="ko-KR" altLang="en-US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1A070B2F-53EF-4E66-8334-9A90C9CF071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877" y="1350472"/>
            <a:ext cx="6517028" cy="386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232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4C441E4-38CF-4CFB-8B92-7E6E152C2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C5B2D-8BCA-413C-9D8D-0B549876936D}" type="slidenum">
              <a:rPr lang="ko-KR" altLang="en-US" smtClean="0"/>
              <a:pPr/>
              <a:t>11</a:t>
            </a:fld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C7A77B-6F3C-445D-B658-D11624FFA356}"/>
              </a:ext>
            </a:extLst>
          </p:cNvPr>
          <p:cNvSpPr txBox="1"/>
          <p:nvPr/>
        </p:nvSpPr>
        <p:spPr>
          <a:xfrm>
            <a:off x="581136" y="640811"/>
            <a:ext cx="111083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3200" b="1" dirty="0" smtClean="0">
                <a:latin typeface="Helvetica" panose="020B0604020202020204" pitchFamily="34" charset="0"/>
              </a:rPr>
              <a:t>Warming Mechanism during strong wind events</a:t>
            </a:r>
            <a:endParaRPr lang="ko-KR" altLang="en-US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3650A4E-9788-4414-ADD3-41F70231BECF}"/>
                  </a:ext>
                </a:extLst>
              </p:cNvPr>
              <p:cNvSpPr txBox="1"/>
              <p:nvPr/>
            </p:nvSpPr>
            <p:spPr>
              <a:xfrm>
                <a:off x="746736" y="1660662"/>
                <a:ext cx="5243658" cy="56335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altLang="ko-KR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ko-KR" altLang="en-US" sz="200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num>
                      <m:den>
                        <m:r>
                          <a:rPr lang="ko-KR" altLang="en-US" sz="20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US" altLang="ko-KR" sz="2000" dirty="0"/>
                  <a:t>=-[</a:t>
                </a:r>
                <a14:m>
                  <m:oMath xmlns:m="http://schemas.openxmlformats.org/officeDocument/2006/math"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ko-KR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ko-KR" altLang="en-US" sz="20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altLang="ko-KR" sz="20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num>
                          <m:den>
                            <m:r>
                              <a:rPr lang="ko-KR" altLang="en-US" sz="20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altLang="ko-KR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</m:e>
                    </m:d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𝑣</m:t>
                    </m:r>
                    <m:d>
                      <m:dPr>
                        <m:ctrlP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ko-KR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ko-KR" altLang="en-US" sz="20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altLang="ko-KR" sz="20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num>
                          <m:den>
                            <m:r>
                              <a:rPr lang="ko-KR" altLang="en-US" sz="20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altLang="ko-KR" sz="2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den>
                        </m:f>
                      </m:e>
                    </m:d>
                    <m:r>
                      <a:rPr lang="en-US" altLang="ko-KR" sz="2000" b="0" i="0" smtClean="0">
                        <a:latin typeface="Cambria Math" panose="02040503050406030204" pitchFamily="18" charset="0"/>
                      </a:rPr>
                      <m:t>]+</m:t>
                    </m:r>
                    <m:d>
                      <m:dPr>
                        <m:ctrlP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ko-KR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ko-KR" sz="2000" b="0" i="1" smtClean="0">
                                <a:latin typeface="Cambria Math" panose="02040503050406030204" pitchFamily="18" charset="0"/>
                              </a:rPr>
                              <m:t>𝑅𝑇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altLang="ko-KR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2000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en-US" altLang="ko-KR" sz="20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  <m:r>
                              <a:rPr lang="en-US" altLang="ko-KR" sz="20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den>
                        </m:f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ko-KR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ko-KR" altLang="en-US" sz="20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altLang="ko-KR" sz="20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num>
                          <m:den>
                            <m:r>
                              <a:rPr lang="ko-KR" altLang="en-US" sz="2000" i="1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altLang="ko-KR" sz="20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den>
                        </m:f>
                      </m:e>
                    </m:d>
                    <m:r>
                      <m:rPr>
                        <m:nor/>
                      </m:rPr>
                      <a:rPr lang="en-US" altLang="ko-KR" i="1">
                        <a:sym typeface="Symbol" panose="05050102010706020507" pitchFamily="18" charset="2"/>
                      </a:rPr>
                      <m:t></m:t>
                    </m:r>
                    <m:r>
                      <a:rPr lang="en-US" altLang="ko-KR" sz="20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 sz="20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sSub>
                          <m:sSubPr>
                            <m:ctrlPr>
                              <a:rPr lang="en-US" altLang="ko-KR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sz="20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altLang="ko-KR" sz="20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den>
                    </m:f>
                  </m:oMath>
                </a14:m>
                <a:endParaRPr lang="ko-KR" altLang="en-US" sz="2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3650A4E-9788-4414-ADD3-41F70231BE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36" y="1660662"/>
                <a:ext cx="5243658" cy="56335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그림 8">
            <a:extLst>
              <a:ext uri="{FF2B5EF4-FFF2-40B4-BE49-F238E27FC236}">
                <a16:creationId xmlns:a16="http://schemas.microsoft.com/office/drawing/2014/main" id="{B0FD43F3-2576-4D53-AC5C-DC783975FDF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280" y="2607531"/>
            <a:ext cx="6631726" cy="33158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FC21AE8-AD58-442A-B4C9-91CBB4011521}"/>
              </a:ext>
            </a:extLst>
          </p:cNvPr>
          <p:cNvSpPr txBox="1"/>
          <p:nvPr/>
        </p:nvSpPr>
        <p:spPr>
          <a:xfrm>
            <a:off x="4758296" y="1728556"/>
            <a:ext cx="61391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2000" b="1" dirty="0" smtClean="0">
                <a:latin typeface="Arial" panose="020B0604020202020204" pitchFamily="34" charset="0"/>
                <a:ea typeface="휴먼명조"/>
                <a:cs typeface="Arial" panose="020B0604020202020204" pitchFamily="34" charset="0"/>
              </a:rPr>
              <a:t>(T</a:t>
            </a:r>
            <a:r>
              <a:rPr lang="en-US" altLang="ko-KR" sz="2000" b="1" dirty="0" smtClean="0">
                <a:effectLst/>
                <a:latin typeface="Arial" panose="020B0604020202020204" pitchFamily="34" charset="0"/>
                <a:ea typeface="휴먼명조"/>
                <a:cs typeface="Arial" panose="020B0604020202020204" pitchFamily="34" charset="0"/>
              </a:rPr>
              <a:t>hermodynamic equation)</a:t>
            </a:r>
            <a:endParaRPr lang="ko-KR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B653323-7189-4B48-9DA3-5B0C93BF31A5}"/>
              </a:ext>
            </a:extLst>
          </p:cNvPr>
          <p:cNvSpPr txBox="1"/>
          <p:nvPr/>
        </p:nvSpPr>
        <p:spPr>
          <a:xfrm>
            <a:off x="7326239" y="2790699"/>
            <a:ext cx="477283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Temperature rise is mainly driven by</a:t>
            </a:r>
          </a:p>
          <a:p>
            <a:pPr algn="ctr">
              <a:lnSpc>
                <a:spcPct val="150000"/>
              </a:lnSpc>
            </a:pPr>
            <a:r>
              <a:rPr lang="en-US" altLang="ko-KR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en-US" altLang="ko-KR" b="1" i="1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foehn</a:t>
            </a:r>
            <a:r>
              <a:rPr lang="en-US" altLang="ko-KR" b="1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effect</a:t>
            </a:r>
            <a:r>
              <a:rPr lang="en-US" altLang="ko-KR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) </a:t>
            </a:r>
            <a:endParaRPr lang="en-US" altLang="ko-KR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ko-KR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1) Adiabatic heating due to the descending air masses over the mountains </a:t>
            </a:r>
            <a:endParaRPr lang="en-US" altLang="ko-KR" i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ko-KR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2) </a:t>
            </a:r>
            <a:r>
              <a:rPr lang="en-US" altLang="ko-KR" i="1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Diabatic</a:t>
            </a:r>
            <a:r>
              <a:rPr lang="en-US" altLang="ko-KR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heating </a:t>
            </a:r>
          </a:p>
          <a:p>
            <a:pPr algn="ctr">
              <a:lnSpc>
                <a:spcPct val="150000"/>
              </a:lnSpc>
            </a:pPr>
            <a:r>
              <a:rPr lang="en-US" altLang="ko-KR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(Vertical mixing </a:t>
            </a:r>
            <a:r>
              <a:rPr lang="en-US" altLang="ko-KR" i="1" dirty="0">
                <a:latin typeface="Helvetica" panose="020B0604020202020204" pitchFamily="34" charset="0"/>
                <a:cs typeface="Helvetica" panose="020B0604020202020204" pitchFamily="34" charset="0"/>
              </a:rPr>
              <a:t>in a stable boundary </a:t>
            </a:r>
            <a:r>
              <a:rPr lang="en-US" altLang="ko-KR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layer)</a:t>
            </a:r>
            <a:endParaRPr lang="en-US" altLang="ko-KR" i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322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7103C77-DFE4-4082-A41D-02A7935C3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C5B2D-8BCA-413C-9D8D-0B549876936D}" type="slidenum">
              <a:rPr lang="ko-KR" altLang="en-US" smtClean="0"/>
              <a:pPr/>
              <a:t>12</a:t>
            </a:fld>
            <a:endParaRPr lang="ko-KR" altLang="en-US"/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CCB156F0-2C51-4305-98D7-251B461B474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3" y="3538546"/>
            <a:ext cx="2869281" cy="27790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E06B473-33E3-40F4-95A3-3ECD15C0B9BD}"/>
              </a:ext>
            </a:extLst>
          </p:cNvPr>
          <p:cNvSpPr txBox="1"/>
          <p:nvPr/>
        </p:nvSpPr>
        <p:spPr>
          <a:xfrm>
            <a:off x="164738" y="287079"/>
            <a:ext cx="118625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>
                <a:latin typeface="Helvetica" panose="020B0604020202020204" pitchFamily="34" charset="0"/>
              </a:rPr>
              <a:t>Correlation between temperature and foehn occurrence</a:t>
            </a:r>
            <a:endParaRPr lang="ko-KR" altLang="en-US" sz="32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3225F2-2516-4533-8743-94EC66F630DE}"/>
              </a:ext>
            </a:extLst>
          </p:cNvPr>
          <p:cNvSpPr txBox="1"/>
          <p:nvPr/>
        </p:nvSpPr>
        <p:spPr>
          <a:xfrm>
            <a:off x="8074382" y="1497887"/>
            <a:ext cx="3663950" cy="4050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ko-KR" dirty="0">
                <a:latin typeface="Helvetica" panose="020B0604020202020204" pitchFamily="34" charset="0"/>
                <a:cs typeface="Helvetica" panose="020B0604020202020204" pitchFamily="34" charset="0"/>
              </a:rPr>
              <a:t>The cumulative frequency of foehn occurrence and temperature are increasing almost simultaneously at JBS, and the correlation between the two in winter is remarkable.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ko-KR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ko-KR" dirty="0">
                <a:latin typeface="Helvetica" panose="020B0604020202020204" pitchFamily="34" charset="0"/>
                <a:cs typeface="Helvetica" panose="020B0604020202020204" pitchFamily="34" charset="0"/>
              </a:rPr>
              <a:t>A higher frequency of foehn occurrences is associated with the development of cyclones east of the Ross Sea/west of the Amundsen Sea.</a:t>
            </a: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54421C7F-744E-44EE-842E-745CEB5E99EC}"/>
              </a:ext>
            </a:extLst>
          </p:cNvPr>
          <p:cNvGrpSpPr/>
          <p:nvPr/>
        </p:nvGrpSpPr>
        <p:grpSpPr>
          <a:xfrm>
            <a:off x="658130" y="952843"/>
            <a:ext cx="3398477" cy="2585703"/>
            <a:chOff x="7701717" y="1190107"/>
            <a:chExt cx="3081074" cy="2350721"/>
          </a:xfrm>
        </p:grpSpPr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4C2C6A8D-6624-4327-BEE9-3F450779A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01717" y="1190107"/>
              <a:ext cx="3081074" cy="2350721"/>
            </a:xfrm>
            <a:prstGeom prst="rect">
              <a:avLst/>
            </a:prstGeom>
          </p:spPr>
        </p:pic>
        <p:sp>
          <p:nvSpPr>
            <p:cNvPr id="21" name="타원 20">
              <a:extLst>
                <a:ext uri="{FF2B5EF4-FFF2-40B4-BE49-F238E27FC236}">
                  <a16:creationId xmlns:a16="http://schemas.microsoft.com/office/drawing/2014/main" id="{B1869FA7-0048-4C60-B444-AC138292EF17}"/>
                </a:ext>
              </a:extLst>
            </p:cNvPr>
            <p:cNvSpPr/>
            <p:nvPr/>
          </p:nvSpPr>
          <p:spPr>
            <a:xfrm rot="18093455">
              <a:off x="8239118" y="2879845"/>
              <a:ext cx="326401" cy="406147"/>
            </a:xfrm>
            <a:prstGeom prst="ellipse">
              <a:avLst/>
            </a:prstGeom>
            <a:solidFill>
              <a:srgbClr val="92D050">
                <a:alpha val="50000"/>
              </a:srgbClr>
            </a:solidFill>
            <a:ln w="6350">
              <a:solidFill>
                <a:srgbClr val="92D05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타원 21">
              <a:extLst>
                <a:ext uri="{FF2B5EF4-FFF2-40B4-BE49-F238E27FC236}">
                  <a16:creationId xmlns:a16="http://schemas.microsoft.com/office/drawing/2014/main" id="{CCE54F9B-9915-487A-BBBF-0AF6F9E648B6}"/>
                </a:ext>
              </a:extLst>
            </p:cNvPr>
            <p:cNvSpPr/>
            <p:nvPr/>
          </p:nvSpPr>
          <p:spPr>
            <a:xfrm rot="2703773">
              <a:off x="10165203" y="1471016"/>
              <a:ext cx="435199" cy="394447"/>
            </a:xfrm>
            <a:prstGeom prst="ellipse">
              <a:avLst/>
            </a:prstGeom>
            <a:solidFill>
              <a:srgbClr val="FF6600">
                <a:alpha val="30000"/>
              </a:srgbClr>
            </a:solidFill>
            <a:ln w="6350">
              <a:solidFill>
                <a:srgbClr val="FF66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" name="그룹 1">
            <a:extLst>
              <a:ext uri="{FF2B5EF4-FFF2-40B4-BE49-F238E27FC236}">
                <a16:creationId xmlns:a16="http://schemas.microsoft.com/office/drawing/2014/main" id="{AA17DEBF-FB1B-491D-A384-1C33E3FBFA56}"/>
              </a:ext>
            </a:extLst>
          </p:cNvPr>
          <p:cNvGrpSpPr/>
          <p:nvPr/>
        </p:nvGrpSpPr>
        <p:grpSpPr>
          <a:xfrm>
            <a:off x="4272757" y="1478771"/>
            <a:ext cx="3646483" cy="4200457"/>
            <a:chOff x="3994623" y="1155771"/>
            <a:chExt cx="3646483" cy="4200457"/>
          </a:xfrm>
        </p:grpSpPr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FF344F27-B7F4-4C2A-93B5-3DB94DBEDC0E}"/>
                </a:ext>
              </a:extLst>
            </p:cNvPr>
            <p:cNvGrpSpPr/>
            <p:nvPr/>
          </p:nvGrpSpPr>
          <p:grpSpPr>
            <a:xfrm>
              <a:off x="4009248" y="1155771"/>
              <a:ext cx="3039944" cy="1943008"/>
              <a:chOff x="6285244" y="955239"/>
              <a:chExt cx="3747923" cy="2485820"/>
            </a:xfrm>
          </p:grpSpPr>
          <p:grpSp>
            <p:nvGrpSpPr>
              <p:cNvPr id="14" name="그룹 13">
                <a:extLst>
                  <a:ext uri="{FF2B5EF4-FFF2-40B4-BE49-F238E27FC236}">
                    <a16:creationId xmlns:a16="http://schemas.microsoft.com/office/drawing/2014/main" id="{D1E9D172-9E07-4915-B4B0-41741E9A8796}"/>
                  </a:ext>
                </a:extLst>
              </p:cNvPr>
              <p:cNvGrpSpPr/>
              <p:nvPr/>
            </p:nvGrpSpPr>
            <p:grpSpPr>
              <a:xfrm>
                <a:off x="6364916" y="977258"/>
                <a:ext cx="3668251" cy="2463801"/>
                <a:chOff x="8185886" y="944851"/>
                <a:chExt cx="3668251" cy="2463801"/>
              </a:xfrm>
            </p:grpSpPr>
            <p:pic>
              <p:nvPicPr>
                <p:cNvPr id="18" name="그림 17">
                  <a:extLst>
                    <a:ext uri="{FF2B5EF4-FFF2-40B4-BE49-F238E27FC236}">
                      <a16:creationId xmlns:a16="http://schemas.microsoft.com/office/drawing/2014/main" id="{B2D13758-B53C-4039-8BD0-8BF349889A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30433" t="19174" r="16079" b="44900"/>
                <a:stretch/>
              </p:blipFill>
              <p:spPr>
                <a:xfrm>
                  <a:off x="8185886" y="944851"/>
                  <a:ext cx="3668251" cy="2463801"/>
                </a:xfrm>
                <a:prstGeom prst="rect">
                  <a:avLst/>
                </a:prstGeom>
                <a:ln w="6350">
                  <a:solidFill>
                    <a:schemeClr val="tx1"/>
                  </a:solidFill>
                </a:ln>
              </p:spPr>
            </p:pic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BE225094-D4F6-4512-8CCB-A7E90D184D00}"/>
                    </a:ext>
                  </a:extLst>
                </p:cNvPr>
                <p:cNvSpPr txBox="1"/>
                <p:nvPr/>
              </p:nvSpPr>
              <p:spPr>
                <a:xfrm rot="2182221">
                  <a:off x="10592523" y="1712773"/>
                  <a:ext cx="405880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000" b="1" dirty="0">
                      <a:solidFill>
                        <a:schemeClr val="bg2">
                          <a:lumMod val="90000"/>
                        </a:schemeClr>
                      </a:solidFill>
                    </a:rPr>
                    <a:t>980</a:t>
                  </a:r>
                  <a:endParaRPr lang="ko-KR" altLang="en-US" sz="1000" b="1" dirty="0">
                    <a:solidFill>
                      <a:schemeClr val="bg2">
                        <a:lumMod val="90000"/>
                      </a:schemeClr>
                    </a:solidFill>
                  </a:endParaRP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A1A9B169-E3C8-42DD-9220-AC7BA4714BB8}"/>
                    </a:ext>
                  </a:extLst>
                </p:cNvPr>
                <p:cNvSpPr txBox="1"/>
                <p:nvPr/>
              </p:nvSpPr>
              <p:spPr>
                <a:xfrm rot="2182221">
                  <a:off x="10758776" y="1643719"/>
                  <a:ext cx="405880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000" b="1">
                      <a:solidFill>
                        <a:schemeClr val="bg2">
                          <a:lumMod val="90000"/>
                        </a:schemeClr>
                      </a:solidFill>
                    </a:rPr>
                    <a:t>982</a:t>
                  </a:r>
                  <a:endParaRPr lang="ko-KR" altLang="en-US" sz="1000" b="1">
                    <a:solidFill>
                      <a:schemeClr val="bg2">
                        <a:lumMod val="90000"/>
                      </a:schemeClr>
                    </a:solidFill>
                  </a:endParaRP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8A208055-64F7-432B-80DE-99CEF460985E}"/>
                    </a:ext>
                  </a:extLst>
                </p:cNvPr>
                <p:cNvSpPr txBox="1"/>
                <p:nvPr/>
              </p:nvSpPr>
              <p:spPr>
                <a:xfrm rot="2182221">
                  <a:off x="10899362" y="1566698"/>
                  <a:ext cx="405880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ko-KR" sz="1000" b="1">
                      <a:solidFill>
                        <a:schemeClr val="bg2">
                          <a:lumMod val="90000"/>
                        </a:schemeClr>
                      </a:solidFill>
                    </a:rPr>
                    <a:t>984</a:t>
                  </a:r>
                  <a:endParaRPr lang="ko-KR" altLang="en-US" sz="1000" b="1">
                    <a:solidFill>
                      <a:schemeClr val="bg2">
                        <a:lumMod val="90000"/>
                      </a:schemeClr>
                    </a:solidFill>
                  </a:endParaRP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CA40AFF-65F5-43B3-B67D-A4CBFA1B488C}"/>
                  </a:ext>
                </a:extLst>
              </p:cNvPr>
              <p:cNvSpPr txBox="1"/>
              <p:nvPr/>
            </p:nvSpPr>
            <p:spPr>
              <a:xfrm>
                <a:off x="6285244" y="955239"/>
                <a:ext cx="1112617" cy="4725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2016</a:t>
                </a:r>
                <a:endParaRPr lang="ko-KR" altLang="en-US" sz="2000" b="1" dirty="0"/>
              </a:p>
            </p:txBody>
          </p:sp>
        </p:grpSp>
        <p:grpSp>
          <p:nvGrpSpPr>
            <p:cNvPr id="25" name="그룹 24">
              <a:extLst>
                <a:ext uri="{FF2B5EF4-FFF2-40B4-BE49-F238E27FC236}">
                  <a16:creationId xmlns:a16="http://schemas.microsoft.com/office/drawing/2014/main" id="{75886F00-2D65-4378-BAD0-8696A7392091}"/>
                </a:ext>
              </a:extLst>
            </p:cNvPr>
            <p:cNvGrpSpPr/>
            <p:nvPr/>
          </p:nvGrpSpPr>
          <p:grpSpPr>
            <a:xfrm>
              <a:off x="3994623" y="3413220"/>
              <a:ext cx="3039944" cy="1943008"/>
              <a:chOff x="6171420" y="4291151"/>
              <a:chExt cx="3760563" cy="2510477"/>
            </a:xfrm>
          </p:grpSpPr>
          <p:grpSp>
            <p:nvGrpSpPr>
              <p:cNvPr id="26" name="그룹 25">
                <a:extLst>
                  <a:ext uri="{FF2B5EF4-FFF2-40B4-BE49-F238E27FC236}">
                    <a16:creationId xmlns:a16="http://schemas.microsoft.com/office/drawing/2014/main" id="{77B87C32-D85C-4E4B-92A3-9BCABECD864E}"/>
                  </a:ext>
                </a:extLst>
              </p:cNvPr>
              <p:cNvGrpSpPr/>
              <p:nvPr/>
            </p:nvGrpSpPr>
            <p:grpSpPr>
              <a:xfrm>
                <a:off x="6251361" y="4321831"/>
                <a:ext cx="3680622" cy="2479797"/>
                <a:chOff x="3986137" y="4860856"/>
                <a:chExt cx="3680622" cy="2479797"/>
              </a:xfrm>
            </p:grpSpPr>
            <p:pic>
              <p:nvPicPr>
                <p:cNvPr id="28" name="그림 27">
                  <a:extLst>
                    <a:ext uri="{FF2B5EF4-FFF2-40B4-BE49-F238E27FC236}">
                      <a16:creationId xmlns:a16="http://schemas.microsoft.com/office/drawing/2014/main" id="{EA499296-BE69-497D-991D-6E3C2A7C69C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30245" t="18561" r="16086" b="45279"/>
                <a:stretch/>
              </p:blipFill>
              <p:spPr>
                <a:xfrm>
                  <a:off x="3986137" y="4860856"/>
                  <a:ext cx="3680622" cy="2479797"/>
                </a:xfrm>
                <a:prstGeom prst="rect">
                  <a:avLst/>
                </a:prstGeom>
                <a:ln w="6350">
                  <a:solidFill>
                    <a:schemeClr val="tx1"/>
                  </a:solidFill>
                </a:ln>
              </p:spPr>
            </p:pic>
            <p:grpSp>
              <p:nvGrpSpPr>
                <p:cNvPr id="29" name="그룹 28">
                  <a:extLst>
                    <a:ext uri="{FF2B5EF4-FFF2-40B4-BE49-F238E27FC236}">
                      <a16:creationId xmlns:a16="http://schemas.microsoft.com/office/drawing/2014/main" id="{8B9FA17E-22D2-41FA-9337-28CD139B993F}"/>
                    </a:ext>
                  </a:extLst>
                </p:cNvPr>
                <p:cNvGrpSpPr/>
                <p:nvPr/>
              </p:nvGrpSpPr>
              <p:grpSpPr>
                <a:xfrm>
                  <a:off x="6551303" y="5251981"/>
                  <a:ext cx="560825" cy="541291"/>
                  <a:chOff x="6501517" y="4689631"/>
                  <a:chExt cx="560825" cy="541291"/>
                </a:xfrm>
              </p:grpSpPr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A20A875E-90CA-49C7-BA00-370266DB9185}"/>
                      </a:ext>
                    </a:extLst>
                  </p:cNvPr>
                  <p:cNvSpPr txBox="1"/>
                  <p:nvPr/>
                </p:nvSpPr>
                <p:spPr>
                  <a:xfrm rot="2182221">
                    <a:off x="6501517" y="4984701"/>
                    <a:ext cx="405880" cy="2462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ko-KR" sz="1000" b="1">
                        <a:solidFill>
                          <a:schemeClr val="bg2">
                            <a:lumMod val="90000"/>
                          </a:schemeClr>
                        </a:solidFill>
                      </a:rPr>
                      <a:t>974</a:t>
                    </a:r>
                    <a:endParaRPr lang="ko-KR" altLang="en-US" sz="1000" b="1">
                      <a:solidFill>
                        <a:schemeClr val="bg2">
                          <a:lumMod val="90000"/>
                        </a:schemeClr>
                      </a:solidFill>
                    </a:endParaRPr>
                  </a:p>
                </p:txBody>
              </p:sp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5C3B3793-F195-4413-AAA7-8E7295BAA713}"/>
                      </a:ext>
                    </a:extLst>
                  </p:cNvPr>
                  <p:cNvSpPr txBox="1"/>
                  <p:nvPr/>
                </p:nvSpPr>
                <p:spPr>
                  <a:xfrm rot="2176147">
                    <a:off x="6622846" y="4859443"/>
                    <a:ext cx="405880" cy="2462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ko-KR" sz="1000" b="1">
                        <a:solidFill>
                          <a:schemeClr val="bg2">
                            <a:lumMod val="90000"/>
                          </a:schemeClr>
                        </a:solidFill>
                      </a:rPr>
                      <a:t>976</a:t>
                    </a:r>
                    <a:endParaRPr lang="ko-KR" altLang="en-US" sz="1000" b="1">
                      <a:solidFill>
                        <a:schemeClr val="bg2">
                          <a:lumMod val="90000"/>
                        </a:schemeClr>
                      </a:solidFill>
                    </a:endParaRPr>
                  </a:p>
                </p:txBody>
              </p:sp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61A8BAAB-1F6B-431F-9B91-2D5365EA7A4E}"/>
                      </a:ext>
                    </a:extLst>
                  </p:cNvPr>
                  <p:cNvSpPr txBox="1"/>
                  <p:nvPr/>
                </p:nvSpPr>
                <p:spPr>
                  <a:xfrm rot="2700702">
                    <a:off x="6736292" y="4769460"/>
                    <a:ext cx="405880" cy="2462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ko-KR" sz="1000" b="1">
                        <a:solidFill>
                          <a:schemeClr val="bg2">
                            <a:lumMod val="90000"/>
                          </a:schemeClr>
                        </a:solidFill>
                      </a:rPr>
                      <a:t>978</a:t>
                    </a:r>
                    <a:endParaRPr lang="ko-KR" altLang="en-US" sz="1000" b="1">
                      <a:solidFill>
                        <a:schemeClr val="bg2">
                          <a:lumMod val="90000"/>
                        </a:schemeClr>
                      </a:solidFill>
                    </a:endParaRPr>
                  </a:p>
                </p:txBody>
              </p:sp>
            </p:grp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5441EAD-64AC-4937-B65D-507679536965}"/>
                  </a:ext>
                </a:extLst>
              </p:cNvPr>
              <p:cNvSpPr txBox="1"/>
              <p:nvPr/>
            </p:nvSpPr>
            <p:spPr>
              <a:xfrm>
                <a:off x="6171420" y="4291151"/>
                <a:ext cx="1112616" cy="4771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2022</a:t>
                </a:r>
                <a:endParaRPr lang="ko-KR" altLang="en-US" b="1" dirty="0"/>
              </a:p>
            </p:txBody>
          </p:sp>
        </p:grpSp>
        <p:pic>
          <p:nvPicPr>
            <p:cNvPr id="33" name="그림 32">
              <a:extLst>
                <a:ext uri="{FF2B5EF4-FFF2-40B4-BE49-F238E27FC236}">
                  <a16:creationId xmlns:a16="http://schemas.microsoft.com/office/drawing/2014/main" id="{36010D8A-12D6-4425-A8C4-FE7CBC5750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3776" t="18848" r="4466" b="13662"/>
            <a:stretch/>
          </p:blipFill>
          <p:spPr>
            <a:xfrm>
              <a:off x="7126365" y="1770076"/>
              <a:ext cx="514741" cy="33337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4825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96389" y="2443306"/>
            <a:ext cx="10515600" cy="1325563"/>
          </a:xfrm>
        </p:spPr>
        <p:txBody>
          <a:bodyPr/>
          <a:lstStyle/>
          <a:p>
            <a:r>
              <a:rPr lang="en-US" altLang="ko-KR" dirty="0"/>
              <a:t>Diabatic heating </a:t>
            </a:r>
            <a:r>
              <a:rPr lang="en-US" altLang="ko-KR" dirty="0" smtClean="0"/>
              <a:t>changes?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346383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14244"/>
            <a:ext cx="4754880" cy="2949229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531" y="3627601"/>
            <a:ext cx="4754880" cy="294922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" y="3627602"/>
            <a:ext cx="4754880" cy="29492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61FBBB-E20C-4096-B650-05752EEFBE10}"/>
              </a:ext>
            </a:extLst>
          </p:cNvPr>
          <p:cNvSpPr txBox="1"/>
          <p:nvPr/>
        </p:nvSpPr>
        <p:spPr>
          <a:xfrm>
            <a:off x="631203" y="766814"/>
            <a:ext cx="51383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/>
              <a:t>Analysis Period: </a:t>
            </a:r>
            <a:r>
              <a:rPr lang="en-US" altLang="ko-KR" sz="2400" dirty="0" smtClean="0"/>
              <a:t>2015-2024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/>
              <a:t> </a:t>
            </a:r>
            <a:r>
              <a:rPr lang="en-US" altLang="ko-KR" sz="2400" dirty="0" smtClean="0"/>
              <a:t>Significant changes before 2022</a:t>
            </a:r>
            <a:endParaRPr lang="ko-KR" altLang="en-US" sz="2400" dirty="0"/>
          </a:p>
        </p:txBody>
      </p:sp>
      <p:sp>
        <p:nvSpPr>
          <p:cNvPr id="3" name="타원 2"/>
          <p:cNvSpPr/>
          <p:nvPr/>
        </p:nvSpPr>
        <p:spPr>
          <a:xfrm>
            <a:off x="4192859" y="3735659"/>
            <a:ext cx="602165" cy="44604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타원 6"/>
          <p:cNvSpPr/>
          <p:nvPr/>
        </p:nvSpPr>
        <p:spPr>
          <a:xfrm>
            <a:off x="4638907" y="5854390"/>
            <a:ext cx="446049" cy="390293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/>
          <p:cNvSpPr/>
          <p:nvPr/>
        </p:nvSpPr>
        <p:spPr>
          <a:xfrm>
            <a:off x="9497122" y="3735659"/>
            <a:ext cx="602165" cy="44604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/>
          <p:cNvSpPr/>
          <p:nvPr/>
        </p:nvSpPr>
        <p:spPr>
          <a:xfrm>
            <a:off x="10065830" y="5672257"/>
            <a:ext cx="446049" cy="390293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1411912" y="3144881"/>
            <a:ext cx="5094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FF0000"/>
                </a:solidFill>
              </a:rPr>
              <a:t>Mid Winter sea ice breakups/unusable air strip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29545" y="6444850"/>
            <a:ext cx="4828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0070C0"/>
                </a:solidFill>
              </a:rPr>
              <a:t>Mid Winter sea ice breakups/usable air strip</a:t>
            </a:r>
            <a:endParaRPr lang="ko-KR" alt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464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888" y="549549"/>
            <a:ext cx="4191642" cy="2599879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651" y="549549"/>
            <a:ext cx="4191641" cy="259987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0FD7A92D-90A6-4232-AF6F-9C0335AE22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2182" y="3429000"/>
            <a:ext cx="4425043" cy="2744647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2A1D6926-B1C3-403F-B81D-029A7FCDB2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266" y="3429000"/>
            <a:ext cx="4317408" cy="26778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9EFAFD1-7A6D-4F2B-997D-78F14B480210}"/>
              </a:ext>
            </a:extLst>
          </p:cNvPr>
          <p:cNvSpPr txBox="1"/>
          <p:nvPr/>
        </p:nvSpPr>
        <p:spPr>
          <a:xfrm>
            <a:off x="4749391" y="1664822"/>
            <a:ext cx="1462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i="1" dirty="0">
                <a:solidFill>
                  <a:srgbClr val="C00000"/>
                </a:solidFill>
              </a:rPr>
              <a:t>Cloud effect</a:t>
            </a:r>
            <a:endParaRPr lang="ko-KR" altLang="en-US" i="1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D4735C-52B3-450A-B700-964D96342C2F}"/>
              </a:ext>
            </a:extLst>
          </p:cNvPr>
          <p:cNvSpPr txBox="1"/>
          <p:nvPr/>
        </p:nvSpPr>
        <p:spPr>
          <a:xfrm>
            <a:off x="4879631" y="4542185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i="1" dirty="0">
                <a:solidFill>
                  <a:srgbClr val="C00000"/>
                </a:solidFill>
              </a:rPr>
              <a:t>Snow effect</a:t>
            </a:r>
            <a:endParaRPr lang="ko-KR" altLang="en-US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4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3142C20A-1079-4C9C-8A84-FFD2DB35F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588" y="432578"/>
            <a:ext cx="4878697" cy="3026027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5DEFF5B-A5A0-47BA-8384-1792E9E79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9716" y="432578"/>
            <a:ext cx="5197104" cy="322352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CC1DE5FF-4C82-4C93-AB20-31D84DD2A0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9716" y="3656097"/>
            <a:ext cx="5197102" cy="3223519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71A2B67B-AB58-4772-822C-2BE365E921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810" y="3634481"/>
            <a:ext cx="5197102" cy="3223519"/>
          </a:xfrm>
          <a:prstGeom prst="rect">
            <a:avLst/>
          </a:prstGeom>
        </p:spPr>
      </p:pic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8287A7D7-D432-4877-A564-E88288B46B1B}"/>
              </a:ext>
            </a:extLst>
          </p:cNvPr>
          <p:cNvCxnSpPr>
            <a:cxnSpLocks/>
          </p:cNvCxnSpPr>
          <p:nvPr/>
        </p:nvCxnSpPr>
        <p:spPr>
          <a:xfrm>
            <a:off x="2860766" y="731518"/>
            <a:ext cx="0" cy="5982789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1FF60EC0-33C1-4F1C-AE16-011AD86FD492}"/>
              </a:ext>
            </a:extLst>
          </p:cNvPr>
          <p:cNvCxnSpPr>
            <a:cxnSpLocks/>
          </p:cNvCxnSpPr>
          <p:nvPr/>
        </p:nvCxnSpPr>
        <p:spPr>
          <a:xfrm>
            <a:off x="8904515" y="586479"/>
            <a:ext cx="0" cy="5982789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F64FD1D-BE62-44D9-8F37-78BB3DB1C18E}"/>
              </a:ext>
            </a:extLst>
          </p:cNvPr>
          <p:cNvSpPr txBox="1"/>
          <p:nvPr/>
        </p:nvSpPr>
        <p:spPr>
          <a:xfrm>
            <a:off x="9158494" y="2548760"/>
            <a:ext cx="26420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i="1" dirty="0">
                <a:solidFill>
                  <a:srgbClr val="C00000"/>
                </a:solidFill>
              </a:rPr>
              <a:t>Enhanced </a:t>
            </a:r>
          </a:p>
          <a:p>
            <a:r>
              <a:rPr lang="en-US" altLang="ko-KR" i="1" dirty="0">
                <a:solidFill>
                  <a:srgbClr val="C00000"/>
                </a:solidFill>
              </a:rPr>
              <a:t>radiation heating effect</a:t>
            </a:r>
            <a:endParaRPr lang="ko-KR" altLang="en-US" i="1" dirty="0">
              <a:solidFill>
                <a:srgbClr val="C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9B7879-9AEB-40ED-959C-5C29A1276496}"/>
              </a:ext>
            </a:extLst>
          </p:cNvPr>
          <p:cNvSpPr txBox="1"/>
          <p:nvPr/>
        </p:nvSpPr>
        <p:spPr>
          <a:xfrm>
            <a:off x="3066059" y="2161548"/>
            <a:ext cx="28880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i="1" dirty="0" smtClean="0">
                <a:solidFill>
                  <a:srgbClr val="C00000"/>
                </a:solidFill>
              </a:rPr>
              <a:t>Suppressed </a:t>
            </a:r>
            <a:endParaRPr lang="en-US" altLang="ko-KR" i="1" dirty="0">
              <a:solidFill>
                <a:srgbClr val="C00000"/>
              </a:solidFill>
            </a:endParaRPr>
          </a:p>
          <a:p>
            <a:r>
              <a:rPr lang="en-US" altLang="ko-KR" i="1" dirty="0">
                <a:solidFill>
                  <a:srgbClr val="C00000"/>
                </a:solidFill>
              </a:rPr>
              <a:t>radiation cooling </a:t>
            </a:r>
            <a:r>
              <a:rPr lang="en-US" altLang="ko-KR" i="1" dirty="0" smtClean="0">
                <a:solidFill>
                  <a:srgbClr val="C00000"/>
                </a:solidFill>
              </a:rPr>
              <a:t>effect </a:t>
            </a:r>
          </a:p>
          <a:p>
            <a:r>
              <a:rPr lang="en-US" altLang="ko-KR" i="1" dirty="0" smtClean="0">
                <a:solidFill>
                  <a:srgbClr val="C00000"/>
                </a:solidFill>
              </a:rPr>
              <a:t>to</a:t>
            </a:r>
            <a:r>
              <a:rPr lang="en-US" altLang="ko-KR" i="1" dirty="0" smtClean="0">
                <a:solidFill>
                  <a:srgbClr val="C00000"/>
                </a:solidFill>
              </a:rPr>
              <a:t> keep high temperature</a:t>
            </a:r>
            <a:endParaRPr lang="ko-KR" altLang="en-US" i="1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16476" y="4558685"/>
            <a:ext cx="1476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i="1" dirty="0" smtClean="0"/>
              <a:t>High albedo</a:t>
            </a:r>
            <a:endParaRPr lang="ko-KR" altLang="en-US" i="1" dirty="0"/>
          </a:p>
        </p:txBody>
      </p:sp>
      <p:sp>
        <p:nvSpPr>
          <p:cNvPr id="3" name="TextBox 2"/>
          <p:cNvSpPr txBox="1"/>
          <p:nvPr/>
        </p:nvSpPr>
        <p:spPr>
          <a:xfrm>
            <a:off x="9584194" y="4558685"/>
            <a:ext cx="139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i="1" dirty="0" smtClean="0"/>
              <a:t>Low albedo</a:t>
            </a:r>
            <a:endParaRPr lang="ko-KR" altLang="en-US" i="1" dirty="0"/>
          </a:p>
        </p:txBody>
      </p:sp>
    </p:spTree>
    <p:extLst>
      <p:ext uri="{BB962C8B-B14F-4D97-AF65-F5344CB8AC3E}">
        <p14:creationId xmlns:p14="http://schemas.microsoft.com/office/powerpoint/2010/main" val="388366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178" y="441768"/>
            <a:ext cx="4206240" cy="2610586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4755" y="424351"/>
            <a:ext cx="4683516" cy="2904606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179" y="3659426"/>
            <a:ext cx="4206240" cy="2608611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2172" y="3546251"/>
            <a:ext cx="4392169" cy="272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101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313" y="684353"/>
            <a:ext cx="4425043" cy="2744647"/>
          </a:xfrm>
          <a:prstGeom prst="rect">
            <a:avLst/>
          </a:prstGeom>
        </p:spPr>
      </p:pic>
      <p:sp>
        <p:nvSpPr>
          <p:cNvPr id="2" name="AutoShape 2" descr="출력 이미지">
            <a:extLst>
              <a:ext uri="{FF2B5EF4-FFF2-40B4-BE49-F238E27FC236}">
                <a16:creationId xmlns:a16="http://schemas.microsoft.com/office/drawing/2014/main" id="{96F038BE-A374-408A-A808-8CC7487D19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0B11544-2BB3-44D8-807B-05EED9491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1255" y="850724"/>
            <a:ext cx="4616796" cy="2543260"/>
          </a:xfrm>
          <a:prstGeom prst="rect">
            <a:avLst/>
          </a:prstGeom>
        </p:spPr>
      </p:pic>
      <p:sp>
        <p:nvSpPr>
          <p:cNvPr id="9" name="AutoShape 4" descr="출력 이미지">
            <a:extLst>
              <a:ext uri="{FF2B5EF4-FFF2-40B4-BE49-F238E27FC236}">
                <a16:creationId xmlns:a16="http://schemas.microsoft.com/office/drawing/2014/main" id="{755E9C9B-C11E-40C2-9238-C480F7E915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8861680E-06C6-492B-930F-C527235914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044" y="3886200"/>
            <a:ext cx="4486312" cy="247138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69F7B578-B8E6-40A0-90A6-A6BBC85526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3464016"/>
            <a:ext cx="4665134" cy="289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90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E51447-F5D2-48F1-B095-E75F65001ED4}"/>
              </a:ext>
            </a:extLst>
          </p:cNvPr>
          <p:cNvSpPr txBox="1"/>
          <p:nvPr/>
        </p:nvSpPr>
        <p:spPr>
          <a:xfrm>
            <a:off x="1942777" y="2643630"/>
            <a:ext cx="879561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/>
              <a:t>The effects of Wind vs. Net radiation</a:t>
            </a:r>
          </a:p>
          <a:p>
            <a:pPr algn="ctr"/>
            <a:r>
              <a:rPr lang="en-US" altLang="ko-KR" sz="4000" dirty="0"/>
              <a:t>on turbulent heat flux </a:t>
            </a:r>
            <a:endParaRPr lang="ko-KR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675761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7081B6A-01FD-410C-824B-47AC9B04F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Introduction: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42D2E01-CE89-4605-AEB4-8426B0237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839" y="1690688"/>
            <a:ext cx="10515600" cy="497335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ko-KR" dirty="0" smtClean="0"/>
              <a:t>Major Events Since Jang </a:t>
            </a:r>
            <a:r>
              <a:rPr lang="en-US" altLang="ko-KR" dirty="0"/>
              <a:t>Bogo </a:t>
            </a:r>
            <a:r>
              <a:rPr lang="en-US" altLang="ko-KR" dirty="0" smtClean="0"/>
              <a:t>station Opening </a:t>
            </a:r>
            <a:r>
              <a:rPr lang="en-US" altLang="ko-KR" dirty="0"/>
              <a:t>at Terra Nova BAY in </a:t>
            </a:r>
            <a:r>
              <a:rPr lang="en-US" altLang="ko-KR" dirty="0" smtClean="0"/>
              <a:t>2014</a:t>
            </a:r>
            <a:endParaRPr lang="en-US" altLang="ko-KR" dirty="0"/>
          </a:p>
          <a:p>
            <a:pPr marL="0" indent="0">
              <a:buNone/>
            </a:pPr>
            <a:endParaRPr lang="en-US" altLang="ko-KR" dirty="0"/>
          </a:p>
          <a:p>
            <a:r>
              <a:rPr lang="en-US" altLang="ko-KR" dirty="0" smtClean="0"/>
              <a:t>Sea </a:t>
            </a:r>
            <a:r>
              <a:rPr lang="en-US" altLang="ko-KR" dirty="0"/>
              <a:t>Ice Breaking </a:t>
            </a:r>
            <a:r>
              <a:rPr lang="en-US" altLang="ko-KR" dirty="0" smtClean="0"/>
              <a:t>in Mid-Winter</a:t>
            </a:r>
          </a:p>
          <a:p>
            <a:pPr lvl="1"/>
            <a:r>
              <a:rPr lang="en-US" altLang="ko-KR" dirty="0" smtClean="0"/>
              <a:t>July </a:t>
            </a:r>
            <a:r>
              <a:rPr lang="en-US" altLang="ko-KR" dirty="0"/>
              <a:t>29 – Aug. </a:t>
            </a:r>
            <a:r>
              <a:rPr lang="en-US" altLang="ko-KR" dirty="0" smtClean="0"/>
              <a:t>2, </a:t>
            </a:r>
            <a:r>
              <a:rPr lang="en-US" altLang="ko-KR" dirty="0"/>
              <a:t>2022 </a:t>
            </a:r>
            <a:r>
              <a:rPr lang="en-US" altLang="ko-KR" dirty="0" smtClean="0"/>
              <a:t>(sea </a:t>
            </a:r>
            <a:r>
              <a:rPr lang="en-US" altLang="ko-KR" dirty="0"/>
              <a:t>ice </a:t>
            </a:r>
            <a:r>
              <a:rPr lang="en-US" altLang="ko-KR" dirty="0" smtClean="0"/>
              <a:t>airstrip unusable; high </a:t>
            </a:r>
            <a:r>
              <a:rPr lang="en-US" altLang="ko-KR" dirty="0"/>
              <a:t>temperature in </a:t>
            </a:r>
            <a:r>
              <a:rPr lang="en-US" altLang="ko-KR" dirty="0" smtClean="0"/>
              <a:t>October)</a:t>
            </a:r>
          </a:p>
          <a:p>
            <a:pPr lvl="1"/>
            <a:r>
              <a:rPr lang="en-US" altLang="ko-KR" dirty="0" smtClean="0"/>
              <a:t>Aug</a:t>
            </a:r>
            <a:r>
              <a:rPr lang="en-US" altLang="ko-KR" dirty="0"/>
              <a:t>. 5 – Aug. </a:t>
            </a:r>
            <a:r>
              <a:rPr lang="en-US" altLang="ko-KR" dirty="0" smtClean="0"/>
              <a:t>17, 2023 (Sea ice airstrip usable; low </a:t>
            </a:r>
            <a:r>
              <a:rPr lang="en-US" altLang="ko-KR" dirty="0"/>
              <a:t>temperature in October)</a:t>
            </a:r>
          </a:p>
          <a:p>
            <a:r>
              <a:rPr lang="en-US" altLang="ko-KR" dirty="0"/>
              <a:t>P</a:t>
            </a:r>
            <a:r>
              <a:rPr lang="en-US" altLang="ko-KR" dirty="0" smtClean="0"/>
              <a:t>ronounced </a:t>
            </a:r>
            <a:r>
              <a:rPr lang="en-US" altLang="ko-KR" dirty="0"/>
              <a:t>and consistent </a:t>
            </a:r>
            <a:r>
              <a:rPr lang="en-US" altLang="ko-KR" dirty="0" smtClean="0"/>
              <a:t>temperature Rise, especially in winter (2015-2022)</a:t>
            </a:r>
            <a:endParaRPr lang="en-US" altLang="ko-KR" dirty="0"/>
          </a:p>
          <a:p>
            <a:r>
              <a:rPr lang="en-US" altLang="ko-KR" dirty="0" smtClean="0"/>
              <a:t>Record-Breaking Warm Events </a:t>
            </a:r>
          </a:p>
          <a:p>
            <a:pPr lvl="1"/>
            <a:r>
              <a:rPr lang="en-US" altLang="ko-KR" dirty="0" smtClean="0"/>
              <a:t>March 2022: Highest </a:t>
            </a:r>
            <a:r>
              <a:rPr lang="en-US" altLang="ko-KR" dirty="0"/>
              <a:t>temperature (8.8℃, </a:t>
            </a:r>
            <a:r>
              <a:rPr lang="en-US" altLang="ko-KR" dirty="0" smtClean="0"/>
              <a:t>2022)</a:t>
            </a:r>
            <a:endParaRPr lang="en-US" altLang="ko-KR" dirty="0"/>
          </a:p>
          <a:p>
            <a:pPr lvl="1"/>
            <a:r>
              <a:rPr lang="en-US" altLang="ko-KR" dirty="0" smtClean="0"/>
              <a:t>June 2025: -</a:t>
            </a:r>
            <a:r>
              <a:rPr lang="en-US" altLang="ko-KR" dirty="0"/>
              <a:t>0.6 </a:t>
            </a:r>
            <a:r>
              <a:rPr lang="en-US" altLang="ko-KR" dirty="0" smtClean="0"/>
              <a:t>℃ (vs. -</a:t>
            </a:r>
            <a:r>
              <a:rPr lang="en-US" altLang="ko-KR" dirty="0"/>
              <a:t>3.1 ℃ in </a:t>
            </a:r>
            <a:r>
              <a:rPr lang="en-US" altLang="ko-KR" dirty="0" smtClean="0"/>
              <a:t>June 2000) </a:t>
            </a:r>
          </a:p>
          <a:p>
            <a:pPr lvl="1"/>
            <a:r>
              <a:rPr lang="en-US" altLang="ko-KR" dirty="0" smtClean="0"/>
              <a:t>January 2025</a:t>
            </a:r>
            <a:r>
              <a:rPr lang="en-US" altLang="ko-KR" dirty="0"/>
              <a:t>: 8.1 </a:t>
            </a:r>
            <a:r>
              <a:rPr lang="en-US" altLang="ko-KR" dirty="0" smtClean="0"/>
              <a:t>℃ (vs. 6.7 </a:t>
            </a:r>
            <a:r>
              <a:rPr lang="en-US" altLang="ko-KR" dirty="0"/>
              <a:t>℃ </a:t>
            </a:r>
            <a:r>
              <a:rPr lang="en-US" altLang="ko-KR" dirty="0" smtClean="0"/>
              <a:t>in January 2021 </a:t>
            </a:r>
            <a:r>
              <a:rPr lang="en-US" altLang="ko-KR" dirty="0"/>
              <a:t>Jan</a:t>
            </a:r>
            <a:r>
              <a:rPr lang="en-US" altLang="ko-KR" dirty="0" smtClean="0"/>
              <a:t>) 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5168537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9FA5FDC-2C0F-4E03-8E08-316C60279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775"/>
            <a:ext cx="6096001" cy="3356225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1AEA21A8-2EC6-4718-99AF-CD01920E1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8" y="72775"/>
            <a:ext cx="6096001" cy="3356225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DA57118A-3435-4830-86C5-01A7722F86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9001"/>
            <a:ext cx="6095998" cy="3309738"/>
          </a:xfrm>
          <a:prstGeom prst="rect">
            <a:avLst/>
          </a:prstGeom>
        </p:spPr>
      </p:pic>
      <p:sp>
        <p:nvSpPr>
          <p:cNvPr id="5" name="AutoShape 2" descr="출력 이미지">
            <a:extLst>
              <a:ext uri="{FF2B5EF4-FFF2-40B4-BE49-F238E27FC236}">
                <a16:creationId xmlns:a16="http://schemas.microsoft.com/office/drawing/2014/main" id="{552D713F-DDC5-45DF-8FCD-64D593DF0A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8B9626F7-3A78-4416-9AE4-D7C58DEB54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7036" y="3429000"/>
            <a:ext cx="6204959" cy="320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935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2E13BFA-9B1B-400B-B3F4-59B7BBE67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Conclusion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C13149C-1134-48F3-8969-3F4781FC9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93313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altLang="ko-KR" dirty="0" smtClean="0"/>
              <a:t>Over the past decade at Jang Bogo Station </a:t>
            </a:r>
            <a:endParaRPr lang="en-US" altLang="ko-KR" dirty="0"/>
          </a:p>
          <a:p>
            <a:pPr marL="0" indent="0">
              <a:buNone/>
            </a:pPr>
            <a:endParaRPr lang="en-US" altLang="ko-KR" dirty="0"/>
          </a:p>
          <a:p>
            <a:r>
              <a:rPr lang="en-US" altLang="ko-KR" dirty="0" smtClean="0"/>
              <a:t>The change in large scale air circulation have resulted in the </a:t>
            </a:r>
            <a:r>
              <a:rPr lang="en-US" altLang="ko-KR" dirty="0" smtClean="0"/>
              <a:t>decrease</a:t>
            </a:r>
            <a:r>
              <a:rPr lang="en-US" altLang="ko-KR" dirty="0" smtClean="0"/>
              <a:t> </a:t>
            </a:r>
            <a:r>
              <a:rPr lang="en-US" altLang="ko-KR" dirty="0" smtClean="0"/>
              <a:t>in cloud </a:t>
            </a:r>
            <a:r>
              <a:rPr lang="en-US" altLang="ko-KR" dirty="0" smtClean="0"/>
              <a:t>cover(No. of falling snow days), </a:t>
            </a:r>
            <a:r>
              <a:rPr lang="en-US" altLang="ko-KR" dirty="0" smtClean="0"/>
              <a:t>resulting in the changes in downward </a:t>
            </a:r>
            <a:r>
              <a:rPr lang="en-US" altLang="ko-KR" dirty="0" smtClean="0"/>
              <a:t>radiation</a:t>
            </a:r>
            <a:r>
              <a:rPr lang="en-US" altLang="ko-KR" dirty="0"/>
              <a:t> </a:t>
            </a:r>
            <a:r>
              <a:rPr lang="en-US" altLang="ko-KR" dirty="0" smtClean="0"/>
              <a:t>and enhanced heating effect in spring and summer.</a:t>
            </a:r>
            <a:endParaRPr lang="en-US" altLang="ko-KR" dirty="0"/>
          </a:p>
          <a:p>
            <a:endParaRPr lang="en-US" altLang="ko-KR" dirty="0" smtClean="0"/>
          </a:p>
          <a:p>
            <a:r>
              <a:rPr lang="en-US" altLang="ko-KR" dirty="0" smtClean="0"/>
              <a:t> Changes in turbulent sensible heat flux is explained by the change in wind speed, especially in </a:t>
            </a:r>
            <a:r>
              <a:rPr lang="en-US" altLang="ko-KR" dirty="0" smtClean="0"/>
              <a:t>winter, when cooling effect by long wave radiation were suppressed.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The changes at Jang Bogo station should impact near Sea Ice stability, even in solid winter ice. </a:t>
            </a:r>
            <a:endParaRPr lang="en-US" altLang="ko-KR" dirty="0" smtClean="0"/>
          </a:p>
          <a:p>
            <a:endParaRPr lang="en-US" altLang="ko-KR" dirty="0" smtClean="0"/>
          </a:p>
          <a:p>
            <a:r>
              <a:rPr lang="en-US" altLang="ko-KR" dirty="0" smtClean="0"/>
              <a:t>Studies on the thermodynamic processes in sea ice and sea as well as atmosphere are needed to understand the annual sea ice stability change.</a:t>
            </a:r>
            <a:endParaRPr lang="en-US" altLang="ko-KR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093804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Thank you for your attention.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 This research was supported by Korea Institute of Marine Science &amp; Technology Promotion (KIMST) funded by the Ministry of Oceans and Fisheries (RS-2025-02219198; PM25010) and Korea Polar Research Institute (KORPI).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05422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43.png" descr="image143.png">
            <a:extLst>
              <a:ext uri="{FF2B5EF4-FFF2-40B4-BE49-F238E27FC236}">
                <a16:creationId xmlns:a16="http://schemas.microsoft.com/office/drawing/2014/main" id="{4775D37C-0010-4D3B-A679-6C87C8DF7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0231" y="3708873"/>
            <a:ext cx="4335949" cy="2867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내용 개체 틀 5">
            <a:extLst>
              <a:ext uri="{FF2B5EF4-FFF2-40B4-BE49-F238E27FC236}">
                <a16:creationId xmlns:a16="http://schemas.microsoft.com/office/drawing/2014/main" id="{DDC727EC-8058-46FB-9F01-9CFD13FCF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650" y="278878"/>
            <a:ext cx="3964947" cy="342999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5C94AC24-97D1-47CD-BAC2-E8754729D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0491" y="3708873"/>
            <a:ext cx="3421267" cy="2939755"/>
          </a:xfrm>
          <a:prstGeom prst="rect">
            <a:avLst/>
          </a:prstGeom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E69F0AEB-E7C9-4039-84E5-4DACF7602374}"/>
              </a:ext>
            </a:extLst>
          </p:cNvPr>
          <p:cNvGrpSpPr/>
          <p:nvPr/>
        </p:nvGrpSpPr>
        <p:grpSpPr>
          <a:xfrm>
            <a:off x="5565654" y="655300"/>
            <a:ext cx="3602988" cy="2773699"/>
            <a:chOff x="5470231" y="695201"/>
            <a:chExt cx="3034249" cy="2275910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34416E2E-79A7-4F45-AD35-DB00CBE71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0231" y="695201"/>
              <a:ext cx="3034249" cy="2275910"/>
            </a:xfrm>
            <a:prstGeom prst="rect">
              <a:avLst/>
            </a:prstGeom>
            <a:noFill/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5246888-2AB6-4F24-BD1C-B52AF86F8FEA}"/>
                </a:ext>
              </a:extLst>
            </p:cNvPr>
            <p:cNvSpPr txBox="1"/>
            <p:nvPr/>
          </p:nvSpPr>
          <p:spPr>
            <a:xfrm>
              <a:off x="7204124" y="2601779"/>
              <a:ext cx="111440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ore-BR" sz="1500" dirty="0">
                  <a:solidFill>
                    <a:schemeClr val="bg1"/>
                  </a:solidFill>
                </a:rPr>
                <a:t>2023.08.07</a:t>
              </a:r>
              <a:endParaRPr lang="ko-KR" altLang="en-US" sz="15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D8FC165-D778-4E74-A94C-E07CBDED625C}"/>
              </a:ext>
            </a:extLst>
          </p:cNvPr>
          <p:cNvSpPr txBox="1"/>
          <p:nvPr/>
        </p:nvSpPr>
        <p:spPr>
          <a:xfrm>
            <a:off x="8477427" y="6463962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/>
              <a:t>2014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96234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9DACB63-6B1D-4B16-A251-19540C47A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985" y="695485"/>
            <a:ext cx="3529327" cy="5104071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E1F53190-FBEC-4516-9FB3-0A276CD19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4702" y="795858"/>
            <a:ext cx="5113133" cy="490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118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DCA1508-4B6F-4460-BD4C-066EBE4E5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C5B2D-8BCA-413C-9D8D-0B549876936D}" type="slidenum">
              <a:rPr lang="ko-KR" altLang="en-US" smtClean="0"/>
              <a:pPr/>
              <a:t>5</a:t>
            </a:fld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681C59-2B91-4CF3-9B22-F6286A960600}"/>
              </a:ext>
            </a:extLst>
          </p:cNvPr>
          <p:cNvSpPr txBox="1"/>
          <p:nvPr/>
        </p:nvSpPr>
        <p:spPr>
          <a:xfrm>
            <a:off x="2254450" y="245261"/>
            <a:ext cx="76830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 smtClean="0">
                <a:latin typeface="Helvetica" panose="020B0604020202020204" pitchFamily="34" charset="0"/>
              </a:rPr>
              <a:t>Changes in Cloud/Surface radiation</a:t>
            </a:r>
            <a:endParaRPr lang="ko-KR" altLang="en-US" sz="3200" b="1" dirty="0"/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38D4E6BD-28D7-41EF-9CC1-A03F1747B50B}"/>
              </a:ext>
            </a:extLst>
          </p:cNvPr>
          <p:cNvGrpSpPr/>
          <p:nvPr/>
        </p:nvGrpSpPr>
        <p:grpSpPr>
          <a:xfrm>
            <a:off x="5943600" y="1166833"/>
            <a:ext cx="6134356" cy="2309707"/>
            <a:chOff x="6203631" y="4369646"/>
            <a:chExt cx="5650444" cy="2141396"/>
          </a:xfrm>
        </p:grpSpPr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E1D33927-4A71-4B1B-93DE-E229077A9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864758" y="4779682"/>
              <a:ext cx="4564442" cy="1731360"/>
            </a:xfrm>
            <a:prstGeom prst="rect">
              <a:avLst/>
            </a:prstGeom>
            <a:ln w="22225" cmpd="thinThick">
              <a:solidFill>
                <a:srgbClr val="FC6804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7E49127-3CC0-4025-803F-00FDE034455C}"/>
                </a:ext>
              </a:extLst>
            </p:cNvPr>
            <p:cNvSpPr txBox="1"/>
            <p:nvPr/>
          </p:nvSpPr>
          <p:spPr>
            <a:xfrm>
              <a:off x="6203631" y="4369646"/>
              <a:ext cx="5650444" cy="342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ctr">
                <a:buFont typeface="Wingdings" panose="05000000000000000000" pitchFamily="2" charset="2"/>
                <a:buChar char="v"/>
              </a:pPr>
              <a:r>
                <a:rPr lang="en-US" altLang="ko-KR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S</a:t>
              </a:r>
              <a:r>
                <a:rPr lang="en-US" altLang="ko-KR" b="1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urface </a:t>
              </a:r>
              <a:r>
                <a:rPr lang="en-US" altLang="ko-KR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N</a:t>
              </a:r>
              <a:r>
                <a:rPr lang="en-US" altLang="ko-KR" b="1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et </a:t>
              </a:r>
              <a:r>
                <a:rPr lang="en-US" altLang="ko-KR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R</a:t>
              </a:r>
              <a:r>
                <a:rPr lang="en-US" altLang="ko-KR" b="1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adiation Trend at </a:t>
              </a:r>
              <a:r>
                <a:rPr lang="en-US" altLang="ko-KR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Dome-C (ERA5)</a:t>
              </a:r>
              <a:endParaRPr lang="ko-KR" altLang="en-US" b="1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84E2561F-3464-4E18-AD0E-073714C1A4AB}"/>
              </a:ext>
            </a:extLst>
          </p:cNvPr>
          <p:cNvGrpSpPr/>
          <p:nvPr/>
        </p:nvGrpSpPr>
        <p:grpSpPr>
          <a:xfrm>
            <a:off x="6385146" y="4170575"/>
            <a:ext cx="5293475" cy="2550900"/>
            <a:chOff x="517645" y="1153426"/>
            <a:chExt cx="5400554" cy="2881772"/>
          </a:xfrm>
        </p:grpSpPr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833EF1D2-30EB-4AF5-B4A2-B8D5CCA53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517645" y="1153426"/>
              <a:ext cx="5400554" cy="2881772"/>
            </a:xfrm>
            <a:prstGeom prst="rect">
              <a:avLst/>
            </a:prstGeom>
          </p:spPr>
        </p:pic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7939BF34-0667-420C-898E-28DE11C9EC7C}"/>
                </a:ext>
              </a:extLst>
            </p:cNvPr>
            <p:cNvGrpSpPr/>
            <p:nvPr/>
          </p:nvGrpSpPr>
          <p:grpSpPr>
            <a:xfrm>
              <a:off x="1155307" y="2157811"/>
              <a:ext cx="1589330" cy="1335763"/>
              <a:chOff x="1155307" y="2157811"/>
              <a:chExt cx="1589330" cy="1335763"/>
            </a:xfrm>
          </p:grpSpPr>
          <p:pic>
            <p:nvPicPr>
              <p:cNvPr id="24" name="그림 23">
                <a:extLst>
                  <a:ext uri="{FF2B5EF4-FFF2-40B4-BE49-F238E27FC236}">
                    <a16:creationId xmlns:a16="http://schemas.microsoft.com/office/drawing/2014/main" id="{89B1A0FD-BD00-42BA-9084-8C5DD95411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26858" y="2157811"/>
                <a:ext cx="1517779" cy="1335763"/>
              </a:xfrm>
              <a:prstGeom prst="rect">
                <a:avLst/>
              </a:prstGeom>
            </p:spPr>
          </p:pic>
          <p:pic>
            <p:nvPicPr>
              <p:cNvPr id="25" name="Picture 2" descr="2,631,656개의 방위 이미지, 스톡 사진, 3D 오브젝트, 벡터 | Shutterstock">
                <a:extLst>
                  <a:ext uri="{FF2B5EF4-FFF2-40B4-BE49-F238E27FC236}">
                    <a16:creationId xmlns:a16="http://schemas.microsoft.com/office/drawing/2014/main" id="{198457FA-4F53-4EC1-AF89-F35DBB922D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360" b="89655" l="9677" r="89919">
                            <a14:foregroundMark x1="50403" y1="35468" x2="50403" y2="35468"/>
                            <a14:foregroundMark x1="49194" y1="9360" x2="49194" y2="9360"/>
                            <a14:foregroundMark x1="20565" y1="47783" x2="20565" y2="47783"/>
                            <a14:foregroundMark x1="52016" y1="82266" x2="52016" y2="82266"/>
                            <a14:foregroundMark x1="80242" y1="48276" x2="80242" y2="4827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5307" y="3037922"/>
                <a:ext cx="556654" cy="4556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2389E60-CB4E-4EE7-9108-931039881EF5}"/>
              </a:ext>
            </a:extLst>
          </p:cNvPr>
          <p:cNvSpPr txBox="1"/>
          <p:nvPr/>
        </p:nvSpPr>
        <p:spPr>
          <a:xfrm>
            <a:off x="6248400" y="3744038"/>
            <a:ext cx="43213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altLang="ko-KR" sz="1600" b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Albedo </a:t>
            </a:r>
            <a:r>
              <a:rPr lang="en-US" altLang="ko-KR" sz="1600" b="1" dirty="0" smtClean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Trend </a:t>
            </a:r>
            <a:r>
              <a:rPr lang="en-US" altLang="ko-KR" sz="1600" b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in </a:t>
            </a:r>
            <a:r>
              <a:rPr lang="en-US" altLang="ko-KR" sz="1600" b="1" dirty="0">
                <a:latin typeface="Helvetica" panose="020B0604020202020204" pitchFamily="34" charset="0"/>
                <a:cs typeface="Helvetica" panose="020B0604020202020204" pitchFamily="34" charset="0"/>
              </a:rPr>
              <a:t>S</a:t>
            </a:r>
            <a:r>
              <a:rPr lang="en-US" altLang="ko-KR" sz="1600" b="1" dirty="0" smtClean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pring at TNBP </a:t>
            </a:r>
            <a:r>
              <a:rPr lang="en-US" altLang="ko-KR" sz="1600" b="1" dirty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en-US" altLang="ko-KR" sz="1600" b="1" dirty="0" smtClean="0"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ERA5)</a:t>
            </a:r>
            <a:endParaRPr lang="ko-KR" altLang="en-US" sz="16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AutoShape 2" descr="출력 이미지">
            <a:extLst>
              <a:ext uri="{FF2B5EF4-FFF2-40B4-BE49-F238E27FC236}">
                <a16:creationId xmlns:a16="http://schemas.microsoft.com/office/drawing/2014/main" id="{5CF86B30-6978-4BE6-B0FB-0F309CEDFD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B60B78C8-8F95-4729-8053-3605BBD61D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092" y="1643740"/>
            <a:ext cx="3975988" cy="2190258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2846BE99-ECC7-4A17-8FC9-B52F3B1B171D}"/>
              </a:ext>
            </a:extLst>
          </p:cNvPr>
          <p:cNvSpPr/>
          <p:nvPr/>
        </p:nvSpPr>
        <p:spPr>
          <a:xfrm>
            <a:off x="0" y="1166833"/>
            <a:ext cx="6385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n-US" altLang="ko-KR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Cloud </a:t>
            </a:r>
            <a:r>
              <a:rPr lang="en-US" altLang="ko-KR" b="1" dirty="0">
                <a:latin typeface="Helvetica" panose="020B0604020202020204" pitchFamily="34" charset="0"/>
                <a:cs typeface="Helvetica" panose="020B0604020202020204" pitchFamily="34" charset="0"/>
              </a:rPr>
              <a:t>C</a:t>
            </a:r>
            <a:r>
              <a:rPr lang="en-US" altLang="ko-KR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over Trend at </a:t>
            </a:r>
            <a:r>
              <a:rPr lang="en-US" altLang="ko-KR" b="1" dirty="0">
                <a:latin typeface="Helvetica" panose="020B0604020202020204" pitchFamily="34" charset="0"/>
                <a:cs typeface="Helvetica" panose="020B0604020202020204" pitchFamily="34" charset="0"/>
              </a:rPr>
              <a:t>Jang Bogo </a:t>
            </a:r>
            <a:r>
              <a:rPr lang="en-US" altLang="ko-KR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station(Observation)</a:t>
            </a:r>
            <a:endParaRPr lang="ko-KR" altLang="en-US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AutoShape 4" descr="출력 이미지">
            <a:extLst>
              <a:ext uri="{FF2B5EF4-FFF2-40B4-BE49-F238E27FC236}">
                <a16:creationId xmlns:a16="http://schemas.microsoft.com/office/drawing/2014/main" id="{4FD6D0FC-778B-4AE9-B69E-BFE47CEE9C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9AB5CDC1-FFCD-4AFB-ACAD-1F59BD3AAB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2898" y="3807933"/>
            <a:ext cx="4891193" cy="291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236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539531F-D431-49C0-B19A-ED7637FFE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Objective </a:t>
            </a:r>
            <a:r>
              <a:rPr lang="en-US" altLang="ko-KR" dirty="0"/>
              <a:t>of the </a:t>
            </a:r>
            <a:r>
              <a:rPr lang="en-US" altLang="ko-KR" dirty="0" smtClean="0"/>
              <a:t>Study: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A86C33E-3EC9-4D98-ABE1-1F9ED0197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94863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dirty="0" smtClean="0"/>
              <a:t>Before continuous observation on the fast ice thermodynamics near JBS from next year,</a:t>
            </a:r>
            <a:endParaRPr lang="en-US" altLang="ko-KR" dirty="0"/>
          </a:p>
          <a:p>
            <a:endParaRPr lang="en-US" altLang="ko-KR" dirty="0"/>
          </a:p>
          <a:p>
            <a:r>
              <a:rPr lang="en-US" altLang="ko-KR" dirty="0" smtClean="0"/>
              <a:t>Examine changes in surface </a:t>
            </a:r>
            <a:r>
              <a:rPr lang="en-US" altLang="ko-KR" dirty="0"/>
              <a:t>radiation </a:t>
            </a:r>
            <a:r>
              <a:rPr lang="en-US" altLang="ko-KR" dirty="0" smtClean="0"/>
              <a:t>and wind over</a:t>
            </a:r>
            <a:r>
              <a:rPr lang="ko-KR" altLang="en-US" dirty="0" smtClean="0"/>
              <a:t> </a:t>
            </a:r>
            <a:r>
              <a:rPr lang="en-US" altLang="ko-KR" dirty="0" smtClean="0"/>
              <a:t>the past ten </a:t>
            </a:r>
            <a:r>
              <a:rPr lang="en-US" altLang="ko-KR" dirty="0"/>
              <a:t>years</a:t>
            </a:r>
          </a:p>
          <a:p>
            <a:endParaRPr lang="en-US" altLang="ko-KR" dirty="0"/>
          </a:p>
          <a:p>
            <a:r>
              <a:rPr lang="en-US" altLang="ko-KR" dirty="0" smtClean="0"/>
              <a:t>Evaluate their role in turbulent </a:t>
            </a:r>
            <a:r>
              <a:rPr lang="en-US" altLang="ko-KR" dirty="0"/>
              <a:t>energy </a:t>
            </a:r>
            <a:r>
              <a:rPr lang="en-US" altLang="ko-KR" dirty="0" smtClean="0"/>
              <a:t>exchanges.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04120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FD6E801-72AE-4509-8775-007F12CDC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468" y="1480519"/>
            <a:ext cx="10515600" cy="1325563"/>
          </a:xfrm>
        </p:spPr>
        <p:txBody>
          <a:bodyPr>
            <a:normAutofit fontScale="90000"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ko-KR" sz="3600" dirty="0"/>
              <a:t>Site</a:t>
            </a:r>
            <a:r>
              <a:rPr lang="en-US" altLang="ko-KR" sz="3600" dirty="0" smtClean="0"/>
              <a:t>:</a:t>
            </a:r>
            <a:br>
              <a:rPr lang="en-US" altLang="ko-KR" sz="3600" dirty="0" smtClean="0"/>
            </a:br>
            <a:r>
              <a:rPr lang="en-US" altLang="ko-KR" sz="3600" dirty="0" smtClean="0"/>
              <a:t>- Location: Jang Bogo Station, Terra Nova Bay</a:t>
            </a:r>
            <a:br>
              <a:rPr lang="en-US" altLang="ko-KR" sz="3600" dirty="0" smtClean="0"/>
            </a:br>
            <a:r>
              <a:rPr lang="en-US" altLang="ko-KR" sz="3600" dirty="0" smtClean="0"/>
              <a:t>- Annual Mean Wind Speed: ~4.6 m/s</a:t>
            </a:r>
            <a:br>
              <a:rPr lang="en-US" altLang="ko-KR" sz="3600" dirty="0" smtClean="0"/>
            </a:br>
            <a:r>
              <a:rPr lang="en-US" altLang="ko-KR" sz="3600" dirty="0" smtClean="0"/>
              <a:t>- Not directly influenced by katabatic wind</a:t>
            </a:r>
            <a:endParaRPr lang="ko-KR" altLang="en-US" sz="3600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2689FF57-3178-4666-936B-325C41522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356" y="3281170"/>
            <a:ext cx="6343986" cy="2735217"/>
          </a:xfrm>
          <a:prstGeom prst="rect">
            <a:avLst/>
          </a:prstGeom>
        </p:spPr>
      </p:pic>
      <p:grpSp>
        <p:nvGrpSpPr>
          <p:cNvPr id="17" name="그룹 16">
            <a:extLst>
              <a:ext uri="{FF2B5EF4-FFF2-40B4-BE49-F238E27FC236}">
                <a16:creationId xmlns:a16="http://schemas.microsoft.com/office/drawing/2014/main" id="{D6997C2F-FCBF-4965-AC4A-3FD745D651A6}"/>
              </a:ext>
            </a:extLst>
          </p:cNvPr>
          <p:cNvGrpSpPr/>
          <p:nvPr/>
        </p:nvGrpSpPr>
        <p:grpSpPr>
          <a:xfrm>
            <a:off x="8227399" y="3169457"/>
            <a:ext cx="3670952" cy="2846930"/>
            <a:chOff x="456491" y="1545646"/>
            <a:chExt cx="6302563" cy="4421895"/>
          </a:xfrm>
        </p:grpSpPr>
        <p:pic>
          <p:nvPicPr>
            <p:cNvPr id="18" name="내용 개체 틀 5">
              <a:extLst>
                <a:ext uri="{FF2B5EF4-FFF2-40B4-BE49-F238E27FC236}">
                  <a16:creationId xmlns:a16="http://schemas.microsoft.com/office/drawing/2014/main" id="{A246F616-A2EF-45DA-BC6E-A933DC054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491" y="1545646"/>
              <a:ext cx="5096118" cy="435133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B1AAFB2-776D-45FD-9823-520F2820D562}"/>
                </a:ext>
              </a:extLst>
            </p:cNvPr>
            <p:cNvSpPr txBox="1"/>
            <p:nvPr/>
          </p:nvSpPr>
          <p:spPr>
            <a:xfrm>
              <a:off x="4346169" y="5507547"/>
              <a:ext cx="2412885" cy="4599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1400" i="1" dirty="0" err="1">
                  <a:latin typeface="Helvetica" panose="020B0604020202020204" pitchFamily="34" charset="0"/>
                  <a:cs typeface="Helvetica" panose="020B0604020202020204" pitchFamily="34" charset="0"/>
                </a:rPr>
                <a:t>Parish</a:t>
              </a:r>
              <a:r>
                <a:rPr lang="en-US" altLang="ko-KR" sz="1400" i="1" dirty="0">
                  <a:latin typeface="Helvetica" panose="020B0604020202020204" pitchFamily="34" charset="0"/>
                  <a:cs typeface="Helvetica" panose="020B0604020202020204" pitchFamily="34" charset="0"/>
                </a:rPr>
                <a:t> (1</a:t>
              </a:r>
              <a:r>
                <a:rPr lang="ko-KR" altLang="en-US" sz="1400" i="1" dirty="0">
                  <a:latin typeface="Helvetica" panose="020B0604020202020204" pitchFamily="34" charset="0"/>
                  <a:cs typeface="Helvetica" panose="020B0604020202020204" pitchFamily="34" charset="0"/>
                </a:rPr>
                <a:t>982</a:t>
              </a:r>
              <a:r>
                <a:rPr lang="en-US" altLang="ko-KR" sz="1400" i="1" dirty="0">
                  <a:latin typeface="Helvetica" panose="020B0604020202020204" pitchFamily="34" charset="0"/>
                  <a:cs typeface="Helvetica" panose="020B0604020202020204" pitchFamily="34" charset="0"/>
                </a:rPr>
                <a:t>)</a:t>
              </a:r>
              <a:endParaRPr lang="ko-KR" altLang="en-US" sz="1400" i="1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sp>
        <p:nvSpPr>
          <p:cNvPr id="8" name="타원 7"/>
          <p:cNvSpPr/>
          <p:nvPr/>
        </p:nvSpPr>
        <p:spPr>
          <a:xfrm>
            <a:off x="8987883" y="5118410"/>
            <a:ext cx="434897" cy="41259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4127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4F5A68D-2C5B-48B8-B73F-86BA5711F67F}"/>
              </a:ext>
            </a:extLst>
          </p:cNvPr>
          <p:cNvSpPr txBox="1"/>
          <p:nvPr/>
        </p:nvSpPr>
        <p:spPr>
          <a:xfrm>
            <a:off x="532391" y="107576"/>
            <a:ext cx="39228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400" dirty="0"/>
              <a:t>Measurements</a:t>
            </a:r>
            <a:endParaRPr lang="ko-KR" altLang="en-US" sz="4400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AF8352A0-D7E8-4037-BA11-30B7EB276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0611" y="919534"/>
            <a:ext cx="6385136" cy="579350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9E4BFB8F-0695-4FF1-B788-70100128A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390" y="919534"/>
            <a:ext cx="3205891" cy="55304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027BE1-CEC8-4B4A-ADDB-CACC29E9A58A}"/>
              </a:ext>
            </a:extLst>
          </p:cNvPr>
          <p:cNvSpPr txBox="1"/>
          <p:nvPr/>
        </p:nvSpPr>
        <p:spPr>
          <a:xfrm>
            <a:off x="532390" y="1734671"/>
            <a:ext cx="13997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FFFF00"/>
                </a:solidFill>
              </a:rPr>
              <a:t>3D Sonic Anemo.</a:t>
            </a:r>
            <a:endParaRPr lang="ko-KR" altLang="en-US" sz="1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07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93DCCD3D-00C3-D1AA-5D1F-C5DF60F727A4}"/>
              </a:ext>
            </a:extLst>
          </p:cNvPr>
          <p:cNvSpPr/>
          <p:nvPr/>
        </p:nvSpPr>
        <p:spPr>
          <a:xfrm>
            <a:off x="4333188" y="205764"/>
            <a:ext cx="3109021" cy="36933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Raw</a:t>
            </a:r>
            <a:r>
              <a:rPr lang="ko-KR" altLang="en-US" dirty="0"/>
              <a:t> </a:t>
            </a:r>
            <a:r>
              <a:rPr lang="en-US" altLang="ko-KR" dirty="0"/>
              <a:t>Data</a:t>
            </a:r>
            <a:endParaRPr lang="ko-KR" altLang="en-US" dirty="0"/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EEA50227-6791-976F-6001-5251AFA560C8}"/>
              </a:ext>
            </a:extLst>
          </p:cNvPr>
          <p:cNvSpPr/>
          <p:nvPr/>
        </p:nvSpPr>
        <p:spPr>
          <a:xfrm>
            <a:off x="4314463" y="706014"/>
            <a:ext cx="3109021" cy="36933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Coordinate rotation</a:t>
            </a:r>
            <a:endParaRPr lang="ko-KR" altLang="en-US" dirty="0"/>
          </a:p>
        </p:txBody>
      </p: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E304DD14-F805-4E74-9811-0516169DC058}"/>
              </a:ext>
            </a:extLst>
          </p:cNvPr>
          <p:cNvSpPr/>
          <p:nvPr/>
        </p:nvSpPr>
        <p:spPr>
          <a:xfrm>
            <a:off x="4314462" y="1222446"/>
            <a:ext cx="3109021" cy="36933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Water vapor correction</a:t>
            </a:r>
            <a:endParaRPr lang="ko-KR" altLang="en-US" dirty="0"/>
          </a:p>
        </p:txBody>
      </p: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5C9E34FB-A45A-9A59-EB41-0AB7F2D17A73}"/>
              </a:ext>
            </a:extLst>
          </p:cNvPr>
          <p:cNvSpPr/>
          <p:nvPr/>
        </p:nvSpPr>
        <p:spPr>
          <a:xfrm>
            <a:off x="4314461" y="1706041"/>
            <a:ext cx="3109021" cy="36933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trike="sngStrike" dirty="0"/>
              <a:t>Air density correction</a:t>
            </a:r>
            <a:endParaRPr lang="ko-KR" altLang="en-US" strike="sngStrike" dirty="0"/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01B6F100-C8D6-E05F-F8CB-691A0906795A}"/>
              </a:ext>
            </a:extLst>
          </p:cNvPr>
          <p:cNvSpPr/>
          <p:nvPr/>
        </p:nvSpPr>
        <p:spPr>
          <a:xfrm>
            <a:off x="4314461" y="2181514"/>
            <a:ext cx="3109021" cy="369332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Biomet data QC</a:t>
            </a:r>
            <a:endParaRPr lang="ko-KR" altLang="en-US" dirty="0"/>
          </a:p>
        </p:txBody>
      </p:sp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id="{7065409C-4054-4090-9B6F-30E90CBBF461}"/>
              </a:ext>
            </a:extLst>
          </p:cNvPr>
          <p:cNvSpPr/>
          <p:nvPr/>
        </p:nvSpPr>
        <p:spPr>
          <a:xfrm>
            <a:off x="4338527" y="3497734"/>
            <a:ext cx="3109021" cy="369332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Storage flux calculation</a:t>
            </a:r>
            <a:endParaRPr lang="ko-KR" altLang="en-US" dirty="0"/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CD26DFAB-6E14-280F-BC9A-36AFDB52D7FE}"/>
              </a:ext>
            </a:extLst>
          </p:cNvPr>
          <p:cNvSpPr/>
          <p:nvPr/>
        </p:nvSpPr>
        <p:spPr>
          <a:xfrm>
            <a:off x="4333189" y="4010523"/>
            <a:ext cx="3109021" cy="369332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Spike detection</a:t>
            </a:r>
            <a:endParaRPr lang="ko-KR" altLang="en-US" dirty="0"/>
          </a:p>
        </p:txBody>
      </p: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D7E66D9B-8999-63E4-75DB-E1D1FE1A5BB4}"/>
              </a:ext>
            </a:extLst>
          </p:cNvPr>
          <p:cNvSpPr/>
          <p:nvPr/>
        </p:nvSpPr>
        <p:spPr>
          <a:xfrm>
            <a:off x="4333188" y="4523312"/>
            <a:ext cx="3109021" cy="369332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Biomet data Gap-filling</a:t>
            </a:r>
            <a:endParaRPr lang="ko-KR" altLang="en-US" dirty="0"/>
          </a:p>
        </p:txBody>
      </p: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C4F347D7-2334-3DE7-E388-29766AF09F19}"/>
              </a:ext>
            </a:extLst>
          </p:cNvPr>
          <p:cNvSpPr/>
          <p:nvPr/>
        </p:nvSpPr>
        <p:spPr>
          <a:xfrm>
            <a:off x="4357254" y="5849038"/>
            <a:ext cx="3109021" cy="369332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500" dirty="0"/>
              <a:t>Sensible heat Flux Gap-filling</a:t>
            </a:r>
            <a:endParaRPr lang="ko-KR" altLang="en-US" sz="1500" dirty="0"/>
          </a:p>
        </p:txBody>
      </p:sp>
      <p:sp>
        <p:nvSpPr>
          <p:cNvPr id="24" name="사각형: 둥근 모서리 23">
            <a:extLst>
              <a:ext uri="{FF2B5EF4-FFF2-40B4-BE49-F238E27FC236}">
                <a16:creationId xmlns:a16="http://schemas.microsoft.com/office/drawing/2014/main" id="{13D37AC5-1681-1B6E-5629-304E2DCEE1A4}"/>
              </a:ext>
            </a:extLst>
          </p:cNvPr>
          <p:cNvSpPr/>
          <p:nvPr/>
        </p:nvSpPr>
        <p:spPr>
          <a:xfrm>
            <a:off x="4359939" y="6391966"/>
            <a:ext cx="3109021" cy="369332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trike="sngStrike" dirty="0"/>
              <a:t>Partitioning(GPP, RECO)</a:t>
            </a:r>
            <a:endParaRPr lang="ko-KR" altLang="en-US" strike="sngStrike" dirty="0"/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A7622D21-8BD4-9D5D-B6DE-AEF17B049BE2}"/>
              </a:ext>
            </a:extLst>
          </p:cNvPr>
          <p:cNvSpPr/>
          <p:nvPr/>
        </p:nvSpPr>
        <p:spPr>
          <a:xfrm>
            <a:off x="4359938" y="5306110"/>
            <a:ext cx="3109021" cy="369332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trike="sngStrike" dirty="0"/>
              <a:t>U star filtering(NEE)</a:t>
            </a:r>
            <a:endParaRPr lang="ko-KR" altLang="en-US" strike="sngStrike" dirty="0"/>
          </a:p>
        </p:txBody>
      </p:sp>
      <p:sp>
        <p:nvSpPr>
          <p:cNvPr id="30" name="오른쪽 대괄호 29">
            <a:extLst>
              <a:ext uri="{FF2B5EF4-FFF2-40B4-BE49-F238E27FC236}">
                <a16:creationId xmlns:a16="http://schemas.microsoft.com/office/drawing/2014/main" id="{3421B5FF-DB08-16E8-3F13-3CE16FA5052A}"/>
              </a:ext>
            </a:extLst>
          </p:cNvPr>
          <p:cNvSpPr/>
          <p:nvPr/>
        </p:nvSpPr>
        <p:spPr>
          <a:xfrm>
            <a:off x="7549117" y="287079"/>
            <a:ext cx="347330" cy="2058643"/>
          </a:xfrm>
          <a:prstGeom prst="righ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오른쪽 대괄호 30">
            <a:extLst>
              <a:ext uri="{FF2B5EF4-FFF2-40B4-BE49-F238E27FC236}">
                <a16:creationId xmlns:a16="http://schemas.microsoft.com/office/drawing/2014/main" id="{6DCF478E-3256-D617-BCDE-0B45779506E3}"/>
              </a:ext>
            </a:extLst>
          </p:cNvPr>
          <p:cNvSpPr/>
          <p:nvPr/>
        </p:nvSpPr>
        <p:spPr>
          <a:xfrm>
            <a:off x="7573927" y="3564862"/>
            <a:ext cx="347330" cy="1235094"/>
          </a:xfrm>
          <a:prstGeom prst="righ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오른쪽 대괄호 31">
            <a:extLst>
              <a:ext uri="{FF2B5EF4-FFF2-40B4-BE49-F238E27FC236}">
                <a16:creationId xmlns:a16="http://schemas.microsoft.com/office/drawing/2014/main" id="{3D4F9CEA-C31D-6BA8-12DD-E2EEA51FFECE}"/>
              </a:ext>
            </a:extLst>
          </p:cNvPr>
          <p:cNvSpPr/>
          <p:nvPr/>
        </p:nvSpPr>
        <p:spPr>
          <a:xfrm>
            <a:off x="7577472" y="5416157"/>
            <a:ext cx="347330" cy="1235094"/>
          </a:xfrm>
          <a:prstGeom prst="rightBracket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46D0911-C652-8BA2-E499-CB2B3B91E4DA}"/>
              </a:ext>
            </a:extLst>
          </p:cNvPr>
          <p:cNvSpPr txBox="1"/>
          <p:nvPr/>
        </p:nvSpPr>
        <p:spPr>
          <a:xfrm>
            <a:off x="8102009" y="1407112"/>
            <a:ext cx="3508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L0 (</a:t>
            </a:r>
            <a:r>
              <a:rPr lang="en-US" altLang="ko-KR" dirty="0" err="1"/>
              <a:t>Eddypro</a:t>
            </a:r>
            <a:r>
              <a:rPr lang="en-US" altLang="ko-KR" dirty="0"/>
              <a:t> advanced mode)</a:t>
            </a:r>
            <a:endParaRPr lang="ko-KR" alt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28C987A-70B2-6AC7-E7BE-795C2BC3D0BA}"/>
              </a:ext>
            </a:extLst>
          </p:cNvPr>
          <p:cNvSpPr txBox="1"/>
          <p:nvPr/>
        </p:nvSpPr>
        <p:spPr>
          <a:xfrm>
            <a:off x="8102009" y="3867066"/>
            <a:ext cx="3508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L1 (</a:t>
            </a:r>
            <a:r>
              <a:rPr lang="en-US" altLang="ko-KR" dirty="0" err="1"/>
              <a:t>Reddyproc</a:t>
            </a:r>
            <a:r>
              <a:rPr lang="en-US" altLang="ko-KR" dirty="0"/>
              <a:t> QC)</a:t>
            </a:r>
            <a:endParaRPr lang="ko-KR" alt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B80B1DA-74B9-1DB8-5427-D3B392C1F2DF}"/>
              </a:ext>
            </a:extLst>
          </p:cNvPr>
          <p:cNvSpPr txBox="1"/>
          <p:nvPr/>
        </p:nvSpPr>
        <p:spPr>
          <a:xfrm>
            <a:off x="8102009" y="5714428"/>
            <a:ext cx="3508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L2 (</a:t>
            </a:r>
            <a:r>
              <a:rPr lang="en-US" altLang="ko-KR" dirty="0" err="1"/>
              <a:t>Reddyproc</a:t>
            </a:r>
            <a:r>
              <a:rPr lang="en-US" altLang="ko-KR" dirty="0"/>
              <a:t> </a:t>
            </a:r>
            <a:r>
              <a:rPr lang="en-US" altLang="ko-KR" dirty="0" err="1"/>
              <a:t>Partitoning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8F67918-D3C4-47DB-20CC-B5FF67A45B27}"/>
              </a:ext>
            </a:extLst>
          </p:cNvPr>
          <p:cNvSpPr txBox="1"/>
          <p:nvPr/>
        </p:nvSpPr>
        <p:spPr>
          <a:xfrm>
            <a:off x="967606" y="1422392"/>
            <a:ext cx="27750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Kang et al. (2018)</a:t>
            </a:r>
          </a:p>
          <a:p>
            <a:r>
              <a:rPr lang="ko-KR" altLang="en-US" dirty="0" err="1"/>
              <a:t>Wutzler</a:t>
            </a:r>
            <a:r>
              <a:rPr lang="ko-KR" altLang="en-US" dirty="0"/>
              <a:t> </a:t>
            </a:r>
            <a:r>
              <a:rPr lang="ko-KR" altLang="en-US" dirty="0" err="1"/>
              <a:t>et</a:t>
            </a:r>
            <a:r>
              <a:rPr lang="ko-KR" altLang="en-US" dirty="0"/>
              <a:t> </a:t>
            </a:r>
            <a:r>
              <a:rPr lang="ko-KR" altLang="en-US" dirty="0" err="1"/>
              <a:t>al</a:t>
            </a:r>
            <a:r>
              <a:rPr lang="ko-KR" altLang="en-US" dirty="0"/>
              <a:t>.</a:t>
            </a:r>
            <a:r>
              <a:rPr lang="en-US" altLang="ko-KR" dirty="0"/>
              <a:t>(2018)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6B1E3CC-DB49-63B2-16B2-9BCD5E292CF2}"/>
              </a:ext>
            </a:extLst>
          </p:cNvPr>
          <p:cNvSpPr txBox="1"/>
          <p:nvPr/>
        </p:nvSpPr>
        <p:spPr>
          <a:xfrm>
            <a:off x="967606" y="3881036"/>
            <a:ext cx="21672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 err="1"/>
              <a:t>Papale</a:t>
            </a:r>
            <a:r>
              <a:rPr lang="en-US" altLang="ko-KR" dirty="0"/>
              <a:t> et al. (2006)  </a:t>
            </a:r>
            <a:endParaRPr lang="ko-KR" alt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F4FCBE8-9C8B-5438-FEAD-322FE3B076A5}"/>
              </a:ext>
            </a:extLst>
          </p:cNvPr>
          <p:cNvSpPr txBox="1"/>
          <p:nvPr/>
        </p:nvSpPr>
        <p:spPr>
          <a:xfrm>
            <a:off x="967606" y="5849038"/>
            <a:ext cx="3048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/>
              <a:t>Reichstein et al. (2005) </a:t>
            </a:r>
          </a:p>
          <a:p>
            <a:r>
              <a:rPr lang="en-US" altLang="ko-KR" dirty="0" err="1"/>
              <a:t>Lasslop</a:t>
            </a:r>
            <a:r>
              <a:rPr lang="en-US" altLang="ko-KR" dirty="0"/>
              <a:t> et al.(2010) </a:t>
            </a:r>
            <a:endParaRPr lang="ko-KR" alt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F772933-3469-4856-B440-E60541E24135}"/>
              </a:ext>
            </a:extLst>
          </p:cNvPr>
          <p:cNvSpPr txBox="1"/>
          <p:nvPr/>
        </p:nvSpPr>
        <p:spPr>
          <a:xfrm>
            <a:off x="247954" y="77614"/>
            <a:ext cx="60969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000" b="1" dirty="0"/>
              <a:t>Data processing </a:t>
            </a:r>
          </a:p>
          <a:p>
            <a:r>
              <a:rPr lang="en-US" altLang="ko-KR" sz="2000" b="1" dirty="0"/>
              <a:t>    for </a:t>
            </a:r>
            <a:r>
              <a:rPr lang="en-US" altLang="ko-KR" sz="2000" b="1" dirty="0" smtClean="0"/>
              <a:t>turbulent </a:t>
            </a:r>
            <a:r>
              <a:rPr lang="en-US" altLang="ko-KR" sz="2000" b="1" dirty="0"/>
              <a:t>flux data</a:t>
            </a: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A2CD995C-1C26-401B-AC5F-6102C279A92A}"/>
              </a:ext>
            </a:extLst>
          </p:cNvPr>
          <p:cNvSpPr/>
          <p:nvPr/>
        </p:nvSpPr>
        <p:spPr>
          <a:xfrm>
            <a:off x="4333187" y="2650438"/>
            <a:ext cx="3090295" cy="556654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ko-KR" sz="1800" strike="sngStrike" dirty="0"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EC150 slow</a:t>
            </a:r>
            <a:r>
              <a:rPr lang="en-GB" altLang="ko-KR" strike="sngStrike" dirty="0">
                <a:solidFill>
                  <a:schemeClr val="bg1"/>
                </a:solidFill>
                <a:latin typeface="+mn-ea"/>
                <a:cs typeface="Times New Roman" panose="02020603050405020304" pitchFamily="18" charset="0"/>
              </a:rPr>
              <a:t>-response</a:t>
            </a:r>
            <a:r>
              <a:rPr lang="en-GB" altLang="ko-KR" sz="1800" strike="sngStrike" dirty="0">
                <a:solidFill>
                  <a:schemeClr val="bg1"/>
                </a:solidFill>
                <a:effectLst/>
                <a:latin typeface="+mn-ea"/>
                <a:cs typeface="Times New Roman" panose="02020603050405020304" pitchFamily="18" charset="0"/>
              </a:rPr>
              <a:t> Temperature </a:t>
            </a:r>
            <a:r>
              <a:rPr lang="en-US" altLang="ko-KR" b="0" i="0" strike="sngStrike" dirty="0">
                <a:solidFill>
                  <a:schemeClr val="bg1"/>
                </a:solidFill>
                <a:effectLst/>
                <a:latin typeface="+mn-ea"/>
              </a:rPr>
              <a:t>correction</a:t>
            </a:r>
            <a:endParaRPr lang="ko-KR" altLang="ko-KR" sz="1800" strike="sngStrike" dirty="0">
              <a:solidFill>
                <a:schemeClr val="bg1"/>
              </a:solidFill>
              <a:effectLst/>
              <a:latin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8540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1925</TotalTime>
  <Words>842</Words>
  <Application>Microsoft Office PowerPoint</Application>
  <PresentationFormat>와이드스크린</PresentationFormat>
  <Paragraphs>120</Paragraphs>
  <Slides>22</Slides>
  <Notes>3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22</vt:i4>
      </vt:variant>
    </vt:vector>
  </HeadingPairs>
  <TitlesOfParts>
    <vt:vector size="31" baseType="lpstr">
      <vt:lpstr>맑은 고딕</vt:lpstr>
      <vt:lpstr>휴먼명조</vt:lpstr>
      <vt:lpstr>Arial</vt:lpstr>
      <vt:lpstr>Cambria Math</vt:lpstr>
      <vt:lpstr>Helvetica</vt:lpstr>
      <vt:lpstr>Symbol</vt:lpstr>
      <vt:lpstr>Times New Roman</vt:lpstr>
      <vt:lpstr>Wingdings</vt:lpstr>
      <vt:lpstr>Office 테마</vt:lpstr>
      <vt:lpstr>PowerPoint 프레젠테이션</vt:lpstr>
      <vt:lpstr>Introduction:</vt:lpstr>
      <vt:lpstr>PowerPoint 프레젠테이션</vt:lpstr>
      <vt:lpstr>PowerPoint 프레젠테이션</vt:lpstr>
      <vt:lpstr>PowerPoint 프레젠테이션</vt:lpstr>
      <vt:lpstr>Objective of the Study:</vt:lpstr>
      <vt:lpstr>Site: - Location: Jang Bogo Station, Terra Nova Bay - Annual Mean Wind Speed: ~4.6 m/s - Not directly influenced by katabatic wind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Diabatic heating changes?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Conclusion</vt:lpstr>
      <vt:lpstr>Thank you for your attention.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Ten-Year Measurements of Surface Radiation and Turbulent Heat Flux at Jang Bogo Station, Terra Nova Bay, Antarctica</dc:title>
  <dc:creator>kopri</dc:creator>
  <cp:lastModifiedBy>kopri</cp:lastModifiedBy>
  <cp:revision>111</cp:revision>
  <dcterms:created xsi:type="dcterms:W3CDTF">2025-07-11T05:29:57Z</dcterms:created>
  <dcterms:modified xsi:type="dcterms:W3CDTF">2025-07-16T22:47:37Z</dcterms:modified>
</cp:coreProperties>
</file>