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84" r:id="rId3"/>
    <p:sldId id="283" r:id="rId4"/>
    <p:sldId id="281" r:id="rId5"/>
    <p:sldId id="282" r:id="rId6"/>
    <p:sldId id="261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accent2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accent2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accent2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accent2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accent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100" b="1" kern="1200">
        <a:solidFill>
          <a:schemeClr val="accent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100" b="1" kern="1200">
        <a:solidFill>
          <a:schemeClr val="accent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100" b="1" kern="1200">
        <a:solidFill>
          <a:schemeClr val="accent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100" b="1" kern="1200">
        <a:solidFill>
          <a:schemeClr val="accent2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82" y="114"/>
      </p:cViewPr>
      <p:guideLst>
        <p:guide orient="horz" pos="27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navwarHQ" TargetMode="External"/><Relationship Id="rId13" Type="http://schemas.openxmlformats.org/officeDocument/2006/relationships/hyperlink" Target="https://e-commerce.sscno.nmci.navy.mil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facebook.com/NavalInformationWarfareSystemsCommand" TargetMode="External"/><Relationship Id="rId12" Type="http://schemas.openxmlformats.org/officeDocument/2006/relationships/hyperlink" Target="https://www.niwcatlantic.navy.mil/for-industry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niwcatlantic.navy.mil/" TargetMode="External"/><Relationship Id="rId11" Type="http://schemas.openxmlformats.org/officeDocument/2006/relationships/hyperlink" Target="https://www.usajobs.gov/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www.linkedin.com/company/navwar/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www.instagram.com/navwar_usnavy/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3124200"/>
            <a:ext cx="10972800" cy="906463"/>
          </a:xfr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0"/>
              </a:spcBef>
              <a:buFont typeface="Lucida Grande" pitchFamily="-106" charset="0"/>
              <a:buNone/>
              <a:defRPr sz="3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the title of your presentation</a:t>
            </a:r>
          </a:p>
        </p:txBody>
      </p:sp>
      <p:sp>
        <p:nvSpPr>
          <p:cNvPr id="10" name="Title 9"/>
          <p:cNvSpPr txBox="1">
            <a:spLocks/>
          </p:cNvSpPr>
          <p:nvPr/>
        </p:nvSpPr>
        <p:spPr>
          <a:xfrm>
            <a:off x="609600" y="1676401"/>
            <a:ext cx="10972800" cy="1468437"/>
          </a:xfrm>
          <a:prstGeom prst="rect">
            <a:avLst/>
          </a:prstGeom>
        </p:spPr>
        <p:txBody>
          <a:bodyPr/>
          <a:lstStyle/>
          <a:p>
            <a:pPr algn="ctr" defTabSz="457200">
              <a:defRPr/>
            </a:pPr>
            <a:endParaRPr lang="en-US" sz="1600" b="0" kern="0" dirty="0">
              <a:solidFill>
                <a:srgbClr val="002F5F">
                  <a:lumMod val="75000"/>
                  <a:lumOff val="25000"/>
                </a:srgbClr>
              </a:solidFill>
              <a:latin typeface="Arial Narrow"/>
              <a:ea typeface="ＭＳ Ｐゴシック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1625600" y="4282442"/>
            <a:ext cx="3657600" cy="1430812"/>
          </a:xfr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0"/>
              </a:spcBef>
              <a:buFontTx/>
              <a:buNone/>
              <a:defRPr sz="1600" b="1" baseline="0"/>
            </a:lvl1pPr>
            <a:lvl2pPr marL="695325" indent="-695325" algn="ctr">
              <a:buFontTx/>
              <a:buNone/>
              <a:defRPr/>
            </a:lvl2pPr>
            <a:lvl3pPr marL="0" indent="0" algn="ctr">
              <a:buFontTx/>
              <a:buNone/>
              <a:defRPr/>
            </a:lvl3pPr>
            <a:lvl4pPr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 dirty="0"/>
              <a:t>Replace this with the name of the visitor Bold their Job title and Organization Regular font and the date of the event DD Month YYYY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6807200" y="4282442"/>
            <a:ext cx="3657600" cy="1430812"/>
          </a:xfr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0"/>
              </a:spcBef>
              <a:buFontTx/>
              <a:buNone/>
              <a:defRPr lang="en-US" sz="1600" b="1" dirty="0" smtClean="0">
                <a:solidFill>
                  <a:srgbClr val="002F5F"/>
                </a:solidFill>
                <a:latin typeface="+mn-lt"/>
                <a:ea typeface="+mn-ea"/>
                <a:cs typeface="+mn-cs"/>
              </a:defRPr>
            </a:lvl1pPr>
            <a:lvl2pPr algn="ctr">
              <a:buFontTx/>
              <a:buNone/>
              <a:defRPr/>
            </a:lvl2pPr>
            <a:lvl3pPr algn="ctr">
              <a:buFontTx/>
              <a:buNone/>
              <a:defRPr/>
            </a:lvl3pPr>
            <a:lvl4pPr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 dirty="0"/>
              <a:t>Replace this with the name of the presenter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83180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000" b="0" i="1" dirty="0">
                <a:solidFill>
                  <a:prstClr val="white">
                    <a:lumMod val="50000"/>
                  </a:prstClr>
                </a:solidFill>
              </a:rPr>
              <a:t>NIWC Atlantic</a:t>
            </a:r>
            <a:r>
              <a:rPr lang="en-US" sz="1000" b="0" i="1" baseline="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000" b="0" i="1" dirty="0">
                <a:solidFill>
                  <a:prstClr val="white">
                    <a:lumMod val="50000"/>
                  </a:prstClr>
                </a:solidFill>
              </a:rPr>
              <a:t>is part of the Naval Research &amp; Development Establishment (NR&amp;DE)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5100" y="1796524"/>
            <a:ext cx="1186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002F5F"/>
                </a:solidFill>
                <a:latin typeface="Arial Narrow"/>
                <a:ea typeface="ＭＳ Ｐゴシック"/>
                <a:cs typeface="+mn-cs"/>
              </a:rPr>
              <a:t>Naval Information Warfare </a:t>
            </a:r>
          </a:p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002F5F"/>
                </a:solidFill>
                <a:latin typeface="Arial Narrow"/>
                <a:ea typeface="ＭＳ Ｐゴシック"/>
                <a:cs typeface="+mn-cs"/>
              </a:rPr>
              <a:t>Center Atlantic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25" y="296347"/>
            <a:ext cx="10058396" cy="998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9" y="310096"/>
            <a:ext cx="1123497" cy="90945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43000" y="6553200"/>
            <a:ext cx="11053763" cy="304800"/>
            <a:chOff x="1143000" y="6553200"/>
            <a:chExt cx="11053763" cy="304800"/>
          </a:xfrm>
        </p:grpSpPr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6553200"/>
              <a:ext cx="800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"/>
            <a:stretch/>
          </p:blipFill>
          <p:spPr bwMode="auto">
            <a:xfrm flipH="1">
              <a:off x="4414844" y="6553200"/>
              <a:ext cx="778191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143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60000" y="6536423"/>
            <a:ext cx="1828800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fld id="{E3972511-10F4-4867-8337-D2321DA7C588}" type="slidenum">
              <a:rPr lang="en-US" sz="1400" b="0">
                <a:solidFill>
                  <a:prstClr val="black"/>
                </a:solidFill>
                <a:latin typeface="Arial Narrow"/>
                <a:ea typeface="MS PGothic" pitchFamily="34" charset="-128"/>
              </a:rPr>
              <a:pPr algn="r" defTabSz="457200">
                <a:defRPr/>
              </a:pPr>
              <a:t>‹#›</a:t>
            </a:fld>
            <a:endParaRPr lang="en-US" sz="1400" b="0" dirty="0">
              <a:solidFill>
                <a:prstClr val="black"/>
              </a:solidFill>
              <a:latin typeface="Arial Narrow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29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6603097"/>
            <a:ext cx="4746170" cy="26257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" y="5026820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400" b="0" i="1" dirty="0">
                <a:solidFill>
                  <a:prstClr val="white">
                    <a:lumMod val="50000"/>
                  </a:prstClr>
                </a:solidFill>
                <a:latin typeface="Arial Narrow"/>
              </a:rPr>
              <a:t>NIWC Atlantic is part of the Naval Research &amp; Development Establishment (NR&amp;DE) 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881" y="1524001"/>
            <a:ext cx="10424351" cy="170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</a:tabLst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itchFamily="34" charset="0"/>
              </a:rPr>
              <a:t>Serve our Nation by delivering information warfare solutions that protect national security.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itchFamily="34" charset="0"/>
              </a:rPr>
              <a:t>WIN THE INFORMATION WAR.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F5F"/>
              </a:solidFill>
              <a:effectLst/>
              <a:uLnTx/>
              <a:uFillTx/>
              <a:latin typeface="Arial Narrow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53933" y="3298955"/>
            <a:ext cx="7632246" cy="1650403"/>
            <a:chOff x="643410" y="3302598"/>
            <a:chExt cx="7818263" cy="165040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92793" y="3307081"/>
              <a:ext cx="2468880" cy="1645920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410" y="3302598"/>
              <a:ext cx="2662344" cy="1645920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pic>
          <p:nvPicPr>
            <p:cNvPr id="20" name="Picture 2" descr="C:\Users\linda.orebaugh\AppData\Local\Microsoft\Windows\Temporary Internet Files\Content.Outlook\DIR3CK3R\Five Domains (2)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17624" y="3302598"/>
              <a:ext cx="2663298" cy="164592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10160000" y="6534764"/>
            <a:ext cx="1828800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fld id="{E3972511-10F4-4867-8337-D2321DA7C588}" type="slidenum">
              <a:rPr lang="en-US" sz="1400" b="0">
                <a:solidFill>
                  <a:prstClr val="black"/>
                </a:solidFill>
                <a:latin typeface="Arial Narrow"/>
                <a:ea typeface="MS PGothic" pitchFamily="34" charset="-128"/>
              </a:rPr>
              <a:pPr algn="r" defTabSz="457200">
                <a:defRPr/>
              </a:pPr>
              <a:t>‹#›</a:t>
            </a:fld>
            <a:endParaRPr lang="en-US" sz="1400" b="0" dirty="0">
              <a:solidFill>
                <a:prstClr val="black"/>
              </a:solidFill>
              <a:latin typeface="Arial Narrow"/>
              <a:ea typeface="MS PGothic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415" y="353358"/>
            <a:ext cx="1222699" cy="994461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9760" y="5523769"/>
            <a:ext cx="11043920" cy="13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en-US" sz="1400" b="0" dirty="0">
                <a:solidFill>
                  <a:srgbClr val="0062C7"/>
                </a:solidFill>
                <a:latin typeface="+mj-lt"/>
                <a:cs typeface="Arial" pitchFamily="34" charset="0"/>
              </a:rPr>
              <a:t>Web: </a:t>
            </a:r>
            <a:r>
              <a:rPr lang="en-US" sz="1400" b="0" dirty="0">
                <a:solidFill>
                  <a:srgbClr val="0062C7"/>
                </a:solidFill>
                <a:latin typeface="+mj-lt"/>
                <a:cs typeface="Arial" pitchFamily="34" charset="0"/>
                <a:hlinkClick r:id="rId6"/>
              </a:rPr>
              <a:t>https://www.niwcatlantic.navy.mil</a:t>
            </a:r>
            <a:r>
              <a:rPr lang="en-US" sz="1400" b="0" baseline="0" dirty="0">
                <a:solidFill>
                  <a:srgbClr val="0062C7"/>
                </a:solidFill>
                <a:latin typeface="+mj-lt"/>
                <a:cs typeface="Arial" pitchFamily="34" charset="0"/>
              </a:rPr>
              <a:t> — </a:t>
            </a:r>
            <a:r>
              <a:rPr lang="en-US" sz="1400" b="0" dirty="0">
                <a:solidFill>
                  <a:srgbClr val="0062C7"/>
                </a:solidFill>
                <a:latin typeface="+mj-lt"/>
                <a:cs typeface="Arial" pitchFamily="34" charset="0"/>
              </a:rPr>
              <a:t>Facebook: </a:t>
            </a:r>
            <a:r>
              <a:rPr lang="en-US" sz="1400" b="0" dirty="0">
                <a:solidFill>
                  <a:srgbClr val="0062C7"/>
                </a:solidFill>
                <a:latin typeface="+mj-lt"/>
                <a:cs typeface="Arial" pitchFamily="34" charset="0"/>
                <a:hlinkClick r:id="rId7"/>
              </a:rPr>
              <a:t>https://www.facebook.com/NavalInformationWarfareSystemsCommand</a:t>
            </a:r>
            <a:endParaRPr lang="en-US" sz="1400" b="0" dirty="0">
              <a:solidFill>
                <a:srgbClr val="0062C7"/>
              </a:solidFill>
              <a:latin typeface="+mj-lt"/>
              <a:cs typeface="Arial" pitchFamily="34" charset="0"/>
            </a:endParaRPr>
          </a:p>
          <a:p>
            <a:pPr algn="ctr" defTabSz="457200">
              <a:lnSpc>
                <a:spcPct val="120000"/>
              </a:lnSpc>
            </a:pPr>
            <a:r>
              <a:rPr lang="en-US" sz="1400" b="0" dirty="0">
                <a:solidFill>
                  <a:srgbClr val="0062C7"/>
                </a:solidFill>
                <a:latin typeface="+mj-lt"/>
                <a:cs typeface="Arial" pitchFamily="34" charset="0"/>
              </a:rPr>
              <a:t>Twitter:  </a:t>
            </a:r>
            <a:r>
              <a:rPr lang="en-US" sz="1400" b="0" dirty="0">
                <a:solidFill>
                  <a:srgbClr val="0062C7"/>
                </a:solidFill>
                <a:latin typeface="+mj-lt"/>
                <a:cs typeface="Arial" pitchFamily="34" charset="0"/>
                <a:hlinkClick r:id="rId8"/>
              </a:rPr>
              <a:t>https://twitter.com/navwarHQ</a:t>
            </a:r>
            <a:r>
              <a:rPr lang="en-US" sz="1400" b="0" kern="1200" baseline="0" dirty="0">
                <a:solidFill>
                  <a:srgbClr val="0062C7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 — </a:t>
            </a:r>
            <a:r>
              <a:rPr lang="en-US" sz="1400" b="0" dirty="0">
                <a:solidFill>
                  <a:srgbClr val="0062C7"/>
                </a:solidFill>
                <a:latin typeface="+mj-lt"/>
                <a:cs typeface="Arial" pitchFamily="34" charset="0"/>
              </a:rPr>
              <a:t>Instagram: </a:t>
            </a:r>
            <a:r>
              <a:rPr lang="en-US" sz="1400" b="0" dirty="0">
                <a:solidFill>
                  <a:srgbClr val="0062C7"/>
                </a:solidFill>
                <a:latin typeface="+mj-lt"/>
                <a:cs typeface="Arial" pitchFamily="34" charset="0"/>
                <a:hlinkClick r:id="rId9"/>
              </a:rPr>
              <a:t>https://www.instagram.com/navwar_usnavy/</a:t>
            </a:r>
            <a:r>
              <a:rPr lang="en-US" sz="1400" b="0" kern="1200" baseline="0" dirty="0">
                <a:solidFill>
                  <a:srgbClr val="0062C7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 — </a:t>
            </a:r>
            <a:r>
              <a:rPr lang="en-US" sz="1400" b="0" dirty="0">
                <a:solidFill>
                  <a:srgbClr val="0062C7"/>
                </a:solidFill>
                <a:latin typeface="+mj-lt"/>
                <a:cs typeface="Arial" pitchFamily="34" charset="0"/>
              </a:rPr>
              <a:t>LinkedIn: </a:t>
            </a:r>
            <a:r>
              <a:rPr lang="en-US" sz="1400" b="0" dirty="0">
                <a:solidFill>
                  <a:srgbClr val="0062C7"/>
                </a:solidFill>
                <a:latin typeface="+mj-lt"/>
                <a:cs typeface="Arial" pitchFamily="34" charset="0"/>
                <a:hlinkClick r:id="rId10"/>
              </a:rPr>
              <a:t>https://www.linkedin.com/company/navwar/</a:t>
            </a:r>
            <a:endParaRPr lang="en-US" sz="1400" b="0" dirty="0">
              <a:solidFill>
                <a:srgbClr val="0062C7"/>
              </a:solidFill>
              <a:latin typeface="+mj-lt"/>
              <a:cs typeface="Arial" pitchFamily="34" charset="0"/>
            </a:endParaRPr>
          </a:p>
          <a:p>
            <a:pPr algn="ctr" defTabSz="457200">
              <a:lnSpc>
                <a:spcPct val="120000"/>
              </a:lnSpc>
            </a:pPr>
            <a:r>
              <a:rPr lang="en-US" sz="1400" b="0" kern="1200" dirty="0">
                <a:solidFill>
                  <a:srgbClr val="0062C7"/>
                </a:solidFill>
                <a:latin typeface="+mj-lt"/>
                <a:ea typeface="+mn-ea"/>
                <a:cs typeface="Arial" pitchFamily="34" charset="0"/>
              </a:rPr>
              <a:t>Employment opportunities</a:t>
            </a:r>
            <a:r>
              <a:rPr lang="en-US" sz="1400" b="0" dirty="0">
                <a:solidFill>
                  <a:srgbClr val="0062C7"/>
                </a:solidFill>
                <a:latin typeface="+mj-lt"/>
                <a:cs typeface="Arial" pitchFamily="34" charset="0"/>
              </a:rPr>
              <a:t>:  </a:t>
            </a:r>
            <a:r>
              <a:rPr lang="en-US" sz="1400" b="0" u="sng" dirty="0">
                <a:solidFill>
                  <a:srgbClr val="002F5F"/>
                </a:solidFill>
                <a:latin typeface="+mj-lt"/>
                <a:cs typeface="Arial" pitchFamily="34" charset="0"/>
                <a:hlinkClick r:id="rId11"/>
              </a:rPr>
              <a:t>https://www.usajobs.gov/</a:t>
            </a:r>
            <a:r>
              <a:rPr lang="en-US" sz="1400" b="0" kern="1200" baseline="0" dirty="0">
                <a:solidFill>
                  <a:srgbClr val="0062C7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 — </a:t>
            </a:r>
            <a:r>
              <a:rPr lang="en-US" sz="1400" b="0" dirty="0">
                <a:solidFill>
                  <a:srgbClr val="0062C7"/>
                </a:solidFill>
                <a:latin typeface="+mj-lt"/>
                <a:cs typeface="Arial" pitchFamily="34" charset="0"/>
              </a:rPr>
              <a:t>NIWC Atlantic Small </a:t>
            </a:r>
            <a:r>
              <a:rPr lang="en-US" sz="1400" b="0" kern="1200" dirty="0">
                <a:solidFill>
                  <a:srgbClr val="0062C7"/>
                </a:solidFill>
                <a:latin typeface="+mj-lt"/>
                <a:ea typeface="+mn-ea"/>
                <a:cs typeface="Arial" pitchFamily="34" charset="0"/>
              </a:rPr>
              <a:t>Business</a:t>
            </a:r>
            <a:r>
              <a:rPr lang="en-US" sz="1400" b="0" dirty="0">
                <a:solidFill>
                  <a:srgbClr val="0062C7"/>
                </a:solidFill>
                <a:latin typeface="+mj-lt"/>
                <a:cs typeface="Arial" pitchFamily="34" charset="0"/>
              </a:rPr>
              <a:t>:  </a:t>
            </a:r>
            <a:r>
              <a:rPr lang="en-US" sz="1400" b="0" kern="0" dirty="0">
                <a:solidFill>
                  <a:srgbClr val="002F5F"/>
                </a:solidFill>
                <a:latin typeface="+mj-lt"/>
                <a:ea typeface="ＭＳ Ｐゴシック"/>
                <a:cs typeface="Arial" pitchFamily="34" charset="0"/>
                <a:hlinkClick r:id="rId12"/>
              </a:rPr>
              <a:t>https://www.niwcatlantic.navy.mil/for-industry/</a:t>
            </a:r>
            <a:endParaRPr lang="en-US" sz="1400" b="0" kern="0" dirty="0">
              <a:solidFill>
                <a:srgbClr val="002F5F"/>
              </a:solidFill>
              <a:latin typeface="+mj-lt"/>
              <a:ea typeface="ＭＳ Ｐゴシック"/>
              <a:cs typeface="Arial" pitchFamily="34" charset="0"/>
            </a:endParaRPr>
          </a:p>
          <a:p>
            <a:pPr algn="ctr" defTabSz="457200">
              <a:lnSpc>
                <a:spcPct val="120000"/>
              </a:lnSpc>
            </a:pPr>
            <a:r>
              <a:rPr lang="en-US" sz="1400" b="0" kern="1200" dirty="0">
                <a:solidFill>
                  <a:srgbClr val="0062C7"/>
                </a:solidFill>
                <a:latin typeface="+mj-lt"/>
                <a:ea typeface="+mn-ea"/>
                <a:cs typeface="Arial" pitchFamily="34" charset="0"/>
              </a:rPr>
              <a:t>NAVWAR Contract Directorate Office</a:t>
            </a:r>
            <a:r>
              <a:rPr lang="en-US" sz="1400" b="0" dirty="0">
                <a:solidFill>
                  <a:srgbClr val="0062C7"/>
                </a:solidFill>
                <a:latin typeface="+mj-lt"/>
                <a:cs typeface="Arial" pitchFamily="34" charset="0"/>
              </a:rPr>
              <a:t>:  </a:t>
            </a:r>
            <a:r>
              <a:rPr lang="en-US" sz="1400" b="0" u="sng" kern="0" dirty="0">
                <a:solidFill>
                  <a:srgbClr val="002F5F"/>
                </a:solidFill>
                <a:latin typeface="+mj-lt"/>
                <a:ea typeface="ＭＳ Ｐゴシック"/>
                <a:cs typeface="Arial" pitchFamily="34" charset="0"/>
                <a:hlinkClick r:id="rId13"/>
              </a:rPr>
              <a:t>https://e-commerce.sscno.nmci.navy.mil</a:t>
            </a:r>
            <a:endParaRPr lang="en-US" sz="1400" b="0" u="sng" kern="0" dirty="0">
              <a:solidFill>
                <a:srgbClr val="002F5F"/>
              </a:solidFill>
              <a:latin typeface="+mj-lt"/>
              <a:ea typeface="ＭＳ Ｐゴシック"/>
              <a:cs typeface="Arial" pitchFamily="34" charset="0"/>
            </a:endParaRPr>
          </a:p>
          <a:p>
            <a:pPr algn="ctr" defTabSz="457200"/>
            <a:endParaRPr lang="en-US" sz="1400" b="0" u="sng" dirty="0">
              <a:solidFill>
                <a:srgbClr val="002F5F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69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181600"/>
          </a:xfrm>
        </p:spPr>
        <p:txBody>
          <a:bodyPr/>
          <a:lstStyle>
            <a:lvl1pPr>
              <a:lnSpc>
                <a:spcPct val="95000"/>
              </a:lnSpc>
              <a:spcBef>
                <a:spcPts val="600"/>
              </a:spcBef>
              <a:defRPr/>
            </a:lvl1pPr>
            <a:lvl2pPr>
              <a:lnSpc>
                <a:spcPct val="95000"/>
              </a:lnSpc>
              <a:spcBef>
                <a:spcPts val="600"/>
              </a:spcBef>
              <a:defRPr/>
            </a:lvl2pPr>
            <a:lvl3pPr>
              <a:lnSpc>
                <a:spcPct val="95000"/>
              </a:lnSpc>
              <a:spcBef>
                <a:spcPts val="600"/>
              </a:spcBef>
              <a:defRPr/>
            </a:lvl3pPr>
            <a:lvl4pPr>
              <a:lnSpc>
                <a:spcPct val="95000"/>
              </a:lnSpc>
              <a:spcBef>
                <a:spcPts val="600"/>
              </a:spcBef>
              <a:defRPr/>
            </a:lvl4pPr>
            <a:lvl5pPr>
              <a:lnSpc>
                <a:spcPct val="95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11486"/>
            <a:ext cx="4746171" cy="24651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5181600"/>
          </a:xfrm>
        </p:spPr>
        <p:txBody>
          <a:bodyPr/>
          <a:lstStyle>
            <a:lvl1pPr>
              <a:lnSpc>
                <a:spcPct val="95000"/>
              </a:lnSpc>
              <a:defRPr sz="2800"/>
            </a:lvl1pPr>
            <a:lvl2pPr>
              <a:lnSpc>
                <a:spcPct val="95000"/>
              </a:lnSpc>
              <a:defRPr sz="2400"/>
            </a:lvl2pPr>
            <a:lvl3pPr>
              <a:lnSpc>
                <a:spcPct val="95000"/>
              </a:lnSpc>
              <a:defRPr sz="2000"/>
            </a:lvl3pPr>
            <a:lvl4pPr>
              <a:lnSpc>
                <a:spcPct val="95000"/>
              </a:lnSpc>
              <a:defRPr sz="1800"/>
            </a:lvl4pPr>
            <a:lvl5pPr>
              <a:lnSpc>
                <a:spcPct val="95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5181600"/>
          </a:xfrm>
        </p:spPr>
        <p:txBody>
          <a:bodyPr/>
          <a:lstStyle>
            <a:lvl1pPr>
              <a:lnSpc>
                <a:spcPct val="95000"/>
              </a:lnSpc>
              <a:defRPr sz="2800"/>
            </a:lvl1pPr>
            <a:lvl2pPr>
              <a:lnSpc>
                <a:spcPct val="95000"/>
              </a:lnSpc>
              <a:defRPr sz="2400"/>
            </a:lvl2pPr>
            <a:lvl3pPr>
              <a:lnSpc>
                <a:spcPct val="95000"/>
              </a:lnSpc>
              <a:defRPr sz="2000"/>
            </a:lvl3pPr>
            <a:lvl4pPr>
              <a:lnSpc>
                <a:spcPct val="95000"/>
              </a:lnSpc>
              <a:defRPr sz="1800"/>
            </a:lvl4pPr>
            <a:lvl5pPr>
              <a:lnSpc>
                <a:spcPct val="95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5007"/>
            <a:ext cx="5386917" cy="639762"/>
          </a:xfrm>
        </p:spPr>
        <p:txBody>
          <a:bodyPr anchor="b"/>
          <a:lstStyle>
            <a:lvl1pPr marL="0" indent="0">
              <a:lnSpc>
                <a:spcPct val="9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34768"/>
            <a:ext cx="5386917" cy="4587258"/>
          </a:xfrm>
        </p:spPr>
        <p:txBody>
          <a:bodyPr/>
          <a:lstStyle>
            <a:lvl1pPr>
              <a:lnSpc>
                <a:spcPct val="95000"/>
              </a:lnSpc>
              <a:defRPr sz="2400"/>
            </a:lvl1pPr>
            <a:lvl2pPr>
              <a:lnSpc>
                <a:spcPct val="95000"/>
              </a:lnSpc>
              <a:defRPr sz="2000"/>
            </a:lvl2pPr>
            <a:lvl3pPr>
              <a:lnSpc>
                <a:spcPct val="95000"/>
              </a:lnSpc>
              <a:defRPr sz="1800"/>
            </a:lvl3pPr>
            <a:lvl4pPr>
              <a:lnSpc>
                <a:spcPct val="95000"/>
              </a:lnSpc>
              <a:defRPr sz="1600"/>
            </a:lvl4pPr>
            <a:lvl5pPr>
              <a:lnSpc>
                <a:spcPct val="95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95007"/>
            <a:ext cx="5389033" cy="639762"/>
          </a:xfrm>
        </p:spPr>
        <p:txBody>
          <a:bodyPr anchor="b"/>
          <a:lstStyle>
            <a:lvl1pPr marL="0" indent="0">
              <a:lnSpc>
                <a:spcPct val="9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34768"/>
            <a:ext cx="5389033" cy="4587258"/>
          </a:xfrm>
        </p:spPr>
        <p:txBody>
          <a:bodyPr/>
          <a:lstStyle>
            <a:lvl1pPr>
              <a:lnSpc>
                <a:spcPct val="95000"/>
              </a:lnSpc>
              <a:defRPr sz="2400"/>
            </a:lvl1pPr>
            <a:lvl2pPr>
              <a:lnSpc>
                <a:spcPct val="95000"/>
              </a:lnSpc>
              <a:defRPr sz="2000"/>
            </a:lvl2pPr>
            <a:lvl3pPr>
              <a:lnSpc>
                <a:spcPct val="95000"/>
              </a:lnSpc>
              <a:defRPr sz="1800"/>
            </a:lvl3pPr>
            <a:lvl4pPr>
              <a:lnSpc>
                <a:spcPct val="95000"/>
              </a:lnSpc>
              <a:defRPr sz="1600"/>
            </a:lvl4pPr>
            <a:lvl5pPr>
              <a:lnSpc>
                <a:spcPct val="95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25600" y="198438"/>
            <a:ext cx="9956800" cy="868362"/>
          </a:xfrm>
        </p:spPr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677" y="1371600"/>
            <a:ext cx="3757724" cy="5181600"/>
          </a:xfrm>
        </p:spPr>
        <p:txBody>
          <a:bodyPr/>
          <a:lstStyle>
            <a:lvl1pPr>
              <a:lnSpc>
                <a:spcPct val="95000"/>
              </a:lnSpc>
              <a:defRPr sz="2400"/>
            </a:lvl1pPr>
            <a:lvl2pPr>
              <a:lnSpc>
                <a:spcPct val="95000"/>
              </a:lnSpc>
              <a:defRPr sz="2000"/>
            </a:lvl2pPr>
            <a:lvl3pPr>
              <a:lnSpc>
                <a:spcPct val="95000"/>
              </a:lnSpc>
              <a:defRPr sz="1800"/>
            </a:lvl3pPr>
            <a:lvl4pPr>
              <a:lnSpc>
                <a:spcPct val="95000"/>
              </a:lnSpc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5600" y="1371600"/>
            <a:ext cx="3759200" cy="5181600"/>
          </a:xfrm>
        </p:spPr>
        <p:txBody>
          <a:bodyPr/>
          <a:lstStyle>
            <a:lvl1pPr>
              <a:lnSpc>
                <a:spcPct val="95000"/>
              </a:lnSpc>
              <a:defRPr sz="2400"/>
            </a:lvl1pPr>
            <a:lvl2pPr>
              <a:lnSpc>
                <a:spcPct val="95000"/>
              </a:lnSpc>
              <a:defRPr sz="2000"/>
            </a:lvl2pPr>
            <a:lvl3pPr>
              <a:lnSpc>
                <a:spcPct val="95000"/>
              </a:lnSpc>
              <a:defRPr sz="1800"/>
            </a:lvl3pPr>
            <a:lvl4pPr>
              <a:lnSpc>
                <a:spcPct val="95000"/>
              </a:lnSpc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25600" y="198438"/>
            <a:ext cx="9956800" cy="868362"/>
          </a:xfrm>
        </p:spPr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2"/>
          </p:nvPr>
        </p:nvSpPr>
        <p:spPr>
          <a:xfrm>
            <a:off x="8128000" y="1371600"/>
            <a:ext cx="3759200" cy="5181600"/>
          </a:xfrm>
        </p:spPr>
        <p:txBody>
          <a:bodyPr/>
          <a:lstStyle>
            <a:lvl1pPr>
              <a:lnSpc>
                <a:spcPct val="95000"/>
              </a:lnSpc>
              <a:defRPr sz="2400"/>
            </a:lvl1pPr>
            <a:lvl2pPr>
              <a:lnSpc>
                <a:spcPct val="95000"/>
              </a:lnSpc>
              <a:defRPr sz="2000"/>
            </a:lvl2pPr>
            <a:lvl3pPr>
              <a:lnSpc>
                <a:spcPct val="95000"/>
              </a:lnSpc>
              <a:defRPr sz="1800"/>
            </a:lvl3pPr>
            <a:lvl4pPr>
              <a:lnSpc>
                <a:spcPct val="95000"/>
              </a:lnSpc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2398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71600"/>
            <a:ext cx="2844800" cy="5181600"/>
          </a:xfrm>
        </p:spPr>
        <p:txBody>
          <a:bodyPr/>
          <a:lstStyle>
            <a:lvl1pPr>
              <a:lnSpc>
                <a:spcPct val="95000"/>
              </a:lnSpc>
              <a:defRPr sz="2400"/>
            </a:lvl1pPr>
            <a:lvl2pPr>
              <a:lnSpc>
                <a:spcPct val="95000"/>
              </a:lnSpc>
              <a:defRPr sz="2000"/>
            </a:lvl2pPr>
            <a:lvl3pPr>
              <a:lnSpc>
                <a:spcPct val="95000"/>
              </a:lnSpc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2722" y="1371600"/>
            <a:ext cx="2845917" cy="5181600"/>
          </a:xfrm>
        </p:spPr>
        <p:txBody>
          <a:bodyPr/>
          <a:lstStyle>
            <a:lvl1pPr>
              <a:lnSpc>
                <a:spcPct val="95000"/>
              </a:lnSpc>
              <a:defRPr sz="2400"/>
            </a:lvl1pPr>
            <a:lvl2pPr>
              <a:lnSpc>
                <a:spcPct val="95000"/>
              </a:lnSpc>
              <a:defRPr sz="2000"/>
            </a:lvl2pPr>
            <a:lvl3pPr>
              <a:lnSpc>
                <a:spcPct val="95000"/>
              </a:lnSpc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25600" y="198438"/>
            <a:ext cx="9956800" cy="868362"/>
          </a:xfrm>
        </p:spPr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2"/>
          </p:nvPr>
        </p:nvSpPr>
        <p:spPr>
          <a:xfrm>
            <a:off x="6163360" y="1371600"/>
            <a:ext cx="2845917" cy="5181600"/>
          </a:xfrm>
        </p:spPr>
        <p:txBody>
          <a:bodyPr/>
          <a:lstStyle>
            <a:lvl1pPr>
              <a:lnSpc>
                <a:spcPct val="95000"/>
              </a:lnSpc>
              <a:defRPr sz="2400"/>
            </a:lvl1pPr>
            <a:lvl2pPr>
              <a:lnSpc>
                <a:spcPct val="95000"/>
              </a:lnSpc>
              <a:defRPr sz="2000"/>
            </a:lvl2pPr>
            <a:lvl3pPr>
              <a:lnSpc>
                <a:spcPct val="95000"/>
              </a:lnSpc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9144000" y="1371600"/>
            <a:ext cx="2845917" cy="5181600"/>
          </a:xfrm>
        </p:spPr>
        <p:txBody>
          <a:bodyPr/>
          <a:lstStyle>
            <a:lvl1pPr>
              <a:lnSpc>
                <a:spcPct val="95000"/>
              </a:lnSpc>
              <a:defRPr sz="2400"/>
            </a:lvl1pPr>
            <a:lvl2pPr>
              <a:lnSpc>
                <a:spcPct val="95000"/>
              </a:lnSpc>
              <a:defRPr sz="2000"/>
            </a:lvl2pPr>
            <a:lvl3pPr>
              <a:lnSpc>
                <a:spcPct val="95000"/>
              </a:lnSpc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162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76400"/>
            <a:ext cx="10972800" cy="4876800"/>
          </a:xfrm>
        </p:spPr>
        <p:txBody>
          <a:bodyPr anchor="t"/>
          <a:lstStyle>
            <a:lvl1pPr algn="ctr">
              <a:defRPr lang="en-US" sz="3600" b="1" kern="0" dirty="0">
                <a:solidFill>
                  <a:srgbClr val="002F5F"/>
                </a:solidFill>
                <a:latin typeface="Arial Narrow"/>
                <a:ea typeface="ＭＳ Ｐゴシック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60000" y="6536423"/>
            <a:ext cx="1828800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fld id="{E3972511-10F4-4867-8337-D2321DA7C588}" type="slidenum">
              <a:rPr lang="en-US" sz="1400" b="0">
                <a:solidFill>
                  <a:prstClr val="black"/>
                </a:solidFill>
                <a:latin typeface="Arial Narrow"/>
                <a:ea typeface="MS PGothic" pitchFamily="34" charset="-128"/>
              </a:rPr>
              <a:pPr algn="r" defTabSz="457200">
                <a:defRPr/>
              </a:pPr>
              <a:t>‹#›</a:t>
            </a:fld>
            <a:endParaRPr lang="en-US" sz="1400" b="0" dirty="0">
              <a:solidFill>
                <a:prstClr val="black"/>
              </a:solidFill>
              <a:latin typeface="Arial Narrow"/>
              <a:ea typeface="MS PGothic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415" y="353358"/>
            <a:ext cx="1222699" cy="99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1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198438"/>
            <a:ext cx="9956800" cy="868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02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6018"/>
            <a:ext cx="4749800" cy="21520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2192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160000" y="6536423"/>
            <a:ext cx="1828800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fld id="{E3972511-10F4-4867-8337-D2321DA7C588}" type="slidenum">
              <a:rPr lang="en-US" sz="1400" b="0">
                <a:solidFill>
                  <a:prstClr val="black"/>
                </a:solidFill>
                <a:latin typeface="Arial Narrow"/>
                <a:ea typeface="MS PGothic" pitchFamily="34" charset="-128"/>
              </a:rPr>
              <a:pPr algn="r" defTabSz="457200">
                <a:defRPr/>
              </a:pPr>
              <a:t>‹#›</a:t>
            </a:fld>
            <a:endParaRPr lang="en-US" sz="1400" b="0" dirty="0">
              <a:solidFill>
                <a:prstClr val="black"/>
              </a:solidFill>
              <a:latin typeface="Arial Narrow"/>
              <a:ea typeface="MS PGothic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9" y="224317"/>
            <a:ext cx="101183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4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rgbClr val="002F5F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F5F"/>
          </a:solidFill>
          <a:latin typeface="Arial Narrow" pitchFamily="34" charset="0"/>
          <a:ea typeface="ＭＳ Ｐゴシック" pitchFamily="-106" charset="-128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F5F"/>
          </a:solidFill>
          <a:latin typeface="Arial Narrow" pitchFamily="34" charset="0"/>
          <a:ea typeface="ＭＳ Ｐゴシック" pitchFamily="-106" charset="-128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F5F"/>
          </a:solidFill>
          <a:latin typeface="Arial Narrow" pitchFamily="34" charset="0"/>
          <a:ea typeface="ＭＳ Ｐゴシック" pitchFamily="-106" charset="-128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F5F"/>
          </a:solidFill>
          <a:latin typeface="Arial Narrow" pitchFamily="34" charset="0"/>
          <a:ea typeface="ＭＳ Ｐゴシック" pitchFamily="-106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F5F"/>
          </a:solidFill>
          <a:latin typeface="Arial Narrow" pitchFamily="34" charset="0"/>
          <a:ea typeface="ＭＳ Ｐゴシック" pitchFamily="-106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F5F"/>
          </a:solidFill>
          <a:latin typeface="Arial Narrow" pitchFamily="34" charset="0"/>
          <a:ea typeface="ＭＳ Ｐゴシック" pitchFamily="-106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F5F"/>
          </a:solidFill>
          <a:latin typeface="Arial Narrow" pitchFamily="34" charset="0"/>
          <a:ea typeface="ＭＳ Ｐゴシック" pitchFamily="-106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F5F"/>
          </a:solidFill>
          <a:latin typeface="Arial Narrow" pitchFamily="34" charset="0"/>
          <a:ea typeface="ＭＳ Ｐゴシック" pitchFamily="-106" charset="-128"/>
        </a:defRPr>
      </a:lvl9pPr>
    </p:titleStyle>
    <p:bodyStyle>
      <a:lvl1pPr marL="400050" indent="-400050" algn="l" defTabSz="457200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SzPct val="91000"/>
        <a:buFont typeface="Lucida Grande" pitchFamily="-106" charset="0"/>
        <a:buChar char="▼"/>
        <a:defRPr sz="2800">
          <a:solidFill>
            <a:srgbClr val="002F5F"/>
          </a:solidFill>
          <a:latin typeface="+mn-lt"/>
          <a:ea typeface="+mn-ea"/>
          <a:cs typeface="+mn-cs"/>
        </a:defRPr>
      </a:lvl1pPr>
      <a:lvl2pPr marL="695325" indent="-293688" algn="l" defTabSz="457200" rtl="0" eaLnBrk="1" fontAlgn="base" hangingPunct="1">
        <a:lnSpc>
          <a:spcPct val="95000"/>
        </a:lnSpc>
        <a:spcBef>
          <a:spcPts val="500"/>
        </a:spcBef>
        <a:spcAft>
          <a:spcPct val="0"/>
        </a:spcAft>
        <a:buClr>
          <a:srgbClr val="002F5F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000125" indent="-295275" algn="l" defTabSz="457200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002F5F"/>
        </a:buClr>
        <a:buFont typeface="Lucida Grande" pitchFamily="-106" charset="0"/>
        <a:buChar char="−"/>
        <a:defRPr sz="2400">
          <a:solidFill>
            <a:schemeClr val="tx1"/>
          </a:solidFill>
          <a:latin typeface="+mn-lt"/>
          <a:ea typeface="+mn-ea"/>
        </a:defRPr>
      </a:lvl3pPr>
      <a:lvl4pPr marL="1601788" indent="-228600" algn="l" defTabSz="457200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002F5F"/>
        </a:buClr>
        <a:buFont typeface="Lucida Grande" pitchFamily="-106" charset="0"/>
        <a:buChar char="−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002F5F"/>
        </a:buClr>
        <a:buFont typeface="Lucida Grande" pitchFamily="-106" charset="0"/>
        <a:buChar char="−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002F5F"/>
        </a:buClr>
        <a:buFont typeface="Lucida Grande" pitchFamily="-106" charset="0"/>
        <a:buChar char="−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002F5F"/>
        </a:buClr>
        <a:buFont typeface="Lucida Grande" pitchFamily="-106" charset="0"/>
        <a:buChar char="−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002F5F"/>
        </a:buClr>
        <a:buFont typeface="Lucida Grande" pitchFamily="-106" charset="0"/>
        <a:buChar char="−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002F5F"/>
        </a:buClr>
        <a:buFont typeface="Lucida Grande" pitchFamily="-106" charset="0"/>
        <a:buChar char="−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AEAD230-FF93-A544-C94B-253D34C66C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Early Career Perspective on Antarctic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0156-7171-81D1-5801-850E07244A9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Workshop on Antarctic </a:t>
            </a:r>
          </a:p>
          <a:p>
            <a:r>
              <a:rPr lang="en-US" dirty="0"/>
              <a:t>Meteorology &amp; Climate</a:t>
            </a:r>
          </a:p>
          <a:p>
            <a:r>
              <a:rPr lang="en-US" dirty="0"/>
              <a:t>16 July 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C3075-EE94-F651-752E-BFC08B176AC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Isabella Onsi</a:t>
            </a:r>
          </a:p>
          <a:p>
            <a:r>
              <a:rPr lang="en-US" dirty="0"/>
              <a:t>(isabella.i.onsi.civ@us.navy.mil)</a:t>
            </a:r>
          </a:p>
          <a:p>
            <a:r>
              <a:rPr lang="en-US" dirty="0"/>
              <a:t>Staff Meteorologist</a:t>
            </a:r>
          </a:p>
          <a:p>
            <a:r>
              <a:rPr lang="en-US" dirty="0"/>
              <a:t>NIWC LANT Polar Programs</a:t>
            </a:r>
          </a:p>
        </p:txBody>
      </p:sp>
    </p:spTree>
    <p:extLst>
      <p:ext uri="{BB962C8B-B14F-4D97-AF65-F5344CB8AC3E}">
        <p14:creationId xmlns:p14="http://schemas.microsoft.com/office/powerpoint/2010/main" val="339984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8FB2-8BDE-8668-86D6-0B368AA63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Advice for Early Career Professionals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EED7-C5F2-927D-55CA-18F007C3BC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Ask Questions</a:t>
            </a:r>
          </a:p>
          <a:p>
            <a:pPr lvl="1"/>
            <a:r>
              <a:rPr lang="en-US" sz="3600" dirty="0">
                <a:solidFill>
                  <a:schemeClr val="tx2"/>
                </a:solidFill>
              </a:rPr>
              <a:t>Why is something done a specific way?</a:t>
            </a:r>
          </a:p>
          <a:p>
            <a:pPr lvl="1"/>
            <a:r>
              <a:rPr lang="en-US" sz="3600" dirty="0">
                <a:solidFill>
                  <a:schemeClr val="tx2"/>
                </a:solidFill>
              </a:rPr>
              <a:t>Get clarification</a:t>
            </a:r>
          </a:p>
          <a:p>
            <a:pPr lvl="1"/>
            <a:r>
              <a:rPr lang="en-US" sz="3600" dirty="0">
                <a:solidFill>
                  <a:schemeClr val="tx2"/>
                </a:solidFill>
              </a:rPr>
              <a:t>Understanding the jobs of the people around you will help you succeed in your own position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DF649-5E6E-77B7-FB65-F25E16CFB6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Collaboration</a:t>
            </a:r>
          </a:p>
          <a:p>
            <a:pPr lvl="1"/>
            <a:r>
              <a:rPr lang="en-US" sz="3600" dirty="0">
                <a:solidFill>
                  <a:schemeClr val="tx2"/>
                </a:solidFill>
              </a:rPr>
              <a:t>Willingness to listen and adapt</a:t>
            </a:r>
          </a:p>
          <a:p>
            <a:pPr lvl="1"/>
            <a:r>
              <a:rPr lang="en-US" sz="3600" dirty="0">
                <a:solidFill>
                  <a:schemeClr val="tx2"/>
                </a:solidFill>
              </a:rPr>
              <a:t>Figure out the larger impacts of your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6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2E4312-2AAD-8281-6919-DAD939E3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6400800" cy="5181600"/>
          </a:xfrm>
        </p:spPr>
        <p:txBody>
          <a:bodyPr/>
          <a:lstStyle/>
          <a:p>
            <a:r>
              <a:rPr lang="en-US" sz="3600" dirty="0">
                <a:solidFill>
                  <a:srgbClr val="003367"/>
                </a:solidFill>
              </a:rPr>
              <a:t>How can we best communicate our forecasts?</a:t>
            </a:r>
          </a:p>
          <a:p>
            <a:pPr lvl="1"/>
            <a:r>
              <a:rPr lang="en-US" sz="3600" dirty="0">
                <a:solidFill>
                  <a:srgbClr val="003367"/>
                </a:solidFill>
              </a:rPr>
              <a:t>Different at McMurdo, airfields, and field camps</a:t>
            </a:r>
          </a:p>
          <a:p>
            <a:pPr lvl="1"/>
            <a:r>
              <a:rPr lang="en-US" sz="3600" dirty="0">
                <a:solidFill>
                  <a:srgbClr val="003367"/>
                </a:solidFill>
              </a:rPr>
              <a:t>Is everyone who needs the information able to receive it?</a:t>
            </a:r>
          </a:p>
        </p:txBody>
      </p:sp>
      <p:pic>
        <p:nvPicPr>
          <p:cNvPr id="3" name="Picture 2" descr="A snowy landscape with a mountain in the distance&#10;&#10;AI-generated content may be incorrect.">
            <a:extLst>
              <a:ext uri="{FF2B5EF4-FFF2-40B4-BE49-F238E27FC236}">
                <a16:creationId xmlns:a16="http://schemas.microsoft.com/office/drawing/2014/main" id="{E7F8F5AF-B717-9E33-771F-87CA4BD5DC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24" y="1656747"/>
            <a:ext cx="3458480" cy="46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1040-3F22-16F7-8103-77FFB407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Products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6373091" cy="5181600"/>
          </a:xfrm>
        </p:spPr>
        <p:txBody>
          <a:bodyPr/>
          <a:lstStyle/>
          <a:p>
            <a:r>
              <a:rPr lang="en-US" sz="3600" spc="0" dirty="0">
                <a:solidFill>
                  <a:srgbClr val="003367"/>
                </a:solidFill>
              </a:rPr>
              <a:t>Making sure </a:t>
            </a:r>
            <a:r>
              <a:rPr lang="en-US" sz="3600" dirty="0">
                <a:solidFill>
                  <a:srgbClr val="003367"/>
                </a:solidFill>
              </a:rPr>
              <a:t>our forecast products evolve with the changing needs of the station</a:t>
            </a:r>
          </a:p>
          <a:p>
            <a:pPr lvl="1"/>
            <a:r>
              <a:rPr lang="en-US" sz="3200" dirty="0">
                <a:solidFill>
                  <a:srgbClr val="003367"/>
                </a:solidFill>
              </a:rPr>
              <a:t>Warnings and conditions</a:t>
            </a:r>
          </a:p>
          <a:p>
            <a:pPr lvl="1"/>
            <a:r>
              <a:rPr lang="en-US" sz="3200" dirty="0">
                <a:solidFill>
                  <a:srgbClr val="003367"/>
                </a:solidFill>
              </a:rPr>
              <a:t>Incorporating potential space weather or HF issues </a:t>
            </a:r>
          </a:p>
          <a:p>
            <a:pPr lvl="1"/>
            <a:endParaRPr lang="en-US" sz="3200" dirty="0">
              <a:solidFill>
                <a:srgbClr val="003367"/>
              </a:solidFill>
            </a:endParaRPr>
          </a:p>
          <a:p>
            <a:r>
              <a:rPr lang="en-US" sz="3600" spc="0" dirty="0">
                <a:solidFill>
                  <a:srgbClr val="003367"/>
                </a:solidFill>
              </a:rPr>
              <a:t>Importance of feedback and survey information</a:t>
            </a:r>
          </a:p>
        </p:txBody>
      </p:sp>
      <p:pic>
        <p:nvPicPr>
          <p:cNvPr id="3" name="Picture 2" descr="A group of ants on a rock&#10;&#10;AI-generated content may be incorrect.">
            <a:extLst>
              <a:ext uri="{FF2B5EF4-FFF2-40B4-BE49-F238E27FC236}">
                <a16:creationId xmlns:a16="http://schemas.microsoft.com/office/drawing/2014/main" id="{86E4BBA7-CE1E-8059-7A66-A82A3DCE78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5405" y="2221922"/>
            <a:ext cx="4641273" cy="348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9E86-A219-F534-6B12-62D089A6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Request Products &amp; Information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4551123" cy="5181600"/>
          </a:xfrm>
        </p:spPr>
        <p:txBody>
          <a:bodyPr/>
          <a:lstStyle/>
          <a:p>
            <a:r>
              <a:rPr lang="en-US" sz="3200" spc="0" dirty="0">
                <a:solidFill>
                  <a:srgbClr val="003367"/>
                </a:solidFill>
              </a:rPr>
              <a:t>Requests are anything from daily wind reports, to whole new products</a:t>
            </a:r>
            <a:endParaRPr lang="en-US" sz="3200" dirty="0"/>
          </a:p>
          <a:p>
            <a:r>
              <a:rPr lang="en-US" sz="3200" dirty="0"/>
              <a:t>Worked with scientific groups to create tailored forecast products to best fit the needs of their specific research project or tasking</a:t>
            </a:r>
          </a:p>
          <a:p>
            <a:r>
              <a:rPr lang="en-US" sz="3200" dirty="0"/>
              <a:t>Archival AWS data requests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6AEC05-44F8-D557-FE48-B9DC9CFC00FE}"/>
              </a:ext>
            </a:extLst>
          </p:cNvPr>
          <p:cNvGrpSpPr/>
          <p:nvPr/>
        </p:nvGrpSpPr>
        <p:grpSpPr>
          <a:xfrm>
            <a:off x="5405377" y="1475772"/>
            <a:ext cx="6295057" cy="4809281"/>
            <a:chOff x="1806871" y="1642007"/>
            <a:chExt cx="10240804" cy="51649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5125EA7-C391-470E-5551-852195BF6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6871" y="1642007"/>
              <a:ext cx="10240804" cy="387600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5D7A28-0FAA-A589-058B-ACCCFA85D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6871" y="2405811"/>
              <a:ext cx="10240804" cy="4401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04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4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WC LANT 16x9_No CUI template">
  <a:themeElements>
    <a:clrScheme name="SSC LANT1">
      <a:dk1>
        <a:sysClr val="windowText" lastClr="000000"/>
      </a:dk1>
      <a:lt1>
        <a:sysClr val="window" lastClr="FFFFFF"/>
      </a:lt1>
      <a:dk2>
        <a:srgbClr val="002F5F"/>
      </a:dk2>
      <a:lt2>
        <a:srgbClr val="BCBDBC"/>
      </a:lt2>
      <a:accent1>
        <a:srgbClr val="739ABC"/>
      </a:accent1>
      <a:accent2>
        <a:srgbClr val="002F5F"/>
      </a:accent2>
      <a:accent3>
        <a:srgbClr val="DEA602"/>
      </a:accent3>
      <a:accent4>
        <a:srgbClr val="747678"/>
      </a:accent4>
      <a:accent5>
        <a:srgbClr val="ADD1F2"/>
      </a:accent5>
      <a:accent6>
        <a:srgbClr val="BCBDBC"/>
      </a:accent6>
      <a:hlink>
        <a:srgbClr val="002F5F"/>
      </a:hlink>
      <a:folHlink>
        <a:srgbClr val="002F5F"/>
      </a:folHlink>
    </a:clrScheme>
    <a:fontScheme name="Default Design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2"/>
          </a:solidFill>
        </a:ln>
      </a:spPr>
      <a:bodyPr rtlCol="0" anchor="t" anchorCtr="0"/>
      <a:lstStyle>
        <a:defPPr>
          <a:defRPr sz="16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 b="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IWC LANT 16x9_No CUI template" id="{24BD6284-D3C8-4FD7-A5B6-270011FBAB9E}" vid="{75D407FC-3D75-4760-9393-0C81B1E395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LANT 16x9_No CUI template</Template>
  <TotalTime>4674</TotalTime>
  <Words>178</Words>
  <Application>Microsoft Office PowerPoint</Application>
  <PresentationFormat>와이드스크린</PresentationFormat>
  <Paragraphs>31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Lucida Grande</vt:lpstr>
      <vt:lpstr>ＭＳ Ｐゴシック</vt:lpstr>
      <vt:lpstr>ＭＳ Ｐゴシック</vt:lpstr>
      <vt:lpstr>Arial</vt:lpstr>
      <vt:lpstr>Arial Narrow</vt:lpstr>
      <vt:lpstr>Calibri Light</vt:lpstr>
      <vt:lpstr>Wingdings</vt:lpstr>
      <vt:lpstr>NIWC LANT 16x9_No CUI template</vt:lpstr>
      <vt:lpstr>PowerPoint 프레젠테이션</vt:lpstr>
      <vt:lpstr>Most Common Advice for Early Career Professionals</vt:lpstr>
      <vt:lpstr>Communication</vt:lpstr>
      <vt:lpstr>Standardized Products</vt:lpstr>
      <vt:lpstr>Specific Request Products &amp; Information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Michael D CIV USN NIWC ATLANTIC SC (USA)</dc:creator>
  <cp:lastModifiedBy>KOPRI_HNcho</cp:lastModifiedBy>
  <cp:revision>8</cp:revision>
  <dcterms:created xsi:type="dcterms:W3CDTF">2023-04-03T14:42:45Z</dcterms:created>
  <dcterms:modified xsi:type="dcterms:W3CDTF">2025-07-10T01:24:33Z</dcterms:modified>
</cp:coreProperties>
</file>