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547" r:id="rId3"/>
    <p:sldId id="378" r:id="rId4"/>
    <p:sldId id="535" r:id="rId5"/>
    <p:sldId id="533" r:id="rId6"/>
    <p:sldId id="288" r:id="rId7"/>
    <p:sldId id="295" r:id="rId8"/>
    <p:sldId id="538" r:id="rId9"/>
    <p:sldId id="553" r:id="rId10"/>
    <p:sldId id="546" r:id="rId11"/>
    <p:sldId id="545" r:id="rId12"/>
    <p:sldId id="554" r:id="rId13"/>
    <p:sldId id="542" r:id="rId14"/>
    <p:sldId id="551" r:id="rId15"/>
    <p:sldId id="550" r:id="rId16"/>
    <p:sldId id="548" r:id="rId17"/>
    <p:sldId id="549" r:id="rId18"/>
    <p:sldId id="544" r:id="rId19"/>
    <p:sldId id="540" r:id="rId20"/>
    <p:sldId id="556" r:id="rId21"/>
    <p:sldId id="555" r:id="rId22"/>
    <p:sldId id="552" r:id="rId23"/>
    <p:sldId id="274" r:id="rId24"/>
    <p:sldId id="262" r:id="rId25"/>
    <p:sldId id="263" r:id="rId26"/>
    <p:sldId id="264" r:id="rId27"/>
    <p:sldId id="265" r:id="rId28"/>
    <p:sldId id="266" r:id="rId29"/>
    <p:sldId id="267" r:id="rId30"/>
    <p:sldId id="268" r:id="rId31"/>
    <p:sldId id="269" r:id="rId32"/>
    <p:sldId id="276" r:id="rId33"/>
    <p:sldId id="277" r:id="rId34"/>
    <p:sldId id="271" r:id="rId35"/>
    <p:sldId id="272" r:id="rId36"/>
    <p:sldId id="273" r:id="rId3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0DD84FBC-5442-4CE5-B265-468D466CD2D0}">
          <p14:sldIdLst>
            <p14:sldId id="256"/>
            <p14:sldId id="547"/>
            <p14:sldId id="378"/>
            <p14:sldId id="535"/>
            <p14:sldId id="533"/>
            <p14:sldId id="288"/>
            <p14:sldId id="295"/>
            <p14:sldId id="538"/>
            <p14:sldId id="553"/>
            <p14:sldId id="546"/>
            <p14:sldId id="545"/>
            <p14:sldId id="554"/>
            <p14:sldId id="542"/>
            <p14:sldId id="551"/>
            <p14:sldId id="550"/>
            <p14:sldId id="548"/>
            <p14:sldId id="549"/>
            <p14:sldId id="544"/>
            <p14:sldId id="540"/>
            <p14:sldId id="556"/>
          </p14:sldIdLst>
        </p14:section>
        <p14:section name="Supplementary" id="{25535C34-7BEA-47EB-90A3-E000E949BDDA}">
          <p14:sldIdLst>
            <p14:sldId id="555"/>
            <p14:sldId id="552"/>
            <p14:sldId id="274"/>
            <p14:sldId id="262"/>
            <p14:sldId id="263"/>
            <p14:sldId id="264"/>
            <p14:sldId id="265"/>
            <p14:sldId id="266"/>
            <p14:sldId id="267"/>
            <p14:sldId id="268"/>
            <p14:sldId id="269"/>
            <p14:sldId id="276"/>
            <p14:sldId id="277"/>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F5597"/>
    <a:srgbClr val="ED7D31"/>
    <a:srgbClr val="F4B183"/>
    <a:srgbClr val="FCAB8F"/>
    <a:srgbClr val="FEE5D8"/>
    <a:srgbClr val="B7D4EA"/>
    <a:srgbClr val="08306B"/>
    <a:srgbClr val="5D000B"/>
    <a:srgbClr val="32C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605" autoAdjust="0"/>
  </p:normalViewPr>
  <p:slideViewPr>
    <p:cSldViewPr snapToGrid="0">
      <p:cViewPr varScale="1">
        <p:scale>
          <a:sx n="67" d="100"/>
          <a:sy n="67" d="100"/>
        </p:scale>
        <p:origin x="12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EA43-238A-42A5-9D00-D3B98B7EA70E}" type="datetimeFigureOut">
              <a:rPr lang="ko-KR" altLang="en-US" smtClean="0"/>
              <a:t>2025-07-17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2899-F63C-4895-81B9-1FE0AA2E0C55}" type="slidenum">
              <a:rPr lang="ko-KR" altLang="en-US" smtClean="0"/>
              <a:t>‹#›</a:t>
            </a:fld>
            <a:endParaRPr lang="ko-KR" altLang="en-US"/>
          </a:p>
        </p:txBody>
      </p:sp>
    </p:spTree>
    <p:extLst>
      <p:ext uri="{BB962C8B-B14F-4D97-AF65-F5344CB8AC3E}">
        <p14:creationId xmlns:p14="http://schemas.microsoft.com/office/powerpoint/2010/main" val="23045803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hello, everyone. my name is dong-</a:t>
            </a:r>
            <a:r>
              <a:rPr lang="en-US" altLang="ko-KR" dirty="0" err="1"/>
              <a:t>chan</a:t>
            </a:r>
            <a:r>
              <a:rPr lang="en-US" altLang="ko-KR" dirty="0"/>
              <a:t> </a:t>
            </a:r>
            <a:r>
              <a:rPr lang="en-US" altLang="ko-KR" dirty="0" err="1"/>
              <a:t>hong</a:t>
            </a:r>
            <a:r>
              <a:rPr lang="en-US" altLang="ko-KR" dirty="0"/>
              <a:t>, a</a:t>
            </a:r>
            <a:r>
              <a:rPr lang="ko-KR" altLang="en-US" dirty="0"/>
              <a:t> </a:t>
            </a:r>
            <a:r>
              <a:rPr lang="en-US" altLang="ko-KR" dirty="0" err="1"/>
              <a:t>ph.d.</a:t>
            </a:r>
            <a:r>
              <a:rPr lang="en-US" altLang="ko-KR" dirty="0"/>
              <a:t> student in Seoul national university. today </a:t>
            </a:r>
            <a:r>
              <a:rPr lang="en-US" altLang="ko-KR" dirty="0" err="1"/>
              <a:t>i</a:t>
            </a:r>
            <a:r>
              <a:rPr lang="en-US" altLang="ko-KR" dirty="0"/>
              <a:t> will present ‘How does Antarctic ozone depletion affect the southern hemisphere climate” </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a:t>
            </a:fld>
            <a:endParaRPr lang="ko-KR" altLang="en-US"/>
          </a:p>
        </p:txBody>
      </p:sp>
    </p:spTree>
    <p:extLst>
      <p:ext uri="{BB962C8B-B14F-4D97-AF65-F5344CB8AC3E}">
        <p14:creationId xmlns:p14="http://schemas.microsoft.com/office/powerpoint/2010/main" val="213499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the mass could be cloud for negative geopotential height in Antarctic region.</a:t>
            </a:r>
          </a:p>
          <a:p>
            <a:r>
              <a:rPr lang="en-US" altLang="ko-KR" dirty="0"/>
              <a:t>These figures show the differences for surface pressure and geopotential height in 850 and 500 </a:t>
            </a:r>
            <a:r>
              <a:rPr lang="en-US" altLang="ko-KR" dirty="0" err="1"/>
              <a:t>hpa</a:t>
            </a:r>
            <a:r>
              <a:rPr lang="en-US" altLang="ko-KR" dirty="0"/>
              <a:t> pressure levels.</a:t>
            </a:r>
          </a:p>
          <a:p>
            <a:r>
              <a:rPr lang="en-US" altLang="ko-KR" dirty="0"/>
              <a:t>Although the amplitude of reduction in 500 </a:t>
            </a:r>
            <a:r>
              <a:rPr lang="en-US" altLang="ko-KR" dirty="0" err="1"/>
              <a:t>hpa</a:t>
            </a:r>
            <a:r>
              <a:rPr lang="en-US" altLang="ko-KR" dirty="0"/>
              <a:t> pressure level are weaker than the others, they all show similar pattern.</a:t>
            </a:r>
          </a:p>
          <a:p>
            <a:r>
              <a:rPr lang="en-US" altLang="ko-KR" dirty="0"/>
              <a:t>It indicates that there is barotropic reduction in geopotential height and this reduction could be attributed to surface pressure.</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10</a:t>
            </a:fld>
            <a:endParaRPr lang="ko-KR" altLang="en-US"/>
          </a:p>
        </p:txBody>
      </p:sp>
    </p:spTree>
    <p:extLst>
      <p:ext uri="{BB962C8B-B14F-4D97-AF65-F5344CB8AC3E}">
        <p14:creationId xmlns:p14="http://schemas.microsoft.com/office/powerpoint/2010/main" val="325118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quantify the contribution of surface pressure and temperature, I use this anomaly decomposition equation. Because the geopotential is balanced with the surface pressure and temperature, its anomaly could be decomposed to their contribution. Although this equation neglects the nonlinear component, the reconstructed geopotential height differences are almost same with original geopotential height differences. Then we check the contributions of each terms. While the air temperature increase the geopotential height in Antarctic region, the negative geopotential height is attributed to surface pressure contribution.</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11</a:t>
            </a:fld>
            <a:endParaRPr lang="ko-KR" altLang="en-US"/>
          </a:p>
        </p:txBody>
      </p:sp>
    </p:spTree>
    <p:extLst>
      <p:ext uri="{BB962C8B-B14F-4D97-AF65-F5344CB8AC3E}">
        <p14:creationId xmlns:p14="http://schemas.microsoft.com/office/powerpoint/2010/main" val="148305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contribution of surface pressure is also significant during the austral summer season.</a:t>
            </a:r>
          </a:p>
          <a:p>
            <a:r>
              <a:rPr lang="en-US" altLang="ko-KR" dirty="0"/>
              <a:t>So the geopotential height decomposition reveals that for the negative geopotential height which is consistent with positive southern annular model is attributed to Antarctic surface pressure decrease.</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12</a:t>
            </a:fld>
            <a:endParaRPr lang="ko-KR" altLang="en-US"/>
          </a:p>
        </p:txBody>
      </p:sp>
    </p:spTree>
    <p:extLst>
      <p:ext uri="{BB962C8B-B14F-4D97-AF65-F5344CB8AC3E}">
        <p14:creationId xmlns:p14="http://schemas.microsoft.com/office/powerpoint/2010/main" val="229283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what causes the </a:t>
            </a:r>
            <a:r>
              <a:rPr lang="en-US" altLang="ko-KR" dirty="0" err="1"/>
              <a:t>derecase</a:t>
            </a:r>
            <a:r>
              <a:rPr lang="en-US" altLang="ko-KR" dirty="0"/>
              <a:t> in Antarctic surface pressure?</a:t>
            </a:r>
          </a:p>
          <a:p>
            <a:r>
              <a:rPr lang="en-US" altLang="ko-KR" dirty="0"/>
              <a:t>This surface pressure differences illustrates that there is mass increase in mid latitude and mass decrease in Antarctic.</a:t>
            </a:r>
          </a:p>
          <a:p>
            <a:r>
              <a:rPr lang="en-US" altLang="ko-KR" dirty="0"/>
              <a:t>And this mass differences imply that there </a:t>
            </a:r>
            <a:r>
              <a:rPr lang="en-US" altLang="ko-KR" dirty="0" err="1"/>
              <a:t>sould</a:t>
            </a:r>
            <a:r>
              <a:rPr lang="en-US" altLang="ko-KR" dirty="0"/>
              <a:t> be mass divergence in Antarctic region.</a:t>
            </a:r>
          </a:p>
          <a:p>
            <a:r>
              <a:rPr lang="en-US" altLang="ko-KR" dirty="0"/>
              <a:t>To quantify this mass divergence and investigate the vertical profile of mass transport, I perform the surface pressure budget analysis.</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13</a:t>
            </a:fld>
            <a:endParaRPr lang="ko-KR" altLang="en-US"/>
          </a:p>
        </p:txBody>
      </p:sp>
    </p:spTree>
    <p:extLst>
      <p:ext uri="{BB962C8B-B14F-4D97-AF65-F5344CB8AC3E}">
        <p14:creationId xmlns:p14="http://schemas.microsoft.com/office/powerpoint/2010/main" val="12034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equation is the surface pressure budget equation. Left hand side indicates the polar-cap surface pressure change and the right hand side indicates the mass transport across Antarctic circle. If we compare the green and light green lines which indicate the surface pressure change and its budget, they are almost same, so this surface pressure budget could explain the surface pressure change in quantitative sense. The black line indicates the surface pressure difference and there is significant surface pressure decrease after late November. And it is due to the significant surface pressure decrease in late November and early December.</a:t>
            </a:r>
          </a:p>
          <a:p>
            <a:r>
              <a:rPr lang="en-US" altLang="ko-KR" dirty="0"/>
              <a:t>Then we check the vertical profile of mass transport. If we calculate the vertical integration this mass transport, it is same as above surface pressure budget.</a:t>
            </a:r>
          </a:p>
          <a:p>
            <a:r>
              <a:rPr lang="en-US" altLang="ko-KR" dirty="0"/>
              <a:t>This vertical profile shows that there is northward mass transport in the upper troposphere and stratosphere. While there is strong southward mass transport near the surface, the total mass transport is northward, so it leads to Antarctic surface pressure decrease. </a:t>
            </a:r>
          </a:p>
          <a:p>
            <a:r>
              <a:rPr lang="en-US" altLang="ko-KR" dirty="0"/>
              <a:t>Because the important surface pressure decrease is focused in the late November and early December, hereafter results are averaged for this period. </a:t>
            </a:r>
          </a:p>
          <a:p>
            <a:endParaRPr lang="en-US" altLang="ko-KR" dirty="0"/>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14</a:t>
            </a:fld>
            <a:endParaRPr lang="ko-KR" altLang="en-US"/>
          </a:p>
        </p:txBody>
      </p:sp>
    </p:spTree>
    <p:extLst>
      <p:ext uri="{BB962C8B-B14F-4D97-AF65-F5344CB8AC3E}">
        <p14:creationId xmlns:p14="http://schemas.microsoft.com/office/powerpoint/2010/main" val="387628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15</a:t>
            </a:fld>
            <a:endParaRPr lang="ko-KR" altLang="en-US"/>
          </a:p>
        </p:txBody>
      </p:sp>
    </p:spTree>
    <p:extLst>
      <p:ext uri="{BB962C8B-B14F-4D97-AF65-F5344CB8AC3E}">
        <p14:creationId xmlns:p14="http://schemas.microsoft.com/office/powerpoint/2010/main" val="173363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16</a:t>
            </a:fld>
            <a:endParaRPr lang="ko-KR" altLang="en-US"/>
          </a:p>
        </p:txBody>
      </p:sp>
    </p:spTree>
    <p:extLst>
      <p:ext uri="{BB962C8B-B14F-4D97-AF65-F5344CB8AC3E}">
        <p14:creationId xmlns:p14="http://schemas.microsoft.com/office/powerpoint/2010/main" val="793185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17</a:t>
            </a:fld>
            <a:endParaRPr lang="ko-KR" altLang="en-US"/>
          </a:p>
        </p:txBody>
      </p:sp>
    </p:spTree>
    <p:extLst>
      <p:ext uri="{BB962C8B-B14F-4D97-AF65-F5344CB8AC3E}">
        <p14:creationId xmlns:p14="http://schemas.microsoft.com/office/powerpoint/2010/main" val="356655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18</a:t>
            </a:fld>
            <a:endParaRPr lang="ko-KR" altLang="en-US"/>
          </a:p>
        </p:txBody>
      </p:sp>
    </p:spTree>
    <p:extLst>
      <p:ext uri="{BB962C8B-B14F-4D97-AF65-F5344CB8AC3E}">
        <p14:creationId xmlns:p14="http://schemas.microsoft.com/office/powerpoint/2010/main" val="1017623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19</a:t>
            </a:fld>
            <a:endParaRPr lang="ko-KR" altLang="en-US"/>
          </a:p>
        </p:txBody>
      </p:sp>
    </p:spTree>
    <p:extLst>
      <p:ext uri="{BB962C8B-B14F-4D97-AF65-F5344CB8AC3E}">
        <p14:creationId xmlns:p14="http://schemas.microsoft.com/office/powerpoint/2010/main" val="160182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342900" indent="-342900">
              <a:lnSpc>
                <a:spcPct val="150000"/>
              </a:lnSpc>
              <a:buFont typeface="Arial" panose="020B0604020202020204" pitchFamily="34" charset="0"/>
              <a:buChar char="•"/>
            </a:pPr>
            <a:r>
              <a:rPr lang="en-US" altLang="ko-KR" sz="1200" dirty="0">
                <a:latin typeface="Arial" panose="020B0604020202020204" pitchFamily="34" charset="0"/>
                <a:ea typeface="THE명품고딕B" panose="02020603020101020101" pitchFamily="18" charset="-127"/>
                <a:cs typeface="Arial" panose="020B0604020202020204" pitchFamily="34" charset="0"/>
              </a:rPr>
              <a:t>Since about the 1970s, anthropogenic emissions of ozone-depleting gases have led to depletion of ~3–4% of the total ozone averaged over the globe.</a:t>
            </a:r>
          </a:p>
          <a:p>
            <a:pPr marL="342900" indent="-342900" algn="just">
              <a:lnSpc>
                <a:spcPct val="150000"/>
              </a:lnSpc>
              <a:buFont typeface="Arial" panose="020B0604020202020204" pitchFamily="34" charset="0"/>
              <a:buChar char="•"/>
            </a:pPr>
            <a:r>
              <a:rPr lang="en-US" altLang="ko-KR" sz="1200" dirty="0">
                <a:latin typeface="Arial" panose="020B0604020202020204" pitchFamily="34" charset="0"/>
                <a:ea typeface="THE명품고딕B" panose="02020603020101020101" pitchFamily="18" charset="-127"/>
                <a:cs typeface="Arial" panose="020B0604020202020204" pitchFamily="34" charset="0"/>
              </a:rPr>
              <a:t>The strongest depletion is found over Antarctica during spring, when photochemical processes combine with meteorological conditions. </a:t>
            </a:r>
          </a:p>
          <a:p>
            <a:pPr marL="342900" indent="-342900">
              <a:lnSpc>
                <a:spcPct val="150000"/>
              </a:lnSpc>
              <a:buFont typeface="Arial" panose="020B0604020202020204" pitchFamily="34" charset="0"/>
              <a:buChar char="•"/>
            </a:pPr>
            <a:r>
              <a:rPr lang="en-US" altLang="ko-KR" sz="1200" dirty="0">
                <a:latin typeface="Arial" panose="020B0604020202020204" pitchFamily="34" charset="0"/>
                <a:ea typeface="THE명품고딕B" panose="02020603020101020101" pitchFamily="18" charset="-127"/>
                <a:cs typeface="Arial" panose="020B0604020202020204" pitchFamily="34" charset="0"/>
              </a:rPr>
              <a:t>This ozone depletion leads to cooling of the polar stratosphere and acceleration of the stratospheric polar vortex. </a:t>
            </a:r>
          </a:p>
          <a:p>
            <a:pPr marL="342900" indent="-342900" algn="just">
              <a:lnSpc>
                <a:spcPct val="150000"/>
              </a:lnSpc>
              <a:buFont typeface="Arial" panose="020B0604020202020204" pitchFamily="34" charset="0"/>
              <a:buChar char="•"/>
            </a:pPr>
            <a:r>
              <a:rPr lang="en-US" altLang="ko-KR" sz="1200" dirty="0">
                <a:latin typeface="Arial" panose="020B0604020202020204" pitchFamily="34" charset="0"/>
                <a:ea typeface="THE명품고딕B" panose="02020603020101020101" pitchFamily="18" charset="-127"/>
                <a:cs typeface="Arial" panose="020B0604020202020204" pitchFamily="34" charset="0"/>
              </a:rPr>
              <a:t>Also This eastward acceleration extends to the Earth’s surface during the summer season (Positive SAM ~ Poleward shift of jet). </a:t>
            </a:r>
          </a:p>
          <a:p>
            <a:pPr marL="342900" indent="-342900" algn="just">
              <a:lnSpc>
                <a:spcPct val="150000"/>
              </a:lnSpc>
              <a:buFont typeface="Arial" panose="020B0604020202020204" pitchFamily="34" charset="0"/>
              <a:buChar char="•"/>
            </a:pPr>
            <a:endParaRPr lang="en-US" altLang="ko-KR" sz="1200" dirty="0">
              <a:latin typeface="Arial" panose="020B0604020202020204" pitchFamily="34" charset="0"/>
              <a:ea typeface="THE명품고딕B" panose="02020603020101020101" pitchFamily="18" charset="-127"/>
              <a:cs typeface="Arial" panose="020B0604020202020204" pitchFamily="34" charset="0"/>
            </a:endParaRP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2</a:t>
            </a:fld>
            <a:endParaRPr lang="ko-KR" altLang="en-US"/>
          </a:p>
        </p:txBody>
      </p:sp>
    </p:spTree>
    <p:extLst>
      <p:ext uri="{BB962C8B-B14F-4D97-AF65-F5344CB8AC3E}">
        <p14:creationId xmlns:p14="http://schemas.microsoft.com/office/powerpoint/2010/main" val="169363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20</a:t>
            </a:fld>
            <a:endParaRPr lang="ko-KR" altLang="en-US"/>
          </a:p>
        </p:txBody>
      </p:sp>
    </p:spTree>
    <p:extLst>
      <p:ext uri="{BB962C8B-B14F-4D97-AF65-F5344CB8AC3E}">
        <p14:creationId xmlns:p14="http://schemas.microsoft.com/office/powerpoint/2010/main" val="1095243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21</a:t>
            </a:fld>
            <a:endParaRPr lang="ko-KR" altLang="en-US"/>
          </a:p>
        </p:txBody>
      </p:sp>
    </p:spTree>
    <p:extLst>
      <p:ext uri="{BB962C8B-B14F-4D97-AF65-F5344CB8AC3E}">
        <p14:creationId xmlns:p14="http://schemas.microsoft.com/office/powerpoint/2010/main" val="367728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Left figure shows the austral spring Antarctic total column ozone anomaly in MSR2 and JRA3Q data. There is linear decrease from 1977 to 1999.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22</a:t>
            </a:fld>
            <a:endParaRPr lang="ko-KR" altLang="en-US"/>
          </a:p>
        </p:txBody>
      </p:sp>
    </p:spTree>
    <p:extLst>
      <p:ext uri="{BB962C8B-B14F-4D97-AF65-F5344CB8AC3E}">
        <p14:creationId xmlns:p14="http://schemas.microsoft.com/office/powerpoint/2010/main" val="400632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understand the mechanism of stratosphere-troposphere coupling during ozone depletion, previous study perform the ozone depletion forcing experiment with simple dynamical model.</a:t>
            </a:r>
          </a:p>
          <a:p>
            <a:r>
              <a:rPr lang="en-US" altLang="ko-KR" dirty="0"/>
              <a:t>The cooling thermal forcing which mimics the ozone depletion could induces the tropospheric impacts such as poleward shift of jet.</a:t>
            </a:r>
          </a:p>
          <a:p>
            <a:r>
              <a:rPr lang="en-US" altLang="ko-KR" dirty="0"/>
              <a:t>And they extract synoptic eddy response, and they only impose the synoptic eddy forcing to additional experiment.</a:t>
            </a:r>
          </a:p>
          <a:p>
            <a:r>
              <a:rPr lang="en-US" altLang="ko-KR" dirty="0"/>
              <a:t>Although without planetary and thermal forcing, this synoptic eddy experiment could simulates the tropospheric impacts of ozone depletion.</a:t>
            </a:r>
          </a:p>
          <a:p>
            <a:r>
              <a:rPr lang="en-US" altLang="ko-KR" dirty="0"/>
              <a:t>So this study and several previous studies highlighted the importance of synoptic eddy for coupling.</a:t>
            </a:r>
            <a:endParaRPr lang="ko-KR" altLang="en-US" dirty="0"/>
          </a:p>
        </p:txBody>
      </p:sp>
      <p:sp>
        <p:nvSpPr>
          <p:cNvPr id="4" name="슬라이드 번호 개체 틀 3"/>
          <p:cNvSpPr>
            <a:spLocks noGrp="1"/>
          </p:cNvSpPr>
          <p:nvPr>
            <p:ph type="sldNum" sz="quarter" idx="10"/>
          </p:nvPr>
        </p:nvSpPr>
        <p:spPr/>
        <p:txBody>
          <a:bodyPr/>
          <a:lstStyle/>
          <a:p>
            <a:fld id="{8D212A92-5432-4E6A-A126-57B090BE7229}" type="slidenum">
              <a:rPr lang="ko-KR" altLang="en-US" smtClean="0"/>
              <a:t>3</a:t>
            </a:fld>
            <a:endParaRPr lang="ko-KR" altLang="en-US"/>
          </a:p>
        </p:txBody>
      </p:sp>
    </p:spTree>
    <p:extLst>
      <p:ext uri="{BB962C8B-B14F-4D97-AF65-F5344CB8AC3E}">
        <p14:creationId xmlns:p14="http://schemas.microsoft.com/office/powerpoint/2010/main" val="114008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there are some limitations in the mechanism in previous studies.</a:t>
            </a:r>
          </a:p>
          <a:p>
            <a:r>
              <a:rPr lang="en-US" altLang="ko-KR" dirty="0"/>
              <a:t>First one is that the eddy momentum flux is focused near the tropopause.</a:t>
            </a:r>
          </a:p>
          <a:p>
            <a:r>
              <a:rPr lang="en-US" altLang="ko-KR" dirty="0"/>
              <a:t>This study impose the  cooling in the polar lower stratosphere which mimics the Antarctic ozone depletion.</a:t>
            </a:r>
          </a:p>
          <a:p>
            <a:r>
              <a:rPr lang="en-US" altLang="ko-KR" dirty="0"/>
              <a:t>It could simulates the barotropic shift of jet in the troposphere. </a:t>
            </a:r>
          </a:p>
          <a:p>
            <a:r>
              <a:rPr lang="en-US" altLang="ko-KR" dirty="0"/>
              <a:t>However, the eddy momentum flux have maximum below the tropopause with very weak amplitude near the surface.</a:t>
            </a:r>
          </a:p>
          <a:p>
            <a:r>
              <a:rPr lang="en-US" altLang="ko-KR" dirty="0"/>
              <a:t>So if based on momentum budget analysis, it is hard to explain the shift of jet near the surface with eddy momentum flux.</a:t>
            </a:r>
            <a:endParaRPr lang="ko-KR" altLang="en-US" dirty="0"/>
          </a:p>
        </p:txBody>
      </p:sp>
      <p:sp>
        <p:nvSpPr>
          <p:cNvPr id="4" name="슬라이드 번호 개체 틀 3"/>
          <p:cNvSpPr>
            <a:spLocks noGrp="1"/>
          </p:cNvSpPr>
          <p:nvPr>
            <p:ph type="sldNum" sz="quarter" idx="10"/>
          </p:nvPr>
        </p:nvSpPr>
        <p:spPr/>
        <p:txBody>
          <a:bodyPr/>
          <a:lstStyle/>
          <a:p>
            <a:fld id="{8D212A92-5432-4E6A-A126-57B090BE7229}" type="slidenum">
              <a:rPr lang="ko-KR" altLang="en-US" smtClean="0"/>
              <a:t>4</a:t>
            </a:fld>
            <a:endParaRPr lang="ko-KR" altLang="en-US"/>
          </a:p>
        </p:txBody>
      </p:sp>
    </p:spTree>
    <p:extLst>
      <p:ext uri="{BB962C8B-B14F-4D97-AF65-F5344CB8AC3E}">
        <p14:creationId xmlns:p14="http://schemas.microsoft.com/office/powerpoint/2010/main" val="37021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Second one is the reduction in Antarctic mass field such as surface pressure and geopotential height. </a:t>
            </a:r>
          </a:p>
          <a:p>
            <a:r>
              <a:rPr lang="en-US" altLang="ko-KR" dirty="0"/>
              <a:t>There is reduction in the 500 </a:t>
            </a:r>
            <a:r>
              <a:rPr lang="en-US" altLang="ko-KR" dirty="0" err="1"/>
              <a:t>hPa</a:t>
            </a:r>
            <a:r>
              <a:rPr lang="en-US" altLang="ko-KR" dirty="0"/>
              <a:t> geopotential height field, and this kind of reduction is also reported in the ozone depletion experiment.</a:t>
            </a:r>
          </a:p>
          <a:p>
            <a:r>
              <a:rPr lang="en-US" altLang="ko-KR" dirty="0"/>
              <a:t>Also this reduction in geopotential height look similar with its in surface pressure.</a:t>
            </a:r>
          </a:p>
          <a:p>
            <a:r>
              <a:rPr lang="en-US" altLang="ko-KR" dirty="0"/>
              <a:t>Although the middle and right panels are from different simulations, the response look quite similar each other.</a:t>
            </a:r>
          </a:p>
          <a:p>
            <a:r>
              <a:rPr lang="en-US" altLang="ko-KR" dirty="0"/>
              <a:t>However with momentum analysis which is usually used in previous studies, it is hard to explain the mass change explicitly.</a:t>
            </a:r>
          </a:p>
        </p:txBody>
      </p:sp>
      <p:sp>
        <p:nvSpPr>
          <p:cNvPr id="4" name="슬라이드 번호 개체 틀 3"/>
          <p:cNvSpPr>
            <a:spLocks noGrp="1"/>
          </p:cNvSpPr>
          <p:nvPr>
            <p:ph type="sldNum" sz="quarter" idx="10"/>
          </p:nvPr>
        </p:nvSpPr>
        <p:spPr/>
        <p:txBody>
          <a:bodyPr/>
          <a:lstStyle/>
          <a:p>
            <a:fld id="{8D212A92-5432-4E6A-A126-57B090BE7229}" type="slidenum">
              <a:rPr lang="ko-KR" altLang="en-US" smtClean="0"/>
              <a:t>5</a:t>
            </a:fld>
            <a:endParaRPr lang="ko-KR" altLang="en-US"/>
          </a:p>
        </p:txBody>
      </p:sp>
    </p:spTree>
    <p:extLst>
      <p:ext uri="{BB962C8B-B14F-4D97-AF65-F5344CB8AC3E}">
        <p14:creationId xmlns:p14="http://schemas.microsoft.com/office/powerpoint/2010/main" val="383161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summarize, previous studies usually highlight the importance of synoptic eddy for tropospheric impacts of ozone depletion in momentum perspective.</a:t>
            </a:r>
          </a:p>
          <a:p>
            <a:r>
              <a:rPr lang="en-US" altLang="ko-KR" dirty="0"/>
              <a:t>But my research goal is to</a:t>
            </a:r>
            <a:r>
              <a:rPr lang="ko-KR" altLang="en-US" dirty="0"/>
              <a:t> </a:t>
            </a:r>
            <a:r>
              <a:rPr lang="en-US" altLang="ko-KR" dirty="0"/>
              <a:t>explain the tropospheric impacts with mass transport perspective.</a:t>
            </a:r>
          </a:p>
          <a:p>
            <a:r>
              <a:rPr lang="en-US" altLang="ko-KR" dirty="0"/>
              <a:t>So my hypothesis is that the synoptic eddy reduces Antarctic surface pressure, and it results in the positive Southern annular mode and poleward shift of jet.</a:t>
            </a:r>
          </a:p>
          <a:p>
            <a:r>
              <a:rPr lang="en-US" altLang="ko-KR" dirty="0"/>
              <a:t>For the relationship between the surface pressure and southern annular mode, I use the geopotential height decomposition.</a:t>
            </a:r>
          </a:p>
          <a:p>
            <a:r>
              <a:rPr lang="en-US" altLang="ko-KR" dirty="0"/>
              <a:t>And to explain how the synoptic eddy reduces the Antarctic surface pressure, I use the surface pressure budget and </a:t>
            </a:r>
            <a:r>
              <a:rPr lang="en-US" altLang="ko-KR" dirty="0" err="1"/>
              <a:t>kuo-eliassen</a:t>
            </a:r>
            <a:r>
              <a:rPr lang="en-US" altLang="ko-KR" dirty="0"/>
              <a:t> equation.</a:t>
            </a:r>
          </a:p>
          <a:p>
            <a:r>
              <a:rPr lang="en-US" altLang="ko-KR" dirty="0"/>
              <a:t>These methods will be explained in after.</a:t>
            </a:r>
          </a:p>
          <a:p>
            <a:endParaRPr lang="ko-KR" altLang="en-US" dirty="0"/>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6</a:t>
            </a:fld>
            <a:endParaRPr lang="ko-KR" altLang="en-US"/>
          </a:p>
        </p:txBody>
      </p:sp>
    </p:spTree>
    <p:extLst>
      <p:ext uri="{BB962C8B-B14F-4D97-AF65-F5344CB8AC3E}">
        <p14:creationId xmlns:p14="http://schemas.microsoft.com/office/powerpoint/2010/main" val="169166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jra</a:t>
            </a:r>
            <a:r>
              <a:rPr lang="en-US" altLang="ko-KR" dirty="0"/>
              <a:t> 3q reanalysis dataset are used in this study. </a:t>
            </a:r>
          </a:p>
          <a:p>
            <a:r>
              <a:rPr lang="en-US" altLang="ko-KR" dirty="0"/>
              <a:t>The information for used data are shown in here.</a:t>
            </a:r>
          </a:p>
          <a:p>
            <a:r>
              <a:rPr lang="en-US" altLang="ko-KR" dirty="0"/>
              <a:t>Left figure shows the Antarctic total column ozone anomaly during</a:t>
            </a:r>
            <a:r>
              <a:rPr lang="ko-KR" altLang="en-US" dirty="0"/>
              <a:t> </a:t>
            </a:r>
            <a:r>
              <a:rPr lang="en-US" altLang="ko-KR" dirty="0"/>
              <a:t>austral</a:t>
            </a:r>
            <a:r>
              <a:rPr lang="ko-KR" altLang="en-US" dirty="0"/>
              <a:t> </a:t>
            </a:r>
            <a:r>
              <a:rPr lang="en-US" altLang="ko-KR" dirty="0"/>
              <a:t>summer. There is rapid decreasing trend from 1977 to 1999. </a:t>
            </a:r>
          </a:p>
          <a:p>
            <a:r>
              <a:rPr lang="en-US" altLang="ko-KR" dirty="0"/>
              <a:t>So I define the Pre ozone era and post ozone era, and hereafter all results are differences between the post and pre ozone era. </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7</a:t>
            </a:fld>
            <a:endParaRPr lang="ko-KR" altLang="en-US"/>
          </a:p>
        </p:txBody>
      </p:sp>
    </p:spTree>
    <p:extLst>
      <p:ext uri="{BB962C8B-B14F-4D97-AF65-F5344CB8AC3E}">
        <p14:creationId xmlns:p14="http://schemas.microsoft.com/office/powerpoint/2010/main" val="357321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These figures show the impacts of Antarctic ozone depletion. Because of ozone reduction in Antarctic stratosphere, the stratospheric polar vortex is strengthened, such as cold temperature, negative geopotential height, acceleration of vortex. And this impacts are extended to surface, so there is the negative geopotential height and poleward shift of jet in the troposphere.</a:t>
            </a:r>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8</a:t>
            </a:fld>
            <a:endParaRPr lang="ko-KR" altLang="en-US"/>
          </a:p>
        </p:txBody>
      </p:sp>
    </p:spTree>
    <p:extLst>
      <p:ext uri="{BB962C8B-B14F-4D97-AF65-F5344CB8AC3E}">
        <p14:creationId xmlns:p14="http://schemas.microsoft.com/office/powerpoint/2010/main" val="345729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Because these impacts are strong in austral summer season, these figures show the differences averaged </a:t>
            </a:r>
            <a:r>
              <a:rPr lang="en-US" altLang="ko-KR" dirty="0" err="1"/>
              <a:t>djf</a:t>
            </a:r>
            <a:r>
              <a:rPr lang="en-US" altLang="ko-KR" dirty="0"/>
              <a:t>.</a:t>
            </a:r>
          </a:p>
          <a:p>
            <a:r>
              <a:rPr lang="en-US" altLang="ko-KR" dirty="0"/>
              <a:t>As shown in previous slides, there is cold temperature difference in the polar stratosphere. And this warm temperature difference may be attributed to increasing green house gases.</a:t>
            </a:r>
          </a:p>
          <a:p>
            <a:r>
              <a:rPr lang="en-US" altLang="ko-KR" dirty="0"/>
              <a:t>then negative in pole and positive in midlatitude are shown in geopotential height differences.</a:t>
            </a:r>
          </a:p>
          <a:p>
            <a:r>
              <a:rPr lang="en-US" altLang="ko-KR" dirty="0"/>
              <a:t>This kind of difference pattern is consistent with the poleward shift of jet which is shown in the right panel through the geostrophic balance.</a:t>
            </a:r>
          </a:p>
          <a:p>
            <a:r>
              <a:rPr lang="en-US" altLang="ko-KR" dirty="0"/>
              <a:t>And we if we focus on the temperature and geopotential height differences, because the geopotential is vertical integration of thickness, there </a:t>
            </a:r>
            <a:r>
              <a:rPr lang="en-US" altLang="ko-KR" dirty="0" err="1"/>
              <a:t>shoule</a:t>
            </a:r>
            <a:r>
              <a:rPr lang="en-US" altLang="ko-KR" dirty="0"/>
              <a:t> be warm geopotential height in Antarctic troposphere because of warm temperature.</a:t>
            </a:r>
          </a:p>
          <a:p>
            <a:r>
              <a:rPr lang="en-US" altLang="ko-KR" dirty="0"/>
              <a:t>However it shows negative, so it implies that there should be other reason for negative height in Antarctic.</a:t>
            </a:r>
          </a:p>
          <a:p>
            <a:endParaRPr lang="en-US" altLang="ko-KR" dirty="0"/>
          </a:p>
        </p:txBody>
      </p:sp>
      <p:sp>
        <p:nvSpPr>
          <p:cNvPr id="4" name="슬라이드 번호 개체 틀 3"/>
          <p:cNvSpPr>
            <a:spLocks noGrp="1"/>
          </p:cNvSpPr>
          <p:nvPr>
            <p:ph type="sldNum" sz="quarter" idx="5"/>
          </p:nvPr>
        </p:nvSpPr>
        <p:spPr/>
        <p:txBody>
          <a:bodyPr/>
          <a:lstStyle/>
          <a:p>
            <a:fld id="{44292899-F63C-4895-81B9-1FE0AA2E0C55}" type="slidenum">
              <a:rPr lang="ko-KR" altLang="en-US" smtClean="0"/>
              <a:t>9</a:t>
            </a:fld>
            <a:endParaRPr lang="ko-KR" altLang="en-US"/>
          </a:p>
        </p:txBody>
      </p:sp>
    </p:spTree>
    <p:extLst>
      <p:ext uri="{BB962C8B-B14F-4D97-AF65-F5344CB8AC3E}">
        <p14:creationId xmlns:p14="http://schemas.microsoft.com/office/powerpoint/2010/main" val="416187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31EA8C3-2C95-49D2-86DF-DF0B730335D6}"/>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04FABFCC-0C16-4D5D-8C28-40522AB18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D62885B7-631C-44D1-B9E0-2936A1FA411E}"/>
              </a:ext>
            </a:extLst>
          </p:cNvPr>
          <p:cNvSpPr>
            <a:spLocks noGrp="1"/>
          </p:cNvSpPr>
          <p:nvPr>
            <p:ph type="dt" sz="half" idx="10"/>
          </p:nvPr>
        </p:nvSpPr>
        <p:spPr/>
        <p:txBody>
          <a:bodyPr/>
          <a:lstStyle/>
          <a:p>
            <a:fld id="{6E1FF3AE-1967-419D-8399-EE446C22F73D}" type="datetime1">
              <a:rPr lang="ko-KR" altLang="en-US" smtClean="0"/>
              <a:t>2025-07-17</a:t>
            </a:fld>
            <a:endParaRPr lang="ko-KR" altLang="en-US"/>
          </a:p>
        </p:txBody>
      </p:sp>
      <p:sp>
        <p:nvSpPr>
          <p:cNvPr id="5" name="바닥글 개체 틀 4">
            <a:extLst>
              <a:ext uri="{FF2B5EF4-FFF2-40B4-BE49-F238E27FC236}">
                <a16:creationId xmlns:a16="http://schemas.microsoft.com/office/drawing/2014/main" id="{53D21873-FE20-47DF-A69C-358007845FA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01EF042-B998-4935-BB2B-819E8D134E0A}"/>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60472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F98F37-2319-4783-ABA9-9FA91CEC99A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87D30AA-764A-42E2-89A7-B0969F3D3DAD}"/>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7B4FFE5-9722-4898-9625-2E40E75E4C90}"/>
              </a:ext>
            </a:extLst>
          </p:cNvPr>
          <p:cNvSpPr>
            <a:spLocks noGrp="1"/>
          </p:cNvSpPr>
          <p:nvPr>
            <p:ph type="dt" sz="half" idx="10"/>
          </p:nvPr>
        </p:nvSpPr>
        <p:spPr/>
        <p:txBody>
          <a:bodyPr/>
          <a:lstStyle/>
          <a:p>
            <a:fld id="{A6771DB0-C25B-4F83-BB54-8A88E6F10F10}" type="datetime1">
              <a:rPr lang="ko-KR" altLang="en-US" smtClean="0"/>
              <a:t>2025-07-17</a:t>
            </a:fld>
            <a:endParaRPr lang="ko-KR" altLang="en-US"/>
          </a:p>
        </p:txBody>
      </p:sp>
      <p:sp>
        <p:nvSpPr>
          <p:cNvPr id="5" name="바닥글 개체 틀 4">
            <a:extLst>
              <a:ext uri="{FF2B5EF4-FFF2-40B4-BE49-F238E27FC236}">
                <a16:creationId xmlns:a16="http://schemas.microsoft.com/office/drawing/2014/main" id="{98557136-5460-4259-9BBF-AA25CC823D2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82A9CC5-D158-412E-89AE-E1E699625DA5}"/>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292904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4D29A1B9-1E74-4956-8EF6-74A4ED24D293}"/>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01BAE6D-EA25-42DD-AB8B-09D7D2222B57}"/>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F9A6C704-6BFB-45F6-8687-5EECDF913A3F}"/>
              </a:ext>
            </a:extLst>
          </p:cNvPr>
          <p:cNvSpPr>
            <a:spLocks noGrp="1"/>
          </p:cNvSpPr>
          <p:nvPr>
            <p:ph type="dt" sz="half" idx="10"/>
          </p:nvPr>
        </p:nvSpPr>
        <p:spPr/>
        <p:txBody>
          <a:bodyPr/>
          <a:lstStyle/>
          <a:p>
            <a:fld id="{8B5BC16F-1716-4511-A930-45F5B83104FB}" type="datetime1">
              <a:rPr lang="ko-KR" altLang="en-US" smtClean="0"/>
              <a:t>2025-07-17</a:t>
            </a:fld>
            <a:endParaRPr lang="ko-KR" altLang="en-US"/>
          </a:p>
        </p:txBody>
      </p:sp>
      <p:sp>
        <p:nvSpPr>
          <p:cNvPr id="5" name="바닥글 개체 틀 4">
            <a:extLst>
              <a:ext uri="{FF2B5EF4-FFF2-40B4-BE49-F238E27FC236}">
                <a16:creationId xmlns:a16="http://schemas.microsoft.com/office/drawing/2014/main" id="{7D326930-B8BD-4E31-9A4A-12BDCD02E52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17AB273-4E83-442C-98DB-E19651FB2FFD}"/>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330103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9FF350-435B-4147-B4F8-C2AFC1076C4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D735C75-A0CE-4901-8C02-7FB093F74B67}"/>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307D67BE-FB9C-4965-A51A-49835EA07647}"/>
              </a:ext>
            </a:extLst>
          </p:cNvPr>
          <p:cNvSpPr>
            <a:spLocks noGrp="1"/>
          </p:cNvSpPr>
          <p:nvPr>
            <p:ph type="dt" sz="half" idx="10"/>
          </p:nvPr>
        </p:nvSpPr>
        <p:spPr/>
        <p:txBody>
          <a:bodyPr/>
          <a:lstStyle/>
          <a:p>
            <a:fld id="{57924AEB-4531-4B6C-9D0C-3BDE2472784F}" type="datetime1">
              <a:rPr lang="ko-KR" altLang="en-US" smtClean="0"/>
              <a:t>2025-07-17</a:t>
            </a:fld>
            <a:endParaRPr lang="ko-KR" altLang="en-US"/>
          </a:p>
        </p:txBody>
      </p:sp>
      <p:sp>
        <p:nvSpPr>
          <p:cNvPr id="5" name="바닥글 개체 틀 4">
            <a:extLst>
              <a:ext uri="{FF2B5EF4-FFF2-40B4-BE49-F238E27FC236}">
                <a16:creationId xmlns:a16="http://schemas.microsoft.com/office/drawing/2014/main" id="{5CC65238-76EF-494C-9964-96A53CB71E4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E92C76F-8F48-450D-9423-1ED355F6B8ED}"/>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317310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1C3E95-73D6-48B2-80C1-8FD3510C3CE3}"/>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F51BB76-9DF8-4148-94B4-7345C5472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6D3498C1-4C67-4606-8573-17E8DFEECFB1}"/>
              </a:ext>
            </a:extLst>
          </p:cNvPr>
          <p:cNvSpPr>
            <a:spLocks noGrp="1"/>
          </p:cNvSpPr>
          <p:nvPr>
            <p:ph type="dt" sz="half" idx="10"/>
          </p:nvPr>
        </p:nvSpPr>
        <p:spPr/>
        <p:txBody>
          <a:bodyPr/>
          <a:lstStyle/>
          <a:p>
            <a:fld id="{E0A8DD99-A5C9-491A-9C27-7FA26EB8B08A}" type="datetime1">
              <a:rPr lang="ko-KR" altLang="en-US" smtClean="0"/>
              <a:t>2025-07-17</a:t>
            </a:fld>
            <a:endParaRPr lang="ko-KR" altLang="en-US"/>
          </a:p>
        </p:txBody>
      </p:sp>
      <p:sp>
        <p:nvSpPr>
          <p:cNvPr id="5" name="바닥글 개체 틀 4">
            <a:extLst>
              <a:ext uri="{FF2B5EF4-FFF2-40B4-BE49-F238E27FC236}">
                <a16:creationId xmlns:a16="http://schemas.microsoft.com/office/drawing/2014/main" id="{8E5162B1-1239-49EC-874C-A4AA3D7AFC3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46223D3-9A4B-4ACE-A9DF-170F8204A7B2}"/>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319374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9F4DA5-B3C6-4E29-BE71-635E3D4C8937}"/>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D7BAC5C-6B06-4A87-A950-0578EEA30A9F}"/>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9B967005-9FE2-4150-9E26-036A5471828B}"/>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16E7EE39-4126-424D-BA40-CD44B0BFF555}"/>
              </a:ext>
            </a:extLst>
          </p:cNvPr>
          <p:cNvSpPr>
            <a:spLocks noGrp="1"/>
          </p:cNvSpPr>
          <p:nvPr>
            <p:ph type="dt" sz="half" idx="10"/>
          </p:nvPr>
        </p:nvSpPr>
        <p:spPr/>
        <p:txBody>
          <a:bodyPr/>
          <a:lstStyle/>
          <a:p>
            <a:fld id="{76463E64-A296-4FC0-AF50-86A2D11478E9}" type="datetime1">
              <a:rPr lang="ko-KR" altLang="en-US" smtClean="0"/>
              <a:t>2025-07-17</a:t>
            </a:fld>
            <a:endParaRPr lang="ko-KR" altLang="en-US"/>
          </a:p>
        </p:txBody>
      </p:sp>
      <p:sp>
        <p:nvSpPr>
          <p:cNvPr id="6" name="바닥글 개체 틀 5">
            <a:extLst>
              <a:ext uri="{FF2B5EF4-FFF2-40B4-BE49-F238E27FC236}">
                <a16:creationId xmlns:a16="http://schemas.microsoft.com/office/drawing/2014/main" id="{F14174A6-E5B7-403D-984A-32A2592DB13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AA7902C-05E6-4F92-9DF2-3E721369A073}"/>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398538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1F1B03-F70E-40B5-81C0-81CC98E6468B}"/>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3900A353-6C3A-4033-A387-4F6883C9D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529BAA9F-C1DC-466F-AF65-3BA2E6D8A3F1}"/>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86031A9A-8634-4A0D-81BB-1594EDF33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D8F32C11-E8C6-435A-A861-BE3EE6521939}"/>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63FDB226-BC00-4D38-AD59-1003FEA54736}"/>
              </a:ext>
            </a:extLst>
          </p:cNvPr>
          <p:cNvSpPr>
            <a:spLocks noGrp="1"/>
          </p:cNvSpPr>
          <p:nvPr>
            <p:ph type="dt" sz="half" idx="10"/>
          </p:nvPr>
        </p:nvSpPr>
        <p:spPr/>
        <p:txBody>
          <a:bodyPr/>
          <a:lstStyle/>
          <a:p>
            <a:fld id="{EBC3915C-11C7-412E-A3BF-4E0A7E01B328}" type="datetime1">
              <a:rPr lang="ko-KR" altLang="en-US" smtClean="0"/>
              <a:t>2025-07-17</a:t>
            </a:fld>
            <a:endParaRPr lang="ko-KR" altLang="en-US"/>
          </a:p>
        </p:txBody>
      </p:sp>
      <p:sp>
        <p:nvSpPr>
          <p:cNvPr id="8" name="바닥글 개체 틀 7">
            <a:extLst>
              <a:ext uri="{FF2B5EF4-FFF2-40B4-BE49-F238E27FC236}">
                <a16:creationId xmlns:a16="http://schemas.microsoft.com/office/drawing/2014/main" id="{B362E662-871E-42DE-A5F5-DB9383410DA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10A4E14D-8DCA-40AA-992A-29DF2E7D9BAE}"/>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182423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9148E5-09A5-4548-B08C-CC45BCE7C0BF}"/>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14CB1391-567A-43E2-88F7-2E49ACACD779}"/>
              </a:ext>
            </a:extLst>
          </p:cNvPr>
          <p:cNvSpPr>
            <a:spLocks noGrp="1"/>
          </p:cNvSpPr>
          <p:nvPr>
            <p:ph type="dt" sz="half" idx="10"/>
          </p:nvPr>
        </p:nvSpPr>
        <p:spPr/>
        <p:txBody>
          <a:bodyPr/>
          <a:lstStyle/>
          <a:p>
            <a:fld id="{15B72451-334F-446F-95BD-5E4929D2E39E}" type="datetime1">
              <a:rPr lang="ko-KR" altLang="en-US" smtClean="0"/>
              <a:t>2025-07-17</a:t>
            </a:fld>
            <a:endParaRPr lang="ko-KR" altLang="en-US"/>
          </a:p>
        </p:txBody>
      </p:sp>
      <p:sp>
        <p:nvSpPr>
          <p:cNvPr id="4" name="바닥글 개체 틀 3">
            <a:extLst>
              <a:ext uri="{FF2B5EF4-FFF2-40B4-BE49-F238E27FC236}">
                <a16:creationId xmlns:a16="http://schemas.microsoft.com/office/drawing/2014/main" id="{7BC1CE4D-DBCE-4A25-A7D3-156F76B75988}"/>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D1DFC394-1C8C-40CC-A53D-60EE3134FB88}"/>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107405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733284F4-56A2-412C-A6E4-90A2856BEE9A}"/>
              </a:ext>
            </a:extLst>
          </p:cNvPr>
          <p:cNvSpPr>
            <a:spLocks noGrp="1"/>
          </p:cNvSpPr>
          <p:nvPr>
            <p:ph type="dt" sz="half" idx="10"/>
          </p:nvPr>
        </p:nvSpPr>
        <p:spPr/>
        <p:txBody>
          <a:bodyPr/>
          <a:lstStyle/>
          <a:p>
            <a:fld id="{B75FAE8E-504C-4367-89DE-EAE793030320}" type="datetime1">
              <a:rPr lang="ko-KR" altLang="en-US" smtClean="0"/>
              <a:t>2025-07-17</a:t>
            </a:fld>
            <a:endParaRPr lang="ko-KR" altLang="en-US"/>
          </a:p>
        </p:txBody>
      </p:sp>
      <p:sp>
        <p:nvSpPr>
          <p:cNvPr id="3" name="바닥글 개체 틀 2">
            <a:extLst>
              <a:ext uri="{FF2B5EF4-FFF2-40B4-BE49-F238E27FC236}">
                <a16:creationId xmlns:a16="http://schemas.microsoft.com/office/drawing/2014/main" id="{43AB11C5-BE2D-4103-8286-097F26CF4F5C}"/>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8C11FAB-5DE7-4AD8-8308-12D2C38C32EE}"/>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132453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20F85D9-D65A-4D8E-9E75-9DF2D816D75A}"/>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A82F6D47-CDDF-4E39-81E1-67F36E051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1A344159-4AC4-4F19-854B-CCC31BAF8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BBE909DF-C9A4-4BFB-AAE9-B4493A88F1A5}"/>
              </a:ext>
            </a:extLst>
          </p:cNvPr>
          <p:cNvSpPr>
            <a:spLocks noGrp="1"/>
          </p:cNvSpPr>
          <p:nvPr>
            <p:ph type="dt" sz="half" idx="10"/>
          </p:nvPr>
        </p:nvSpPr>
        <p:spPr/>
        <p:txBody>
          <a:bodyPr/>
          <a:lstStyle/>
          <a:p>
            <a:fld id="{EDD6CA81-947B-43E0-8CC2-4046B0236F06}" type="datetime1">
              <a:rPr lang="ko-KR" altLang="en-US" smtClean="0"/>
              <a:t>2025-07-17</a:t>
            </a:fld>
            <a:endParaRPr lang="ko-KR" altLang="en-US"/>
          </a:p>
        </p:txBody>
      </p:sp>
      <p:sp>
        <p:nvSpPr>
          <p:cNvPr id="6" name="바닥글 개체 틀 5">
            <a:extLst>
              <a:ext uri="{FF2B5EF4-FFF2-40B4-BE49-F238E27FC236}">
                <a16:creationId xmlns:a16="http://schemas.microsoft.com/office/drawing/2014/main" id="{6B3F194F-32AA-4DCE-AA01-BD5861F7B84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90F075C-5F6C-4B5D-BBD7-27E93F02E603}"/>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304112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817D8C-3288-487D-93FC-AF0548017D1F}"/>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BB3A0A87-1573-48FC-9092-50ACE6D21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A65B69B6-F2F4-4DBD-B134-E9A4FF945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F1906CA6-6EFA-4E60-AEA1-970F1D9FDE4B}"/>
              </a:ext>
            </a:extLst>
          </p:cNvPr>
          <p:cNvSpPr>
            <a:spLocks noGrp="1"/>
          </p:cNvSpPr>
          <p:nvPr>
            <p:ph type="dt" sz="half" idx="10"/>
          </p:nvPr>
        </p:nvSpPr>
        <p:spPr/>
        <p:txBody>
          <a:bodyPr/>
          <a:lstStyle/>
          <a:p>
            <a:fld id="{38D403E7-552F-45DF-990E-40904DF04586}" type="datetime1">
              <a:rPr lang="ko-KR" altLang="en-US" smtClean="0"/>
              <a:t>2025-07-17</a:t>
            </a:fld>
            <a:endParaRPr lang="ko-KR" altLang="en-US"/>
          </a:p>
        </p:txBody>
      </p:sp>
      <p:sp>
        <p:nvSpPr>
          <p:cNvPr id="6" name="바닥글 개체 틀 5">
            <a:extLst>
              <a:ext uri="{FF2B5EF4-FFF2-40B4-BE49-F238E27FC236}">
                <a16:creationId xmlns:a16="http://schemas.microsoft.com/office/drawing/2014/main" id="{2389D62D-0A70-4AC4-8077-836CC4A162C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5D7A1C1-F5CA-4FD2-8589-5AE2901F41FF}"/>
              </a:ext>
            </a:extLst>
          </p:cNvPr>
          <p:cNvSpPr>
            <a:spLocks noGrp="1"/>
          </p:cNvSpPr>
          <p:nvPr>
            <p:ph type="sldNum" sz="quarter" idx="12"/>
          </p:nvPr>
        </p:nvSpPr>
        <p:spPr/>
        <p:txBody>
          <a:body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120626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3ADFEC49-0A87-4F8A-87A0-7AC4E4D9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618FB7C2-5C78-4567-B9DB-235C5AE5CD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5E721986-0A0E-478E-B5ED-1889D6088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D5A04-12CB-43D1-AC2C-363E5236ACD0}" type="datetime1">
              <a:rPr lang="ko-KR" altLang="en-US" smtClean="0"/>
              <a:t>2025-07-17</a:t>
            </a:fld>
            <a:endParaRPr lang="ko-KR" altLang="en-US"/>
          </a:p>
        </p:txBody>
      </p:sp>
      <p:sp>
        <p:nvSpPr>
          <p:cNvPr id="5" name="바닥글 개체 틀 4">
            <a:extLst>
              <a:ext uri="{FF2B5EF4-FFF2-40B4-BE49-F238E27FC236}">
                <a16:creationId xmlns:a16="http://schemas.microsoft.com/office/drawing/2014/main" id="{26441514-A893-4EA3-A04C-8C93EF050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DE18CE10-12BF-4711-8E7D-B1AB56815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E15F5-526D-4C45-AE35-3B502B383B82}" type="slidenum">
              <a:rPr lang="ko-KR" altLang="en-US" smtClean="0"/>
              <a:t>‹#›</a:t>
            </a:fld>
            <a:endParaRPr lang="ko-KR" altLang="en-US"/>
          </a:p>
        </p:txBody>
      </p:sp>
    </p:spTree>
    <p:extLst>
      <p:ext uri="{BB962C8B-B14F-4D97-AF65-F5344CB8AC3E}">
        <p14:creationId xmlns:p14="http://schemas.microsoft.com/office/powerpoint/2010/main" val="427599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4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D0DB5F-B367-467D-BE3C-F2CF95978285}"/>
              </a:ext>
            </a:extLst>
          </p:cNvPr>
          <p:cNvSpPr txBox="1"/>
          <p:nvPr/>
        </p:nvSpPr>
        <p:spPr>
          <a:xfrm>
            <a:off x="0" y="1863956"/>
            <a:ext cx="12192000" cy="1824923"/>
          </a:xfrm>
          <a:prstGeom prst="rect">
            <a:avLst/>
          </a:prstGeom>
          <a:noFill/>
        </p:spPr>
        <p:txBody>
          <a:bodyPr wrap="square" rtlCol="0">
            <a:spAutoFit/>
          </a:bodyPr>
          <a:lstStyle/>
          <a:p>
            <a:pPr algn="ctr">
              <a:lnSpc>
                <a:spcPct val="150000"/>
              </a:lnSpc>
            </a:pPr>
            <a:r>
              <a:rPr lang="en-US" altLang="ko-KR" sz="4000" dirty="0">
                <a:latin typeface="Arial" panose="020B0604020202020204" pitchFamily="34" charset="0"/>
                <a:cs typeface="Arial" panose="020B0604020202020204" pitchFamily="34" charset="0"/>
              </a:rPr>
              <a:t>How does Antarctic ozone depletion affect </a:t>
            </a:r>
          </a:p>
          <a:p>
            <a:pPr algn="ctr">
              <a:lnSpc>
                <a:spcPct val="150000"/>
              </a:lnSpc>
            </a:pPr>
            <a:r>
              <a:rPr lang="en-US" altLang="ko-KR" sz="4000" dirty="0">
                <a:latin typeface="Arial" panose="020B0604020202020204" pitchFamily="34" charset="0"/>
                <a:cs typeface="Arial" panose="020B0604020202020204" pitchFamily="34" charset="0"/>
              </a:rPr>
              <a:t>the Southern Hemisphere climate?</a:t>
            </a:r>
            <a:endParaRPr lang="ko-KR" altLang="en-US" sz="4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4ADF34-31BD-411C-834F-FB5E16A30692}"/>
              </a:ext>
            </a:extLst>
          </p:cNvPr>
          <p:cNvSpPr txBox="1"/>
          <p:nvPr/>
        </p:nvSpPr>
        <p:spPr>
          <a:xfrm>
            <a:off x="385482" y="4482353"/>
            <a:ext cx="11421035" cy="1050993"/>
          </a:xfrm>
          <a:prstGeom prst="rect">
            <a:avLst/>
          </a:prstGeom>
          <a:noFill/>
        </p:spPr>
        <p:txBody>
          <a:bodyPr wrap="square" rtlCol="0">
            <a:spAutoFit/>
          </a:bodyPr>
          <a:lstStyle/>
          <a:p>
            <a:pPr algn="ctr">
              <a:lnSpc>
                <a:spcPct val="150000"/>
              </a:lnSpc>
            </a:pPr>
            <a:r>
              <a:rPr lang="en-US" altLang="ko-KR" sz="2400" u="sng" dirty="0">
                <a:latin typeface="Arial" panose="020B0604020202020204" pitchFamily="34" charset="0"/>
                <a:cs typeface="Arial" panose="020B0604020202020204" pitchFamily="34" charset="0"/>
              </a:rPr>
              <a:t>Dong-Chan Hong</a:t>
            </a:r>
            <a:r>
              <a:rPr lang="en-US" altLang="ko-KR" sz="2400" dirty="0">
                <a:latin typeface="Arial" panose="020B0604020202020204" pitchFamily="34" charset="0"/>
                <a:cs typeface="Arial" panose="020B0604020202020204" pitchFamily="34" charset="0"/>
              </a:rPr>
              <a:t> and Seok-Woo Son</a:t>
            </a:r>
          </a:p>
          <a:p>
            <a:pPr algn="ctr">
              <a:lnSpc>
                <a:spcPct val="150000"/>
              </a:lnSpc>
            </a:pPr>
            <a:r>
              <a:rPr lang="en-US" altLang="ko-KR" sz="2000" dirty="0">
                <a:latin typeface="Arial" panose="020B0604020202020204" pitchFamily="34" charset="0"/>
                <a:cs typeface="Arial" panose="020B0604020202020204" pitchFamily="34" charset="0"/>
              </a:rPr>
              <a:t>eaudetint@snu.ac.kr</a:t>
            </a:r>
            <a:endParaRPr lang="ko-KR" altLang="en-US" sz="2000" dirty="0">
              <a:latin typeface="Arial" panose="020B0604020202020204" pitchFamily="34" charset="0"/>
              <a:cs typeface="Arial" panose="020B0604020202020204" pitchFamily="34" charset="0"/>
            </a:endParaRPr>
          </a:p>
        </p:txBody>
      </p:sp>
      <p:sp>
        <p:nvSpPr>
          <p:cNvPr id="2" name="슬라이드 번호 개체 틀 1">
            <a:extLst>
              <a:ext uri="{FF2B5EF4-FFF2-40B4-BE49-F238E27FC236}">
                <a16:creationId xmlns:a16="http://schemas.microsoft.com/office/drawing/2014/main" id="{336D30C4-CBA5-4893-A8C0-551F560488BF}"/>
              </a:ext>
            </a:extLst>
          </p:cNvPr>
          <p:cNvSpPr>
            <a:spLocks noGrp="1"/>
          </p:cNvSpPr>
          <p:nvPr>
            <p:ph type="sldNum" sz="quarter" idx="12"/>
          </p:nvPr>
        </p:nvSpPr>
        <p:spPr/>
        <p:txBody>
          <a:bodyPr/>
          <a:lstStyle/>
          <a:p>
            <a:fld id="{CE5D31A2-B302-4E34-BB79-FFC73D14231E}" type="slidenum">
              <a:rPr lang="ko-KR" altLang="en-US" smtClean="0"/>
              <a:t>1</a:t>
            </a:fld>
            <a:endParaRPr lang="ko-KR" altLang="en-US"/>
          </a:p>
        </p:txBody>
      </p:sp>
      <p:sp>
        <p:nvSpPr>
          <p:cNvPr id="6" name="TextBox 5">
            <a:extLst>
              <a:ext uri="{FF2B5EF4-FFF2-40B4-BE49-F238E27FC236}">
                <a16:creationId xmlns:a16="http://schemas.microsoft.com/office/drawing/2014/main" id="{B8BED369-8118-4573-9534-8EF525E9B02A}"/>
              </a:ext>
            </a:extLst>
          </p:cNvPr>
          <p:cNvSpPr txBox="1"/>
          <p:nvPr/>
        </p:nvSpPr>
        <p:spPr>
          <a:xfrm>
            <a:off x="0" y="0"/>
            <a:ext cx="11421035" cy="456535"/>
          </a:xfrm>
          <a:prstGeom prst="rect">
            <a:avLst/>
          </a:prstGeom>
          <a:noFill/>
        </p:spPr>
        <p:txBody>
          <a:bodyPr wrap="square" rtlCol="0">
            <a:spAutoFit/>
          </a:bodyPr>
          <a:lstStyle/>
          <a:p>
            <a:pPr>
              <a:lnSpc>
                <a:spcPct val="150000"/>
              </a:lnSpc>
            </a:pPr>
            <a:r>
              <a:rPr lang="en-US" altLang="ko-KR" dirty="0">
                <a:latin typeface="Arial" panose="020B0604020202020204" pitchFamily="34" charset="0"/>
                <a:cs typeface="Arial" panose="020B0604020202020204" pitchFamily="34" charset="0"/>
              </a:rPr>
              <a:t>2025.07.17  ISPS 2025/WAMC 2025</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4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Reduction in mass fields (DJF)</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10</a:t>
            </a:fld>
            <a:endParaRPr lang="ko-KR" altLang="en-US"/>
          </a:p>
        </p:txBody>
      </p:sp>
      <p:pic>
        <p:nvPicPr>
          <p:cNvPr id="3" name="그림 2">
            <a:extLst>
              <a:ext uri="{FF2B5EF4-FFF2-40B4-BE49-F238E27FC236}">
                <a16:creationId xmlns:a16="http://schemas.microsoft.com/office/drawing/2014/main" id="{5B2DDBE5-1F2A-4D73-9E7D-49D4792DA9DA}"/>
              </a:ext>
            </a:extLst>
          </p:cNvPr>
          <p:cNvPicPr>
            <a:picLocks noChangeAspect="1"/>
          </p:cNvPicPr>
          <p:nvPr/>
        </p:nvPicPr>
        <p:blipFill rotWithShape="1">
          <a:blip r:embed="rId3"/>
          <a:srcRect t="89479"/>
          <a:stretch/>
        </p:blipFill>
        <p:spPr>
          <a:xfrm>
            <a:off x="953615" y="4951292"/>
            <a:ext cx="10284769" cy="437571"/>
          </a:xfrm>
          <a:prstGeom prst="rect">
            <a:avLst/>
          </a:prstGeom>
        </p:spPr>
      </p:pic>
      <p:sp>
        <p:nvSpPr>
          <p:cNvPr id="7" name="TextBox 6">
            <a:extLst>
              <a:ext uri="{FF2B5EF4-FFF2-40B4-BE49-F238E27FC236}">
                <a16:creationId xmlns:a16="http://schemas.microsoft.com/office/drawing/2014/main" id="{B7E86FD9-2FA3-4FFD-97C3-B07CD61EF91C}"/>
              </a:ext>
            </a:extLst>
          </p:cNvPr>
          <p:cNvSpPr txBox="1"/>
          <p:nvPr/>
        </p:nvSpPr>
        <p:spPr>
          <a:xfrm>
            <a:off x="1524501" y="888159"/>
            <a:ext cx="2272054"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SP diff.</a:t>
            </a:r>
            <a:endParaRPr lang="ko-KR"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8E582B-3D3C-46A5-8185-3490267A73AB}"/>
              </a:ext>
            </a:extLst>
          </p:cNvPr>
          <p:cNvSpPr txBox="1"/>
          <p:nvPr/>
        </p:nvSpPr>
        <p:spPr>
          <a:xfrm>
            <a:off x="4959972" y="888159"/>
            <a:ext cx="2272054"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Z850 diff.</a:t>
            </a:r>
            <a:endParaRPr lang="ko-KR" alt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2419B43-487C-4819-856B-275E1174D380}"/>
              </a:ext>
            </a:extLst>
          </p:cNvPr>
          <p:cNvSpPr txBox="1"/>
          <p:nvPr/>
        </p:nvSpPr>
        <p:spPr>
          <a:xfrm>
            <a:off x="8399820" y="888159"/>
            <a:ext cx="2272054"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Z500 diff.</a:t>
            </a:r>
            <a:endParaRPr lang="ko-KR" altLang="en-US" sz="2000" dirty="0">
              <a:latin typeface="Arial" panose="020B0604020202020204" pitchFamily="34" charset="0"/>
              <a:cs typeface="Arial" panose="020B0604020202020204" pitchFamily="34" charset="0"/>
            </a:endParaRPr>
          </a:p>
        </p:txBody>
      </p:sp>
      <p:sp>
        <p:nvSpPr>
          <p:cNvPr id="10" name="직사각형 9">
            <a:extLst>
              <a:ext uri="{FF2B5EF4-FFF2-40B4-BE49-F238E27FC236}">
                <a16:creationId xmlns:a16="http://schemas.microsoft.com/office/drawing/2014/main" id="{B001C761-F8A9-4D27-98D3-25EE0C6AA2A3}"/>
              </a:ext>
            </a:extLst>
          </p:cNvPr>
          <p:cNvSpPr/>
          <p:nvPr/>
        </p:nvSpPr>
        <p:spPr>
          <a:xfrm>
            <a:off x="5879433" y="5388864"/>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11" name="직사각형 10">
            <a:extLst>
              <a:ext uri="{FF2B5EF4-FFF2-40B4-BE49-F238E27FC236}">
                <a16:creationId xmlns:a16="http://schemas.microsoft.com/office/drawing/2014/main" id="{23EC4E7B-D380-4597-AD7B-C4D1AA012632}"/>
              </a:ext>
            </a:extLst>
          </p:cNvPr>
          <p:cNvSpPr/>
          <p:nvPr/>
        </p:nvSpPr>
        <p:spPr>
          <a:xfrm>
            <a:off x="9319281" y="5388864"/>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12" name="직사각형 11">
            <a:extLst>
              <a:ext uri="{FF2B5EF4-FFF2-40B4-BE49-F238E27FC236}">
                <a16:creationId xmlns:a16="http://schemas.microsoft.com/office/drawing/2014/main" id="{A4C42B23-3993-411F-940F-F585F46421B4}"/>
              </a:ext>
            </a:extLst>
          </p:cNvPr>
          <p:cNvSpPr/>
          <p:nvPr/>
        </p:nvSpPr>
        <p:spPr>
          <a:xfrm>
            <a:off x="2408696" y="5388864"/>
            <a:ext cx="503664"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[Pa]</a:t>
            </a:r>
            <a:endParaRPr lang="ko-KR" altLang="en-US" sz="1400" dirty="0"/>
          </a:p>
        </p:txBody>
      </p:sp>
      <p:pic>
        <p:nvPicPr>
          <p:cNvPr id="13" name="그림 12">
            <a:extLst>
              <a:ext uri="{FF2B5EF4-FFF2-40B4-BE49-F238E27FC236}">
                <a16:creationId xmlns:a16="http://schemas.microsoft.com/office/drawing/2014/main" id="{2F16D151-8A99-4C79-BDE6-222FFB838311}"/>
              </a:ext>
            </a:extLst>
          </p:cNvPr>
          <p:cNvPicPr>
            <a:picLocks noChangeAspect="1"/>
          </p:cNvPicPr>
          <p:nvPr/>
        </p:nvPicPr>
        <p:blipFill rotWithShape="1">
          <a:blip r:embed="rId3"/>
          <a:srcRect b="18982"/>
          <a:stretch/>
        </p:blipFill>
        <p:spPr>
          <a:xfrm>
            <a:off x="953615" y="1469137"/>
            <a:ext cx="10284769" cy="3369651"/>
          </a:xfrm>
          <a:prstGeom prst="rect">
            <a:avLst/>
          </a:prstGeom>
        </p:spPr>
      </p:pic>
      <p:sp>
        <p:nvSpPr>
          <p:cNvPr id="14" name="직사각형 13">
            <a:extLst>
              <a:ext uri="{FF2B5EF4-FFF2-40B4-BE49-F238E27FC236}">
                <a16:creationId xmlns:a16="http://schemas.microsoft.com/office/drawing/2014/main" id="{A27F1C82-B4F3-43A9-A141-E3D8AD532575}"/>
              </a:ext>
            </a:extLst>
          </p:cNvPr>
          <p:cNvSpPr/>
          <p:nvPr/>
        </p:nvSpPr>
        <p:spPr>
          <a:xfrm>
            <a:off x="1414573" y="5969841"/>
            <a:ext cx="7090798" cy="496996"/>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Antarctic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depletion → Barotropic responses in mass field </a:t>
            </a:r>
          </a:p>
        </p:txBody>
      </p:sp>
      <p:sp>
        <p:nvSpPr>
          <p:cNvPr id="16" name="TextBox 15">
            <a:extLst>
              <a:ext uri="{FF2B5EF4-FFF2-40B4-BE49-F238E27FC236}">
                <a16:creationId xmlns:a16="http://schemas.microsoft.com/office/drawing/2014/main" id="{4E40B9DC-8093-42EB-A1BA-1780BE4CCF3D}"/>
              </a:ext>
            </a:extLst>
          </p:cNvPr>
          <p:cNvSpPr txBox="1"/>
          <p:nvPr/>
        </p:nvSpPr>
        <p:spPr>
          <a:xfrm>
            <a:off x="10078091" y="5498497"/>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DJF averaged</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spTree>
    <p:extLst>
      <p:ext uri="{BB962C8B-B14F-4D97-AF65-F5344CB8AC3E}">
        <p14:creationId xmlns:p14="http://schemas.microsoft.com/office/powerpoint/2010/main" val="1142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Importance of Antarctic SP reduction</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11</a:t>
            </a:fld>
            <a:endParaRPr lang="ko-KR" altLang="en-US"/>
          </a:p>
        </p:txBody>
      </p:sp>
      <p:pic>
        <p:nvPicPr>
          <p:cNvPr id="2" name="그림 1">
            <a:extLst>
              <a:ext uri="{FF2B5EF4-FFF2-40B4-BE49-F238E27FC236}">
                <a16:creationId xmlns:a16="http://schemas.microsoft.com/office/drawing/2014/main" id="{B7DC729A-D8EB-46D1-9680-7CF621FB810F}"/>
              </a:ext>
            </a:extLst>
          </p:cNvPr>
          <p:cNvPicPr>
            <a:picLocks noChangeAspect="1"/>
          </p:cNvPicPr>
          <p:nvPr/>
        </p:nvPicPr>
        <p:blipFill rotWithShape="1">
          <a:blip r:embed="rId3"/>
          <a:srcRect b="59942"/>
          <a:stretch/>
        </p:blipFill>
        <p:spPr>
          <a:xfrm>
            <a:off x="678011" y="1076416"/>
            <a:ext cx="7483488" cy="2222370"/>
          </a:xfrm>
          <a:prstGeom prst="rect">
            <a:avLst/>
          </a:prstGeom>
        </p:spPr>
      </p:pic>
      <p:sp>
        <p:nvSpPr>
          <p:cNvPr id="7" name="TextBox 6">
            <a:extLst>
              <a:ext uri="{FF2B5EF4-FFF2-40B4-BE49-F238E27FC236}">
                <a16:creationId xmlns:a16="http://schemas.microsoft.com/office/drawing/2014/main" id="{2D0D5940-8486-4CEC-88C0-2A21FB87A9AD}"/>
              </a:ext>
            </a:extLst>
          </p:cNvPr>
          <p:cNvSpPr txBox="1"/>
          <p:nvPr/>
        </p:nvSpPr>
        <p:spPr>
          <a:xfrm>
            <a:off x="1012374" y="756676"/>
            <a:ext cx="2308693"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Polar-cap Z diff.</a:t>
            </a:r>
            <a:endParaRPr lang="ko-KR" altLang="en-US" sz="2000" dirty="0">
              <a:latin typeface="Arial" panose="020B0604020202020204" pitchFamily="34" charset="0"/>
              <a:cs typeface="Arial" panose="020B0604020202020204" pitchFamily="34" charset="0"/>
            </a:endParaRPr>
          </a:p>
        </p:txBody>
      </p:sp>
      <p:grpSp>
        <p:nvGrpSpPr>
          <p:cNvPr id="9" name="그룹 8">
            <a:extLst>
              <a:ext uri="{FF2B5EF4-FFF2-40B4-BE49-F238E27FC236}">
                <a16:creationId xmlns:a16="http://schemas.microsoft.com/office/drawing/2014/main" id="{8585E870-479F-46BD-9F40-3C9EE8096576}"/>
              </a:ext>
            </a:extLst>
          </p:cNvPr>
          <p:cNvGrpSpPr/>
          <p:nvPr/>
        </p:nvGrpSpPr>
        <p:grpSpPr>
          <a:xfrm>
            <a:off x="8287150" y="2126583"/>
            <a:ext cx="3842904" cy="1540370"/>
            <a:chOff x="3249307" y="5661025"/>
            <a:chExt cx="3842904" cy="1540370"/>
          </a:xfrm>
        </p:grpSpPr>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A22A0010-C0C4-4220-9207-BD628B64B52F}"/>
                    </a:ext>
                  </a:extLst>
                </p:cNvPr>
                <p:cNvSpPr/>
                <p:nvPr/>
              </p:nvSpPr>
              <p:spPr>
                <a:xfrm>
                  <a:off x="3249307" y="5661025"/>
                  <a:ext cx="3718262" cy="10327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altLang="ko-KR" sz="2000" i="1" smtClean="0">
                            <a:latin typeface="Cambria Math" panose="02040503050406030204" pitchFamily="18" charset="0"/>
                            <a:ea typeface="Cambria Math" panose="02040503050406030204" pitchFamily="18" charset="0"/>
                            <a:cs typeface="Calibri" panose="020F0502020204030204" pitchFamily="34" charset="0"/>
                          </a:rPr>
                          <m:t>𝛥</m:t>
                        </m:r>
                        <m:r>
                          <a:rPr lang="en-US" altLang="ko-KR" sz="2000" b="0" i="1" smtClean="0">
                            <a:latin typeface="Cambria Math" panose="02040503050406030204" pitchFamily="18" charset="0"/>
                            <a:ea typeface="Cambria Math" panose="02040503050406030204" pitchFamily="18" charset="0"/>
                            <a:cs typeface="Calibri" panose="020F0502020204030204" pitchFamily="34" charset="0"/>
                          </a:rPr>
                          <m:t>𝑍</m:t>
                        </m:r>
                        <m:r>
                          <a:rPr lang="en-US" altLang="ko-KR" sz="2000" i="1">
                            <a:latin typeface="Cambria Math" panose="02040503050406030204" pitchFamily="18" charset="0"/>
                          </a:rPr>
                          <m:t>=</m:t>
                        </m:r>
                        <m:nary>
                          <m:naryPr>
                            <m:limLoc m:val="undOvr"/>
                            <m:ctrlPr>
                              <a:rPr lang="en-US" altLang="ko-KR" sz="2000" i="1">
                                <a:latin typeface="Cambria Math" panose="02040503050406030204" pitchFamily="18" charset="0"/>
                              </a:rPr>
                            </m:ctrlPr>
                          </m:naryPr>
                          <m: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𝑝</m:t>
                                </m:r>
                              </m:e>
                              <m:sub>
                                <m:r>
                                  <a:rPr lang="en-US" altLang="ko-KR" sz="2000" i="1">
                                    <a:latin typeface="Cambria Math" panose="02040503050406030204" pitchFamily="18" charset="0"/>
                                  </a:rPr>
                                  <m:t>𝑠</m:t>
                                </m:r>
                              </m:sub>
                            </m:sSub>
                          </m:sub>
                          <m:sup>
                            <m:r>
                              <a:rPr lang="en-US" altLang="ko-KR" sz="2000" b="0" i="1" smtClean="0">
                                <a:latin typeface="Cambria Math" panose="02040503050406030204" pitchFamily="18" charset="0"/>
                              </a:rPr>
                              <m:t>𝑝</m:t>
                            </m:r>
                          </m:sup>
                          <m:e>
                            <m:r>
                              <a:rPr lang="en-US" altLang="ko-KR" sz="2000" i="1">
                                <a:latin typeface="Cambria Math" panose="02040503050406030204" pitchFamily="18" charset="0"/>
                              </a:rPr>
                              <m:t>−</m:t>
                            </m:r>
                            <m:f>
                              <m:fPr>
                                <m:ctrlPr>
                                  <a:rPr lang="en-US" altLang="ko-KR" sz="2000" i="1">
                                    <a:latin typeface="Cambria Math" panose="02040503050406030204" pitchFamily="18" charset="0"/>
                                  </a:rPr>
                                </m:ctrlPr>
                              </m:fPr>
                              <m:num>
                                <m:r>
                                  <a:rPr lang="en-US" altLang="ko-KR" sz="2000" b="0" i="1" smtClean="0">
                                    <a:latin typeface="Cambria Math" panose="02040503050406030204" pitchFamily="18" charset="0"/>
                                  </a:rPr>
                                  <m:t>𝑅</m:t>
                                </m:r>
                                <m:r>
                                  <a:rPr lang="el-GR" altLang="ko-KR" sz="2000" i="1">
                                    <a:latin typeface="Cambria Math" panose="02040503050406030204" pitchFamily="18" charset="0"/>
                                    <a:ea typeface="Cambria Math" panose="02040503050406030204" pitchFamily="18" charset="0"/>
                                    <a:cs typeface="Calibri" panose="020F0502020204030204" pitchFamily="34" charset="0"/>
                                  </a:rPr>
                                  <m:t>𝛥</m:t>
                                </m:r>
                                <m:r>
                                  <a:rPr lang="en-US" altLang="ko-KR" sz="2000" i="1">
                                    <a:latin typeface="Cambria Math" panose="02040503050406030204" pitchFamily="18" charset="0"/>
                                    <a:ea typeface="Cambria Math" panose="02040503050406030204" pitchFamily="18" charset="0"/>
                                    <a:cs typeface="Calibri" panose="020F0502020204030204" pitchFamily="34" charset="0"/>
                                  </a:rPr>
                                  <m:t>𝑇</m:t>
                                </m:r>
                              </m:num>
                              <m:den>
                                <m:r>
                                  <a:rPr lang="en-US" altLang="ko-KR" sz="2000" i="1">
                                    <a:latin typeface="Cambria Math" panose="02040503050406030204" pitchFamily="18" charset="0"/>
                                  </a:rPr>
                                  <m:t>𝑔</m:t>
                                </m:r>
                              </m:den>
                            </m:f>
                            <m:r>
                              <a:rPr lang="en-US" altLang="ko-KR" sz="2000" i="1">
                                <a:latin typeface="Cambria Math" panose="02040503050406030204" pitchFamily="18" charset="0"/>
                              </a:rPr>
                              <m:t>𝑑</m:t>
                            </m:r>
                            <m:r>
                              <a:rPr lang="en-US" altLang="ko-KR" sz="2000" b="0" i="1" smtClean="0">
                                <a:latin typeface="Cambria Math" panose="02040503050406030204" pitchFamily="18" charset="0"/>
                              </a:rPr>
                              <m:t>𝑙𝑛</m:t>
                            </m:r>
                            <m:r>
                              <a:rPr lang="en-US" altLang="ko-KR" sz="2000" i="1">
                                <a:latin typeface="Cambria Math" panose="02040503050406030204" pitchFamily="18" charset="0"/>
                              </a:rPr>
                              <m:t>𝑝</m:t>
                            </m:r>
                          </m:e>
                        </m:nary>
                        <m:r>
                          <a:rPr lang="en-US" altLang="ko-KR" sz="2000" b="0" i="1" smtClean="0">
                            <a:latin typeface="Cambria Math" panose="02040503050406030204" pitchFamily="18" charset="0"/>
                          </a:rPr>
                          <m:t>+</m:t>
                        </m:r>
                        <m:f>
                          <m:fPr>
                            <m:ctrlPr>
                              <a:rPr lang="en-US" altLang="ko-KR" sz="2000" i="1">
                                <a:latin typeface="Cambria Math" panose="02040503050406030204" pitchFamily="18" charset="0"/>
                                <a:ea typeface="Cambria Math" panose="02040503050406030204" pitchFamily="18" charset="0"/>
                                <a:cs typeface="Calibri" panose="020F0502020204030204" pitchFamily="34" charset="0"/>
                              </a:rPr>
                            </m:ctrlPr>
                          </m:fPr>
                          <m:num>
                            <m:r>
                              <a:rPr lang="en-US" altLang="ko-KR" sz="2000" b="0" i="1" smtClean="0">
                                <a:latin typeface="Cambria Math" panose="02040503050406030204" pitchFamily="18" charset="0"/>
                                <a:ea typeface="Cambria Math" panose="02040503050406030204" pitchFamily="18" charset="0"/>
                                <a:cs typeface="Calibri" panose="020F0502020204030204" pitchFamily="34" charset="0"/>
                              </a:rPr>
                              <m:t>𝑅</m:t>
                            </m:r>
                            <m:r>
                              <a:rPr lang="en-US" altLang="ko-KR" sz="2000" b="0" i="1" smtClean="0">
                                <a:latin typeface="Cambria Math" panose="02040503050406030204" pitchFamily="18" charset="0"/>
                                <a:ea typeface="Cambria Math" panose="02040503050406030204" pitchFamily="18" charset="0"/>
                                <a:cs typeface="Calibri" panose="020F0502020204030204" pitchFamily="34" charset="0"/>
                              </a:rPr>
                              <m:t> </m:t>
                            </m:r>
                            <m:sSub>
                              <m:sSubPr>
                                <m:ctrlPr>
                                  <a:rPr lang="en-US" altLang="ko-K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ko-KR" sz="2000" i="1">
                                    <a:latin typeface="Cambria Math" panose="02040503050406030204" pitchFamily="18" charset="0"/>
                                    <a:ea typeface="Cambria Math" panose="02040503050406030204" pitchFamily="18" charset="0"/>
                                    <a:cs typeface="Calibri" panose="020F0502020204030204" pitchFamily="34" charset="0"/>
                                  </a:rPr>
                                  <m:t>𝑇</m:t>
                                </m:r>
                              </m:e>
                              <m:sub>
                                <m:r>
                                  <a:rPr lang="en-US" altLang="ko-KR" sz="2000" i="1">
                                    <a:latin typeface="Cambria Math" panose="02040503050406030204" pitchFamily="18" charset="0"/>
                                    <a:ea typeface="Cambria Math" panose="02040503050406030204" pitchFamily="18" charset="0"/>
                                    <a:cs typeface="Calibri" panose="020F0502020204030204" pitchFamily="34" charset="0"/>
                                  </a:rPr>
                                  <m:t>𝑐</m:t>
                                </m:r>
                              </m:sub>
                            </m:sSub>
                            <m:r>
                              <a:rPr lang="en-US" altLang="ko-KR" sz="2000" i="1">
                                <a:latin typeface="Cambria Math" panose="02040503050406030204" pitchFamily="18" charset="0"/>
                                <a:ea typeface="Cambria Math" panose="02040503050406030204" pitchFamily="18" charset="0"/>
                                <a:cs typeface="Calibri" panose="020F0502020204030204" pitchFamily="34" charset="0"/>
                              </a:rPr>
                              <m:t> </m:t>
                            </m:r>
                            <m:r>
                              <a:rPr lang="el-GR" altLang="ko-KR" sz="2000" i="1">
                                <a:latin typeface="Cambria Math" panose="02040503050406030204" pitchFamily="18" charset="0"/>
                                <a:ea typeface="Cambria Math" panose="02040503050406030204" pitchFamily="18" charset="0"/>
                                <a:cs typeface="Calibri" panose="020F0502020204030204" pitchFamily="34" charset="0"/>
                              </a:rPr>
                              <m:t>𝛥</m:t>
                            </m:r>
                            <m:sSub>
                              <m:sSubPr>
                                <m:ctrlPr>
                                  <a:rPr lang="en-US" altLang="ko-K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ko-KR" sz="2000" i="1">
                                    <a:latin typeface="Cambria Math" panose="02040503050406030204" pitchFamily="18" charset="0"/>
                                    <a:ea typeface="Cambria Math" panose="02040503050406030204" pitchFamily="18" charset="0"/>
                                    <a:cs typeface="Calibri" panose="020F0502020204030204" pitchFamily="34" charset="0"/>
                                  </a:rPr>
                                  <m:t>𝑝</m:t>
                                </m:r>
                              </m:e>
                              <m:sub>
                                <m:r>
                                  <a:rPr lang="en-US" altLang="ko-KR" sz="2000" i="1">
                                    <a:latin typeface="Cambria Math" panose="02040503050406030204" pitchFamily="18" charset="0"/>
                                    <a:ea typeface="Cambria Math" panose="02040503050406030204" pitchFamily="18" charset="0"/>
                                    <a:cs typeface="Calibri" panose="020F0502020204030204" pitchFamily="34" charset="0"/>
                                  </a:rPr>
                                  <m:t>𝑠</m:t>
                                </m:r>
                              </m:sub>
                            </m:sSub>
                          </m:num>
                          <m:den>
                            <m:sSub>
                              <m:sSubPr>
                                <m:ctrlPr>
                                  <a:rPr lang="en-US" altLang="ko-KR" sz="2000" i="1">
                                    <a:latin typeface="Cambria Math" panose="02040503050406030204" pitchFamily="18" charset="0"/>
                                    <a:ea typeface="Cambria Math" panose="02040503050406030204" pitchFamily="18" charset="0"/>
                                  </a:rPr>
                                </m:ctrlPr>
                              </m:sSubPr>
                              <m:e>
                                <m:d>
                                  <m:dPr>
                                    <m:ctrlPr>
                                      <a:rPr lang="en-US" altLang="ko-KR" sz="2000" i="1">
                                        <a:latin typeface="Cambria Math" panose="02040503050406030204" pitchFamily="18" charset="0"/>
                                        <a:ea typeface="Cambria Math" panose="02040503050406030204" pitchFamily="18" charset="0"/>
                                      </a:rPr>
                                    </m:ctrlPr>
                                  </m:dPr>
                                  <m:e>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𝑝</m:t>
                                        </m:r>
                                      </m:e>
                                      <m:sub>
                                        <m:r>
                                          <a:rPr lang="en-US" altLang="ko-KR" sz="2000" i="1">
                                            <a:latin typeface="Cambria Math" panose="02040503050406030204" pitchFamily="18" charset="0"/>
                                          </a:rPr>
                                          <m:t>𝑠</m:t>
                                        </m:r>
                                      </m:sub>
                                    </m:sSub>
                                  </m:e>
                                </m:d>
                              </m:e>
                              <m:sub>
                                <m:r>
                                  <a:rPr lang="en-US" altLang="ko-KR" sz="2000" i="1">
                                    <a:latin typeface="Cambria Math" panose="02040503050406030204" pitchFamily="18" charset="0"/>
                                  </a:rPr>
                                  <m:t>𝑐</m:t>
                                </m:r>
                              </m:sub>
                            </m:sSub>
                            <m:r>
                              <a:rPr lang="en-US" altLang="ko-KR" sz="2000" i="1">
                                <a:latin typeface="Cambria Math" panose="02040503050406030204" pitchFamily="18" charset="0"/>
                              </a:rPr>
                              <m:t> </m:t>
                            </m:r>
                            <m:r>
                              <a:rPr lang="en-US" altLang="ko-KR" sz="2000" i="1">
                                <a:latin typeface="Cambria Math" panose="02040503050406030204" pitchFamily="18" charset="0"/>
                              </a:rPr>
                              <m:t>𝑔</m:t>
                            </m:r>
                          </m:den>
                        </m:f>
                      </m:oMath>
                    </m:oMathPara>
                  </a14:m>
                  <a:endParaRPr lang="ko-KR" altLang="en-US" sz="2000" dirty="0"/>
                </a:p>
              </p:txBody>
            </p:sp>
          </mc:Choice>
          <mc:Fallback xmlns="">
            <p:sp>
              <p:nvSpPr>
                <p:cNvPr id="11" name="직사각형 10">
                  <a:extLst>
                    <a:ext uri="{FF2B5EF4-FFF2-40B4-BE49-F238E27FC236}">
                      <a16:creationId xmlns:a16="http://schemas.microsoft.com/office/drawing/2014/main" id="{A22A0010-C0C4-4220-9207-BD628B64B52F}"/>
                    </a:ext>
                  </a:extLst>
                </p:cNvPr>
                <p:cNvSpPr>
                  <a:spLocks noRot="1" noChangeAspect="1" noMove="1" noResize="1" noEditPoints="1" noAdjustHandles="1" noChangeArrowheads="1" noChangeShapeType="1" noTextEdit="1"/>
                </p:cNvSpPr>
                <p:nvPr/>
              </p:nvSpPr>
              <p:spPr>
                <a:xfrm>
                  <a:off x="3249307" y="5661025"/>
                  <a:ext cx="3718262" cy="1032719"/>
                </a:xfrm>
                <a:prstGeom prst="rect">
                  <a:avLst/>
                </a:prstGeom>
                <a:blipFill>
                  <a:blip r:embed="rId4"/>
                  <a:stretch>
                    <a:fillRect/>
                  </a:stretch>
                </a:blipFill>
              </p:spPr>
              <p:txBody>
                <a:bodyPr/>
                <a:lstStyle/>
                <a:p>
                  <a:r>
                    <a:rPr lang="ko-KR" altLang="en-US">
                      <a:noFill/>
                    </a:rPr>
                    <a:t> </a:t>
                  </a:r>
                </a:p>
              </p:txBody>
            </p:sp>
          </mc:Fallback>
        </mc:AlternateContent>
        <p:sp>
          <p:nvSpPr>
            <p:cNvPr id="12" name="TextBox 11">
              <a:extLst>
                <a:ext uri="{FF2B5EF4-FFF2-40B4-BE49-F238E27FC236}">
                  <a16:creationId xmlns:a16="http://schemas.microsoft.com/office/drawing/2014/main" id="{19E7F118-056D-4C84-BAC2-2EFA692433FF}"/>
                </a:ext>
              </a:extLst>
            </p:cNvPr>
            <p:cNvSpPr txBox="1"/>
            <p:nvPr/>
          </p:nvSpPr>
          <p:spPr>
            <a:xfrm>
              <a:off x="4526846" y="6785384"/>
              <a:ext cx="2565365" cy="416011"/>
            </a:xfrm>
            <a:prstGeom prst="rect">
              <a:avLst/>
            </a:prstGeom>
            <a:noFill/>
          </p:spPr>
          <p:txBody>
            <a:bodyPr wrap="square" rtlCol="0" anchor="t">
              <a:spAutoFit/>
            </a:bodyPr>
            <a:lstStyle/>
            <a:p>
              <a:pPr defTabSz="1134648" latinLnBrk="1">
                <a:lnSpc>
                  <a:spcPct val="15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KoPub돋움체 Light" panose="00000300000000000000" pitchFamily="2" charset="-127"/>
                  <a:cs typeface="Arial" panose="020B0604020202020204" pitchFamily="34" charset="0"/>
                </a:rPr>
                <a:t>(</a:t>
              </a:r>
              <a:r>
                <a:rPr lang="en-US" altLang="ko-KR" sz="1600" spc="-63" dirty="0" err="1">
                  <a:ln>
                    <a:solidFill>
                      <a:schemeClr val="tx1">
                        <a:alpha val="0"/>
                      </a:schemeClr>
                    </a:solidFill>
                  </a:ln>
                  <a:solidFill>
                    <a:schemeClr val="tx1">
                      <a:lumMod val="85000"/>
                      <a:lumOff val="15000"/>
                    </a:schemeClr>
                  </a:solidFill>
                  <a:latin typeface="Arial" panose="020B0604020202020204" pitchFamily="34" charset="0"/>
                  <a:ea typeface="KoPub돋움체 Light" panose="00000300000000000000" pitchFamily="2" charset="-127"/>
                  <a:cs typeface="Arial" panose="020B0604020202020204" pitchFamily="34" charset="0"/>
                </a:rPr>
                <a:t>Mudryk</a:t>
              </a: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KoPub돋움체 Light" panose="00000300000000000000" pitchFamily="2" charset="-127"/>
                  <a:cs typeface="Arial" panose="020B0604020202020204" pitchFamily="34" charset="0"/>
                </a:rPr>
                <a:t> and Kushner, 2011)</a:t>
              </a:r>
            </a:p>
          </p:txBody>
        </p:sp>
      </p:grpSp>
      <p:sp>
        <p:nvSpPr>
          <p:cNvPr id="17" name="TextBox 16">
            <a:extLst>
              <a:ext uri="{FF2B5EF4-FFF2-40B4-BE49-F238E27FC236}">
                <a16:creationId xmlns:a16="http://schemas.microsoft.com/office/drawing/2014/main" id="{116E97A0-749F-43F7-99C0-CC747C3DED0A}"/>
              </a:ext>
            </a:extLst>
          </p:cNvPr>
          <p:cNvSpPr txBox="1"/>
          <p:nvPr/>
        </p:nvSpPr>
        <p:spPr>
          <a:xfrm>
            <a:off x="4775526" y="756676"/>
            <a:ext cx="2722554"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Reconstructed Z diff.</a:t>
            </a:r>
            <a:endParaRPr lang="ko-KR" altLang="en-US" sz="2000" dirty="0">
              <a:latin typeface="Arial" panose="020B0604020202020204" pitchFamily="34" charset="0"/>
              <a:cs typeface="Arial" panose="020B0604020202020204" pitchFamily="34" charset="0"/>
            </a:endParaRPr>
          </a:p>
        </p:txBody>
      </p:sp>
      <p:grpSp>
        <p:nvGrpSpPr>
          <p:cNvPr id="5" name="그룹 4">
            <a:extLst>
              <a:ext uri="{FF2B5EF4-FFF2-40B4-BE49-F238E27FC236}">
                <a16:creationId xmlns:a16="http://schemas.microsoft.com/office/drawing/2014/main" id="{3E811D5A-78D0-4FBB-8C11-36AE05AF2E1E}"/>
              </a:ext>
            </a:extLst>
          </p:cNvPr>
          <p:cNvGrpSpPr/>
          <p:nvPr/>
        </p:nvGrpSpPr>
        <p:grpSpPr>
          <a:xfrm>
            <a:off x="678011" y="1788029"/>
            <a:ext cx="11339824" cy="4798231"/>
            <a:chOff x="678011" y="1788029"/>
            <a:chExt cx="11339824" cy="4798231"/>
          </a:xfrm>
        </p:grpSpPr>
        <p:pic>
          <p:nvPicPr>
            <p:cNvPr id="26" name="그림 25">
              <a:extLst>
                <a:ext uri="{FF2B5EF4-FFF2-40B4-BE49-F238E27FC236}">
                  <a16:creationId xmlns:a16="http://schemas.microsoft.com/office/drawing/2014/main" id="{3DBBD757-688A-4B00-8B56-C3B25D37F30F}"/>
                </a:ext>
              </a:extLst>
            </p:cNvPr>
            <p:cNvPicPr>
              <a:picLocks noChangeAspect="1"/>
            </p:cNvPicPr>
            <p:nvPr/>
          </p:nvPicPr>
          <p:blipFill rotWithShape="1">
            <a:blip r:embed="rId3"/>
            <a:srcRect t="51062" b="1552"/>
            <a:stretch/>
          </p:blipFill>
          <p:spPr>
            <a:xfrm>
              <a:off x="678011" y="3649583"/>
              <a:ext cx="7483488" cy="2628900"/>
            </a:xfrm>
            <a:prstGeom prst="rect">
              <a:avLst/>
            </a:prstGeom>
          </p:spPr>
        </p:pic>
        <p:grpSp>
          <p:nvGrpSpPr>
            <p:cNvPr id="29" name="그룹 28">
              <a:extLst>
                <a:ext uri="{FF2B5EF4-FFF2-40B4-BE49-F238E27FC236}">
                  <a16:creationId xmlns:a16="http://schemas.microsoft.com/office/drawing/2014/main" id="{A44FF2C6-BD3F-4D55-91ED-59C5D509C13E}"/>
                </a:ext>
              </a:extLst>
            </p:cNvPr>
            <p:cNvGrpSpPr/>
            <p:nvPr/>
          </p:nvGrpSpPr>
          <p:grpSpPr>
            <a:xfrm>
              <a:off x="1012374" y="1788029"/>
              <a:ext cx="11005461" cy="4798231"/>
              <a:chOff x="1012374" y="1788029"/>
              <a:chExt cx="11005461" cy="4798231"/>
            </a:xfrm>
          </p:grpSpPr>
          <p:grpSp>
            <p:nvGrpSpPr>
              <p:cNvPr id="28" name="그룹 27">
                <a:extLst>
                  <a:ext uri="{FF2B5EF4-FFF2-40B4-BE49-F238E27FC236}">
                    <a16:creationId xmlns:a16="http://schemas.microsoft.com/office/drawing/2014/main" id="{E05B739A-3973-4C81-96C5-FBFE58C361B0}"/>
                  </a:ext>
                </a:extLst>
              </p:cNvPr>
              <p:cNvGrpSpPr/>
              <p:nvPr/>
            </p:nvGrpSpPr>
            <p:grpSpPr>
              <a:xfrm>
                <a:off x="1012374" y="1788029"/>
                <a:ext cx="10930554" cy="4798231"/>
                <a:chOff x="1012374" y="1788029"/>
                <a:chExt cx="10930554" cy="4798231"/>
              </a:xfrm>
            </p:grpSpPr>
            <p:sp>
              <p:nvSpPr>
                <p:cNvPr id="13" name="직사각형 12">
                  <a:extLst>
                    <a:ext uri="{FF2B5EF4-FFF2-40B4-BE49-F238E27FC236}">
                      <a16:creationId xmlns:a16="http://schemas.microsoft.com/office/drawing/2014/main" id="{09A78FF2-04D9-4ECC-952A-6157DE8B592A}"/>
                    </a:ext>
                  </a:extLst>
                </p:cNvPr>
                <p:cNvSpPr/>
                <p:nvPr/>
              </p:nvSpPr>
              <p:spPr>
                <a:xfrm>
                  <a:off x="9031415" y="2140136"/>
                  <a:ext cx="1620604" cy="1019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4" name="직사각형 13">
                  <a:extLst>
                    <a:ext uri="{FF2B5EF4-FFF2-40B4-BE49-F238E27FC236}">
                      <a16:creationId xmlns:a16="http://schemas.microsoft.com/office/drawing/2014/main" id="{E2444E3C-E720-48FB-A034-2329AFDDE957}"/>
                    </a:ext>
                  </a:extLst>
                </p:cNvPr>
                <p:cNvSpPr/>
                <p:nvPr/>
              </p:nvSpPr>
              <p:spPr>
                <a:xfrm>
                  <a:off x="9363637" y="1788029"/>
                  <a:ext cx="956159" cy="338554"/>
                </a:xfrm>
                <a:prstGeom prst="rect">
                  <a:avLst/>
                </a:prstGeom>
              </p:spPr>
              <p:txBody>
                <a:bodyPr wrap="none">
                  <a:spAutoFit/>
                </a:bodyPr>
                <a:lstStyle/>
                <a:p>
                  <a:r>
                    <a:rPr lang="en-US" altLang="ko-KR" sz="1600" spc="-63" dirty="0">
                      <a:ln>
                        <a:solidFill>
                          <a:schemeClr val="tx1">
                            <a:alpha val="0"/>
                          </a:schemeClr>
                        </a:solidFill>
                      </a:ln>
                      <a:solidFill>
                        <a:srgbClr val="FF0000"/>
                      </a:solidFill>
                      <a:latin typeface="Arial" panose="020B0604020202020204" pitchFamily="34" charset="0"/>
                      <a:ea typeface="KoPub돋움체 Light" panose="00000300000000000000" pitchFamily="2" charset="-127"/>
                      <a:cs typeface="Arial" panose="020B0604020202020204" pitchFamily="34" charset="0"/>
                    </a:rPr>
                    <a:t>T contrib.</a:t>
                  </a:r>
                  <a:endParaRPr lang="ko-KR" altLang="en-US" sz="1600" dirty="0">
                    <a:solidFill>
                      <a:srgbClr val="FF0000"/>
                    </a:solidFill>
                  </a:endParaRPr>
                </a:p>
              </p:txBody>
            </p:sp>
            <p:sp>
              <p:nvSpPr>
                <p:cNvPr id="15" name="직사각형 14">
                  <a:extLst>
                    <a:ext uri="{FF2B5EF4-FFF2-40B4-BE49-F238E27FC236}">
                      <a16:creationId xmlns:a16="http://schemas.microsoft.com/office/drawing/2014/main" id="{152CCB01-B9D7-4727-9491-BA4DE412334B}"/>
                    </a:ext>
                  </a:extLst>
                </p:cNvPr>
                <p:cNvSpPr/>
                <p:nvPr/>
              </p:nvSpPr>
              <p:spPr>
                <a:xfrm>
                  <a:off x="10884933" y="2126582"/>
                  <a:ext cx="1030661" cy="104781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sp>
              <p:nvSpPr>
                <p:cNvPr id="16" name="직사각형 15">
                  <a:extLst>
                    <a:ext uri="{FF2B5EF4-FFF2-40B4-BE49-F238E27FC236}">
                      <a16:creationId xmlns:a16="http://schemas.microsoft.com/office/drawing/2014/main" id="{85CDB6B3-7274-4C33-A37F-67134BDF1FE9}"/>
                    </a:ext>
                  </a:extLst>
                </p:cNvPr>
                <p:cNvSpPr/>
                <p:nvPr/>
              </p:nvSpPr>
              <p:spPr>
                <a:xfrm>
                  <a:off x="10847372" y="1788029"/>
                  <a:ext cx="1095556" cy="338554"/>
                </a:xfrm>
                <a:prstGeom prst="rect">
                  <a:avLst/>
                </a:prstGeom>
              </p:spPr>
              <p:txBody>
                <a:bodyPr wrap="none">
                  <a:spAutoFit/>
                </a:bodyPr>
                <a:lstStyle/>
                <a:p>
                  <a:r>
                    <a:rPr lang="en-US" altLang="ko-KR" sz="1600" spc="-63" dirty="0">
                      <a:ln>
                        <a:solidFill>
                          <a:schemeClr val="tx1">
                            <a:alpha val="0"/>
                          </a:schemeClr>
                        </a:solidFill>
                      </a:ln>
                      <a:solidFill>
                        <a:srgbClr val="0000FF"/>
                      </a:solidFill>
                      <a:latin typeface="Arial" panose="020B0604020202020204" pitchFamily="34" charset="0"/>
                      <a:ea typeface="KoPub돋움체 Light" panose="00000300000000000000" pitchFamily="2" charset="-127"/>
                      <a:cs typeface="Arial" panose="020B0604020202020204" pitchFamily="34" charset="0"/>
                    </a:rPr>
                    <a:t>SP contrib.</a:t>
                  </a:r>
                  <a:endParaRPr lang="ko-KR" altLang="en-US" sz="1600" dirty="0"/>
                </a:p>
              </p:txBody>
            </p:sp>
            <p:grpSp>
              <p:nvGrpSpPr>
                <p:cNvPr id="27" name="그룹 26">
                  <a:extLst>
                    <a:ext uri="{FF2B5EF4-FFF2-40B4-BE49-F238E27FC236}">
                      <a16:creationId xmlns:a16="http://schemas.microsoft.com/office/drawing/2014/main" id="{7798C06D-9D87-4E7E-B035-BC64C7B1FF04}"/>
                    </a:ext>
                  </a:extLst>
                </p:cNvPr>
                <p:cNvGrpSpPr/>
                <p:nvPr/>
              </p:nvGrpSpPr>
              <p:grpSpPr>
                <a:xfrm>
                  <a:off x="1012374" y="3288448"/>
                  <a:ext cx="6485706" cy="3297812"/>
                  <a:chOff x="1012374" y="3288448"/>
                  <a:chExt cx="6485706" cy="3297812"/>
                </a:xfrm>
              </p:grpSpPr>
              <p:sp>
                <p:nvSpPr>
                  <p:cNvPr id="8" name="직사각형 7">
                    <a:extLst>
                      <a:ext uri="{FF2B5EF4-FFF2-40B4-BE49-F238E27FC236}">
                        <a16:creationId xmlns:a16="http://schemas.microsoft.com/office/drawing/2014/main" id="{5D880082-E7BA-4E6A-9F7D-0C68580824B7}"/>
                      </a:ext>
                    </a:extLst>
                  </p:cNvPr>
                  <p:cNvSpPr/>
                  <p:nvPr/>
                </p:nvSpPr>
                <p:spPr>
                  <a:xfrm>
                    <a:off x="2525099" y="6278483"/>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18" name="직사각형 17">
                    <a:extLst>
                      <a:ext uri="{FF2B5EF4-FFF2-40B4-BE49-F238E27FC236}">
                        <a16:creationId xmlns:a16="http://schemas.microsoft.com/office/drawing/2014/main" id="{1F5F8F41-3075-4A60-993C-4E49FE0E11E2}"/>
                      </a:ext>
                    </a:extLst>
                  </p:cNvPr>
                  <p:cNvSpPr/>
                  <p:nvPr/>
                </p:nvSpPr>
                <p:spPr>
                  <a:xfrm>
                    <a:off x="6289379" y="6278483"/>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20" name="TextBox 19">
                    <a:extLst>
                      <a:ext uri="{FF2B5EF4-FFF2-40B4-BE49-F238E27FC236}">
                        <a16:creationId xmlns:a16="http://schemas.microsoft.com/office/drawing/2014/main" id="{05917F88-BC49-42B4-B94A-BD148DBCFFB5}"/>
                      </a:ext>
                    </a:extLst>
                  </p:cNvPr>
                  <p:cNvSpPr txBox="1"/>
                  <p:nvPr/>
                </p:nvSpPr>
                <p:spPr>
                  <a:xfrm>
                    <a:off x="1012374" y="3288448"/>
                    <a:ext cx="2308693" cy="400110"/>
                  </a:xfrm>
                  <a:prstGeom prst="rect">
                    <a:avLst/>
                  </a:prstGeom>
                  <a:noFill/>
                  <a:ln>
                    <a:noFill/>
                  </a:ln>
                </p:spPr>
                <p:txBody>
                  <a:bodyPr wrap="square" rtlCol="0">
                    <a:spAutoFit/>
                  </a:bodyPr>
                  <a:lstStyle/>
                  <a:p>
                    <a:r>
                      <a:rPr lang="en-US" altLang="ko-KR" sz="2000" dirty="0">
                        <a:solidFill>
                          <a:srgbClr val="FF0000"/>
                        </a:solidFill>
                        <a:latin typeface="Arial" panose="020B0604020202020204" pitchFamily="34" charset="0"/>
                        <a:cs typeface="Arial" panose="020B0604020202020204" pitchFamily="34" charset="0"/>
                      </a:rPr>
                      <a:t>T contrib.</a:t>
                    </a:r>
                    <a:endParaRPr lang="ko-KR" altLang="en-US" sz="20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5F64317-0BD5-4FAD-B718-91670E98D03C}"/>
                      </a:ext>
                    </a:extLst>
                  </p:cNvPr>
                  <p:cNvSpPr txBox="1"/>
                  <p:nvPr/>
                </p:nvSpPr>
                <p:spPr>
                  <a:xfrm>
                    <a:off x="4775526" y="3288448"/>
                    <a:ext cx="2722554" cy="400110"/>
                  </a:xfrm>
                  <a:prstGeom prst="rect">
                    <a:avLst/>
                  </a:prstGeom>
                  <a:noFill/>
                  <a:ln>
                    <a:noFill/>
                  </a:ln>
                </p:spPr>
                <p:txBody>
                  <a:bodyPr wrap="square" rtlCol="0">
                    <a:spAutoFit/>
                  </a:bodyPr>
                  <a:lstStyle/>
                  <a:p>
                    <a:r>
                      <a:rPr lang="en-US" altLang="ko-KR" sz="2000" dirty="0">
                        <a:solidFill>
                          <a:srgbClr val="0000FF"/>
                        </a:solidFill>
                        <a:latin typeface="Arial" panose="020B0604020202020204" pitchFamily="34" charset="0"/>
                        <a:cs typeface="Arial" panose="020B0604020202020204" pitchFamily="34" charset="0"/>
                      </a:rPr>
                      <a:t>SP contrib.</a:t>
                    </a:r>
                    <a:endParaRPr lang="ko-KR" altLang="en-US" sz="2000" dirty="0">
                      <a:solidFill>
                        <a:srgbClr val="0000FF"/>
                      </a:solidFill>
                      <a:latin typeface="Arial" panose="020B0604020202020204" pitchFamily="34" charset="0"/>
                      <a:cs typeface="Arial" panose="020B0604020202020204" pitchFamily="34" charset="0"/>
                    </a:endParaRPr>
                  </a:p>
                </p:txBody>
              </p:sp>
            </p:grpSp>
          </p:grpSp>
          <p:sp>
            <p:nvSpPr>
              <p:cNvPr id="22" name="직사각형 21">
                <a:extLst>
                  <a:ext uri="{FF2B5EF4-FFF2-40B4-BE49-F238E27FC236}">
                    <a16:creationId xmlns:a16="http://schemas.microsoft.com/office/drawing/2014/main" id="{50F869BA-40DE-4901-BBDB-01D332BF0C4C}"/>
                  </a:ext>
                </a:extLst>
              </p:cNvPr>
              <p:cNvSpPr/>
              <p:nvPr/>
            </p:nvSpPr>
            <p:spPr>
              <a:xfrm>
                <a:off x="8621757" y="3903010"/>
                <a:ext cx="3396078" cy="1420325"/>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Antarctic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depletion</a:t>
                </a:r>
              </a:p>
              <a:p>
                <a:pPr>
                  <a:lnSpc>
                    <a:spcPct val="150000"/>
                  </a:lnSpc>
                </a:pPr>
                <a:r>
                  <a:rPr lang="en-US" altLang="ko-KR" sz="2000" dirty="0">
                    <a:latin typeface="Arial" panose="020B0604020202020204" pitchFamily="34" charset="0"/>
                    <a:cs typeface="Arial" panose="020B0604020202020204" pitchFamily="34" charset="0"/>
                  </a:rPr>
                  <a:t>→ </a:t>
                </a:r>
                <a:r>
                  <a:rPr lang="en-US" altLang="ko-KR" sz="2000" dirty="0">
                    <a:solidFill>
                      <a:srgbClr val="0070C0"/>
                    </a:solidFill>
                    <a:latin typeface="Arial" panose="020B0604020202020204" pitchFamily="34" charset="0"/>
                    <a:cs typeface="Arial" panose="020B0604020202020204" pitchFamily="34" charset="0"/>
                  </a:rPr>
                  <a:t>Antarctic SP reduction</a:t>
                </a:r>
              </a:p>
              <a:p>
                <a:pPr>
                  <a:lnSpc>
                    <a:spcPct val="150000"/>
                  </a:lnSpc>
                </a:pPr>
                <a:r>
                  <a:rPr lang="en-US" altLang="ko-KR" sz="2000" dirty="0">
                    <a:latin typeface="Arial" panose="020B0604020202020204" pitchFamily="34" charset="0"/>
                    <a:cs typeface="Arial" panose="020B0604020202020204" pitchFamily="34" charset="0"/>
                  </a:rPr>
                  <a:t>→ Positive SAM (negative Z)</a:t>
                </a:r>
              </a:p>
            </p:txBody>
          </p:sp>
        </p:grpSp>
      </p:grpSp>
      <p:sp>
        <p:nvSpPr>
          <p:cNvPr id="23" name="TextBox 22">
            <a:extLst>
              <a:ext uri="{FF2B5EF4-FFF2-40B4-BE49-F238E27FC236}">
                <a16:creationId xmlns:a16="http://schemas.microsoft.com/office/drawing/2014/main" id="{1DC1854D-4225-4E21-AC9A-CB9DA618764C}"/>
              </a:ext>
            </a:extLst>
          </p:cNvPr>
          <p:cNvSpPr txBox="1"/>
          <p:nvPr/>
        </p:nvSpPr>
        <p:spPr>
          <a:xfrm>
            <a:off x="8336995" y="5726394"/>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60-90°S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mc:AlternateContent xmlns:mc="http://schemas.openxmlformats.org/markup-compatibility/2006">
        <mc:Choice xmlns:a14="http://schemas.microsoft.com/office/drawing/2010/main" Requires="a14">
          <p:sp>
            <p:nvSpPr>
              <p:cNvPr id="3" name="직사각형 2">
                <a:extLst>
                  <a:ext uri="{FF2B5EF4-FFF2-40B4-BE49-F238E27FC236}">
                    <a16:creationId xmlns:a16="http://schemas.microsoft.com/office/drawing/2014/main" id="{B76AACE5-C825-42DA-9784-F0F55E30EDCC}"/>
                  </a:ext>
                </a:extLst>
              </p:cNvPr>
              <p:cNvSpPr/>
              <p:nvPr/>
            </p:nvSpPr>
            <p:spPr>
              <a:xfrm>
                <a:off x="9363637" y="586033"/>
                <a:ext cx="2187971" cy="10327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2000" i="1" smtClean="0">
                          <a:latin typeface="Cambria Math" panose="02040503050406030204" pitchFamily="18" charset="0"/>
                          <a:ea typeface="Cambria Math" panose="02040503050406030204" pitchFamily="18" charset="0"/>
                          <a:cs typeface="Calibri" panose="020F0502020204030204" pitchFamily="34" charset="0"/>
                        </a:rPr>
                        <m:t>𝑍</m:t>
                      </m:r>
                      <m:r>
                        <a:rPr lang="en-US" altLang="ko-KR" sz="2000" i="1">
                          <a:latin typeface="Cambria Math" panose="02040503050406030204" pitchFamily="18" charset="0"/>
                          <a:ea typeface="Cambria Math" panose="02040503050406030204" pitchFamily="18" charset="0"/>
                          <a:cs typeface="Calibri" panose="020F0502020204030204" pitchFamily="34" charset="0"/>
                        </a:rPr>
                        <m:t>=</m:t>
                      </m:r>
                      <m:nary>
                        <m:naryPr>
                          <m:limLoc m:val="undOvr"/>
                          <m:ctrlPr>
                            <a:rPr lang="en-US" altLang="ko-KR" sz="2000" i="1">
                              <a:latin typeface="Cambria Math" panose="02040503050406030204" pitchFamily="18" charset="0"/>
                            </a:rPr>
                          </m:ctrlPr>
                        </m:naryPr>
                        <m:sub>
                          <m:sSub>
                            <m:sSubPr>
                              <m:ctrlPr>
                                <a:rPr lang="en-US" altLang="ko-KR" sz="2000" i="1" smtClean="0">
                                  <a:solidFill>
                                    <a:srgbClr val="0000FF"/>
                                  </a:solidFill>
                                  <a:latin typeface="Cambria Math" panose="02040503050406030204" pitchFamily="18" charset="0"/>
                                </a:rPr>
                              </m:ctrlPr>
                            </m:sSubPr>
                            <m:e>
                              <m:r>
                                <a:rPr lang="en-US" altLang="ko-KR" sz="2000" i="1">
                                  <a:solidFill>
                                    <a:srgbClr val="0000FF"/>
                                  </a:solidFill>
                                  <a:latin typeface="Cambria Math" panose="02040503050406030204" pitchFamily="18" charset="0"/>
                                </a:rPr>
                                <m:t>𝑝</m:t>
                              </m:r>
                            </m:e>
                            <m:sub>
                              <m:r>
                                <a:rPr lang="en-US" altLang="ko-KR" sz="2000" i="1">
                                  <a:solidFill>
                                    <a:srgbClr val="0000FF"/>
                                  </a:solidFill>
                                  <a:latin typeface="Cambria Math" panose="02040503050406030204" pitchFamily="18" charset="0"/>
                                </a:rPr>
                                <m:t>𝑠</m:t>
                              </m:r>
                            </m:sub>
                          </m:sSub>
                        </m:sub>
                        <m:sup>
                          <m:r>
                            <a:rPr lang="en-US" altLang="ko-KR" sz="2000" i="1">
                              <a:latin typeface="Cambria Math" panose="02040503050406030204" pitchFamily="18" charset="0"/>
                            </a:rPr>
                            <m:t>𝑝</m:t>
                          </m:r>
                        </m:sup>
                        <m:e>
                          <m:r>
                            <a:rPr lang="en-US" altLang="ko-KR" sz="2000" i="1">
                              <a:latin typeface="Cambria Math" panose="02040503050406030204" pitchFamily="18" charset="0"/>
                            </a:rPr>
                            <m:t>−</m:t>
                          </m:r>
                          <m:f>
                            <m:fPr>
                              <m:ctrlPr>
                                <a:rPr lang="en-US" altLang="ko-KR" sz="2000" i="1">
                                  <a:latin typeface="Cambria Math" panose="02040503050406030204" pitchFamily="18" charset="0"/>
                                </a:rPr>
                              </m:ctrlPr>
                            </m:fPr>
                            <m:num>
                              <m:r>
                                <a:rPr lang="en-US" altLang="ko-KR" sz="2000" i="1">
                                  <a:latin typeface="Cambria Math" panose="02040503050406030204" pitchFamily="18" charset="0"/>
                                </a:rPr>
                                <m:t>𝑅</m:t>
                              </m:r>
                              <m:r>
                                <a:rPr lang="en-US" altLang="ko-KR"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𝑇</m:t>
                              </m:r>
                            </m:num>
                            <m:den>
                              <m:r>
                                <a:rPr lang="en-US" altLang="ko-KR" sz="2000" i="1">
                                  <a:latin typeface="Cambria Math" panose="02040503050406030204" pitchFamily="18" charset="0"/>
                                </a:rPr>
                                <m:t>𝑔</m:t>
                              </m:r>
                            </m:den>
                          </m:f>
                          <m:r>
                            <a:rPr lang="en-US" altLang="ko-KR" sz="2000" i="1">
                              <a:latin typeface="Cambria Math" panose="02040503050406030204" pitchFamily="18" charset="0"/>
                            </a:rPr>
                            <m:t>𝑑𝑙𝑛𝑝</m:t>
                          </m:r>
                        </m:e>
                      </m:nary>
                    </m:oMath>
                  </m:oMathPara>
                </a14:m>
                <a:endParaRPr lang="ko-KR" altLang="en-US" sz="2000" dirty="0"/>
              </a:p>
            </p:txBody>
          </p:sp>
        </mc:Choice>
        <mc:Fallback>
          <p:sp>
            <p:nvSpPr>
              <p:cNvPr id="3" name="직사각형 2">
                <a:extLst>
                  <a:ext uri="{FF2B5EF4-FFF2-40B4-BE49-F238E27FC236}">
                    <a16:creationId xmlns:a16="http://schemas.microsoft.com/office/drawing/2014/main" id="{B76AACE5-C825-42DA-9784-F0F55E30EDCC}"/>
                  </a:ext>
                </a:extLst>
              </p:cNvPr>
              <p:cNvSpPr>
                <a:spLocks noRot="1" noChangeAspect="1" noMove="1" noResize="1" noEditPoints="1" noAdjustHandles="1" noChangeArrowheads="1" noChangeShapeType="1" noTextEdit="1"/>
              </p:cNvSpPr>
              <p:nvPr/>
            </p:nvSpPr>
            <p:spPr>
              <a:xfrm>
                <a:off x="9363637" y="586033"/>
                <a:ext cx="2187971" cy="1032719"/>
              </a:xfrm>
              <a:prstGeom prst="rect">
                <a:avLst/>
              </a:prstGeom>
              <a:blipFill>
                <a:blip r:embed="rId5"/>
                <a:stretch>
                  <a:fillRect/>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5FB020DD-81BA-4D43-84BE-DD2319FE63F8}"/>
              </a:ext>
            </a:extLst>
          </p:cNvPr>
          <p:cNvCxnSpPr>
            <a:cxnSpLocks/>
            <a:stCxn id="3" idx="2"/>
          </p:cNvCxnSpPr>
          <p:nvPr/>
        </p:nvCxnSpPr>
        <p:spPr>
          <a:xfrm>
            <a:off x="10457623" y="1618752"/>
            <a:ext cx="0" cy="365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13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2BD31694-6E63-4E41-A01A-EBD91647D9EC}"/>
              </a:ext>
            </a:extLst>
          </p:cNvPr>
          <p:cNvPicPr>
            <a:picLocks noChangeAspect="1"/>
          </p:cNvPicPr>
          <p:nvPr/>
        </p:nvPicPr>
        <p:blipFill>
          <a:blip r:embed="rId3"/>
          <a:stretch>
            <a:fillRect/>
          </a:stretch>
        </p:blipFill>
        <p:spPr>
          <a:xfrm>
            <a:off x="982200" y="1318259"/>
            <a:ext cx="9000000" cy="4206605"/>
          </a:xfrm>
          <a:prstGeom prst="rect">
            <a:avLst/>
          </a:prstGeom>
        </p:spPr>
      </p:pic>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Importance of Antarctic SP reduction (DJF)</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12</a:t>
            </a:fld>
            <a:endParaRPr lang="ko-KR" altLang="en-US"/>
          </a:p>
        </p:txBody>
      </p:sp>
      <p:grpSp>
        <p:nvGrpSpPr>
          <p:cNvPr id="9" name="그룹 8">
            <a:extLst>
              <a:ext uri="{FF2B5EF4-FFF2-40B4-BE49-F238E27FC236}">
                <a16:creationId xmlns:a16="http://schemas.microsoft.com/office/drawing/2014/main" id="{8585E870-479F-46BD-9F40-3C9EE8096576}"/>
              </a:ext>
            </a:extLst>
          </p:cNvPr>
          <p:cNvGrpSpPr/>
          <p:nvPr/>
        </p:nvGrpSpPr>
        <p:grpSpPr>
          <a:xfrm>
            <a:off x="1279971" y="5760905"/>
            <a:ext cx="6283627" cy="1032719"/>
            <a:chOff x="2869329" y="5958696"/>
            <a:chExt cx="6283627" cy="1032719"/>
          </a:xfrm>
        </p:grpSpPr>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A22A0010-C0C4-4220-9207-BD628B64B52F}"/>
                    </a:ext>
                  </a:extLst>
                </p:cNvPr>
                <p:cNvSpPr/>
                <p:nvPr/>
              </p:nvSpPr>
              <p:spPr>
                <a:xfrm>
                  <a:off x="2869329" y="5958696"/>
                  <a:ext cx="3718262" cy="10327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altLang="ko-KR" sz="2000" i="1" smtClean="0">
                            <a:latin typeface="Cambria Math" panose="02040503050406030204" pitchFamily="18" charset="0"/>
                            <a:ea typeface="Cambria Math" panose="02040503050406030204" pitchFamily="18" charset="0"/>
                            <a:cs typeface="Calibri" panose="020F0502020204030204" pitchFamily="34" charset="0"/>
                          </a:rPr>
                          <m:t>𝛥</m:t>
                        </m:r>
                        <m:r>
                          <a:rPr lang="en-US" altLang="ko-KR" sz="2000" b="0" i="1" smtClean="0">
                            <a:latin typeface="Cambria Math" panose="02040503050406030204" pitchFamily="18" charset="0"/>
                            <a:ea typeface="Cambria Math" panose="02040503050406030204" pitchFamily="18" charset="0"/>
                            <a:cs typeface="Calibri" panose="020F0502020204030204" pitchFamily="34" charset="0"/>
                          </a:rPr>
                          <m:t>𝑍</m:t>
                        </m:r>
                        <m:r>
                          <a:rPr lang="en-US" altLang="ko-KR" sz="2000" i="1">
                            <a:latin typeface="Cambria Math" panose="02040503050406030204" pitchFamily="18" charset="0"/>
                          </a:rPr>
                          <m:t>=</m:t>
                        </m:r>
                        <m:nary>
                          <m:naryPr>
                            <m:limLoc m:val="undOvr"/>
                            <m:ctrlPr>
                              <a:rPr lang="en-US" altLang="ko-KR" sz="2000" i="1">
                                <a:latin typeface="Cambria Math" panose="02040503050406030204" pitchFamily="18" charset="0"/>
                              </a:rPr>
                            </m:ctrlPr>
                          </m:naryPr>
                          <m: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𝑝</m:t>
                                </m:r>
                              </m:e>
                              <m:sub>
                                <m:r>
                                  <a:rPr lang="en-US" altLang="ko-KR" sz="2000" i="1">
                                    <a:latin typeface="Cambria Math" panose="02040503050406030204" pitchFamily="18" charset="0"/>
                                  </a:rPr>
                                  <m:t>𝑠</m:t>
                                </m:r>
                              </m:sub>
                            </m:sSub>
                          </m:sub>
                          <m:sup>
                            <m:r>
                              <a:rPr lang="en-US" altLang="ko-KR" sz="2000" b="0" i="1" smtClean="0">
                                <a:latin typeface="Cambria Math" panose="02040503050406030204" pitchFamily="18" charset="0"/>
                              </a:rPr>
                              <m:t>𝑝</m:t>
                            </m:r>
                          </m:sup>
                          <m:e>
                            <m:r>
                              <a:rPr lang="en-US" altLang="ko-KR" sz="2000" i="1">
                                <a:latin typeface="Cambria Math" panose="02040503050406030204" pitchFamily="18" charset="0"/>
                              </a:rPr>
                              <m:t>−</m:t>
                            </m:r>
                            <m:f>
                              <m:fPr>
                                <m:ctrlPr>
                                  <a:rPr lang="en-US" altLang="ko-KR" sz="2000" i="1">
                                    <a:latin typeface="Cambria Math" panose="02040503050406030204" pitchFamily="18" charset="0"/>
                                  </a:rPr>
                                </m:ctrlPr>
                              </m:fPr>
                              <m:num>
                                <m:r>
                                  <a:rPr lang="en-US" altLang="ko-KR" sz="2000" b="0" i="1" smtClean="0">
                                    <a:latin typeface="Cambria Math" panose="02040503050406030204" pitchFamily="18" charset="0"/>
                                  </a:rPr>
                                  <m:t>𝑅</m:t>
                                </m:r>
                                <m:r>
                                  <a:rPr lang="el-GR" altLang="ko-KR" sz="2000" i="1">
                                    <a:latin typeface="Cambria Math" panose="02040503050406030204" pitchFamily="18" charset="0"/>
                                    <a:ea typeface="Cambria Math" panose="02040503050406030204" pitchFamily="18" charset="0"/>
                                    <a:cs typeface="Calibri" panose="020F0502020204030204" pitchFamily="34" charset="0"/>
                                  </a:rPr>
                                  <m:t>𝛥</m:t>
                                </m:r>
                                <m:r>
                                  <a:rPr lang="en-US" altLang="ko-KR" sz="2000" i="1">
                                    <a:latin typeface="Cambria Math" panose="02040503050406030204" pitchFamily="18" charset="0"/>
                                    <a:ea typeface="Cambria Math" panose="02040503050406030204" pitchFamily="18" charset="0"/>
                                    <a:cs typeface="Calibri" panose="020F0502020204030204" pitchFamily="34" charset="0"/>
                                  </a:rPr>
                                  <m:t>𝑇</m:t>
                                </m:r>
                              </m:num>
                              <m:den>
                                <m:r>
                                  <a:rPr lang="en-US" altLang="ko-KR" sz="2000" i="1">
                                    <a:latin typeface="Cambria Math" panose="02040503050406030204" pitchFamily="18" charset="0"/>
                                  </a:rPr>
                                  <m:t>𝑔</m:t>
                                </m:r>
                              </m:den>
                            </m:f>
                            <m:r>
                              <a:rPr lang="en-US" altLang="ko-KR" sz="2000" i="1">
                                <a:latin typeface="Cambria Math" panose="02040503050406030204" pitchFamily="18" charset="0"/>
                              </a:rPr>
                              <m:t>𝑑</m:t>
                            </m:r>
                            <m:r>
                              <a:rPr lang="en-US" altLang="ko-KR" sz="2000" b="0" i="1" smtClean="0">
                                <a:latin typeface="Cambria Math" panose="02040503050406030204" pitchFamily="18" charset="0"/>
                              </a:rPr>
                              <m:t>𝑙𝑛</m:t>
                            </m:r>
                            <m:r>
                              <a:rPr lang="en-US" altLang="ko-KR" sz="2000" i="1">
                                <a:latin typeface="Cambria Math" panose="02040503050406030204" pitchFamily="18" charset="0"/>
                              </a:rPr>
                              <m:t>𝑝</m:t>
                            </m:r>
                          </m:e>
                        </m:nary>
                        <m:r>
                          <a:rPr lang="en-US" altLang="ko-KR" sz="2000" b="0" i="1" smtClean="0">
                            <a:latin typeface="Cambria Math" panose="02040503050406030204" pitchFamily="18" charset="0"/>
                          </a:rPr>
                          <m:t>+</m:t>
                        </m:r>
                        <m:f>
                          <m:fPr>
                            <m:ctrlPr>
                              <a:rPr lang="en-US" altLang="ko-KR" sz="2000" i="1">
                                <a:latin typeface="Cambria Math" panose="02040503050406030204" pitchFamily="18" charset="0"/>
                                <a:ea typeface="Cambria Math" panose="02040503050406030204" pitchFamily="18" charset="0"/>
                                <a:cs typeface="Calibri" panose="020F0502020204030204" pitchFamily="34" charset="0"/>
                              </a:rPr>
                            </m:ctrlPr>
                          </m:fPr>
                          <m:num>
                            <m:r>
                              <a:rPr lang="en-US" altLang="ko-KR" sz="2000" b="0" i="1" smtClean="0">
                                <a:latin typeface="Cambria Math" panose="02040503050406030204" pitchFamily="18" charset="0"/>
                                <a:ea typeface="Cambria Math" panose="02040503050406030204" pitchFamily="18" charset="0"/>
                                <a:cs typeface="Calibri" panose="020F0502020204030204" pitchFamily="34" charset="0"/>
                              </a:rPr>
                              <m:t>𝑅</m:t>
                            </m:r>
                            <m:r>
                              <a:rPr lang="en-US" altLang="ko-KR" sz="2000" b="0" i="1" smtClean="0">
                                <a:latin typeface="Cambria Math" panose="02040503050406030204" pitchFamily="18" charset="0"/>
                                <a:ea typeface="Cambria Math" panose="02040503050406030204" pitchFamily="18" charset="0"/>
                                <a:cs typeface="Calibri" panose="020F0502020204030204" pitchFamily="34" charset="0"/>
                              </a:rPr>
                              <m:t> </m:t>
                            </m:r>
                            <m:sSub>
                              <m:sSubPr>
                                <m:ctrlPr>
                                  <a:rPr lang="en-US" altLang="ko-K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ko-KR" sz="2000" i="1">
                                    <a:latin typeface="Cambria Math" panose="02040503050406030204" pitchFamily="18" charset="0"/>
                                    <a:ea typeface="Cambria Math" panose="02040503050406030204" pitchFamily="18" charset="0"/>
                                    <a:cs typeface="Calibri" panose="020F0502020204030204" pitchFamily="34" charset="0"/>
                                  </a:rPr>
                                  <m:t>𝑇</m:t>
                                </m:r>
                              </m:e>
                              <m:sub>
                                <m:r>
                                  <a:rPr lang="en-US" altLang="ko-KR" sz="2000" i="1">
                                    <a:latin typeface="Cambria Math" panose="02040503050406030204" pitchFamily="18" charset="0"/>
                                    <a:ea typeface="Cambria Math" panose="02040503050406030204" pitchFamily="18" charset="0"/>
                                    <a:cs typeface="Calibri" panose="020F0502020204030204" pitchFamily="34" charset="0"/>
                                  </a:rPr>
                                  <m:t>𝑐</m:t>
                                </m:r>
                              </m:sub>
                            </m:sSub>
                            <m:r>
                              <a:rPr lang="en-US" altLang="ko-KR" sz="2000" i="1">
                                <a:latin typeface="Cambria Math" panose="02040503050406030204" pitchFamily="18" charset="0"/>
                                <a:ea typeface="Cambria Math" panose="02040503050406030204" pitchFamily="18" charset="0"/>
                                <a:cs typeface="Calibri" panose="020F0502020204030204" pitchFamily="34" charset="0"/>
                              </a:rPr>
                              <m:t> </m:t>
                            </m:r>
                            <m:r>
                              <a:rPr lang="el-GR" altLang="ko-KR" sz="2000" i="1">
                                <a:latin typeface="Cambria Math" panose="02040503050406030204" pitchFamily="18" charset="0"/>
                                <a:ea typeface="Cambria Math" panose="02040503050406030204" pitchFamily="18" charset="0"/>
                                <a:cs typeface="Calibri" panose="020F0502020204030204" pitchFamily="34" charset="0"/>
                              </a:rPr>
                              <m:t>𝛥</m:t>
                            </m:r>
                            <m:sSub>
                              <m:sSubPr>
                                <m:ctrlPr>
                                  <a:rPr lang="en-US" altLang="ko-K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ko-KR" sz="2000" i="1">
                                    <a:latin typeface="Cambria Math" panose="02040503050406030204" pitchFamily="18" charset="0"/>
                                    <a:ea typeface="Cambria Math" panose="02040503050406030204" pitchFamily="18" charset="0"/>
                                    <a:cs typeface="Calibri" panose="020F0502020204030204" pitchFamily="34" charset="0"/>
                                  </a:rPr>
                                  <m:t>𝑝</m:t>
                                </m:r>
                              </m:e>
                              <m:sub>
                                <m:r>
                                  <a:rPr lang="en-US" altLang="ko-KR" sz="2000" i="1">
                                    <a:latin typeface="Cambria Math" panose="02040503050406030204" pitchFamily="18" charset="0"/>
                                    <a:ea typeface="Cambria Math" panose="02040503050406030204" pitchFamily="18" charset="0"/>
                                    <a:cs typeface="Calibri" panose="020F0502020204030204" pitchFamily="34" charset="0"/>
                                  </a:rPr>
                                  <m:t>𝑠</m:t>
                                </m:r>
                              </m:sub>
                            </m:sSub>
                          </m:num>
                          <m:den>
                            <m:sSub>
                              <m:sSubPr>
                                <m:ctrlPr>
                                  <a:rPr lang="en-US" altLang="ko-KR" sz="2000" i="1">
                                    <a:latin typeface="Cambria Math" panose="02040503050406030204" pitchFamily="18" charset="0"/>
                                    <a:ea typeface="Cambria Math" panose="02040503050406030204" pitchFamily="18" charset="0"/>
                                  </a:rPr>
                                </m:ctrlPr>
                              </m:sSubPr>
                              <m:e>
                                <m:d>
                                  <m:dPr>
                                    <m:ctrlPr>
                                      <a:rPr lang="en-US" altLang="ko-KR" sz="2000" i="1">
                                        <a:latin typeface="Cambria Math" panose="02040503050406030204" pitchFamily="18" charset="0"/>
                                        <a:ea typeface="Cambria Math" panose="02040503050406030204" pitchFamily="18" charset="0"/>
                                      </a:rPr>
                                    </m:ctrlPr>
                                  </m:dPr>
                                  <m:e>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𝑝</m:t>
                                        </m:r>
                                      </m:e>
                                      <m:sub>
                                        <m:r>
                                          <a:rPr lang="en-US" altLang="ko-KR" sz="2000" i="1">
                                            <a:latin typeface="Cambria Math" panose="02040503050406030204" pitchFamily="18" charset="0"/>
                                          </a:rPr>
                                          <m:t>𝑠</m:t>
                                        </m:r>
                                      </m:sub>
                                    </m:sSub>
                                  </m:e>
                                </m:d>
                              </m:e>
                              <m:sub>
                                <m:r>
                                  <a:rPr lang="en-US" altLang="ko-KR" sz="2000" i="1">
                                    <a:latin typeface="Cambria Math" panose="02040503050406030204" pitchFamily="18" charset="0"/>
                                  </a:rPr>
                                  <m:t>𝑐</m:t>
                                </m:r>
                              </m:sub>
                            </m:sSub>
                            <m:r>
                              <a:rPr lang="en-US" altLang="ko-KR" sz="2000" i="1">
                                <a:latin typeface="Cambria Math" panose="02040503050406030204" pitchFamily="18" charset="0"/>
                              </a:rPr>
                              <m:t> </m:t>
                            </m:r>
                            <m:r>
                              <a:rPr lang="en-US" altLang="ko-KR" sz="2000" i="1">
                                <a:latin typeface="Cambria Math" panose="02040503050406030204" pitchFamily="18" charset="0"/>
                              </a:rPr>
                              <m:t>𝑔</m:t>
                            </m:r>
                          </m:den>
                        </m:f>
                      </m:oMath>
                    </m:oMathPara>
                  </a14:m>
                  <a:endParaRPr lang="ko-KR" altLang="en-US" sz="2000" dirty="0"/>
                </a:p>
              </p:txBody>
            </p:sp>
          </mc:Choice>
          <mc:Fallback xmlns="">
            <p:sp>
              <p:nvSpPr>
                <p:cNvPr id="11" name="직사각형 10">
                  <a:extLst>
                    <a:ext uri="{FF2B5EF4-FFF2-40B4-BE49-F238E27FC236}">
                      <a16:creationId xmlns:a16="http://schemas.microsoft.com/office/drawing/2014/main" id="{A22A0010-C0C4-4220-9207-BD628B64B52F}"/>
                    </a:ext>
                  </a:extLst>
                </p:cNvPr>
                <p:cNvSpPr>
                  <a:spLocks noRot="1" noChangeAspect="1" noMove="1" noResize="1" noEditPoints="1" noAdjustHandles="1" noChangeArrowheads="1" noChangeShapeType="1" noTextEdit="1"/>
                </p:cNvSpPr>
                <p:nvPr/>
              </p:nvSpPr>
              <p:spPr>
                <a:xfrm>
                  <a:off x="2869329" y="5958696"/>
                  <a:ext cx="3718262" cy="1032719"/>
                </a:xfrm>
                <a:prstGeom prst="rect">
                  <a:avLst/>
                </a:prstGeom>
                <a:blipFill>
                  <a:blip r:embed="rId4"/>
                  <a:stretch>
                    <a:fillRect/>
                  </a:stretch>
                </a:blipFill>
              </p:spPr>
              <p:txBody>
                <a:bodyPr/>
                <a:lstStyle/>
                <a:p>
                  <a:r>
                    <a:rPr lang="ko-KR" altLang="en-US">
                      <a:noFill/>
                    </a:rPr>
                    <a:t> </a:t>
                  </a:r>
                </a:p>
              </p:txBody>
            </p:sp>
          </mc:Fallback>
        </mc:AlternateContent>
        <p:sp>
          <p:nvSpPr>
            <p:cNvPr id="12" name="TextBox 11">
              <a:extLst>
                <a:ext uri="{FF2B5EF4-FFF2-40B4-BE49-F238E27FC236}">
                  <a16:creationId xmlns:a16="http://schemas.microsoft.com/office/drawing/2014/main" id="{19E7F118-056D-4C84-BAC2-2EFA692433FF}"/>
                </a:ext>
              </a:extLst>
            </p:cNvPr>
            <p:cNvSpPr txBox="1"/>
            <p:nvPr/>
          </p:nvSpPr>
          <p:spPr>
            <a:xfrm>
              <a:off x="6587591" y="6528697"/>
              <a:ext cx="2565365" cy="416011"/>
            </a:xfrm>
            <a:prstGeom prst="rect">
              <a:avLst/>
            </a:prstGeom>
            <a:noFill/>
          </p:spPr>
          <p:txBody>
            <a:bodyPr wrap="square" rtlCol="0" anchor="t">
              <a:spAutoFit/>
            </a:bodyPr>
            <a:lstStyle/>
            <a:p>
              <a:pPr defTabSz="1134648" latinLnBrk="1">
                <a:lnSpc>
                  <a:spcPct val="15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KoPub돋움체 Light" panose="00000300000000000000" pitchFamily="2" charset="-127"/>
                  <a:cs typeface="Arial" panose="020B0604020202020204" pitchFamily="34" charset="0"/>
                </a:rPr>
                <a:t>(</a:t>
              </a:r>
              <a:r>
                <a:rPr lang="en-US" altLang="ko-KR" sz="1600" spc="-63" dirty="0" err="1">
                  <a:ln>
                    <a:solidFill>
                      <a:schemeClr val="tx1">
                        <a:alpha val="0"/>
                      </a:schemeClr>
                    </a:solidFill>
                  </a:ln>
                  <a:solidFill>
                    <a:schemeClr val="tx1">
                      <a:lumMod val="85000"/>
                      <a:lumOff val="15000"/>
                    </a:schemeClr>
                  </a:solidFill>
                  <a:latin typeface="Arial" panose="020B0604020202020204" pitchFamily="34" charset="0"/>
                  <a:ea typeface="KoPub돋움체 Light" panose="00000300000000000000" pitchFamily="2" charset="-127"/>
                  <a:cs typeface="Arial" panose="020B0604020202020204" pitchFamily="34" charset="0"/>
                </a:rPr>
                <a:t>Mudryk</a:t>
              </a: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KoPub돋움체 Light" panose="00000300000000000000" pitchFamily="2" charset="-127"/>
                  <a:cs typeface="Arial" panose="020B0604020202020204" pitchFamily="34" charset="0"/>
                </a:rPr>
                <a:t> and Kushner, 2011)</a:t>
              </a:r>
            </a:p>
          </p:txBody>
        </p:sp>
      </p:grpSp>
      <p:sp>
        <p:nvSpPr>
          <p:cNvPr id="17" name="TextBox 16">
            <a:extLst>
              <a:ext uri="{FF2B5EF4-FFF2-40B4-BE49-F238E27FC236}">
                <a16:creationId xmlns:a16="http://schemas.microsoft.com/office/drawing/2014/main" id="{116E97A0-749F-43F7-99C0-CC747C3DED0A}"/>
              </a:ext>
            </a:extLst>
          </p:cNvPr>
          <p:cNvSpPr txBox="1"/>
          <p:nvPr/>
        </p:nvSpPr>
        <p:spPr>
          <a:xfrm>
            <a:off x="1279971" y="962966"/>
            <a:ext cx="2722554"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Reconstructed Z diff.</a:t>
            </a:r>
            <a:endParaRPr lang="ko-KR" altLang="en-US" sz="2000" dirty="0">
              <a:latin typeface="Arial" panose="020B0604020202020204" pitchFamily="34" charset="0"/>
              <a:cs typeface="Arial" panose="020B0604020202020204" pitchFamily="34" charset="0"/>
            </a:endParaRPr>
          </a:p>
        </p:txBody>
      </p:sp>
      <p:grpSp>
        <p:nvGrpSpPr>
          <p:cNvPr id="29" name="그룹 28">
            <a:extLst>
              <a:ext uri="{FF2B5EF4-FFF2-40B4-BE49-F238E27FC236}">
                <a16:creationId xmlns:a16="http://schemas.microsoft.com/office/drawing/2014/main" id="{A44FF2C6-BD3F-4D55-91ED-59C5D509C13E}"/>
              </a:ext>
            </a:extLst>
          </p:cNvPr>
          <p:cNvGrpSpPr/>
          <p:nvPr/>
        </p:nvGrpSpPr>
        <p:grpSpPr>
          <a:xfrm>
            <a:off x="1087667" y="962966"/>
            <a:ext cx="9885009" cy="5831429"/>
            <a:chOff x="1087667" y="962966"/>
            <a:chExt cx="9885009" cy="5831429"/>
          </a:xfrm>
        </p:grpSpPr>
        <p:grpSp>
          <p:nvGrpSpPr>
            <p:cNvPr id="28" name="그룹 27">
              <a:extLst>
                <a:ext uri="{FF2B5EF4-FFF2-40B4-BE49-F238E27FC236}">
                  <a16:creationId xmlns:a16="http://schemas.microsoft.com/office/drawing/2014/main" id="{E05B739A-3973-4C81-96C5-FBFE58C361B0}"/>
                </a:ext>
              </a:extLst>
            </p:cNvPr>
            <p:cNvGrpSpPr/>
            <p:nvPr/>
          </p:nvGrpSpPr>
          <p:grpSpPr>
            <a:xfrm>
              <a:off x="1087667" y="962966"/>
              <a:ext cx="8955052" cy="5831429"/>
              <a:chOff x="1087667" y="962966"/>
              <a:chExt cx="8955052" cy="5831429"/>
            </a:xfrm>
          </p:grpSpPr>
          <p:sp>
            <p:nvSpPr>
              <p:cNvPr id="13" name="직사각형 12">
                <a:extLst>
                  <a:ext uri="{FF2B5EF4-FFF2-40B4-BE49-F238E27FC236}">
                    <a16:creationId xmlns:a16="http://schemas.microsoft.com/office/drawing/2014/main" id="{09A78FF2-04D9-4ECC-952A-6157DE8B592A}"/>
                  </a:ext>
                </a:extLst>
              </p:cNvPr>
              <p:cNvSpPr/>
              <p:nvPr/>
            </p:nvSpPr>
            <p:spPr>
              <a:xfrm>
                <a:off x="2043826" y="5760905"/>
                <a:ext cx="1620604" cy="1019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4" name="직사각형 13">
                <a:extLst>
                  <a:ext uri="{FF2B5EF4-FFF2-40B4-BE49-F238E27FC236}">
                    <a16:creationId xmlns:a16="http://schemas.microsoft.com/office/drawing/2014/main" id="{E2444E3C-E720-48FB-A034-2329AFDDE957}"/>
                  </a:ext>
                </a:extLst>
              </p:cNvPr>
              <p:cNvSpPr/>
              <p:nvPr/>
            </p:nvSpPr>
            <p:spPr>
              <a:xfrm>
                <a:off x="1087667" y="6455070"/>
                <a:ext cx="956159" cy="338554"/>
              </a:xfrm>
              <a:prstGeom prst="rect">
                <a:avLst/>
              </a:prstGeom>
            </p:spPr>
            <p:txBody>
              <a:bodyPr wrap="none">
                <a:spAutoFit/>
              </a:bodyPr>
              <a:lstStyle/>
              <a:p>
                <a:r>
                  <a:rPr lang="en-US" altLang="ko-KR" sz="1600" spc="-63" dirty="0">
                    <a:ln>
                      <a:solidFill>
                        <a:schemeClr val="tx1">
                          <a:alpha val="0"/>
                        </a:schemeClr>
                      </a:solidFill>
                    </a:ln>
                    <a:solidFill>
                      <a:srgbClr val="FF0000"/>
                    </a:solidFill>
                    <a:latin typeface="Arial" panose="020B0604020202020204" pitchFamily="34" charset="0"/>
                    <a:ea typeface="KoPub돋움체 Light" panose="00000300000000000000" pitchFamily="2" charset="-127"/>
                    <a:cs typeface="Arial" panose="020B0604020202020204" pitchFamily="34" charset="0"/>
                  </a:rPr>
                  <a:t>T contrib.</a:t>
                </a:r>
                <a:endParaRPr lang="ko-KR" altLang="en-US" sz="1600" dirty="0">
                  <a:solidFill>
                    <a:srgbClr val="FF0000"/>
                  </a:solidFill>
                </a:endParaRPr>
              </a:p>
            </p:txBody>
          </p:sp>
          <p:sp>
            <p:nvSpPr>
              <p:cNvPr id="15" name="직사각형 14">
                <a:extLst>
                  <a:ext uri="{FF2B5EF4-FFF2-40B4-BE49-F238E27FC236}">
                    <a16:creationId xmlns:a16="http://schemas.microsoft.com/office/drawing/2014/main" id="{152CCB01-B9D7-4727-9491-BA4DE412334B}"/>
                  </a:ext>
                </a:extLst>
              </p:cNvPr>
              <p:cNvSpPr/>
              <p:nvPr/>
            </p:nvSpPr>
            <p:spPr>
              <a:xfrm>
                <a:off x="3912954" y="5760905"/>
                <a:ext cx="1030661" cy="103349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sp>
            <p:nvSpPr>
              <p:cNvPr id="16" name="직사각형 15">
                <a:extLst>
                  <a:ext uri="{FF2B5EF4-FFF2-40B4-BE49-F238E27FC236}">
                    <a16:creationId xmlns:a16="http://schemas.microsoft.com/office/drawing/2014/main" id="{85CDB6B3-7274-4C33-A37F-67134BDF1FE9}"/>
                  </a:ext>
                </a:extLst>
              </p:cNvPr>
              <p:cNvSpPr/>
              <p:nvPr/>
            </p:nvSpPr>
            <p:spPr>
              <a:xfrm>
                <a:off x="4985780" y="5781999"/>
                <a:ext cx="1095556" cy="338554"/>
              </a:xfrm>
              <a:prstGeom prst="rect">
                <a:avLst/>
              </a:prstGeom>
            </p:spPr>
            <p:txBody>
              <a:bodyPr wrap="none">
                <a:spAutoFit/>
              </a:bodyPr>
              <a:lstStyle/>
              <a:p>
                <a:r>
                  <a:rPr lang="en-US" altLang="ko-KR" sz="1600" spc="-63" dirty="0">
                    <a:ln>
                      <a:solidFill>
                        <a:schemeClr val="tx1">
                          <a:alpha val="0"/>
                        </a:schemeClr>
                      </a:solidFill>
                    </a:ln>
                    <a:solidFill>
                      <a:srgbClr val="0000FF"/>
                    </a:solidFill>
                    <a:latin typeface="Arial" panose="020B0604020202020204" pitchFamily="34" charset="0"/>
                    <a:ea typeface="KoPub돋움체 Light" panose="00000300000000000000" pitchFamily="2" charset="-127"/>
                    <a:cs typeface="Arial" panose="020B0604020202020204" pitchFamily="34" charset="0"/>
                  </a:rPr>
                  <a:t>SP contrib.</a:t>
                </a:r>
                <a:endParaRPr lang="ko-KR" altLang="en-US" sz="1600" dirty="0"/>
              </a:p>
            </p:txBody>
          </p:sp>
          <p:grpSp>
            <p:nvGrpSpPr>
              <p:cNvPr id="27" name="그룹 26">
                <a:extLst>
                  <a:ext uri="{FF2B5EF4-FFF2-40B4-BE49-F238E27FC236}">
                    <a16:creationId xmlns:a16="http://schemas.microsoft.com/office/drawing/2014/main" id="{7798C06D-9D87-4E7E-B035-BC64C7B1FF04}"/>
                  </a:ext>
                </a:extLst>
              </p:cNvPr>
              <p:cNvGrpSpPr/>
              <p:nvPr/>
            </p:nvGrpSpPr>
            <p:grpSpPr>
              <a:xfrm>
                <a:off x="2424682" y="962966"/>
                <a:ext cx="7618037" cy="4716345"/>
                <a:chOff x="2424682" y="962966"/>
                <a:chExt cx="7618037" cy="4716345"/>
              </a:xfrm>
            </p:grpSpPr>
            <p:sp>
              <p:nvSpPr>
                <p:cNvPr id="8" name="직사각형 7">
                  <a:extLst>
                    <a:ext uri="{FF2B5EF4-FFF2-40B4-BE49-F238E27FC236}">
                      <a16:creationId xmlns:a16="http://schemas.microsoft.com/office/drawing/2014/main" id="{5D880082-E7BA-4E6A-9F7D-0C68580824B7}"/>
                    </a:ext>
                  </a:extLst>
                </p:cNvPr>
                <p:cNvSpPr/>
                <p:nvPr/>
              </p:nvSpPr>
              <p:spPr>
                <a:xfrm>
                  <a:off x="2424682" y="5370975"/>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18" name="직사각형 17">
                  <a:extLst>
                    <a:ext uri="{FF2B5EF4-FFF2-40B4-BE49-F238E27FC236}">
                      <a16:creationId xmlns:a16="http://schemas.microsoft.com/office/drawing/2014/main" id="{1F5F8F41-3075-4A60-993C-4E49FE0E11E2}"/>
                    </a:ext>
                  </a:extLst>
                </p:cNvPr>
                <p:cNvSpPr/>
                <p:nvPr/>
              </p:nvSpPr>
              <p:spPr>
                <a:xfrm>
                  <a:off x="5433670" y="5371534"/>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20" name="TextBox 19">
                  <a:extLst>
                    <a:ext uri="{FF2B5EF4-FFF2-40B4-BE49-F238E27FC236}">
                      <a16:creationId xmlns:a16="http://schemas.microsoft.com/office/drawing/2014/main" id="{05917F88-BC49-42B4-B94A-BD148DBCFFB5}"/>
                    </a:ext>
                  </a:extLst>
                </p:cNvPr>
                <p:cNvSpPr txBox="1"/>
                <p:nvPr/>
              </p:nvSpPr>
              <p:spPr>
                <a:xfrm>
                  <a:off x="4496354" y="962966"/>
                  <a:ext cx="2308693" cy="400110"/>
                </a:xfrm>
                <a:prstGeom prst="rect">
                  <a:avLst/>
                </a:prstGeom>
                <a:noFill/>
                <a:ln>
                  <a:noFill/>
                </a:ln>
              </p:spPr>
              <p:txBody>
                <a:bodyPr wrap="square" rtlCol="0">
                  <a:spAutoFit/>
                </a:bodyPr>
                <a:lstStyle/>
                <a:p>
                  <a:pPr algn="ctr"/>
                  <a:r>
                    <a:rPr lang="en-US" altLang="ko-KR" sz="2000" dirty="0">
                      <a:solidFill>
                        <a:srgbClr val="FF0000"/>
                      </a:solidFill>
                      <a:latin typeface="Arial" panose="020B0604020202020204" pitchFamily="34" charset="0"/>
                      <a:cs typeface="Arial" panose="020B0604020202020204" pitchFamily="34" charset="0"/>
                    </a:rPr>
                    <a:t>T contrib.</a:t>
                  </a:r>
                  <a:endParaRPr lang="ko-KR" altLang="en-US" sz="20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5F64317-0BD5-4FAD-B718-91670E98D03C}"/>
                    </a:ext>
                  </a:extLst>
                </p:cNvPr>
                <p:cNvSpPr txBox="1"/>
                <p:nvPr/>
              </p:nvSpPr>
              <p:spPr>
                <a:xfrm>
                  <a:off x="7320165" y="962966"/>
                  <a:ext cx="2722554" cy="400110"/>
                </a:xfrm>
                <a:prstGeom prst="rect">
                  <a:avLst/>
                </a:prstGeom>
                <a:noFill/>
                <a:ln>
                  <a:noFill/>
                </a:ln>
              </p:spPr>
              <p:txBody>
                <a:bodyPr wrap="square" rtlCol="0">
                  <a:spAutoFit/>
                </a:bodyPr>
                <a:lstStyle/>
                <a:p>
                  <a:pPr algn="ctr"/>
                  <a:r>
                    <a:rPr lang="en-US" altLang="ko-KR" sz="2000" dirty="0">
                      <a:solidFill>
                        <a:srgbClr val="0000FF"/>
                      </a:solidFill>
                      <a:latin typeface="Arial" panose="020B0604020202020204" pitchFamily="34" charset="0"/>
                      <a:cs typeface="Arial" panose="020B0604020202020204" pitchFamily="34" charset="0"/>
                    </a:rPr>
                    <a:t>SP contrib.</a:t>
                  </a:r>
                  <a:endParaRPr lang="ko-KR" altLang="en-US" sz="2000" dirty="0">
                    <a:solidFill>
                      <a:srgbClr val="0000FF"/>
                    </a:solidFill>
                    <a:latin typeface="Arial" panose="020B0604020202020204" pitchFamily="34" charset="0"/>
                    <a:cs typeface="Arial" panose="020B0604020202020204" pitchFamily="34" charset="0"/>
                  </a:endParaRPr>
                </a:p>
              </p:txBody>
            </p:sp>
            <p:sp>
              <p:nvSpPr>
                <p:cNvPr id="32" name="직사각형 31">
                  <a:extLst>
                    <a:ext uri="{FF2B5EF4-FFF2-40B4-BE49-F238E27FC236}">
                      <a16:creationId xmlns:a16="http://schemas.microsoft.com/office/drawing/2014/main" id="{DC1F9286-99A1-4D24-AD06-1B249060CDC1}"/>
                    </a:ext>
                  </a:extLst>
                </p:cNvPr>
                <p:cNvSpPr/>
                <p:nvPr/>
              </p:nvSpPr>
              <p:spPr>
                <a:xfrm>
                  <a:off x="8405191" y="5371534"/>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grpSp>
        </p:grpSp>
        <p:sp>
          <p:nvSpPr>
            <p:cNvPr id="22" name="직사각형 21">
              <a:extLst>
                <a:ext uri="{FF2B5EF4-FFF2-40B4-BE49-F238E27FC236}">
                  <a16:creationId xmlns:a16="http://schemas.microsoft.com/office/drawing/2014/main" id="{50F869BA-40DE-4901-BBDB-01D332BF0C4C}"/>
                </a:ext>
              </a:extLst>
            </p:cNvPr>
            <p:cNvSpPr/>
            <p:nvPr/>
          </p:nvSpPr>
          <p:spPr>
            <a:xfrm>
              <a:off x="7576598" y="5685909"/>
              <a:ext cx="3396078" cy="958660"/>
            </a:xfrm>
            <a:prstGeom prst="rect">
              <a:avLst/>
            </a:prstGeom>
          </p:spPr>
          <p:txBody>
            <a:bodyPr wrap="square">
              <a:spAutoFit/>
            </a:bodyPr>
            <a:lstStyle/>
            <a:p>
              <a:pPr>
                <a:lnSpc>
                  <a:spcPct val="150000"/>
                </a:lnSpc>
              </a:pPr>
              <a:r>
                <a:rPr lang="en-US" altLang="ko-KR" sz="2000" dirty="0">
                  <a:solidFill>
                    <a:srgbClr val="0070C0"/>
                  </a:solidFill>
                  <a:latin typeface="Arial" panose="020B0604020202020204" pitchFamily="34" charset="0"/>
                  <a:cs typeface="Arial" panose="020B0604020202020204" pitchFamily="34" charset="0"/>
                </a:rPr>
                <a:t>Antarctic SP reduction</a:t>
              </a:r>
            </a:p>
            <a:p>
              <a:pPr>
                <a:lnSpc>
                  <a:spcPct val="150000"/>
                </a:lnSpc>
              </a:pPr>
              <a:r>
                <a:rPr lang="en-US" altLang="ko-KR" sz="2000" dirty="0">
                  <a:latin typeface="Arial" panose="020B0604020202020204" pitchFamily="34" charset="0"/>
                  <a:cs typeface="Arial" panose="020B0604020202020204" pitchFamily="34" charset="0"/>
                </a:rPr>
                <a:t>→ Negative polar-cap Z</a:t>
              </a:r>
            </a:p>
          </p:txBody>
        </p:sp>
      </p:grpSp>
      <p:sp>
        <p:nvSpPr>
          <p:cNvPr id="33" name="TextBox 32">
            <a:extLst>
              <a:ext uri="{FF2B5EF4-FFF2-40B4-BE49-F238E27FC236}">
                <a16:creationId xmlns:a16="http://schemas.microsoft.com/office/drawing/2014/main" id="{CBFE4258-55A9-44E4-B761-7814C983A815}"/>
              </a:ext>
            </a:extLst>
          </p:cNvPr>
          <p:cNvSpPr txBox="1"/>
          <p:nvPr/>
        </p:nvSpPr>
        <p:spPr>
          <a:xfrm>
            <a:off x="9910377" y="1282913"/>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DJF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spTree>
    <p:extLst>
      <p:ext uri="{BB962C8B-B14F-4D97-AF65-F5344CB8AC3E}">
        <p14:creationId xmlns:p14="http://schemas.microsoft.com/office/powerpoint/2010/main" val="370518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What causes the decrease in Antarctic SP? </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13</a:t>
            </a:fld>
            <a:endParaRPr lang="ko-KR" altLang="en-US"/>
          </a:p>
        </p:txBody>
      </p:sp>
      <p:pic>
        <p:nvPicPr>
          <p:cNvPr id="21" name="그림 20">
            <a:extLst>
              <a:ext uri="{FF2B5EF4-FFF2-40B4-BE49-F238E27FC236}">
                <a16:creationId xmlns:a16="http://schemas.microsoft.com/office/drawing/2014/main" id="{646B11C4-B1F6-4E91-8192-D760E67E3912}"/>
              </a:ext>
            </a:extLst>
          </p:cNvPr>
          <p:cNvPicPr>
            <a:picLocks noChangeAspect="1"/>
          </p:cNvPicPr>
          <p:nvPr/>
        </p:nvPicPr>
        <p:blipFill rotWithShape="1">
          <a:blip r:embed="rId3"/>
          <a:srcRect r="66794" b="18982"/>
          <a:stretch/>
        </p:blipFill>
        <p:spPr>
          <a:xfrm>
            <a:off x="1912558" y="921642"/>
            <a:ext cx="2216316" cy="2186766"/>
          </a:xfrm>
          <a:prstGeom prst="rect">
            <a:avLst/>
          </a:prstGeom>
        </p:spPr>
      </p:pic>
      <p:sp>
        <p:nvSpPr>
          <p:cNvPr id="22" name="TextBox 21">
            <a:extLst>
              <a:ext uri="{FF2B5EF4-FFF2-40B4-BE49-F238E27FC236}">
                <a16:creationId xmlns:a16="http://schemas.microsoft.com/office/drawing/2014/main" id="{F295EB49-F483-46BF-9A65-05790090CCEB}"/>
              </a:ext>
            </a:extLst>
          </p:cNvPr>
          <p:cNvSpPr txBox="1"/>
          <p:nvPr/>
        </p:nvSpPr>
        <p:spPr>
          <a:xfrm>
            <a:off x="3721633" y="1200594"/>
            <a:ext cx="2272054"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SP diff.</a:t>
            </a:r>
            <a:endParaRPr lang="ko-KR" altLang="en-US" sz="2000" dirty="0">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3608149E-73BB-4C59-BAFC-F7F90DD1E29A}"/>
              </a:ext>
            </a:extLst>
          </p:cNvPr>
          <p:cNvGrpSpPr/>
          <p:nvPr/>
        </p:nvGrpSpPr>
        <p:grpSpPr>
          <a:xfrm>
            <a:off x="2422755" y="1279867"/>
            <a:ext cx="5541758" cy="1441017"/>
            <a:chOff x="2422755" y="1279867"/>
            <a:chExt cx="5541758" cy="1441017"/>
          </a:xfrm>
        </p:grpSpPr>
        <p:sp>
          <p:nvSpPr>
            <p:cNvPr id="2" name="화살표: 위쪽 1">
              <a:extLst>
                <a:ext uri="{FF2B5EF4-FFF2-40B4-BE49-F238E27FC236}">
                  <a16:creationId xmlns:a16="http://schemas.microsoft.com/office/drawing/2014/main" id="{65928671-4010-4462-AE8A-084159437378}"/>
                </a:ext>
              </a:extLst>
            </p:cNvPr>
            <p:cNvSpPr/>
            <p:nvPr/>
          </p:nvSpPr>
          <p:spPr>
            <a:xfrm>
              <a:off x="2846165" y="1279867"/>
              <a:ext cx="365760" cy="323040"/>
            </a:xfrm>
            <a:prstGeom prst="up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화살표: 위쪽 22">
              <a:extLst>
                <a:ext uri="{FF2B5EF4-FFF2-40B4-BE49-F238E27FC236}">
                  <a16:creationId xmlns:a16="http://schemas.microsoft.com/office/drawing/2014/main" id="{43C1FF62-96EE-4A7F-B396-9D4DF538DB60}"/>
                </a:ext>
              </a:extLst>
            </p:cNvPr>
            <p:cNvSpPr/>
            <p:nvPr/>
          </p:nvSpPr>
          <p:spPr>
            <a:xfrm rot="2699713">
              <a:off x="3295931" y="1525983"/>
              <a:ext cx="365760" cy="323040"/>
            </a:xfrm>
            <a:prstGeom prst="up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화살표: 위쪽 23">
              <a:extLst>
                <a:ext uri="{FF2B5EF4-FFF2-40B4-BE49-F238E27FC236}">
                  <a16:creationId xmlns:a16="http://schemas.microsoft.com/office/drawing/2014/main" id="{2342A9D5-AF15-4465-AB15-060BE528D3A7}"/>
                </a:ext>
              </a:extLst>
            </p:cNvPr>
            <p:cNvSpPr/>
            <p:nvPr/>
          </p:nvSpPr>
          <p:spPr>
            <a:xfrm rot="18811663">
              <a:off x="2401395" y="1537874"/>
              <a:ext cx="365760" cy="323040"/>
            </a:xfrm>
            <a:prstGeom prst="up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화살표: 위쪽 25">
              <a:extLst>
                <a:ext uri="{FF2B5EF4-FFF2-40B4-BE49-F238E27FC236}">
                  <a16:creationId xmlns:a16="http://schemas.microsoft.com/office/drawing/2014/main" id="{65F1AE29-80E6-42B4-B6B5-2C5AD137AB1E}"/>
                </a:ext>
              </a:extLst>
            </p:cNvPr>
            <p:cNvSpPr/>
            <p:nvPr/>
          </p:nvSpPr>
          <p:spPr>
            <a:xfrm flipV="1">
              <a:off x="2858729" y="2397844"/>
              <a:ext cx="365760" cy="323040"/>
            </a:xfrm>
            <a:prstGeom prst="up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화살표: 위쪽 26">
              <a:extLst>
                <a:ext uri="{FF2B5EF4-FFF2-40B4-BE49-F238E27FC236}">
                  <a16:creationId xmlns:a16="http://schemas.microsoft.com/office/drawing/2014/main" id="{2FF60D8B-87A0-44C7-935E-44BC1AE1AE58}"/>
                </a:ext>
              </a:extLst>
            </p:cNvPr>
            <p:cNvSpPr/>
            <p:nvPr/>
          </p:nvSpPr>
          <p:spPr>
            <a:xfrm rot="18900287" flipV="1">
              <a:off x="3295224" y="2118599"/>
              <a:ext cx="365760" cy="323040"/>
            </a:xfrm>
            <a:prstGeom prst="up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화살표: 위쪽 27">
              <a:extLst>
                <a:ext uri="{FF2B5EF4-FFF2-40B4-BE49-F238E27FC236}">
                  <a16:creationId xmlns:a16="http://schemas.microsoft.com/office/drawing/2014/main" id="{CF84CEC8-64B3-40D8-A66A-0C50B4516E8B}"/>
                </a:ext>
              </a:extLst>
            </p:cNvPr>
            <p:cNvSpPr/>
            <p:nvPr/>
          </p:nvSpPr>
          <p:spPr>
            <a:xfrm rot="2788337" flipV="1">
              <a:off x="2420225" y="2118600"/>
              <a:ext cx="365760" cy="323040"/>
            </a:xfrm>
            <a:prstGeom prst="up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6DE6271E-F4E2-4757-B3B1-1239B26ADB5B}"/>
                </a:ext>
              </a:extLst>
            </p:cNvPr>
            <p:cNvSpPr/>
            <p:nvPr/>
          </p:nvSpPr>
          <p:spPr>
            <a:xfrm>
              <a:off x="4319155" y="1600704"/>
              <a:ext cx="3645358" cy="958660"/>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Equatorward mass transport</a:t>
              </a:r>
            </a:p>
            <a:p>
              <a:pPr>
                <a:lnSpc>
                  <a:spcPct val="150000"/>
                </a:lnSpc>
              </a:pPr>
              <a:r>
                <a:rPr lang="en-US" altLang="ko-KR" sz="2000" dirty="0">
                  <a:latin typeface="Arial" panose="020B0604020202020204" pitchFamily="34" charset="0"/>
                  <a:cs typeface="Arial" panose="020B0604020202020204" pitchFamily="34" charset="0"/>
                </a:rPr>
                <a:t>= Antarctic mass divergence</a:t>
              </a:r>
            </a:p>
          </p:txBody>
        </p:sp>
      </p:grpSp>
    </p:spTree>
    <p:extLst>
      <p:ext uri="{BB962C8B-B14F-4D97-AF65-F5344CB8AC3E}">
        <p14:creationId xmlns:p14="http://schemas.microsoft.com/office/powerpoint/2010/main" val="11539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Surface pressure budget</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14</a:t>
            </a:fld>
            <a:endParaRPr lang="ko-KR" altLang="en-US"/>
          </a:p>
        </p:txBody>
      </p:sp>
      <p:grpSp>
        <p:nvGrpSpPr>
          <p:cNvPr id="7" name="그룹 6">
            <a:extLst>
              <a:ext uri="{FF2B5EF4-FFF2-40B4-BE49-F238E27FC236}">
                <a16:creationId xmlns:a16="http://schemas.microsoft.com/office/drawing/2014/main" id="{BE27C21E-7B9E-4AB5-8B4F-9BE26DA10D4E}"/>
              </a:ext>
            </a:extLst>
          </p:cNvPr>
          <p:cNvGrpSpPr/>
          <p:nvPr/>
        </p:nvGrpSpPr>
        <p:grpSpPr>
          <a:xfrm>
            <a:off x="4597416" y="790884"/>
            <a:ext cx="7582588" cy="2044551"/>
            <a:chOff x="1222612" y="4559446"/>
            <a:chExt cx="7582588" cy="2044551"/>
          </a:xfrm>
        </p:grpSpPr>
        <mc:AlternateContent xmlns:mc="http://schemas.openxmlformats.org/markup-compatibility/2006" xmlns:a14="http://schemas.microsoft.com/office/drawing/2010/main">
          <mc:Choice Requires="a14">
            <p:sp>
              <p:nvSpPr>
                <p:cNvPr id="8" name="직사각형 7">
                  <a:extLst>
                    <a:ext uri="{FF2B5EF4-FFF2-40B4-BE49-F238E27FC236}">
                      <a16:creationId xmlns:a16="http://schemas.microsoft.com/office/drawing/2014/main" id="{DA68CB07-2B74-4ACA-A5DA-87A15EF41C43}"/>
                    </a:ext>
                  </a:extLst>
                </p:cNvPr>
                <p:cNvSpPr/>
                <p:nvPr/>
              </p:nvSpPr>
              <p:spPr>
                <a:xfrm>
                  <a:off x="1222612" y="5367940"/>
                  <a:ext cx="7299797" cy="7303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ko-KR" altLang="ko-KR" i="1" smtClean="0">
                                <a:latin typeface="Cambria Math" panose="02040503050406030204" pitchFamily="18" charset="0"/>
                              </a:rPr>
                            </m:ctrlPr>
                          </m:fPr>
                          <m:num>
                            <m:r>
                              <a:rPr lang="en-US" altLang="ko-KR" i="1">
                                <a:latin typeface="Cambria Math" panose="02040503050406030204" pitchFamily="18" charset="0"/>
                              </a:rPr>
                              <m:t>𝜕</m:t>
                            </m:r>
                          </m:num>
                          <m:den>
                            <m:r>
                              <a:rPr lang="en-US" altLang="ko-KR" i="1">
                                <a:latin typeface="Cambria Math" panose="02040503050406030204" pitchFamily="18" charset="0"/>
                              </a:rPr>
                              <m:t>𝜕</m:t>
                            </m:r>
                            <m:r>
                              <a:rPr lang="en-US" altLang="ko-KR" i="1">
                                <a:latin typeface="Cambria Math" panose="02040503050406030204" pitchFamily="18" charset="0"/>
                              </a:rPr>
                              <m:t>𝑡</m:t>
                            </m:r>
                          </m:den>
                        </m:f>
                        <m:d>
                          <m:dPr>
                            <m:ctrlPr>
                              <a:rPr lang="ko-KR" altLang="ko-KR" i="1">
                                <a:latin typeface="Cambria Math" panose="02040503050406030204" pitchFamily="18" charset="0"/>
                              </a:rPr>
                            </m:ctrlPr>
                          </m:dPr>
                          <m:e>
                            <m:nary>
                              <m:naryPr>
                                <m:limLoc m:val="subSup"/>
                                <m:ctrlPr>
                                  <a:rPr lang="ko-KR" altLang="ko-KR" i="1">
                                    <a:latin typeface="Cambria Math" panose="02040503050406030204" pitchFamily="18" charset="0"/>
                                  </a:rPr>
                                </m:ctrlPr>
                              </m:naryPr>
                              <m:sub>
                                <m:r>
                                  <a:rPr lang="en-US" altLang="ko-KR" b="0" i="1" smtClean="0">
                                    <a:latin typeface="Cambria Math" panose="02040503050406030204" pitchFamily="18" charset="0"/>
                                  </a:rPr>
                                  <m:t>9</m:t>
                                </m:r>
                                <m:r>
                                  <a:rPr lang="en-US" altLang="ko-KR" i="1">
                                    <a:latin typeface="Cambria Math" panose="02040503050406030204" pitchFamily="18" charset="0"/>
                                  </a:rPr>
                                  <m:t>0°</m:t>
                                </m:r>
                                <m:r>
                                  <a:rPr lang="en-US" altLang="ko-KR" b="0" i="1" smtClean="0">
                                    <a:latin typeface="Cambria Math" panose="02040503050406030204" pitchFamily="18" charset="0"/>
                                  </a:rPr>
                                  <m:t>𝑆</m:t>
                                </m:r>
                              </m:sub>
                              <m:sup>
                                <m:r>
                                  <a:rPr lang="en-US" altLang="ko-KR" b="0" i="1" smtClean="0">
                                    <a:latin typeface="Cambria Math" panose="02040503050406030204" pitchFamily="18" charset="0"/>
                                  </a:rPr>
                                  <m:t>6</m:t>
                                </m:r>
                                <m:r>
                                  <a:rPr lang="en-US" altLang="ko-KR" i="1">
                                    <a:latin typeface="Cambria Math" panose="02040503050406030204" pitchFamily="18" charset="0"/>
                                  </a:rPr>
                                  <m:t>0°</m:t>
                                </m:r>
                                <m:r>
                                  <a:rPr lang="en-US" altLang="ko-KR" b="0" i="1" smtClean="0">
                                    <a:latin typeface="Cambria Math" panose="02040503050406030204" pitchFamily="18" charset="0"/>
                                  </a:rPr>
                                  <m:t>𝑆</m:t>
                                </m:r>
                              </m:sup>
                              <m:e>
                                <m:acc>
                                  <m:accPr>
                                    <m:chr m:val="̅"/>
                                    <m:ctrlPr>
                                      <a:rPr lang="ko-KR" altLang="ko-KR" i="1">
                                        <a:latin typeface="Cambria Math" panose="02040503050406030204" pitchFamily="18" charset="0"/>
                                      </a:rPr>
                                    </m:ctrlPr>
                                  </m:accPr>
                                  <m:e>
                                    <m:sSub>
                                      <m:sSubPr>
                                        <m:ctrlPr>
                                          <a:rPr lang="ko-KR" altLang="ko-KR" i="1">
                                            <a:latin typeface="Cambria Math" panose="02040503050406030204" pitchFamily="18" charset="0"/>
                                          </a:rPr>
                                        </m:ctrlPr>
                                      </m:sSubPr>
                                      <m:e>
                                        <m:r>
                                          <a:rPr lang="en-US" altLang="ko-KR" i="1">
                                            <a:latin typeface="Cambria Math" panose="02040503050406030204" pitchFamily="18" charset="0"/>
                                          </a:rPr>
                                          <m:t>𝑝</m:t>
                                        </m:r>
                                      </m:e>
                                      <m:sub>
                                        <m:r>
                                          <a:rPr lang="en-US" altLang="ko-KR" i="1">
                                            <a:latin typeface="Cambria Math" panose="02040503050406030204" pitchFamily="18" charset="0"/>
                                          </a:rPr>
                                          <m:t>𝑠</m:t>
                                        </m:r>
                                      </m:sub>
                                    </m:sSub>
                                  </m:e>
                                </m:acc>
                                <m:r>
                                  <a:rPr lang="en-US" altLang="ko-KR" i="1">
                                    <a:latin typeface="Cambria Math" panose="02040503050406030204" pitchFamily="18" charset="0"/>
                                  </a:rPr>
                                  <m:t>𝑐𝑜𝑠</m:t>
                                </m:r>
                                <m:r>
                                  <a:rPr lang="en-US" altLang="ko-KR" i="1">
                                    <a:latin typeface="Cambria Math" panose="02040503050406030204" pitchFamily="18" charset="0"/>
                                  </a:rPr>
                                  <m:t>𝜑</m:t>
                                </m:r>
                                <m:r>
                                  <a:rPr lang="en-US" altLang="ko-KR" i="1">
                                    <a:latin typeface="Cambria Math" panose="02040503050406030204" pitchFamily="18" charset="0"/>
                                  </a:rPr>
                                  <m:t> </m:t>
                                </m:r>
                                <m:r>
                                  <a:rPr lang="en-US" altLang="ko-KR" i="1">
                                    <a:latin typeface="Cambria Math" panose="02040503050406030204" pitchFamily="18" charset="0"/>
                                  </a:rPr>
                                  <m:t>𝑑</m:t>
                                </m:r>
                                <m:r>
                                  <a:rPr lang="en-US" altLang="ko-KR" i="1">
                                    <a:latin typeface="Cambria Math" panose="02040503050406030204" pitchFamily="18" charset="0"/>
                                  </a:rPr>
                                  <m:t>𝜑</m:t>
                                </m:r>
                              </m:e>
                            </m:nary>
                          </m:e>
                        </m:d>
                        <m:r>
                          <a:rPr lang="en-US" altLang="ko-KR" i="1">
                            <a:latin typeface="Cambria Math" panose="02040503050406030204" pitchFamily="18" charset="0"/>
                          </a:rPr>
                          <m:t>=</m:t>
                        </m:r>
                        <m:f>
                          <m:fPr>
                            <m:ctrlPr>
                              <a:rPr lang="ko-KR"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𝑎</m:t>
                            </m:r>
                          </m:den>
                        </m:f>
                        <m:nary>
                          <m:naryPr>
                            <m:limLoc m:val="subSup"/>
                            <m:ctrlPr>
                              <a:rPr lang="ko-KR" altLang="ko-KR" i="1">
                                <a:latin typeface="Cambria Math" panose="02040503050406030204" pitchFamily="18" charset="0"/>
                              </a:rPr>
                            </m:ctrlPr>
                          </m:naryPr>
                          <m:sub>
                            <m:r>
                              <a:rPr lang="en-US" altLang="ko-KR" i="1">
                                <a:latin typeface="Cambria Math" panose="02040503050406030204" pitchFamily="18" charset="0"/>
                              </a:rPr>
                              <m:t>1</m:t>
                            </m:r>
                          </m:sub>
                          <m:sup>
                            <m:r>
                              <a:rPr lang="en-US" altLang="ko-KR" i="1">
                                <a:latin typeface="Cambria Math" panose="02040503050406030204" pitchFamily="18" charset="0"/>
                              </a:rPr>
                              <m:t>0</m:t>
                            </m:r>
                          </m:sup>
                          <m:e>
                            <m:sSub>
                              <m:sSubPr>
                                <m:ctrlPr>
                                  <a:rPr lang="ko-KR" altLang="ko-KR" i="1">
                                    <a:latin typeface="Cambria Math" panose="02040503050406030204" pitchFamily="18" charset="0"/>
                                  </a:rPr>
                                </m:ctrlPr>
                              </m:sSubPr>
                              <m:e>
                                <m:r>
                                  <a:rPr lang="en-US" altLang="ko-KR" i="1">
                                    <a:latin typeface="Cambria Math" panose="02040503050406030204" pitchFamily="18" charset="0"/>
                                  </a:rPr>
                                  <m:t>(</m:t>
                                </m:r>
                                <m:acc>
                                  <m:accPr>
                                    <m:chr m:val="̅"/>
                                    <m:ctrlPr>
                                      <a:rPr lang="ko-KR" altLang="ko-KR" i="1">
                                        <a:latin typeface="Cambria Math" panose="02040503050406030204" pitchFamily="18" charset="0"/>
                                      </a:rPr>
                                    </m:ctrlPr>
                                  </m:accPr>
                                  <m:e>
                                    <m:acc>
                                      <m:accPr>
                                        <m:chr m:val="̃"/>
                                        <m:ctrlPr>
                                          <a:rPr lang="ko-KR" altLang="ko-KR" i="1">
                                            <a:latin typeface="Cambria Math" panose="02040503050406030204" pitchFamily="18" charset="0"/>
                                          </a:rPr>
                                        </m:ctrlPr>
                                      </m:accPr>
                                      <m:e>
                                        <m:r>
                                          <a:rPr lang="en-US" altLang="ko-KR" i="1">
                                            <a:latin typeface="Cambria Math" panose="02040503050406030204" pitchFamily="18" charset="0"/>
                                          </a:rPr>
                                          <m:t>𝜌</m:t>
                                        </m:r>
                                      </m:e>
                                    </m:acc>
                                    <m:r>
                                      <a:rPr lang="en-US" altLang="ko-KR" i="1">
                                        <a:latin typeface="Cambria Math" panose="02040503050406030204" pitchFamily="18" charset="0"/>
                                      </a:rPr>
                                      <m:t>𝑣</m:t>
                                    </m:r>
                                  </m:e>
                                </m:acc>
                                <m:r>
                                  <a:rPr lang="en-US" altLang="ko-KR" i="1">
                                    <a:latin typeface="Cambria Math" panose="02040503050406030204" pitchFamily="18" charset="0"/>
                                  </a:rPr>
                                  <m:t>𝑐𝑜𝑠</m:t>
                                </m:r>
                                <m:r>
                                  <a:rPr lang="en-US" altLang="ko-KR" i="1">
                                    <a:latin typeface="Cambria Math" panose="02040503050406030204" pitchFamily="18" charset="0"/>
                                  </a:rPr>
                                  <m:t>𝜑</m:t>
                                </m:r>
                                <m:r>
                                  <a:rPr lang="en-US" altLang="ko-KR" i="1">
                                    <a:latin typeface="Cambria Math" panose="02040503050406030204" pitchFamily="18" charset="0"/>
                                  </a:rPr>
                                  <m:t>)</m:t>
                                </m:r>
                              </m:e>
                              <m:sub>
                                <m:r>
                                  <a:rPr lang="en-US" altLang="ko-KR" i="1">
                                    <a:latin typeface="Cambria Math" panose="02040503050406030204" pitchFamily="18" charset="0"/>
                                  </a:rPr>
                                  <m:t>60°</m:t>
                                </m:r>
                                <m:r>
                                  <a:rPr lang="en-US" altLang="ko-KR" b="0" i="1" smtClean="0">
                                    <a:latin typeface="Cambria Math" panose="02040503050406030204" pitchFamily="18" charset="0"/>
                                  </a:rPr>
                                  <m:t>𝑆</m:t>
                                </m:r>
                              </m:sub>
                            </m:sSub>
                          </m:e>
                        </m:nary>
                      </m:oMath>
                    </m:oMathPara>
                  </a14:m>
                  <a:endParaRPr lang="ko-KR" altLang="en-US" dirty="0"/>
                </a:p>
              </p:txBody>
            </p:sp>
          </mc:Choice>
          <mc:Fallback xmlns="">
            <p:sp>
              <p:nvSpPr>
                <p:cNvPr id="8" name="직사각형 7">
                  <a:extLst>
                    <a:ext uri="{FF2B5EF4-FFF2-40B4-BE49-F238E27FC236}">
                      <a16:creationId xmlns:a16="http://schemas.microsoft.com/office/drawing/2014/main" id="{DA68CB07-2B74-4ACA-A5DA-87A15EF41C43}"/>
                    </a:ext>
                  </a:extLst>
                </p:cNvPr>
                <p:cNvSpPr>
                  <a:spLocks noRot="1" noChangeAspect="1" noMove="1" noResize="1" noEditPoints="1" noAdjustHandles="1" noChangeArrowheads="1" noChangeShapeType="1" noTextEdit="1"/>
                </p:cNvSpPr>
                <p:nvPr/>
              </p:nvSpPr>
              <p:spPr>
                <a:xfrm>
                  <a:off x="1222612" y="5367940"/>
                  <a:ext cx="7299797" cy="730393"/>
                </a:xfrm>
                <a:prstGeom prst="rect">
                  <a:avLst/>
                </a:prstGeom>
                <a:blipFill>
                  <a:blip r:embed="rId3"/>
                  <a:stretch>
                    <a:fillRect/>
                  </a:stretch>
                </a:blipFill>
              </p:spPr>
              <p:txBody>
                <a:bodyPr/>
                <a:lstStyle/>
                <a:p>
                  <a:r>
                    <a:rPr lang="ko-KR" altLang="en-US">
                      <a:noFill/>
                    </a:rPr>
                    <a:t> </a:t>
                  </a:r>
                </a:p>
              </p:txBody>
            </p:sp>
          </mc:Fallback>
        </mc:AlternateContent>
        <p:sp>
          <p:nvSpPr>
            <p:cNvPr id="9" name="TextBox 8">
              <a:extLst>
                <a:ext uri="{FF2B5EF4-FFF2-40B4-BE49-F238E27FC236}">
                  <a16:creationId xmlns:a16="http://schemas.microsoft.com/office/drawing/2014/main" id="{9D1F3FB1-91BE-4AA6-AF32-5DFE5D8A49FE}"/>
                </a:ext>
              </a:extLst>
            </p:cNvPr>
            <p:cNvSpPr txBox="1"/>
            <p:nvPr/>
          </p:nvSpPr>
          <p:spPr>
            <a:xfrm>
              <a:off x="2588504" y="4559446"/>
              <a:ext cx="3395350" cy="612412"/>
            </a:xfrm>
            <a:prstGeom prst="rect">
              <a:avLst/>
            </a:prstGeom>
            <a:noFill/>
          </p:spPr>
          <p:txBody>
            <a:bodyPr wrap="square" rtlCol="0">
              <a:spAutoFit/>
            </a:bodyPr>
            <a:lstStyle/>
            <a:p>
              <a:pPr>
                <a:lnSpc>
                  <a:spcPct val="200000"/>
                </a:lnSpc>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Surface pressure budget</a:t>
              </a:r>
            </a:p>
          </p:txBody>
        </p:sp>
        <p:sp>
          <p:nvSpPr>
            <p:cNvPr id="10" name="TextBox 9">
              <a:extLst>
                <a:ext uri="{FF2B5EF4-FFF2-40B4-BE49-F238E27FC236}">
                  <a16:creationId xmlns:a16="http://schemas.microsoft.com/office/drawing/2014/main" id="{469716D0-F030-4DDD-B994-675E636D2968}"/>
                </a:ext>
              </a:extLst>
            </p:cNvPr>
            <p:cNvSpPr txBox="1"/>
            <p:nvPr/>
          </p:nvSpPr>
          <p:spPr>
            <a:xfrm>
              <a:off x="5229515" y="6071690"/>
              <a:ext cx="3575685" cy="508344"/>
            </a:xfrm>
            <a:prstGeom prst="rect">
              <a:avLst/>
            </a:prstGeom>
            <a:noFill/>
          </p:spPr>
          <p:txBody>
            <a:bodyPr wrap="square" rtlCol="0">
              <a:spAutoFit/>
            </a:bodyPr>
            <a:lstStyle/>
            <a:p>
              <a:pPr>
                <a:lnSpc>
                  <a:spcPct val="200000"/>
                </a:lnSpc>
              </a:pPr>
              <a:r>
                <a:rPr lang="en-US" altLang="ko-KR" sz="1600" dirty="0">
                  <a:latin typeface="Arial" panose="020B0604020202020204" pitchFamily="34" charset="0"/>
                  <a:ea typeface="나눔스퀘어 Bold" panose="020B0600000101010101" pitchFamily="50" charset="-127"/>
                  <a:cs typeface="Arial" panose="020B0604020202020204" pitchFamily="34" charset="0"/>
                </a:rPr>
                <a:t>Mass transport across Antarctic circle</a:t>
              </a:r>
            </a:p>
          </p:txBody>
        </p:sp>
        <p:sp>
          <p:nvSpPr>
            <p:cNvPr id="11" name="TextBox 10">
              <a:extLst>
                <a:ext uri="{FF2B5EF4-FFF2-40B4-BE49-F238E27FC236}">
                  <a16:creationId xmlns:a16="http://schemas.microsoft.com/office/drawing/2014/main" id="{936C9743-81D6-4174-A309-C62163C48A19}"/>
                </a:ext>
              </a:extLst>
            </p:cNvPr>
            <p:cNvSpPr txBox="1"/>
            <p:nvPr/>
          </p:nvSpPr>
          <p:spPr>
            <a:xfrm>
              <a:off x="2618883" y="6095653"/>
              <a:ext cx="2142127" cy="508344"/>
            </a:xfrm>
            <a:prstGeom prst="rect">
              <a:avLst/>
            </a:prstGeom>
            <a:noFill/>
          </p:spPr>
          <p:txBody>
            <a:bodyPr wrap="square" rtlCol="0">
              <a:spAutoFit/>
            </a:bodyPr>
            <a:lstStyle/>
            <a:p>
              <a:pPr>
                <a:lnSpc>
                  <a:spcPct val="200000"/>
                </a:lnSpc>
              </a:pPr>
              <a:r>
                <a:rPr lang="en-US" altLang="ko-KR" sz="1600" dirty="0">
                  <a:latin typeface="Arial" panose="020B0604020202020204" pitchFamily="34" charset="0"/>
                  <a:ea typeface="나눔스퀘어 Bold" panose="020B0600000101010101" pitchFamily="50" charset="-127"/>
                  <a:cs typeface="Arial" panose="020B0604020202020204" pitchFamily="34" charset="0"/>
                </a:rPr>
                <a:t>Polar-cap SP change</a:t>
              </a:r>
            </a:p>
          </p:txBody>
        </p:sp>
      </p:grpSp>
      <p:pic>
        <p:nvPicPr>
          <p:cNvPr id="12" name="그림 11">
            <a:extLst>
              <a:ext uri="{FF2B5EF4-FFF2-40B4-BE49-F238E27FC236}">
                <a16:creationId xmlns:a16="http://schemas.microsoft.com/office/drawing/2014/main" id="{B2CAE980-6948-4721-A6A2-CD5F0185AE22}"/>
              </a:ext>
            </a:extLst>
          </p:cNvPr>
          <p:cNvPicPr>
            <a:picLocks noChangeAspect="1"/>
          </p:cNvPicPr>
          <p:nvPr/>
        </p:nvPicPr>
        <p:blipFill rotWithShape="1">
          <a:blip r:embed="rId4"/>
          <a:srcRect b="65706"/>
          <a:stretch/>
        </p:blipFill>
        <p:spPr>
          <a:xfrm>
            <a:off x="521225" y="1119291"/>
            <a:ext cx="5189670" cy="1779720"/>
          </a:xfrm>
          <a:prstGeom prst="rect">
            <a:avLst/>
          </a:prstGeom>
        </p:spPr>
      </p:pic>
      <p:sp>
        <p:nvSpPr>
          <p:cNvPr id="13" name="TextBox 12">
            <a:extLst>
              <a:ext uri="{FF2B5EF4-FFF2-40B4-BE49-F238E27FC236}">
                <a16:creationId xmlns:a16="http://schemas.microsoft.com/office/drawing/2014/main" id="{898F3344-4E76-40DB-B490-F43CB4C4F5B3}"/>
              </a:ext>
            </a:extLst>
          </p:cNvPr>
          <p:cNvSpPr txBox="1"/>
          <p:nvPr/>
        </p:nvSpPr>
        <p:spPr>
          <a:xfrm>
            <a:off x="856467" y="848116"/>
            <a:ext cx="4321626"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Polar-cap SP, </a:t>
            </a:r>
            <a:r>
              <a:rPr lang="en-US" altLang="ko-KR" sz="2000" dirty="0">
                <a:solidFill>
                  <a:srgbClr val="007C00"/>
                </a:solidFill>
                <a:latin typeface="Arial" panose="020B0604020202020204" pitchFamily="34" charset="0"/>
                <a:cs typeface="Arial" panose="020B0604020202020204" pitchFamily="34" charset="0"/>
              </a:rPr>
              <a:t>change</a:t>
            </a:r>
            <a:r>
              <a:rPr lang="en-US" altLang="ko-KR" sz="2000" dirty="0">
                <a:latin typeface="Arial" panose="020B0604020202020204" pitchFamily="34" charset="0"/>
                <a:cs typeface="Arial" panose="020B0604020202020204" pitchFamily="34" charset="0"/>
              </a:rPr>
              <a:t>, </a:t>
            </a:r>
            <a:r>
              <a:rPr lang="en-US" altLang="ko-KR" sz="2000" dirty="0">
                <a:solidFill>
                  <a:srgbClr val="32CD32"/>
                </a:solidFill>
                <a:latin typeface="Arial" panose="020B0604020202020204" pitchFamily="34" charset="0"/>
                <a:cs typeface="Arial" panose="020B0604020202020204" pitchFamily="34" charset="0"/>
              </a:rPr>
              <a:t>budget</a:t>
            </a:r>
            <a:r>
              <a:rPr lang="en-US" altLang="ko-KR" sz="2000" dirty="0">
                <a:latin typeface="Arial" panose="020B0604020202020204" pitchFamily="34" charset="0"/>
                <a:cs typeface="Arial" panose="020B0604020202020204" pitchFamily="34" charset="0"/>
              </a:rPr>
              <a:t> diff.</a:t>
            </a:r>
            <a:endParaRPr lang="ko-KR" altLang="en-US" sz="2000" dirty="0">
              <a:latin typeface="Arial" panose="020B0604020202020204" pitchFamily="34" charset="0"/>
              <a:cs typeface="Arial" panose="020B0604020202020204" pitchFamily="34" charset="0"/>
            </a:endParaRPr>
          </a:p>
        </p:txBody>
      </p:sp>
      <p:sp>
        <p:nvSpPr>
          <p:cNvPr id="17" name="직사각형 16">
            <a:extLst>
              <a:ext uri="{FF2B5EF4-FFF2-40B4-BE49-F238E27FC236}">
                <a16:creationId xmlns:a16="http://schemas.microsoft.com/office/drawing/2014/main" id="{CA3EBC57-017B-4339-B050-1F3171A0F7FB}"/>
              </a:ext>
            </a:extLst>
          </p:cNvPr>
          <p:cNvSpPr/>
          <p:nvPr/>
        </p:nvSpPr>
        <p:spPr>
          <a:xfrm rot="16200000">
            <a:off x="63794" y="1765692"/>
            <a:ext cx="603050"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hPa</a:t>
            </a:r>
            <a:r>
              <a:rPr lang="en-US" altLang="ko-KR" sz="1400" dirty="0">
                <a:latin typeface="Arial" panose="020B0604020202020204" pitchFamily="34" charset="0"/>
                <a:cs typeface="Arial" panose="020B0604020202020204" pitchFamily="34" charset="0"/>
              </a:rPr>
              <a:t>]</a:t>
            </a:r>
            <a:endParaRPr lang="ko-KR" altLang="en-US" sz="1400" dirty="0"/>
          </a:p>
        </p:txBody>
      </p:sp>
      <p:grpSp>
        <p:nvGrpSpPr>
          <p:cNvPr id="20" name="그룹 19">
            <a:extLst>
              <a:ext uri="{FF2B5EF4-FFF2-40B4-BE49-F238E27FC236}">
                <a16:creationId xmlns:a16="http://schemas.microsoft.com/office/drawing/2014/main" id="{24C4FF1E-2BBB-49DF-BFB1-B3B3E3EF0222}"/>
              </a:ext>
            </a:extLst>
          </p:cNvPr>
          <p:cNvGrpSpPr/>
          <p:nvPr/>
        </p:nvGrpSpPr>
        <p:grpSpPr>
          <a:xfrm>
            <a:off x="-108434" y="3014821"/>
            <a:ext cx="12037062" cy="3777644"/>
            <a:chOff x="-108434" y="3014821"/>
            <a:chExt cx="12037062" cy="3777644"/>
          </a:xfrm>
        </p:grpSpPr>
        <p:pic>
          <p:nvPicPr>
            <p:cNvPr id="3" name="그림 2">
              <a:extLst>
                <a:ext uri="{FF2B5EF4-FFF2-40B4-BE49-F238E27FC236}">
                  <a16:creationId xmlns:a16="http://schemas.microsoft.com/office/drawing/2014/main" id="{6F7AEA5A-5805-49F5-9D60-3ACEBA9B1CD2}"/>
                </a:ext>
              </a:extLst>
            </p:cNvPr>
            <p:cNvPicPr>
              <a:picLocks noChangeAspect="1"/>
            </p:cNvPicPr>
            <p:nvPr/>
          </p:nvPicPr>
          <p:blipFill rotWithShape="1">
            <a:blip r:embed="rId4"/>
            <a:srcRect t="35795"/>
            <a:stretch/>
          </p:blipFill>
          <p:spPr>
            <a:xfrm>
              <a:off x="521225" y="3389415"/>
              <a:ext cx="5189670" cy="3332059"/>
            </a:xfrm>
            <a:prstGeom prst="rect">
              <a:avLst/>
            </a:prstGeom>
          </p:spPr>
        </p:pic>
        <p:sp>
          <p:nvSpPr>
            <p:cNvPr id="14" name="TextBox 13">
              <a:extLst>
                <a:ext uri="{FF2B5EF4-FFF2-40B4-BE49-F238E27FC236}">
                  <a16:creationId xmlns:a16="http://schemas.microsoft.com/office/drawing/2014/main" id="{984E1ED8-D2A5-4A91-8EEA-36F46939504C}"/>
                </a:ext>
              </a:extLst>
            </p:cNvPr>
            <p:cNvSpPr txBox="1"/>
            <p:nvPr/>
          </p:nvSpPr>
          <p:spPr>
            <a:xfrm>
              <a:off x="856467" y="3014821"/>
              <a:ext cx="4321626"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Meridional mass flux diff.</a:t>
              </a:r>
              <a:endParaRPr lang="ko-KR" altLang="en-US"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5914659-BE92-444C-834A-A6D5A414FCD7}"/>
                </a:ext>
              </a:extLst>
            </p:cNvPr>
            <p:cNvSpPr txBox="1"/>
            <p:nvPr/>
          </p:nvSpPr>
          <p:spPr>
            <a:xfrm>
              <a:off x="5001448" y="6063962"/>
              <a:ext cx="1730707" cy="584775"/>
            </a:xfrm>
            <a:prstGeom prst="rect">
              <a:avLst/>
            </a:prstGeom>
            <a:noFill/>
            <a:ln>
              <a:noFill/>
            </a:ln>
          </p:spPr>
          <p:txBody>
            <a:bodyPr wrap="square" rtlCol="0">
              <a:spAutoFit/>
            </a:bodyPr>
            <a:lstStyle/>
            <a:p>
              <a:pPr algn="ctr"/>
              <a:r>
                <a:rPr lang="en-US" altLang="ko-KR" sz="1600" dirty="0">
                  <a:solidFill>
                    <a:srgbClr val="5D000B"/>
                  </a:solidFill>
                  <a:latin typeface="Arial" panose="020B0604020202020204" pitchFamily="34" charset="0"/>
                  <a:cs typeface="Arial" panose="020B0604020202020204" pitchFamily="34" charset="0"/>
                </a:rPr>
                <a:t>Northward </a:t>
              </a:r>
            </a:p>
            <a:p>
              <a:pPr algn="ctr"/>
              <a:r>
                <a:rPr lang="en-US" altLang="ko-KR" sz="1600" dirty="0">
                  <a:solidFill>
                    <a:srgbClr val="5D000B"/>
                  </a:solidFill>
                  <a:latin typeface="Arial" panose="020B0604020202020204" pitchFamily="34" charset="0"/>
                  <a:cs typeface="Arial" panose="020B0604020202020204" pitchFamily="34" charset="0"/>
                </a:rPr>
                <a:t>(Equatorward)</a:t>
              </a:r>
              <a:endParaRPr lang="ko-KR" altLang="en-US" sz="1600" dirty="0">
                <a:solidFill>
                  <a:srgbClr val="5D000B"/>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D1CD646-B8B0-4DF6-BD40-7FC8695332C6}"/>
                </a:ext>
              </a:extLst>
            </p:cNvPr>
            <p:cNvSpPr txBox="1"/>
            <p:nvPr/>
          </p:nvSpPr>
          <p:spPr>
            <a:xfrm>
              <a:off x="-108434" y="6063962"/>
              <a:ext cx="1730707" cy="584775"/>
            </a:xfrm>
            <a:prstGeom prst="rect">
              <a:avLst/>
            </a:prstGeom>
            <a:noFill/>
            <a:ln>
              <a:noFill/>
            </a:ln>
          </p:spPr>
          <p:txBody>
            <a:bodyPr wrap="square" rtlCol="0">
              <a:spAutoFit/>
            </a:bodyPr>
            <a:lstStyle/>
            <a:p>
              <a:pPr algn="ctr"/>
              <a:r>
                <a:rPr lang="en-US" altLang="ko-KR" sz="1600" dirty="0">
                  <a:solidFill>
                    <a:srgbClr val="08306B"/>
                  </a:solidFill>
                  <a:latin typeface="Arial" panose="020B0604020202020204" pitchFamily="34" charset="0"/>
                  <a:cs typeface="Arial" panose="020B0604020202020204" pitchFamily="34" charset="0"/>
                </a:rPr>
                <a:t>Southward </a:t>
              </a:r>
            </a:p>
            <a:p>
              <a:pPr algn="ctr"/>
              <a:r>
                <a:rPr lang="en-US" altLang="ko-KR" sz="1600" dirty="0">
                  <a:solidFill>
                    <a:srgbClr val="08306B"/>
                  </a:solidFill>
                  <a:latin typeface="Arial" panose="020B0604020202020204" pitchFamily="34" charset="0"/>
                  <a:cs typeface="Arial" panose="020B0604020202020204" pitchFamily="34" charset="0"/>
                </a:rPr>
                <a:t>(Poleward)</a:t>
              </a:r>
              <a:endParaRPr lang="ko-KR" altLang="en-US" sz="1600" dirty="0">
                <a:solidFill>
                  <a:srgbClr val="08306B"/>
                </a:solidFill>
                <a:latin typeface="Arial" panose="020B0604020202020204" pitchFamily="34" charset="0"/>
                <a:cs typeface="Arial" panose="020B0604020202020204" pitchFamily="34" charset="0"/>
              </a:endParaRPr>
            </a:p>
          </p:txBody>
        </p:sp>
        <p:sp>
          <p:nvSpPr>
            <p:cNvPr id="18" name="직사각형 17">
              <a:extLst>
                <a:ext uri="{FF2B5EF4-FFF2-40B4-BE49-F238E27FC236}">
                  <a16:creationId xmlns:a16="http://schemas.microsoft.com/office/drawing/2014/main" id="{6AAF32ED-F77E-4B15-9EF6-3D29CDF072A3}"/>
                </a:ext>
              </a:extLst>
            </p:cNvPr>
            <p:cNvSpPr/>
            <p:nvPr/>
          </p:nvSpPr>
          <p:spPr>
            <a:xfrm>
              <a:off x="2912648" y="6484688"/>
              <a:ext cx="750526"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[Pa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19" name="TextBox 18">
              <a:extLst>
                <a:ext uri="{FF2B5EF4-FFF2-40B4-BE49-F238E27FC236}">
                  <a16:creationId xmlns:a16="http://schemas.microsoft.com/office/drawing/2014/main" id="{707F81F9-5CDA-46FC-9713-F64A9CA7171A}"/>
                </a:ext>
              </a:extLst>
            </p:cNvPr>
            <p:cNvSpPr txBox="1"/>
            <p:nvPr/>
          </p:nvSpPr>
          <p:spPr>
            <a:xfrm>
              <a:off x="5704354" y="5136227"/>
              <a:ext cx="2279937" cy="844142"/>
            </a:xfrm>
            <a:prstGeom prst="rect">
              <a:avLst/>
            </a:prstGeom>
            <a:noFill/>
          </p:spPr>
          <p:txBody>
            <a:bodyPr wrap="square" rtlCol="0" anchor="t">
              <a:spAutoFit/>
            </a:bodyPr>
            <a:lstStyle/>
            <a:p>
              <a:pPr defTabSz="1134648">
                <a:lnSpc>
                  <a:spcPct val="120000"/>
                </a:lnSpc>
                <a:buClr>
                  <a:srgbClr val="1582AB"/>
                </a:buClr>
              </a:pPr>
              <a:r>
                <a:rPr lang="en-US" altLang="ko-KR" sz="14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SP: 60-90°S averaged  </a:t>
              </a:r>
            </a:p>
            <a:p>
              <a:pPr defTabSz="1134648">
                <a:lnSpc>
                  <a:spcPct val="120000"/>
                </a:lnSpc>
                <a:buClr>
                  <a:srgbClr val="1582AB"/>
                </a:buClr>
              </a:pPr>
              <a:r>
                <a:rPr lang="en-US" altLang="ko-KR" sz="14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Budget: 60°S averaged </a:t>
              </a:r>
            </a:p>
            <a:p>
              <a:pPr defTabSz="1134648">
                <a:lnSpc>
                  <a:spcPct val="120000"/>
                </a:lnSpc>
                <a:buClr>
                  <a:srgbClr val="1582AB"/>
                </a:buClr>
              </a:pPr>
              <a:r>
                <a:rPr lang="en-US" altLang="ko-KR" sz="14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sp>
          <p:nvSpPr>
            <p:cNvPr id="30" name="직사각형 29">
              <a:extLst>
                <a:ext uri="{FF2B5EF4-FFF2-40B4-BE49-F238E27FC236}">
                  <a16:creationId xmlns:a16="http://schemas.microsoft.com/office/drawing/2014/main" id="{CCA5B8DE-E425-4326-8154-2AF88E104713}"/>
                </a:ext>
              </a:extLst>
            </p:cNvPr>
            <p:cNvSpPr/>
            <p:nvPr/>
          </p:nvSpPr>
          <p:spPr>
            <a:xfrm>
              <a:off x="6096000" y="3499589"/>
              <a:ext cx="5832628" cy="1420325"/>
            </a:xfrm>
            <a:prstGeom prst="rect">
              <a:avLst/>
            </a:prstGeom>
          </p:spPr>
          <p:txBody>
            <a:bodyPr wrap="square">
              <a:spAutoFit/>
            </a:bodyPr>
            <a:lstStyle/>
            <a:p>
              <a:pPr>
                <a:lnSpc>
                  <a:spcPct val="150000"/>
                </a:lnSpc>
              </a:pPr>
              <a:r>
                <a:rPr lang="en-US" altLang="ko-KR" sz="2000" dirty="0">
                  <a:latin typeface="Arial" panose="020B0604020202020204" pitchFamily="34" charset="0"/>
                  <a:cs typeface="Arial" panose="020B0604020202020204" pitchFamily="34" charset="0"/>
                </a:rPr>
                <a:t>Equatorward mass transport in the upper level</a:t>
              </a:r>
            </a:p>
            <a:p>
              <a:pPr>
                <a:lnSpc>
                  <a:spcPct val="150000"/>
                </a:lnSpc>
              </a:pPr>
              <a:r>
                <a:rPr lang="en-US" altLang="ko-KR" sz="2000" dirty="0">
                  <a:latin typeface="Arial" panose="020B0604020202020204" pitchFamily="34" charset="0"/>
                  <a:cs typeface="Arial" panose="020B0604020202020204" pitchFamily="34" charset="0"/>
                </a:rPr>
                <a:t>&gt; Poleward mass transport near the surface </a:t>
              </a:r>
            </a:p>
            <a:p>
              <a:pPr>
                <a:lnSpc>
                  <a:spcPct val="150000"/>
                </a:lnSpc>
              </a:pPr>
              <a:r>
                <a:rPr lang="en-US" altLang="ko-KR" sz="2000" dirty="0">
                  <a:latin typeface="Arial" panose="020B0604020202020204" pitchFamily="34" charset="0"/>
                  <a:cs typeface="Arial" panose="020B0604020202020204" pitchFamily="34" charset="0"/>
                </a:rPr>
                <a:t>→ </a:t>
              </a:r>
              <a:r>
                <a:rPr lang="en-US" altLang="ko-KR" sz="2000" dirty="0">
                  <a:solidFill>
                    <a:srgbClr val="0070C0"/>
                  </a:solidFill>
                  <a:latin typeface="Arial" panose="020B0604020202020204" pitchFamily="34" charset="0"/>
                  <a:cs typeface="Arial" panose="020B0604020202020204" pitchFamily="34" charset="0"/>
                </a:rPr>
                <a:t>Antarctic mass divergence (reduction)</a:t>
              </a:r>
            </a:p>
          </p:txBody>
        </p:sp>
      </p:grpSp>
      <p:sp>
        <p:nvSpPr>
          <p:cNvPr id="25" name="직사각형 24">
            <a:extLst>
              <a:ext uri="{FF2B5EF4-FFF2-40B4-BE49-F238E27FC236}">
                <a16:creationId xmlns:a16="http://schemas.microsoft.com/office/drawing/2014/main" id="{C489CEF1-71CA-4C36-8A09-14C27510179A}"/>
              </a:ext>
            </a:extLst>
          </p:cNvPr>
          <p:cNvSpPr/>
          <p:nvPr/>
        </p:nvSpPr>
        <p:spPr>
          <a:xfrm>
            <a:off x="1753496" y="1119291"/>
            <a:ext cx="570524" cy="46194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208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Meridional circulation change</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15</a:t>
            </a:fld>
            <a:endParaRPr lang="ko-KR" altLang="en-US"/>
          </a:p>
        </p:txBody>
      </p:sp>
      <p:pic>
        <p:nvPicPr>
          <p:cNvPr id="2" name="그림 1">
            <a:extLst>
              <a:ext uri="{FF2B5EF4-FFF2-40B4-BE49-F238E27FC236}">
                <a16:creationId xmlns:a16="http://schemas.microsoft.com/office/drawing/2014/main" id="{53405294-E45A-4001-ACA2-E5A696165F08}"/>
              </a:ext>
            </a:extLst>
          </p:cNvPr>
          <p:cNvPicPr>
            <a:picLocks noChangeAspect="1"/>
          </p:cNvPicPr>
          <p:nvPr/>
        </p:nvPicPr>
        <p:blipFill rotWithShape="1">
          <a:blip r:embed="rId3"/>
          <a:srcRect r="65797" b="59591"/>
          <a:stretch/>
        </p:blipFill>
        <p:spPr>
          <a:xfrm>
            <a:off x="610799" y="804112"/>
            <a:ext cx="3564819" cy="2916371"/>
          </a:xfrm>
          <a:prstGeom prst="rect">
            <a:avLst/>
          </a:prstGeom>
        </p:spPr>
      </p:pic>
      <p:sp>
        <p:nvSpPr>
          <p:cNvPr id="24" name="TextBox 23">
            <a:extLst>
              <a:ext uri="{FF2B5EF4-FFF2-40B4-BE49-F238E27FC236}">
                <a16:creationId xmlns:a16="http://schemas.microsoft.com/office/drawing/2014/main" id="{D03D04AE-D12E-42D3-9AC9-5B087FAA56CF}"/>
              </a:ext>
            </a:extLst>
          </p:cNvPr>
          <p:cNvSpPr txBox="1"/>
          <p:nvPr/>
        </p:nvSpPr>
        <p:spPr>
          <a:xfrm>
            <a:off x="1066885" y="701508"/>
            <a:ext cx="2924970"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Meridional mass flux diff.</a:t>
            </a:r>
            <a:endParaRPr lang="ko-KR" altLang="en-US" sz="2000" dirty="0">
              <a:latin typeface="Arial" panose="020B0604020202020204" pitchFamily="34" charset="0"/>
              <a:cs typeface="Arial" panose="020B0604020202020204" pitchFamily="34" charset="0"/>
            </a:endParaRPr>
          </a:p>
        </p:txBody>
      </p:sp>
      <p:grpSp>
        <p:nvGrpSpPr>
          <p:cNvPr id="3" name="그룹 2">
            <a:extLst>
              <a:ext uri="{FF2B5EF4-FFF2-40B4-BE49-F238E27FC236}">
                <a16:creationId xmlns:a16="http://schemas.microsoft.com/office/drawing/2014/main" id="{CAA4A4E8-A397-4218-A162-D57DF6B22F6C}"/>
              </a:ext>
            </a:extLst>
          </p:cNvPr>
          <p:cNvGrpSpPr/>
          <p:nvPr/>
        </p:nvGrpSpPr>
        <p:grpSpPr>
          <a:xfrm>
            <a:off x="1988092" y="1721959"/>
            <a:ext cx="9055828" cy="1809861"/>
            <a:chOff x="1988092" y="1721959"/>
            <a:chExt cx="9055828" cy="1809861"/>
          </a:xfrm>
        </p:grpSpPr>
        <p:sp>
          <p:nvSpPr>
            <p:cNvPr id="28" name="화살표: 오른쪽 27">
              <a:extLst>
                <a:ext uri="{FF2B5EF4-FFF2-40B4-BE49-F238E27FC236}">
                  <a16:creationId xmlns:a16="http://schemas.microsoft.com/office/drawing/2014/main" id="{5C155E9C-CBD4-4948-AD48-6A0BDAD831A4}"/>
                </a:ext>
              </a:extLst>
            </p:cNvPr>
            <p:cNvSpPr/>
            <p:nvPr/>
          </p:nvSpPr>
          <p:spPr>
            <a:xfrm>
              <a:off x="1988093" y="2372527"/>
              <a:ext cx="1466307" cy="646331"/>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Arial" panose="020B0604020202020204" pitchFamily="34" charset="0"/>
                  <a:cs typeface="Arial" panose="020B0604020202020204" pitchFamily="34" charset="0"/>
                </a:rPr>
                <a:t>Equatorward</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29" name="화살표: 오른쪽 28">
              <a:extLst>
                <a:ext uri="{FF2B5EF4-FFF2-40B4-BE49-F238E27FC236}">
                  <a16:creationId xmlns:a16="http://schemas.microsoft.com/office/drawing/2014/main" id="{01B5BE36-887B-4D89-8F64-5FFF7FAC5251}"/>
                </a:ext>
              </a:extLst>
            </p:cNvPr>
            <p:cNvSpPr/>
            <p:nvPr/>
          </p:nvSpPr>
          <p:spPr>
            <a:xfrm flipH="1">
              <a:off x="1988092" y="3018858"/>
              <a:ext cx="1080227" cy="512962"/>
            </a:xfrm>
            <a:prstGeom prst="rightArrow">
              <a:avLst/>
            </a:prstGeom>
            <a:solidFill>
              <a:srgbClr val="B7D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Arial" panose="020B0604020202020204" pitchFamily="34" charset="0"/>
                  <a:cs typeface="Arial" panose="020B0604020202020204" pitchFamily="34" charset="0"/>
                </a:rPr>
                <a:t>Poleward</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0" name="직사각형 29">
              <a:extLst>
                <a:ext uri="{FF2B5EF4-FFF2-40B4-BE49-F238E27FC236}">
                  <a16:creationId xmlns:a16="http://schemas.microsoft.com/office/drawing/2014/main" id="{FF059ED5-D42D-4BBE-8177-74A35A937990}"/>
                </a:ext>
              </a:extLst>
            </p:cNvPr>
            <p:cNvSpPr/>
            <p:nvPr/>
          </p:nvSpPr>
          <p:spPr>
            <a:xfrm>
              <a:off x="4455774" y="1721959"/>
              <a:ext cx="6588146" cy="958660"/>
            </a:xfrm>
            <a:prstGeom prst="rect">
              <a:avLst/>
            </a:prstGeom>
          </p:spPr>
          <p:txBody>
            <a:bodyPr wrap="square">
              <a:spAutoFit/>
            </a:bodyPr>
            <a:lstStyle/>
            <a:p>
              <a:pPr>
                <a:lnSpc>
                  <a:spcPct val="150000"/>
                </a:lnSpc>
              </a:pPr>
              <a:r>
                <a:rPr lang="en-US" altLang="ko-KR" sz="2000" dirty="0">
                  <a:latin typeface="Arial" panose="020B0604020202020204" pitchFamily="34" charset="0"/>
                  <a:cs typeface="Arial" panose="020B0604020202020204" pitchFamily="34" charset="0"/>
                </a:rPr>
                <a:t>Equatorward mass transport &gt; Poleward mass transport</a:t>
              </a:r>
            </a:p>
            <a:p>
              <a:pPr>
                <a:lnSpc>
                  <a:spcPct val="150000"/>
                </a:lnSpc>
              </a:pPr>
              <a:r>
                <a:rPr lang="en-US" altLang="ko-KR" sz="2000" dirty="0">
                  <a:latin typeface="Arial" panose="020B0604020202020204" pitchFamily="34" charset="0"/>
                  <a:cs typeface="Arial" panose="020B0604020202020204" pitchFamily="34" charset="0"/>
                </a:rPr>
                <a:t>→ </a:t>
              </a:r>
              <a:r>
                <a:rPr lang="en-US" altLang="ko-KR" sz="2000" dirty="0">
                  <a:solidFill>
                    <a:srgbClr val="0070C0"/>
                  </a:solidFill>
                  <a:latin typeface="Arial" panose="020B0604020202020204" pitchFamily="34" charset="0"/>
                  <a:cs typeface="Arial" panose="020B0604020202020204" pitchFamily="34" charset="0"/>
                </a:rPr>
                <a:t>Antarctic mass divergence (reduction)</a:t>
              </a:r>
            </a:p>
          </p:txBody>
        </p:sp>
      </p:grpSp>
      <p:pic>
        <p:nvPicPr>
          <p:cNvPr id="31" name="그림 30">
            <a:extLst>
              <a:ext uri="{FF2B5EF4-FFF2-40B4-BE49-F238E27FC236}">
                <a16:creationId xmlns:a16="http://schemas.microsoft.com/office/drawing/2014/main" id="{3141EB8C-9877-4012-B7A9-17676A3210E3}"/>
              </a:ext>
            </a:extLst>
          </p:cNvPr>
          <p:cNvPicPr>
            <a:picLocks noChangeAspect="1"/>
          </p:cNvPicPr>
          <p:nvPr/>
        </p:nvPicPr>
        <p:blipFill rotWithShape="1">
          <a:blip r:embed="rId3"/>
          <a:srcRect t="42034" r="65797" b="51258"/>
          <a:stretch/>
        </p:blipFill>
        <p:spPr>
          <a:xfrm>
            <a:off x="610799" y="3746182"/>
            <a:ext cx="3564819" cy="484095"/>
          </a:xfrm>
          <a:prstGeom prst="rect">
            <a:avLst/>
          </a:prstGeom>
        </p:spPr>
      </p:pic>
      <p:sp>
        <p:nvSpPr>
          <p:cNvPr id="11" name="직사각형 10">
            <a:extLst>
              <a:ext uri="{FF2B5EF4-FFF2-40B4-BE49-F238E27FC236}">
                <a16:creationId xmlns:a16="http://schemas.microsoft.com/office/drawing/2014/main" id="{DFF68C78-2621-4D85-AEB5-87CF2B02589D}"/>
              </a:ext>
            </a:extLst>
          </p:cNvPr>
          <p:cNvSpPr/>
          <p:nvPr/>
        </p:nvSpPr>
        <p:spPr>
          <a:xfrm>
            <a:off x="2152942" y="4178151"/>
            <a:ext cx="750526"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[Pa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Tree>
    <p:extLst>
      <p:ext uri="{BB962C8B-B14F-4D97-AF65-F5344CB8AC3E}">
        <p14:creationId xmlns:p14="http://schemas.microsoft.com/office/powerpoint/2010/main" val="3105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a:t>
            </a:r>
            <a:r>
              <a:rPr lang="en-US" altLang="ko-KR" sz="3600" dirty="0" err="1">
                <a:latin typeface="Arial" panose="020B0604020202020204" pitchFamily="34" charset="0"/>
                <a:cs typeface="Arial" panose="020B0604020202020204" pitchFamily="34" charset="0"/>
              </a:rPr>
              <a:t>Kuo-Eliassen</a:t>
            </a:r>
            <a:r>
              <a:rPr lang="en-US" altLang="ko-KR" sz="3600" dirty="0">
                <a:latin typeface="Arial" panose="020B0604020202020204" pitchFamily="34" charset="0"/>
                <a:cs typeface="Arial" panose="020B0604020202020204" pitchFamily="34" charset="0"/>
              </a:rPr>
              <a:t> equation</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16</a:t>
            </a:fld>
            <a:endParaRPr lang="ko-KR" altLang="en-US"/>
          </a:p>
        </p:txBody>
      </p:sp>
      <p:pic>
        <p:nvPicPr>
          <p:cNvPr id="2" name="그림 1">
            <a:extLst>
              <a:ext uri="{FF2B5EF4-FFF2-40B4-BE49-F238E27FC236}">
                <a16:creationId xmlns:a16="http://schemas.microsoft.com/office/drawing/2014/main" id="{53405294-E45A-4001-ACA2-E5A696165F08}"/>
              </a:ext>
            </a:extLst>
          </p:cNvPr>
          <p:cNvPicPr>
            <a:picLocks noChangeAspect="1"/>
          </p:cNvPicPr>
          <p:nvPr/>
        </p:nvPicPr>
        <p:blipFill rotWithShape="1">
          <a:blip r:embed="rId3"/>
          <a:srcRect r="65797" b="59591"/>
          <a:stretch/>
        </p:blipFill>
        <p:spPr>
          <a:xfrm>
            <a:off x="610799" y="804112"/>
            <a:ext cx="3564819" cy="2916371"/>
          </a:xfrm>
          <a:prstGeom prst="rect">
            <a:avLst/>
          </a:prstGeom>
        </p:spPr>
      </p:pic>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93E87334-CB90-42AD-A10C-E9D9C86924C1}"/>
                  </a:ext>
                </a:extLst>
              </p:cNvPr>
              <p:cNvSpPr/>
              <p:nvPr/>
            </p:nvSpPr>
            <p:spPr>
              <a:xfrm>
                <a:off x="4495802" y="2695078"/>
                <a:ext cx="6314121" cy="2140779"/>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ko-KR" altLang="en-US" sz="2000" i="1" smtClean="0">
                              <a:latin typeface="Cambria Math" panose="02040503050406030204" pitchFamily="18" charset="0"/>
                            </a:rPr>
                          </m:ctrlPr>
                        </m:sSupPr>
                        <m:e>
                          <m:r>
                            <a:rPr lang="ko-KR" altLang="en-US" sz="2000">
                              <a:latin typeface="Cambria Math" panose="02040503050406030204" pitchFamily="18" charset="0"/>
                            </a:rPr>
                            <m:t>𝛻</m:t>
                          </m:r>
                        </m:e>
                        <m:sup>
                          <m:r>
                            <a:rPr lang="ko-KR" altLang="en-US" sz="2000">
                              <a:latin typeface="Cambria Math" panose="02040503050406030204" pitchFamily="18" charset="0"/>
                            </a:rPr>
                            <m:t>2</m:t>
                          </m:r>
                        </m:sup>
                      </m:sSup>
                      <m:acc>
                        <m:accPr>
                          <m:chr m:val="̅"/>
                          <m:ctrlPr>
                            <a:rPr lang="ko-KR" altLang="en-US" sz="2000" i="1">
                              <a:latin typeface="Cambria Math" panose="02040503050406030204" pitchFamily="18" charset="0"/>
                            </a:rPr>
                          </m:ctrlPr>
                        </m:accPr>
                        <m:e>
                          <m:r>
                            <a:rPr lang="ko-KR" altLang="en-US" sz="2000" i="1">
                              <a:latin typeface="Cambria Math" panose="02040503050406030204" pitchFamily="18" charset="0"/>
                            </a:rPr>
                            <m:t>𝜓</m:t>
                          </m:r>
                        </m:e>
                      </m:acc>
                      <m:r>
                        <a:rPr lang="ko-KR" altLang="en-US" sz="2000">
                          <a:latin typeface="Cambria Math" panose="02040503050406030204" pitchFamily="18" charset="0"/>
                        </a:rPr>
                        <m:t>=</m:t>
                      </m:r>
                      <m:f>
                        <m:fPr>
                          <m:ctrlPr>
                            <a:rPr lang="ko-KR" altLang="en-US" sz="2000" i="1">
                              <a:latin typeface="Cambria Math" panose="02040503050406030204" pitchFamily="18" charset="0"/>
                            </a:rPr>
                          </m:ctrlPr>
                        </m:fPr>
                        <m:num>
                          <m:r>
                            <a:rPr lang="ko-KR" altLang="en-US" sz="2000" i="1">
                              <a:latin typeface="Cambria Math" panose="02040503050406030204" pitchFamily="18" charset="0"/>
                            </a:rPr>
                            <m:t>𝑅</m:t>
                          </m:r>
                        </m:num>
                        <m:den>
                          <m:r>
                            <a:rPr lang="ko-KR" altLang="en-US" sz="2000" i="1">
                              <a:latin typeface="Cambria Math" panose="02040503050406030204" pitchFamily="18" charset="0"/>
                            </a:rPr>
                            <m:t>𝑎𝑝</m:t>
                          </m:r>
                        </m:den>
                      </m:f>
                      <m:f>
                        <m:fPr>
                          <m:ctrlPr>
                            <a:rPr lang="ko-KR" altLang="en-US" sz="2000" i="1">
                              <a:latin typeface="Cambria Math" panose="02040503050406030204" pitchFamily="18" charset="0"/>
                            </a:rPr>
                          </m:ctrlPr>
                        </m:fPr>
                        <m:num>
                          <m:r>
                            <a:rPr lang="ko-KR" altLang="en-US" sz="2000">
                              <a:latin typeface="Cambria Math" panose="02040503050406030204" pitchFamily="18" charset="0"/>
                            </a:rPr>
                            <m:t>𝜕</m:t>
                          </m:r>
                          <m:acc>
                            <m:accPr>
                              <m:chr m:val="̅"/>
                              <m:ctrlPr>
                                <a:rPr lang="ko-KR" altLang="en-US" sz="2000" i="1">
                                  <a:latin typeface="Cambria Math" panose="02040503050406030204" pitchFamily="18" charset="0"/>
                                </a:rPr>
                              </m:ctrlPr>
                            </m:accPr>
                            <m:e>
                              <m:r>
                                <a:rPr lang="ko-KR" altLang="en-US" sz="2000" i="1">
                                  <a:latin typeface="Cambria Math" panose="02040503050406030204" pitchFamily="18" charset="0"/>
                                </a:rPr>
                                <m:t>𝑄</m:t>
                              </m:r>
                            </m:e>
                          </m:acc>
                        </m:num>
                        <m:den>
                          <m:r>
                            <a:rPr lang="ko-KR" altLang="en-US" sz="2000">
                              <a:latin typeface="Cambria Math" panose="02040503050406030204" pitchFamily="18" charset="0"/>
                            </a:rPr>
                            <m:t>𝜕</m:t>
                          </m:r>
                          <m:r>
                            <a:rPr lang="ko-KR" altLang="en-US" sz="2000" i="1">
                              <a:latin typeface="Cambria Math" panose="02040503050406030204" pitchFamily="18" charset="0"/>
                            </a:rPr>
                            <m:t>𝜑</m:t>
                          </m:r>
                        </m:den>
                      </m:f>
                      <m:r>
                        <a:rPr lang="ko-KR" altLang="en-US" sz="2000">
                          <a:latin typeface="Cambria Math" panose="02040503050406030204" pitchFamily="18" charset="0"/>
                        </a:rPr>
                        <m:t>−</m:t>
                      </m:r>
                      <m:f>
                        <m:fPr>
                          <m:ctrlPr>
                            <a:rPr lang="ko-KR" altLang="en-US" sz="2000" i="1">
                              <a:latin typeface="Cambria Math" panose="02040503050406030204" pitchFamily="18" charset="0"/>
                            </a:rPr>
                          </m:ctrlPr>
                        </m:fPr>
                        <m:num>
                          <m:r>
                            <a:rPr lang="ko-KR" altLang="en-US" sz="2000" i="1">
                              <a:latin typeface="Cambria Math" panose="02040503050406030204" pitchFamily="18" charset="0"/>
                            </a:rPr>
                            <m:t>𝑅</m:t>
                          </m:r>
                        </m:num>
                        <m:den>
                          <m:sSup>
                            <m:sSupPr>
                              <m:ctrlPr>
                                <a:rPr lang="ko-KR" altLang="en-US" sz="2000" i="1">
                                  <a:latin typeface="Cambria Math" panose="02040503050406030204" pitchFamily="18" charset="0"/>
                                </a:rPr>
                              </m:ctrlPr>
                            </m:sSupPr>
                            <m:e>
                              <m:r>
                                <a:rPr lang="ko-KR" altLang="en-US" sz="2000" i="1">
                                  <a:latin typeface="Cambria Math" panose="02040503050406030204" pitchFamily="18" charset="0"/>
                                </a:rPr>
                                <m:t>𝑎</m:t>
                              </m:r>
                            </m:e>
                            <m:sup>
                              <m:r>
                                <a:rPr lang="ko-KR" altLang="en-US" sz="2000">
                                  <a:latin typeface="Cambria Math" panose="02040503050406030204" pitchFamily="18" charset="0"/>
                                </a:rPr>
                                <m:t>2</m:t>
                              </m:r>
                            </m:sup>
                          </m:sSup>
                          <m:r>
                            <a:rPr lang="ko-KR" altLang="en-US" sz="2000" i="1">
                              <a:latin typeface="Cambria Math" panose="02040503050406030204" pitchFamily="18" charset="0"/>
                            </a:rPr>
                            <m:t>𝑝</m:t>
                          </m:r>
                        </m:den>
                      </m:f>
                      <m:f>
                        <m:fPr>
                          <m:ctrlPr>
                            <a:rPr lang="ko-KR" altLang="en-US" sz="2000" i="1">
                              <a:latin typeface="Cambria Math" panose="02040503050406030204" pitchFamily="18" charset="0"/>
                            </a:rPr>
                          </m:ctrlPr>
                        </m:fPr>
                        <m:num>
                          <m:r>
                            <a:rPr lang="ko-KR" altLang="en-US" sz="2000">
                              <a:latin typeface="Cambria Math" panose="02040503050406030204" pitchFamily="18" charset="0"/>
                            </a:rPr>
                            <m:t>𝜕</m:t>
                          </m:r>
                        </m:num>
                        <m:den>
                          <m:r>
                            <a:rPr lang="ko-KR" altLang="en-US" sz="2000">
                              <a:latin typeface="Cambria Math" panose="02040503050406030204" pitchFamily="18" charset="0"/>
                            </a:rPr>
                            <m:t>𝜕</m:t>
                          </m:r>
                          <m:r>
                            <a:rPr lang="ko-KR" altLang="en-US" sz="2000" i="1">
                              <a:latin typeface="Cambria Math" panose="02040503050406030204" pitchFamily="18" charset="0"/>
                            </a:rPr>
                            <m:t>𝜑</m:t>
                          </m:r>
                        </m:den>
                      </m:f>
                      <m:d>
                        <m:dPr>
                          <m:begChr m:val="["/>
                          <m:endChr m:val="]"/>
                          <m:ctrlPr>
                            <a:rPr lang="ko-KR" altLang="en-US" sz="2000" i="1">
                              <a:latin typeface="Cambria Math" panose="02040503050406030204" pitchFamily="18" charset="0"/>
                            </a:rPr>
                          </m:ctrlPr>
                        </m:dPr>
                        <m:e>
                          <m:f>
                            <m:fPr>
                              <m:ctrlPr>
                                <a:rPr lang="ko-KR" altLang="en-US" sz="2000" i="1">
                                  <a:latin typeface="Cambria Math" panose="02040503050406030204" pitchFamily="18" charset="0"/>
                                </a:rPr>
                              </m:ctrlPr>
                            </m:fPr>
                            <m:num>
                              <m:r>
                                <a:rPr lang="ko-KR" altLang="en-US" sz="2000">
                                  <a:latin typeface="Cambria Math" panose="02040503050406030204" pitchFamily="18" charset="0"/>
                                </a:rPr>
                                <m:t>1</m:t>
                              </m:r>
                            </m:num>
                            <m:den>
                              <m:func>
                                <m:funcPr>
                                  <m:ctrlPr>
                                    <a:rPr lang="ko-KR" altLang="en-US" sz="2000" i="1">
                                      <a:latin typeface="Cambria Math" panose="02040503050406030204" pitchFamily="18" charset="0"/>
                                    </a:rPr>
                                  </m:ctrlPr>
                                </m:funcPr>
                                <m:fName>
                                  <m:r>
                                    <m:rPr>
                                      <m:sty m:val="p"/>
                                    </m:rPr>
                                    <a:rPr lang="ko-KR" altLang="en-US" sz="2000">
                                      <a:latin typeface="Cambria Math" panose="02040503050406030204" pitchFamily="18" charset="0"/>
                                    </a:rPr>
                                    <m:t>cos</m:t>
                                  </m:r>
                                </m:fName>
                                <m:e>
                                  <m:r>
                                    <a:rPr lang="ko-KR" altLang="en-US" sz="2000" i="1">
                                      <a:latin typeface="Cambria Math" panose="02040503050406030204" pitchFamily="18" charset="0"/>
                                    </a:rPr>
                                    <m:t>𝜑</m:t>
                                  </m:r>
                                </m:e>
                              </m:func>
                            </m:den>
                          </m:f>
                          <m:f>
                            <m:fPr>
                              <m:ctrlPr>
                                <a:rPr lang="ko-KR" altLang="en-US" sz="2000" i="1">
                                  <a:latin typeface="Cambria Math" panose="02040503050406030204" pitchFamily="18" charset="0"/>
                                </a:rPr>
                              </m:ctrlPr>
                            </m:fPr>
                            <m:num>
                              <m:r>
                                <a:rPr lang="ko-KR" altLang="en-US" sz="2000">
                                  <a:latin typeface="Cambria Math" panose="02040503050406030204" pitchFamily="18" charset="0"/>
                                </a:rPr>
                                <m:t>𝜕</m:t>
                              </m:r>
                            </m:num>
                            <m:den>
                              <m:r>
                                <a:rPr lang="ko-KR" altLang="en-US" sz="2000">
                                  <a:latin typeface="Cambria Math" panose="02040503050406030204" pitchFamily="18" charset="0"/>
                                </a:rPr>
                                <m:t>𝜕</m:t>
                              </m:r>
                              <m:r>
                                <a:rPr lang="ko-KR" altLang="en-US" sz="2000" i="1">
                                  <a:latin typeface="Cambria Math" panose="02040503050406030204" pitchFamily="18" charset="0"/>
                                </a:rPr>
                                <m:t>𝜑</m:t>
                              </m:r>
                            </m:den>
                          </m:f>
                          <m:d>
                            <m:dPr>
                              <m:ctrlPr>
                                <a:rPr lang="ko-KR" altLang="en-US" sz="2000" i="1">
                                  <a:latin typeface="Cambria Math" panose="02040503050406030204" pitchFamily="18" charset="0"/>
                                </a:rPr>
                              </m:ctrlPr>
                            </m:dPr>
                            <m:e>
                              <m:acc>
                                <m:accPr>
                                  <m:chr m:val="̅"/>
                                  <m:ctrlPr>
                                    <a:rPr lang="ko-KR" altLang="en-US" sz="2000" i="1">
                                      <a:latin typeface="Cambria Math" panose="02040503050406030204" pitchFamily="18" charset="0"/>
                                    </a:rPr>
                                  </m:ctrlPr>
                                </m:accPr>
                                <m:e>
                                  <m:sSup>
                                    <m:sSupPr>
                                      <m:ctrlPr>
                                        <a:rPr lang="ko-KR" altLang="en-US" sz="2000" i="1">
                                          <a:latin typeface="Cambria Math" panose="02040503050406030204" pitchFamily="18" charset="0"/>
                                        </a:rPr>
                                      </m:ctrlPr>
                                    </m:sSupPr>
                                    <m:e>
                                      <m:r>
                                        <a:rPr lang="ko-KR" altLang="en-US" sz="2000" i="1">
                                          <a:latin typeface="Cambria Math" panose="02040503050406030204" pitchFamily="18" charset="0"/>
                                        </a:rPr>
                                        <m:t>𝑣</m:t>
                                      </m:r>
                                    </m:e>
                                    <m:sup>
                                      <m:r>
                                        <a:rPr lang="ko-KR" altLang="en-US" sz="2000">
                                          <a:latin typeface="Cambria Math" panose="02040503050406030204" pitchFamily="18" charset="0"/>
                                        </a:rPr>
                                        <m:t>′</m:t>
                                      </m:r>
                                    </m:sup>
                                  </m:sSup>
                                  <m:sSup>
                                    <m:sSupPr>
                                      <m:ctrlPr>
                                        <a:rPr lang="ko-KR" altLang="en-US" sz="2000" i="1">
                                          <a:latin typeface="Cambria Math" panose="02040503050406030204" pitchFamily="18" charset="0"/>
                                        </a:rPr>
                                      </m:ctrlPr>
                                    </m:sSupPr>
                                    <m:e>
                                      <m:r>
                                        <a:rPr lang="ko-KR" altLang="en-US" sz="2000" i="1">
                                          <a:latin typeface="Cambria Math" panose="02040503050406030204" pitchFamily="18" charset="0"/>
                                        </a:rPr>
                                        <m:t>𝑇</m:t>
                                      </m:r>
                                    </m:e>
                                    <m:sup>
                                      <m:r>
                                        <a:rPr lang="ko-KR" altLang="en-US" sz="2000">
                                          <a:latin typeface="Cambria Math" panose="02040503050406030204" pitchFamily="18" charset="0"/>
                                        </a:rPr>
                                        <m:t>′</m:t>
                                      </m:r>
                                    </m:sup>
                                  </m:sSup>
                                </m:e>
                              </m:acc>
                              <m:func>
                                <m:funcPr>
                                  <m:ctrlPr>
                                    <a:rPr lang="ko-KR" altLang="en-US" sz="2000" i="1">
                                      <a:latin typeface="Cambria Math" panose="02040503050406030204" pitchFamily="18" charset="0"/>
                                    </a:rPr>
                                  </m:ctrlPr>
                                </m:funcPr>
                                <m:fName>
                                  <m:r>
                                    <m:rPr>
                                      <m:sty m:val="p"/>
                                    </m:rPr>
                                    <a:rPr lang="ko-KR" altLang="en-US" sz="2000">
                                      <a:latin typeface="Cambria Math" panose="02040503050406030204" pitchFamily="18" charset="0"/>
                                    </a:rPr>
                                    <m:t>cos</m:t>
                                  </m:r>
                                </m:fName>
                                <m:e>
                                  <m:r>
                                    <a:rPr lang="ko-KR" altLang="en-US" sz="2000" i="1">
                                      <a:latin typeface="Cambria Math" panose="02040503050406030204" pitchFamily="18" charset="0"/>
                                    </a:rPr>
                                    <m:t>𝜑</m:t>
                                  </m:r>
                                </m:e>
                              </m:func>
                            </m:e>
                          </m:d>
                        </m:e>
                      </m:d>
                    </m:oMath>
                  </m:oMathPara>
                </a14:m>
                <a:endParaRPr lang="en-US" altLang="ko-KR" sz="200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ko-KR" altLang="en-US" sz="2000">
                          <a:latin typeface="Cambria Math" panose="02040503050406030204" pitchFamily="18" charset="0"/>
                        </a:rPr>
                        <m:t>−</m:t>
                      </m:r>
                      <m:r>
                        <a:rPr lang="ko-KR" altLang="en-US" sz="2000" i="1">
                          <a:latin typeface="Cambria Math" panose="02040503050406030204" pitchFamily="18" charset="0"/>
                        </a:rPr>
                        <m:t>𝑓</m:t>
                      </m:r>
                      <m:f>
                        <m:fPr>
                          <m:ctrlPr>
                            <a:rPr lang="ko-KR" altLang="en-US" sz="2000" i="1">
                              <a:latin typeface="Cambria Math" panose="02040503050406030204" pitchFamily="18" charset="0"/>
                            </a:rPr>
                          </m:ctrlPr>
                        </m:fPr>
                        <m:num>
                          <m:r>
                            <a:rPr lang="ko-KR" altLang="en-US" sz="2000">
                              <a:latin typeface="Cambria Math" panose="02040503050406030204" pitchFamily="18" charset="0"/>
                            </a:rPr>
                            <m:t>𝜕</m:t>
                          </m:r>
                          <m:acc>
                            <m:accPr>
                              <m:chr m:val="̅"/>
                              <m:ctrlPr>
                                <a:rPr lang="ko-KR" altLang="en-US" sz="2000" i="1">
                                  <a:latin typeface="Cambria Math" panose="02040503050406030204" pitchFamily="18" charset="0"/>
                                </a:rPr>
                              </m:ctrlPr>
                            </m:accPr>
                            <m:e>
                              <m:r>
                                <a:rPr lang="ko-KR" altLang="en-US" sz="2000" i="1">
                                  <a:latin typeface="Cambria Math" panose="02040503050406030204" pitchFamily="18" charset="0"/>
                                </a:rPr>
                                <m:t>𝑋</m:t>
                              </m:r>
                            </m:e>
                          </m:acc>
                        </m:num>
                        <m:den>
                          <m:r>
                            <a:rPr lang="ko-KR" altLang="en-US" sz="2000">
                              <a:latin typeface="Cambria Math" panose="02040503050406030204" pitchFamily="18" charset="0"/>
                            </a:rPr>
                            <m:t>𝜕</m:t>
                          </m:r>
                          <m:r>
                            <a:rPr lang="ko-KR" altLang="en-US" sz="2000" i="1">
                              <a:latin typeface="Cambria Math" panose="02040503050406030204" pitchFamily="18" charset="0"/>
                            </a:rPr>
                            <m:t>𝑝</m:t>
                          </m:r>
                        </m:den>
                      </m:f>
                      <m:r>
                        <a:rPr lang="ko-KR" altLang="en-US" sz="2000">
                          <a:latin typeface="Cambria Math" panose="02040503050406030204" pitchFamily="18" charset="0"/>
                        </a:rPr>
                        <m:t>+</m:t>
                      </m:r>
                      <m:f>
                        <m:fPr>
                          <m:ctrlPr>
                            <a:rPr lang="ko-KR" altLang="en-US" sz="2000" i="1">
                              <a:latin typeface="Cambria Math" panose="02040503050406030204" pitchFamily="18" charset="0"/>
                            </a:rPr>
                          </m:ctrlPr>
                        </m:fPr>
                        <m:num>
                          <m:r>
                            <a:rPr lang="ko-KR" altLang="en-US" sz="2000" i="1">
                              <a:latin typeface="Cambria Math" panose="02040503050406030204" pitchFamily="18" charset="0"/>
                            </a:rPr>
                            <m:t>𝑓</m:t>
                          </m:r>
                        </m:num>
                        <m:den>
                          <m:func>
                            <m:funcPr>
                              <m:ctrlPr>
                                <a:rPr lang="ko-KR" altLang="en-US" sz="2000" i="1">
                                  <a:latin typeface="Cambria Math" panose="02040503050406030204" pitchFamily="18" charset="0"/>
                                </a:rPr>
                              </m:ctrlPr>
                            </m:funcPr>
                            <m:fName>
                              <m:r>
                                <a:rPr lang="ko-KR" altLang="en-US" sz="2000" i="1">
                                  <a:latin typeface="Cambria Math" panose="02040503050406030204" pitchFamily="18" charset="0"/>
                                </a:rPr>
                                <m:t>𝑎</m:t>
                              </m:r>
                              <m:sSup>
                                <m:sSupPr>
                                  <m:ctrlPr>
                                    <a:rPr lang="ko-KR" altLang="en-US" sz="2000" i="1">
                                      <a:latin typeface="Cambria Math" panose="02040503050406030204" pitchFamily="18" charset="0"/>
                                    </a:rPr>
                                  </m:ctrlPr>
                                </m:sSupPr>
                                <m:e>
                                  <m:r>
                                    <m:rPr>
                                      <m:sty m:val="p"/>
                                    </m:rPr>
                                    <a:rPr lang="ko-KR" altLang="en-US" sz="2000">
                                      <a:latin typeface="Cambria Math" panose="02040503050406030204" pitchFamily="18" charset="0"/>
                                    </a:rPr>
                                    <m:t>cos</m:t>
                                  </m:r>
                                </m:e>
                                <m:sup>
                                  <m:r>
                                    <a:rPr lang="ko-KR" altLang="en-US" sz="2000">
                                      <a:latin typeface="Cambria Math" panose="02040503050406030204" pitchFamily="18" charset="0"/>
                                    </a:rPr>
                                    <m:t>2</m:t>
                                  </m:r>
                                </m:sup>
                              </m:sSup>
                            </m:fName>
                            <m:e>
                              <m:r>
                                <a:rPr lang="ko-KR" altLang="en-US" sz="2000" i="1">
                                  <a:latin typeface="Cambria Math" panose="02040503050406030204" pitchFamily="18" charset="0"/>
                                </a:rPr>
                                <m:t>𝜑</m:t>
                              </m:r>
                            </m:e>
                          </m:func>
                        </m:den>
                      </m:f>
                      <m:f>
                        <m:fPr>
                          <m:ctrlPr>
                            <a:rPr lang="ko-KR" altLang="en-US" sz="2000" i="1">
                              <a:latin typeface="Cambria Math" panose="02040503050406030204" pitchFamily="18" charset="0"/>
                            </a:rPr>
                          </m:ctrlPr>
                        </m:fPr>
                        <m:num>
                          <m:sSup>
                            <m:sSupPr>
                              <m:ctrlPr>
                                <a:rPr lang="ko-KR" altLang="en-US" sz="2000" i="1">
                                  <a:latin typeface="Cambria Math" panose="02040503050406030204" pitchFamily="18" charset="0"/>
                                </a:rPr>
                              </m:ctrlPr>
                            </m:sSupPr>
                            <m:e>
                              <m:r>
                                <a:rPr lang="ko-KR" altLang="en-US" sz="2000">
                                  <a:latin typeface="Cambria Math" panose="02040503050406030204" pitchFamily="18" charset="0"/>
                                </a:rPr>
                                <m:t>𝜕</m:t>
                              </m:r>
                            </m:e>
                            <m:sup>
                              <m:r>
                                <a:rPr lang="ko-KR" altLang="en-US" sz="2000">
                                  <a:latin typeface="Cambria Math" panose="02040503050406030204" pitchFamily="18" charset="0"/>
                                </a:rPr>
                                <m:t>2</m:t>
                              </m:r>
                            </m:sup>
                          </m:sSup>
                        </m:num>
                        <m:den>
                          <m:r>
                            <a:rPr lang="ko-KR" altLang="en-US" sz="2000">
                              <a:latin typeface="Cambria Math" panose="02040503050406030204" pitchFamily="18" charset="0"/>
                            </a:rPr>
                            <m:t>𝜕</m:t>
                          </m:r>
                          <m:r>
                            <a:rPr lang="ko-KR" altLang="en-US" sz="2000" i="1">
                              <a:latin typeface="Cambria Math" panose="02040503050406030204" pitchFamily="18" charset="0"/>
                            </a:rPr>
                            <m:t>𝑝</m:t>
                          </m:r>
                          <m:r>
                            <a:rPr lang="ko-KR" altLang="en-US" sz="2000">
                              <a:latin typeface="Cambria Math" panose="02040503050406030204" pitchFamily="18" charset="0"/>
                            </a:rPr>
                            <m:t>𝜕</m:t>
                          </m:r>
                          <m:r>
                            <a:rPr lang="ko-KR" altLang="en-US" sz="2000" i="1">
                              <a:latin typeface="Cambria Math" panose="02040503050406030204" pitchFamily="18" charset="0"/>
                            </a:rPr>
                            <m:t>𝜑</m:t>
                          </m:r>
                        </m:den>
                      </m:f>
                      <m:d>
                        <m:dPr>
                          <m:ctrlPr>
                            <a:rPr lang="ko-KR" altLang="en-US" sz="2000" i="1">
                              <a:latin typeface="Cambria Math" panose="02040503050406030204" pitchFamily="18" charset="0"/>
                            </a:rPr>
                          </m:ctrlPr>
                        </m:dPr>
                        <m:e>
                          <m:acc>
                            <m:accPr>
                              <m:chr m:val="̅"/>
                              <m:ctrlPr>
                                <a:rPr lang="ko-KR" altLang="en-US" sz="2000" i="1">
                                  <a:latin typeface="Cambria Math" panose="02040503050406030204" pitchFamily="18" charset="0"/>
                                </a:rPr>
                              </m:ctrlPr>
                            </m:accPr>
                            <m:e>
                              <m:sSup>
                                <m:sSupPr>
                                  <m:ctrlPr>
                                    <a:rPr lang="ko-KR" altLang="en-US" sz="2000" i="1">
                                      <a:latin typeface="Cambria Math" panose="02040503050406030204" pitchFamily="18" charset="0"/>
                                    </a:rPr>
                                  </m:ctrlPr>
                                </m:sSupPr>
                                <m:e>
                                  <m:r>
                                    <a:rPr lang="ko-KR" altLang="en-US" sz="2000" i="1">
                                      <a:latin typeface="Cambria Math" panose="02040503050406030204" pitchFamily="18" charset="0"/>
                                    </a:rPr>
                                    <m:t>𝑢</m:t>
                                  </m:r>
                                </m:e>
                                <m:sup>
                                  <m:r>
                                    <a:rPr lang="ko-KR" altLang="en-US" sz="2000">
                                      <a:latin typeface="Cambria Math" panose="02040503050406030204" pitchFamily="18" charset="0"/>
                                    </a:rPr>
                                    <m:t>′</m:t>
                                  </m:r>
                                </m:sup>
                              </m:sSup>
                              <m:sSup>
                                <m:sSupPr>
                                  <m:ctrlPr>
                                    <a:rPr lang="ko-KR" altLang="en-US" sz="2000" i="1">
                                      <a:latin typeface="Cambria Math" panose="02040503050406030204" pitchFamily="18" charset="0"/>
                                    </a:rPr>
                                  </m:ctrlPr>
                                </m:sSupPr>
                                <m:e>
                                  <m:r>
                                    <a:rPr lang="ko-KR" altLang="en-US" sz="2000" i="1">
                                      <a:latin typeface="Cambria Math" panose="02040503050406030204" pitchFamily="18" charset="0"/>
                                    </a:rPr>
                                    <m:t>𝑣</m:t>
                                  </m:r>
                                </m:e>
                                <m:sup>
                                  <m:r>
                                    <a:rPr lang="ko-KR" altLang="en-US" sz="2000">
                                      <a:latin typeface="Cambria Math" panose="02040503050406030204" pitchFamily="18" charset="0"/>
                                    </a:rPr>
                                    <m:t>′</m:t>
                                  </m:r>
                                </m:sup>
                              </m:sSup>
                            </m:e>
                          </m:acc>
                          <m:func>
                            <m:funcPr>
                              <m:ctrlPr>
                                <a:rPr lang="ko-KR" altLang="en-US" sz="2000" i="1">
                                  <a:latin typeface="Cambria Math" panose="02040503050406030204" pitchFamily="18" charset="0"/>
                                </a:rPr>
                              </m:ctrlPr>
                            </m:funcPr>
                            <m:fName>
                              <m:sSup>
                                <m:sSupPr>
                                  <m:ctrlPr>
                                    <a:rPr lang="ko-KR" altLang="en-US" sz="2000" i="1">
                                      <a:latin typeface="Cambria Math" panose="02040503050406030204" pitchFamily="18" charset="0"/>
                                    </a:rPr>
                                  </m:ctrlPr>
                                </m:sSupPr>
                                <m:e>
                                  <m:r>
                                    <m:rPr>
                                      <m:sty m:val="p"/>
                                    </m:rPr>
                                    <a:rPr lang="ko-KR" altLang="en-US" sz="2000">
                                      <a:latin typeface="Cambria Math" panose="02040503050406030204" pitchFamily="18" charset="0"/>
                                    </a:rPr>
                                    <m:t>cos</m:t>
                                  </m:r>
                                </m:e>
                                <m:sup>
                                  <m:r>
                                    <a:rPr lang="ko-KR" altLang="en-US" sz="2000">
                                      <a:latin typeface="Cambria Math" panose="02040503050406030204" pitchFamily="18" charset="0"/>
                                    </a:rPr>
                                    <m:t>2</m:t>
                                  </m:r>
                                </m:sup>
                              </m:sSup>
                            </m:fName>
                            <m:e>
                              <m:r>
                                <a:rPr lang="ko-KR" altLang="en-US" sz="2000" i="1">
                                  <a:latin typeface="Cambria Math" panose="02040503050406030204" pitchFamily="18" charset="0"/>
                                </a:rPr>
                                <m:t>𝜑</m:t>
                              </m:r>
                            </m:e>
                          </m:func>
                        </m:e>
                      </m:d>
                      <m:r>
                        <a:rPr lang="en-US" altLang="ko-KR" sz="2000" b="0" i="1" smtClean="0">
                          <a:latin typeface="Cambria Math" panose="02040503050406030204" pitchFamily="18" charset="0"/>
                        </a:rPr>
                        <m:t>,</m:t>
                      </m:r>
                    </m:oMath>
                  </m:oMathPara>
                </a14:m>
                <a:endParaRPr lang="ko-KR" altLang="en-US" sz="2000" dirty="0"/>
              </a:p>
            </p:txBody>
          </p:sp>
        </mc:Choice>
        <mc:Fallback xmlns="">
          <p:sp>
            <p:nvSpPr>
              <p:cNvPr id="5" name="직사각형 4">
                <a:extLst>
                  <a:ext uri="{FF2B5EF4-FFF2-40B4-BE49-F238E27FC236}">
                    <a16:creationId xmlns:a16="http://schemas.microsoft.com/office/drawing/2014/main" id="{93E87334-CB90-42AD-A10C-E9D9C86924C1}"/>
                  </a:ext>
                </a:extLst>
              </p:cNvPr>
              <p:cNvSpPr>
                <a:spLocks noRot="1" noChangeAspect="1" noMove="1" noResize="1" noEditPoints="1" noAdjustHandles="1" noChangeArrowheads="1" noChangeShapeType="1" noTextEdit="1"/>
              </p:cNvSpPr>
              <p:nvPr/>
            </p:nvSpPr>
            <p:spPr>
              <a:xfrm>
                <a:off x="4495802" y="2695078"/>
                <a:ext cx="6314121" cy="2140779"/>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직사각형 6">
                <a:extLst>
                  <a:ext uri="{FF2B5EF4-FFF2-40B4-BE49-F238E27FC236}">
                    <a16:creationId xmlns:a16="http://schemas.microsoft.com/office/drawing/2014/main" id="{D3239E1B-E351-4082-A535-C91890D5684D}"/>
                  </a:ext>
                </a:extLst>
              </p:cNvPr>
              <p:cNvSpPr/>
              <p:nvPr/>
            </p:nvSpPr>
            <p:spPr>
              <a:xfrm>
                <a:off x="7184290" y="5368241"/>
                <a:ext cx="4692386" cy="934743"/>
              </a:xfrm>
              <a:prstGeom prst="rect">
                <a:avLst/>
              </a:prstGeom>
            </p:spPr>
            <p:txBody>
              <a:bodyPr wrap="square">
                <a:spAutoFit/>
              </a:bodyPr>
              <a:lstStyle/>
              <a:p>
                <a14:m>
                  <m:oMath xmlns:m="http://schemas.openxmlformats.org/officeDocument/2006/math">
                    <m:r>
                      <a:rPr lang="en-US" altLang="ko-KR" sz="1600" i="1" smtClean="0">
                        <a:latin typeface="Cambria Math" panose="02040503050406030204" pitchFamily="18" charset="0"/>
                      </a:rPr>
                      <m:t>𝑤h𝑒𝑟𝑒</m:t>
                    </m:r>
                    <m:r>
                      <a:rPr lang="en-US" altLang="ko-KR" sz="1600" b="0" i="1" smtClean="0">
                        <a:latin typeface="Cambria Math" panose="02040503050406030204" pitchFamily="18" charset="0"/>
                      </a:rPr>
                      <m:t>  </m:t>
                    </m:r>
                    <m:acc>
                      <m:accPr>
                        <m:chr m:val="̅"/>
                        <m:ctrlPr>
                          <a:rPr lang="ko-KR" altLang="ko-KR" sz="1600" i="1">
                            <a:latin typeface="Cambria Math" panose="02040503050406030204" pitchFamily="18" charset="0"/>
                          </a:rPr>
                        </m:ctrlPr>
                      </m:accPr>
                      <m:e>
                        <m:r>
                          <a:rPr lang="en-US" altLang="ko-KR" sz="1600" i="1">
                            <a:latin typeface="Cambria Math" panose="02040503050406030204" pitchFamily="18" charset="0"/>
                          </a:rPr>
                          <m:t>𝜓</m:t>
                        </m:r>
                      </m:e>
                    </m:acc>
                    <m:r>
                      <a:rPr lang="en-US" altLang="ko-KR" sz="1600" i="1">
                        <a:latin typeface="Cambria Math" panose="02040503050406030204" pitchFamily="18" charset="0"/>
                      </a:rPr>
                      <m:t>=</m:t>
                    </m:r>
                    <m:f>
                      <m:fPr>
                        <m:ctrlPr>
                          <a:rPr lang="ko-KR" altLang="ko-KR" sz="1600" i="1">
                            <a:latin typeface="Cambria Math" panose="02040503050406030204" pitchFamily="18" charset="0"/>
                          </a:rPr>
                        </m:ctrlPr>
                      </m:fPr>
                      <m:num>
                        <m:r>
                          <a:rPr lang="en-US" altLang="ko-KR" sz="1600" i="1">
                            <a:latin typeface="Cambria Math" panose="02040503050406030204" pitchFamily="18" charset="0"/>
                          </a:rPr>
                          <m:t>2</m:t>
                        </m:r>
                        <m:r>
                          <a:rPr lang="en-US" altLang="ko-KR" sz="1600" i="1">
                            <a:latin typeface="Cambria Math" panose="02040503050406030204" pitchFamily="18" charset="0"/>
                          </a:rPr>
                          <m:t>𝜋</m:t>
                        </m:r>
                        <m:r>
                          <a:rPr lang="en-US" altLang="ko-KR" sz="1600" i="1">
                            <a:latin typeface="Cambria Math" panose="02040503050406030204" pitchFamily="18" charset="0"/>
                          </a:rPr>
                          <m:t>𝑎</m:t>
                        </m:r>
                        <m:func>
                          <m:funcPr>
                            <m:ctrlPr>
                              <a:rPr lang="ko-KR" altLang="ko-KR" sz="1600" i="1">
                                <a:latin typeface="Cambria Math" panose="02040503050406030204" pitchFamily="18" charset="0"/>
                              </a:rPr>
                            </m:ctrlPr>
                          </m:funcPr>
                          <m:fName>
                            <m:r>
                              <a:rPr lang="en-US" altLang="ko-KR" sz="1600" i="1">
                                <a:latin typeface="Cambria Math" panose="02040503050406030204" pitchFamily="18" charset="0"/>
                              </a:rPr>
                              <m:t>𝑐𝑜𝑠</m:t>
                            </m:r>
                          </m:fName>
                          <m:e>
                            <m:r>
                              <a:rPr lang="en-US" altLang="ko-KR" sz="1600" i="1">
                                <a:latin typeface="Cambria Math" panose="02040503050406030204" pitchFamily="18" charset="0"/>
                              </a:rPr>
                              <m:t>𝜑</m:t>
                            </m:r>
                          </m:e>
                        </m:func>
                      </m:num>
                      <m:den>
                        <m:r>
                          <a:rPr lang="en-US" altLang="ko-KR" sz="1600" i="1">
                            <a:latin typeface="Cambria Math" panose="02040503050406030204" pitchFamily="18" charset="0"/>
                          </a:rPr>
                          <m:t>𝑔</m:t>
                        </m:r>
                      </m:den>
                    </m:f>
                    <m:nary>
                      <m:naryPr>
                        <m:limLoc m:val="undOvr"/>
                        <m:ctrlPr>
                          <a:rPr lang="ko-KR" altLang="ko-KR" sz="1600" i="1">
                            <a:latin typeface="Cambria Math" panose="02040503050406030204" pitchFamily="18" charset="0"/>
                          </a:rPr>
                        </m:ctrlPr>
                      </m:naryPr>
                      <m:sub>
                        <m:r>
                          <a:rPr lang="en-US" altLang="ko-KR" sz="1600" i="1">
                            <a:latin typeface="Cambria Math" panose="02040503050406030204" pitchFamily="18" charset="0"/>
                          </a:rPr>
                          <m:t>0</m:t>
                        </m:r>
                      </m:sub>
                      <m:sup>
                        <m:r>
                          <a:rPr lang="en-US" altLang="ko-KR" sz="1600" i="1">
                            <a:latin typeface="Cambria Math" panose="02040503050406030204" pitchFamily="18" charset="0"/>
                          </a:rPr>
                          <m:t>𝑝</m:t>
                        </m:r>
                      </m:sup>
                      <m:e>
                        <m:acc>
                          <m:accPr>
                            <m:chr m:val="̅"/>
                            <m:ctrlPr>
                              <a:rPr lang="ko-KR" altLang="ko-KR" sz="1600" i="1">
                                <a:latin typeface="Cambria Math" panose="02040503050406030204" pitchFamily="18" charset="0"/>
                              </a:rPr>
                            </m:ctrlPr>
                          </m:accPr>
                          <m:e>
                            <m:r>
                              <a:rPr lang="en-US" altLang="ko-KR" sz="1600" i="1">
                                <a:latin typeface="Cambria Math" panose="02040503050406030204" pitchFamily="18" charset="0"/>
                              </a:rPr>
                              <m:t>𝑣</m:t>
                            </m:r>
                          </m:e>
                        </m:acc>
                        <m:r>
                          <a:rPr lang="en-US" altLang="ko-KR" sz="1600" i="1">
                            <a:latin typeface="Cambria Math" panose="02040503050406030204" pitchFamily="18" charset="0"/>
                          </a:rPr>
                          <m:t> </m:t>
                        </m:r>
                        <m:r>
                          <a:rPr lang="en-US" altLang="ko-KR" sz="1600" i="1">
                            <a:latin typeface="Cambria Math" panose="02040503050406030204" pitchFamily="18" charset="0"/>
                          </a:rPr>
                          <m:t>𝑑𝑝</m:t>
                        </m:r>
                      </m:e>
                    </m:nary>
                  </m:oMath>
                </a14:m>
                <a:r>
                  <a:rPr lang="en-US" altLang="ko-KR" sz="1600" i="1" dirty="0"/>
                  <a:t>,  </a:t>
                </a:r>
                <a14:m>
                  <m:oMath xmlns:m="http://schemas.openxmlformats.org/officeDocument/2006/math">
                    <m:r>
                      <a:rPr lang="en-US" altLang="ko-KR" sz="1600" i="1">
                        <a:latin typeface="Cambria Math" panose="02040503050406030204" pitchFamily="18" charset="0"/>
                      </a:rPr>
                      <m:t>𝛤</m:t>
                    </m:r>
                    <m:r>
                      <a:rPr lang="en-US" altLang="ko-KR" sz="1600" i="1">
                        <a:latin typeface="Cambria Math" panose="02040503050406030204" pitchFamily="18" charset="0"/>
                      </a:rPr>
                      <m:t>=</m:t>
                    </m:r>
                    <m:f>
                      <m:fPr>
                        <m:ctrlPr>
                          <a:rPr lang="ko-KR" altLang="ko-KR" sz="1600" i="1">
                            <a:latin typeface="Cambria Math" panose="02040503050406030204" pitchFamily="18" charset="0"/>
                          </a:rPr>
                        </m:ctrlPr>
                      </m:fPr>
                      <m:num>
                        <m:r>
                          <a:rPr lang="en-US" altLang="ko-KR" sz="1600" i="1">
                            <a:latin typeface="Cambria Math" panose="02040503050406030204" pitchFamily="18" charset="0"/>
                          </a:rPr>
                          <m:t>𝑅</m:t>
                        </m:r>
                        <m:acc>
                          <m:accPr>
                            <m:chr m:val="̅"/>
                            <m:ctrlPr>
                              <a:rPr lang="ko-KR" altLang="ko-KR" sz="1600" i="1">
                                <a:latin typeface="Cambria Math" panose="02040503050406030204" pitchFamily="18" charset="0"/>
                              </a:rPr>
                            </m:ctrlPr>
                          </m:accPr>
                          <m:e>
                            <m:r>
                              <a:rPr lang="en-US" altLang="ko-KR" sz="1600" i="1">
                                <a:latin typeface="Cambria Math" panose="02040503050406030204" pitchFamily="18" charset="0"/>
                              </a:rPr>
                              <m:t>𝑇</m:t>
                            </m:r>
                          </m:e>
                        </m:acc>
                      </m:num>
                      <m:den>
                        <m:sSub>
                          <m:sSubPr>
                            <m:ctrlPr>
                              <a:rPr lang="ko-KR" altLang="ko-KR" sz="1600" i="1">
                                <a:latin typeface="Cambria Math" panose="02040503050406030204" pitchFamily="18" charset="0"/>
                              </a:rPr>
                            </m:ctrlPr>
                          </m:sSubPr>
                          <m:e>
                            <m:r>
                              <a:rPr lang="en-US" altLang="ko-KR" sz="1600" i="1">
                                <a:latin typeface="Cambria Math" panose="02040503050406030204" pitchFamily="18" charset="0"/>
                              </a:rPr>
                              <m:t>𝑐</m:t>
                            </m:r>
                          </m:e>
                          <m:sub>
                            <m:r>
                              <a:rPr lang="en-US" altLang="ko-KR" sz="1600" i="1">
                                <a:latin typeface="Cambria Math" panose="02040503050406030204" pitchFamily="18" charset="0"/>
                              </a:rPr>
                              <m:t>𝑝</m:t>
                            </m:r>
                          </m:sub>
                        </m:sSub>
                        <m:r>
                          <a:rPr lang="en-US" altLang="ko-KR" sz="1600" i="1">
                            <a:latin typeface="Cambria Math" panose="02040503050406030204" pitchFamily="18" charset="0"/>
                          </a:rPr>
                          <m:t>𝑝</m:t>
                        </m:r>
                      </m:den>
                    </m:f>
                    <m:r>
                      <a:rPr lang="en-US" altLang="ko-KR" sz="1600" i="1">
                        <a:latin typeface="Cambria Math" panose="02040503050406030204" pitchFamily="18" charset="0"/>
                      </a:rPr>
                      <m:t>−</m:t>
                    </m:r>
                    <m:f>
                      <m:fPr>
                        <m:ctrlPr>
                          <a:rPr lang="ko-KR" altLang="ko-KR" sz="1600" i="1">
                            <a:latin typeface="Cambria Math" panose="02040503050406030204" pitchFamily="18" charset="0"/>
                          </a:rPr>
                        </m:ctrlPr>
                      </m:fPr>
                      <m:num>
                        <m:r>
                          <a:rPr lang="en-US" altLang="ko-KR" sz="1600" i="1">
                            <a:latin typeface="Cambria Math" panose="02040503050406030204" pitchFamily="18" charset="0"/>
                          </a:rPr>
                          <m:t>𝜕</m:t>
                        </m:r>
                        <m:acc>
                          <m:accPr>
                            <m:chr m:val="̅"/>
                            <m:ctrlPr>
                              <a:rPr lang="ko-KR" altLang="ko-KR" sz="1600" i="1">
                                <a:latin typeface="Cambria Math" panose="02040503050406030204" pitchFamily="18" charset="0"/>
                              </a:rPr>
                            </m:ctrlPr>
                          </m:accPr>
                          <m:e>
                            <m:r>
                              <a:rPr lang="en-US" altLang="ko-KR" sz="1600" i="1">
                                <a:latin typeface="Cambria Math" panose="02040503050406030204" pitchFamily="18" charset="0"/>
                              </a:rPr>
                              <m:t>𝑇</m:t>
                            </m:r>
                          </m:e>
                        </m:acc>
                      </m:num>
                      <m:den>
                        <m:r>
                          <a:rPr lang="en-US" altLang="ko-KR" sz="1600" i="1">
                            <a:latin typeface="Cambria Math" panose="02040503050406030204" pitchFamily="18" charset="0"/>
                          </a:rPr>
                          <m:t>𝜕</m:t>
                        </m:r>
                        <m:r>
                          <a:rPr lang="en-US" altLang="ko-KR" sz="1600" i="1">
                            <a:latin typeface="Cambria Math" panose="02040503050406030204" pitchFamily="18" charset="0"/>
                          </a:rPr>
                          <m:t>𝑝</m:t>
                        </m:r>
                      </m:den>
                    </m:f>
                    <m:r>
                      <a:rPr lang="en-US" altLang="ko-KR" sz="1600" b="0" i="1" smtClean="0">
                        <a:latin typeface="Cambria Math" panose="02040503050406030204" pitchFamily="18" charset="0"/>
                      </a:rPr>
                      <m:t>,</m:t>
                    </m:r>
                  </m:oMath>
                </a14:m>
                <a:endParaRPr lang="en-US" altLang="ko-KR" sz="1600" b="0" i="1" dirty="0"/>
              </a:p>
              <a:p>
                <a14:m>
                  <m:oMath xmlns:m="http://schemas.openxmlformats.org/officeDocument/2006/math">
                    <m:sSup>
                      <m:sSupPr>
                        <m:ctrlPr>
                          <a:rPr lang="ko-KR" altLang="ko-KR" sz="1600" i="1">
                            <a:latin typeface="Cambria Math" panose="02040503050406030204" pitchFamily="18" charset="0"/>
                          </a:rPr>
                        </m:ctrlPr>
                      </m:sSupPr>
                      <m:e>
                        <m:r>
                          <a:rPr lang="en-US" altLang="ko-KR" sz="1600" i="1">
                            <a:latin typeface="Cambria Math" panose="02040503050406030204" pitchFamily="18" charset="0"/>
                          </a:rPr>
                          <m:t>𝛻</m:t>
                        </m:r>
                      </m:e>
                      <m:sup>
                        <m:r>
                          <a:rPr lang="en-US" altLang="ko-KR" sz="1600" i="1">
                            <a:latin typeface="Cambria Math" panose="02040503050406030204" pitchFamily="18" charset="0"/>
                          </a:rPr>
                          <m:t>2</m:t>
                        </m:r>
                      </m:sup>
                    </m:sSup>
                    <m:r>
                      <a:rPr lang="en-US" altLang="ko-KR" sz="1600" i="1">
                        <a:latin typeface="Cambria Math" panose="02040503050406030204" pitchFamily="18" charset="0"/>
                      </a:rPr>
                      <m:t>=</m:t>
                    </m:r>
                    <m:sSup>
                      <m:sSupPr>
                        <m:ctrlPr>
                          <a:rPr lang="ko-KR" altLang="ko-KR" sz="1600" i="1">
                            <a:latin typeface="Cambria Math" panose="02040503050406030204" pitchFamily="18" charset="0"/>
                          </a:rPr>
                        </m:ctrlPr>
                      </m:sSupPr>
                      <m:e>
                        <m:r>
                          <a:rPr lang="en-US" altLang="ko-KR" sz="1600" i="1">
                            <a:latin typeface="Cambria Math" panose="02040503050406030204" pitchFamily="18" charset="0"/>
                          </a:rPr>
                          <m:t>𝑓</m:t>
                        </m:r>
                      </m:e>
                      <m:sup>
                        <m:r>
                          <a:rPr lang="en-US" altLang="ko-KR" sz="1600" i="1">
                            <a:latin typeface="Cambria Math" panose="02040503050406030204" pitchFamily="18" charset="0"/>
                          </a:rPr>
                          <m:t>2</m:t>
                        </m:r>
                      </m:sup>
                    </m:sSup>
                    <m:f>
                      <m:fPr>
                        <m:ctrlPr>
                          <a:rPr lang="ko-KR" altLang="ko-KR" sz="1600" i="1">
                            <a:latin typeface="Cambria Math" panose="02040503050406030204" pitchFamily="18" charset="0"/>
                          </a:rPr>
                        </m:ctrlPr>
                      </m:fPr>
                      <m:num>
                        <m:r>
                          <a:rPr lang="en-US" altLang="ko-KR" sz="1600" i="1">
                            <a:latin typeface="Cambria Math" panose="02040503050406030204" pitchFamily="18" charset="0"/>
                          </a:rPr>
                          <m:t>𝑔</m:t>
                        </m:r>
                      </m:num>
                      <m:den>
                        <m:r>
                          <a:rPr lang="en-US" altLang="ko-KR" sz="1600" i="1">
                            <a:latin typeface="Cambria Math" panose="02040503050406030204" pitchFamily="18" charset="0"/>
                          </a:rPr>
                          <m:t>2</m:t>
                        </m:r>
                        <m:r>
                          <a:rPr lang="en-US" altLang="ko-KR" sz="1600" i="1">
                            <a:latin typeface="Cambria Math" panose="02040503050406030204" pitchFamily="18" charset="0"/>
                          </a:rPr>
                          <m:t>𝜋</m:t>
                        </m:r>
                        <m:r>
                          <a:rPr lang="en-US" altLang="ko-KR" sz="1600" i="1">
                            <a:latin typeface="Cambria Math" panose="02040503050406030204" pitchFamily="18" charset="0"/>
                          </a:rPr>
                          <m:t>𝑎</m:t>
                        </m:r>
                        <m:func>
                          <m:funcPr>
                            <m:ctrlPr>
                              <a:rPr lang="ko-KR" altLang="ko-KR" sz="1600" i="1">
                                <a:latin typeface="Cambria Math" panose="02040503050406030204" pitchFamily="18" charset="0"/>
                              </a:rPr>
                            </m:ctrlPr>
                          </m:funcPr>
                          <m:fName>
                            <m:r>
                              <a:rPr lang="en-US" altLang="ko-KR" sz="1600" i="1">
                                <a:latin typeface="Cambria Math" panose="02040503050406030204" pitchFamily="18" charset="0"/>
                              </a:rPr>
                              <m:t>𝑐𝑜𝑠</m:t>
                            </m:r>
                          </m:fName>
                          <m:e>
                            <m:r>
                              <a:rPr lang="en-US" altLang="ko-KR" sz="1600" i="1">
                                <a:latin typeface="Cambria Math" panose="02040503050406030204" pitchFamily="18" charset="0"/>
                              </a:rPr>
                              <m:t>𝜑</m:t>
                            </m:r>
                          </m:e>
                        </m:func>
                      </m:den>
                    </m:f>
                    <m:f>
                      <m:fPr>
                        <m:ctrlPr>
                          <a:rPr lang="ko-KR" altLang="ko-KR" sz="1600" i="1">
                            <a:latin typeface="Cambria Math" panose="02040503050406030204" pitchFamily="18" charset="0"/>
                          </a:rPr>
                        </m:ctrlPr>
                      </m:fPr>
                      <m:num>
                        <m:sSup>
                          <m:sSupPr>
                            <m:ctrlPr>
                              <a:rPr lang="ko-KR" altLang="ko-KR" sz="1600" i="1">
                                <a:latin typeface="Cambria Math" panose="02040503050406030204" pitchFamily="18" charset="0"/>
                              </a:rPr>
                            </m:ctrlPr>
                          </m:sSupPr>
                          <m:e>
                            <m:r>
                              <a:rPr lang="en-US" altLang="ko-KR" sz="1600" i="1">
                                <a:latin typeface="Cambria Math" panose="02040503050406030204" pitchFamily="18" charset="0"/>
                              </a:rPr>
                              <m:t>𝜕</m:t>
                            </m:r>
                          </m:e>
                          <m:sup>
                            <m:r>
                              <a:rPr lang="en-US" altLang="ko-KR" sz="1600" i="1">
                                <a:latin typeface="Cambria Math" panose="02040503050406030204" pitchFamily="18" charset="0"/>
                              </a:rPr>
                              <m:t>2</m:t>
                            </m:r>
                          </m:sup>
                        </m:sSup>
                      </m:num>
                      <m:den>
                        <m:r>
                          <a:rPr lang="en-US" altLang="ko-KR" sz="1600" i="1">
                            <a:latin typeface="Cambria Math" panose="02040503050406030204" pitchFamily="18" charset="0"/>
                          </a:rPr>
                          <m:t>𝜕</m:t>
                        </m:r>
                        <m:sSup>
                          <m:sSupPr>
                            <m:ctrlPr>
                              <a:rPr lang="ko-KR" altLang="ko-KR" sz="1600" i="1">
                                <a:latin typeface="Cambria Math" panose="02040503050406030204" pitchFamily="18" charset="0"/>
                              </a:rPr>
                            </m:ctrlPr>
                          </m:sSupPr>
                          <m:e>
                            <m:r>
                              <a:rPr lang="en-US" altLang="ko-KR" sz="1600" i="1">
                                <a:latin typeface="Cambria Math" panose="02040503050406030204" pitchFamily="18" charset="0"/>
                              </a:rPr>
                              <m:t>𝑝</m:t>
                            </m:r>
                          </m:e>
                          <m:sup>
                            <m:r>
                              <a:rPr lang="en-US" altLang="ko-KR" sz="1600" i="1">
                                <a:latin typeface="Cambria Math" panose="02040503050406030204" pitchFamily="18" charset="0"/>
                              </a:rPr>
                              <m:t>2</m:t>
                            </m:r>
                          </m:sup>
                        </m:sSup>
                      </m:den>
                    </m:f>
                    <m:r>
                      <a:rPr lang="en-US" altLang="ko-KR" sz="1600" i="1">
                        <a:latin typeface="Cambria Math" panose="02040503050406030204" pitchFamily="18" charset="0"/>
                      </a:rPr>
                      <m:t>+</m:t>
                    </m:r>
                    <m:f>
                      <m:fPr>
                        <m:ctrlPr>
                          <a:rPr lang="ko-KR" altLang="ko-KR" sz="1600" i="1">
                            <a:latin typeface="Cambria Math" panose="02040503050406030204" pitchFamily="18" charset="0"/>
                          </a:rPr>
                        </m:ctrlPr>
                      </m:fPr>
                      <m:num>
                        <m:r>
                          <a:rPr lang="en-US" altLang="ko-KR" sz="1600" i="1">
                            <a:latin typeface="Cambria Math" panose="02040503050406030204" pitchFamily="18" charset="0"/>
                          </a:rPr>
                          <m:t>𝑅</m:t>
                        </m:r>
                      </m:num>
                      <m:den>
                        <m:r>
                          <a:rPr lang="en-US" altLang="ko-KR" sz="1600" i="1">
                            <a:latin typeface="Cambria Math" panose="02040503050406030204" pitchFamily="18" charset="0"/>
                          </a:rPr>
                          <m:t>𝑎𝑝</m:t>
                        </m:r>
                      </m:den>
                    </m:f>
                    <m:f>
                      <m:fPr>
                        <m:ctrlPr>
                          <a:rPr lang="ko-KR" altLang="ko-KR" sz="1600" i="1">
                            <a:latin typeface="Cambria Math" panose="02040503050406030204" pitchFamily="18" charset="0"/>
                          </a:rPr>
                        </m:ctrlPr>
                      </m:fPr>
                      <m:num>
                        <m:r>
                          <a:rPr lang="en-US" altLang="ko-KR" sz="1600" i="1">
                            <a:latin typeface="Cambria Math" panose="02040503050406030204" pitchFamily="18" charset="0"/>
                          </a:rPr>
                          <m:t>𝑔</m:t>
                        </m:r>
                      </m:num>
                      <m:den>
                        <m:r>
                          <a:rPr lang="en-US" altLang="ko-KR" sz="1600" i="1">
                            <a:latin typeface="Cambria Math" panose="02040503050406030204" pitchFamily="18" charset="0"/>
                          </a:rPr>
                          <m:t>2</m:t>
                        </m:r>
                        <m:r>
                          <a:rPr lang="en-US" altLang="ko-KR" sz="1600" i="1">
                            <a:latin typeface="Cambria Math" panose="02040503050406030204" pitchFamily="18" charset="0"/>
                          </a:rPr>
                          <m:t>𝜋</m:t>
                        </m:r>
                        <m:r>
                          <a:rPr lang="en-US" altLang="ko-KR" sz="1600" i="1">
                            <a:latin typeface="Cambria Math" panose="02040503050406030204" pitchFamily="18" charset="0"/>
                          </a:rPr>
                          <m:t>𝑎</m:t>
                        </m:r>
                      </m:den>
                    </m:f>
                    <m:f>
                      <m:fPr>
                        <m:ctrlPr>
                          <a:rPr lang="ko-KR" altLang="ko-KR" sz="1600" i="1">
                            <a:latin typeface="Cambria Math" panose="02040503050406030204" pitchFamily="18" charset="0"/>
                          </a:rPr>
                        </m:ctrlPr>
                      </m:fPr>
                      <m:num>
                        <m:r>
                          <a:rPr lang="en-US" altLang="ko-KR" sz="1600" i="1">
                            <a:latin typeface="Cambria Math" panose="02040503050406030204" pitchFamily="18" charset="0"/>
                          </a:rPr>
                          <m:t>𝜕</m:t>
                        </m:r>
                      </m:num>
                      <m:den>
                        <m:r>
                          <a:rPr lang="en-US" altLang="ko-KR" sz="1600" i="1">
                            <a:latin typeface="Cambria Math" panose="02040503050406030204" pitchFamily="18" charset="0"/>
                          </a:rPr>
                          <m:t>𝜕𝜑</m:t>
                        </m:r>
                      </m:den>
                    </m:f>
                    <m:d>
                      <m:dPr>
                        <m:ctrlPr>
                          <a:rPr lang="ko-KR" altLang="ko-KR" sz="1600" i="1">
                            <a:latin typeface="Cambria Math" panose="02040503050406030204" pitchFamily="18" charset="0"/>
                          </a:rPr>
                        </m:ctrlPr>
                      </m:dPr>
                      <m:e>
                        <m:f>
                          <m:fPr>
                            <m:ctrlPr>
                              <a:rPr lang="ko-KR" altLang="ko-KR" sz="1600" i="1">
                                <a:latin typeface="Cambria Math" panose="02040503050406030204" pitchFamily="18" charset="0"/>
                              </a:rPr>
                            </m:ctrlPr>
                          </m:fPr>
                          <m:num>
                            <m:r>
                              <a:rPr lang="en-US" altLang="ko-KR" sz="1600" i="1">
                                <a:latin typeface="Cambria Math" panose="02040503050406030204" pitchFamily="18" charset="0"/>
                              </a:rPr>
                              <m:t>𝛤</m:t>
                            </m:r>
                          </m:num>
                          <m:den>
                            <m:r>
                              <a:rPr lang="en-US" altLang="ko-KR" sz="1600" i="1">
                                <a:latin typeface="Cambria Math" panose="02040503050406030204" pitchFamily="18" charset="0"/>
                              </a:rPr>
                              <m:t>𝑎</m:t>
                            </m:r>
                            <m:func>
                              <m:funcPr>
                                <m:ctrlPr>
                                  <a:rPr lang="ko-KR" altLang="ko-KR" sz="1600" i="1">
                                    <a:latin typeface="Cambria Math" panose="02040503050406030204" pitchFamily="18" charset="0"/>
                                  </a:rPr>
                                </m:ctrlPr>
                              </m:funcPr>
                              <m:fName>
                                <m:r>
                                  <a:rPr lang="en-US" altLang="ko-KR" sz="1600" i="1">
                                    <a:latin typeface="Cambria Math" panose="02040503050406030204" pitchFamily="18" charset="0"/>
                                  </a:rPr>
                                  <m:t>𝑐𝑜𝑠</m:t>
                                </m:r>
                              </m:fName>
                              <m:e>
                                <m:r>
                                  <a:rPr lang="en-US" altLang="ko-KR" sz="1600" i="1">
                                    <a:latin typeface="Cambria Math" panose="02040503050406030204" pitchFamily="18" charset="0"/>
                                  </a:rPr>
                                  <m:t>𝜑</m:t>
                                </m:r>
                              </m:e>
                            </m:func>
                          </m:den>
                        </m:f>
                        <m:f>
                          <m:fPr>
                            <m:ctrlPr>
                              <a:rPr lang="ko-KR" altLang="ko-KR" sz="1600" i="1">
                                <a:latin typeface="Cambria Math" panose="02040503050406030204" pitchFamily="18" charset="0"/>
                              </a:rPr>
                            </m:ctrlPr>
                          </m:fPr>
                          <m:num>
                            <m:r>
                              <a:rPr lang="en-US" altLang="ko-KR" sz="1600" i="1">
                                <a:latin typeface="Cambria Math" panose="02040503050406030204" pitchFamily="18" charset="0"/>
                              </a:rPr>
                              <m:t>𝜕</m:t>
                            </m:r>
                          </m:num>
                          <m:den>
                            <m:r>
                              <a:rPr lang="en-US" altLang="ko-KR" sz="1600" i="1">
                                <a:latin typeface="Cambria Math" panose="02040503050406030204" pitchFamily="18" charset="0"/>
                              </a:rPr>
                              <m:t>𝜕𝜑</m:t>
                            </m:r>
                          </m:den>
                        </m:f>
                      </m:e>
                    </m:d>
                  </m:oMath>
                </a14:m>
                <a:r>
                  <a:rPr lang="en-US" altLang="ko-KR" sz="1600" i="1" dirty="0"/>
                  <a:t> </a:t>
                </a:r>
                <a:endParaRPr lang="ko-KR" altLang="en-US" sz="1600" i="1" dirty="0"/>
              </a:p>
            </p:txBody>
          </p:sp>
        </mc:Choice>
        <mc:Fallback xmlns="">
          <p:sp>
            <p:nvSpPr>
              <p:cNvPr id="7" name="직사각형 6">
                <a:extLst>
                  <a:ext uri="{FF2B5EF4-FFF2-40B4-BE49-F238E27FC236}">
                    <a16:creationId xmlns:a16="http://schemas.microsoft.com/office/drawing/2014/main" id="{D3239E1B-E351-4082-A535-C91890D5684D}"/>
                  </a:ext>
                </a:extLst>
              </p:cNvPr>
              <p:cNvSpPr>
                <a:spLocks noRot="1" noChangeAspect="1" noMove="1" noResize="1" noEditPoints="1" noAdjustHandles="1" noChangeArrowheads="1" noChangeShapeType="1" noTextEdit="1"/>
              </p:cNvSpPr>
              <p:nvPr/>
            </p:nvSpPr>
            <p:spPr>
              <a:xfrm>
                <a:off x="7184290" y="5368241"/>
                <a:ext cx="4692386" cy="934743"/>
              </a:xfrm>
              <a:prstGeom prst="rect">
                <a:avLst/>
              </a:prstGeom>
              <a:blipFill>
                <a:blip r:embed="rId5"/>
                <a:stretch>
                  <a:fillRect t="-43137" b="-22222"/>
                </a:stretch>
              </a:blipFill>
            </p:spPr>
            <p:txBody>
              <a:bodyPr/>
              <a:lstStyle/>
              <a:p>
                <a:r>
                  <a:rPr lang="ko-KR" altLang="en-US">
                    <a:noFill/>
                  </a:rPr>
                  <a:t> </a:t>
                </a:r>
              </a:p>
            </p:txBody>
          </p:sp>
        </mc:Fallback>
      </mc:AlternateContent>
      <p:grpSp>
        <p:nvGrpSpPr>
          <p:cNvPr id="8" name="그룹 7">
            <a:extLst>
              <a:ext uri="{FF2B5EF4-FFF2-40B4-BE49-F238E27FC236}">
                <a16:creationId xmlns:a16="http://schemas.microsoft.com/office/drawing/2014/main" id="{E686917B-1DF3-49FC-B857-FB1A2F0450E4}"/>
              </a:ext>
            </a:extLst>
          </p:cNvPr>
          <p:cNvGrpSpPr/>
          <p:nvPr/>
        </p:nvGrpSpPr>
        <p:grpSpPr>
          <a:xfrm>
            <a:off x="4884230" y="2264372"/>
            <a:ext cx="1872570" cy="674073"/>
            <a:chOff x="5105335" y="3481510"/>
            <a:chExt cx="1872570" cy="674073"/>
          </a:xfrm>
        </p:grpSpPr>
        <p:sp>
          <p:nvSpPr>
            <p:cNvPr id="9" name="TextBox 8">
              <a:extLst>
                <a:ext uri="{FF2B5EF4-FFF2-40B4-BE49-F238E27FC236}">
                  <a16:creationId xmlns:a16="http://schemas.microsoft.com/office/drawing/2014/main" id="{80D8361A-B01C-442F-93E1-419A7094FC75}"/>
                </a:ext>
              </a:extLst>
            </p:cNvPr>
            <p:cNvSpPr txBox="1"/>
            <p:nvPr/>
          </p:nvSpPr>
          <p:spPr>
            <a:xfrm>
              <a:off x="5105335" y="3481510"/>
              <a:ext cx="1872570" cy="560410"/>
            </a:xfrm>
            <a:prstGeom prst="rect">
              <a:avLst/>
            </a:prstGeom>
            <a:noFill/>
          </p:spPr>
          <p:txBody>
            <a:bodyPr wrap="square" rtlCol="0" anchor="ctr">
              <a:spAutoFit/>
            </a:bodyPr>
            <a:lstStyle/>
            <a:p>
              <a:pPr algn="ctr">
                <a:lnSpc>
                  <a:spcPct val="200000"/>
                </a:lnSpc>
              </a:pPr>
              <a:r>
                <a:rPr lang="en-US" altLang="ko-KR" dirty="0">
                  <a:latin typeface="Arial" panose="020B0604020202020204" pitchFamily="34" charset="0"/>
                  <a:ea typeface="나눔스퀘어 Bold" panose="020B0600000101010101" pitchFamily="50" charset="-127"/>
                  <a:cs typeface="Arial" panose="020B0604020202020204" pitchFamily="34" charset="0"/>
                </a:rPr>
                <a:t>Diabatic heating</a:t>
              </a:r>
            </a:p>
          </p:txBody>
        </p:sp>
        <p:sp>
          <p:nvSpPr>
            <p:cNvPr id="10" name="오른쪽 중괄호 9">
              <a:extLst>
                <a:ext uri="{FF2B5EF4-FFF2-40B4-BE49-F238E27FC236}">
                  <a16:creationId xmlns:a16="http://schemas.microsoft.com/office/drawing/2014/main" id="{2E7457A0-8BAB-4BD3-8A0E-2B9BF2D2C53F}"/>
                </a:ext>
              </a:extLst>
            </p:cNvPr>
            <p:cNvSpPr/>
            <p:nvPr/>
          </p:nvSpPr>
          <p:spPr>
            <a:xfrm rot="5400000" flipH="1" flipV="1">
              <a:off x="6387734" y="3723948"/>
              <a:ext cx="114559" cy="7487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1" name="그룹 10">
            <a:extLst>
              <a:ext uri="{FF2B5EF4-FFF2-40B4-BE49-F238E27FC236}">
                <a16:creationId xmlns:a16="http://schemas.microsoft.com/office/drawing/2014/main" id="{2B836C44-3517-45E5-875C-4B3C7FCF1EFB}"/>
              </a:ext>
            </a:extLst>
          </p:cNvPr>
          <p:cNvGrpSpPr/>
          <p:nvPr/>
        </p:nvGrpSpPr>
        <p:grpSpPr>
          <a:xfrm>
            <a:off x="6867332" y="2296271"/>
            <a:ext cx="3268800" cy="642816"/>
            <a:chOff x="7485587" y="3516344"/>
            <a:chExt cx="3268800" cy="642816"/>
          </a:xfrm>
        </p:grpSpPr>
        <p:sp>
          <p:nvSpPr>
            <p:cNvPr id="12" name="TextBox 11">
              <a:extLst>
                <a:ext uri="{FF2B5EF4-FFF2-40B4-BE49-F238E27FC236}">
                  <a16:creationId xmlns:a16="http://schemas.microsoft.com/office/drawing/2014/main" id="{A507E82F-8BC1-4364-B80D-C6E9356CA0BB}"/>
                </a:ext>
              </a:extLst>
            </p:cNvPr>
            <p:cNvSpPr txBox="1"/>
            <p:nvPr/>
          </p:nvSpPr>
          <p:spPr>
            <a:xfrm>
              <a:off x="8183702" y="3516344"/>
              <a:ext cx="1872570" cy="560410"/>
            </a:xfrm>
            <a:prstGeom prst="rect">
              <a:avLst/>
            </a:prstGeom>
            <a:noFill/>
          </p:spPr>
          <p:txBody>
            <a:bodyPr wrap="square" rtlCol="0" anchor="ctr">
              <a:spAutoFit/>
            </a:bodyPr>
            <a:lstStyle/>
            <a:p>
              <a:pPr algn="ctr">
                <a:lnSpc>
                  <a:spcPct val="200000"/>
                </a:lnSpc>
              </a:pPr>
              <a:r>
                <a:rPr lang="en-US" altLang="ko-KR" dirty="0">
                  <a:latin typeface="Arial" panose="020B0604020202020204" pitchFamily="34" charset="0"/>
                  <a:ea typeface="나눔스퀘어 Bold" panose="020B0600000101010101" pitchFamily="50" charset="-127"/>
                  <a:cs typeface="Arial" panose="020B0604020202020204" pitchFamily="34" charset="0"/>
                </a:rPr>
                <a:t>Eddy heat flux</a:t>
              </a:r>
            </a:p>
          </p:txBody>
        </p:sp>
        <p:sp>
          <p:nvSpPr>
            <p:cNvPr id="13" name="오른쪽 중괄호 12">
              <a:extLst>
                <a:ext uri="{FF2B5EF4-FFF2-40B4-BE49-F238E27FC236}">
                  <a16:creationId xmlns:a16="http://schemas.microsoft.com/office/drawing/2014/main" id="{26A7B766-402E-4E28-9F15-C405D4F31409}"/>
                </a:ext>
              </a:extLst>
            </p:cNvPr>
            <p:cNvSpPr/>
            <p:nvPr/>
          </p:nvSpPr>
          <p:spPr>
            <a:xfrm rot="16200000" flipV="1">
              <a:off x="9062387" y="2467160"/>
              <a:ext cx="115200" cy="3268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4" name="그룹 13">
            <a:extLst>
              <a:ext uri="{FF2B5EF4-FFF2-40B4-BE49-F238E27FC236}">
                <a16:creationId xmlns:a16="http://schemas.microsoft.com/office/drawing/2014/main" id="{1253B08C-A95D-4CFC-8E95-9207882BEB9A}"/>
              </a:ext>
            </a:extLst>
          </p:cNvPr>
          <p:cNvGrpSpPr/>
          <p:nvPr/>
        </p:nvGrpSpPr>
        <p:grpSpPr>
          <a:xfrm>
            <a:off x="5132294" y="4683239"/>
            <a:ext cx="1872570" cy="560410"/>
            <a:chOff x="6044160" y="2017194"/>
            <a:chExt cx="1872570" cy="560410"/>
          </a:xfrm>
        </p:grpSpPr>
        <p:sp>
          <p:nvSpPr>
            <p:cNvPr id="15" name="TextBox 14">
              <a:extLst>
                <a:ext uri="{FF2B5EF4-FFF2-40B4-BE49-F238E27FC236}">
                  <a16:creationId xmlns:a16="http://schemas.microsoft.com/office/drawing/2014/main" id="{01DFA641-3A43-4E90-B3DD-D710D095437E}"/>
                </a:ext>
              </a:extLst>
            </p:cNvPr>
            <p:cNvSpPr txBox="1"/>
            <p:nvPr/>
          </p:nvSpPr>
          <p:spPr>
            <a:xfrm>
              <a:off x="6044160" y="2017194"/>
              <a:ext cx="1872570" cy="560410"/>
            </a:xfrm>
            <a:prstGeom prst="rect">
              <a:avLst/>
            </a:prstGeom>
            <a:noFill/>
          </p:spPr>
          <p:txBody>
            <a:bodyPr wrap="square" rtlCol="0" anchor="ctr">
              <a:spAutoFit/>
            </a:bodyPr>
            <a:lstStyle/>
            <a:p>
              <a:pPr algn="ctr">
                <a:lnSpc>
                  <a:spcPct val="200000"/>
                </a:lnSpc>
              </a:pPr>
              <a:r>
                <a:rPr lang="en-US" altLang="ko-KR" dirty="0">
                  <a:latin typeface="Arial" panose="020B0604020202020204" pitchFamily="34" charset="0"/>
                  <a:ea typeface="나눔스퀘어 Bold" panose="020B0600000101010101" pitchFamily="50" charset="-127"/>
                  <a:cs typeface="Arial" panose="020B0604020202020204" pitchFamily="34" charset="0"/>
                </a:rPr>
                <a:t>Zonal drag</a:t>
              </a:r>
            </a:p>
          </p:txBody>
        </p:sp>
        <p:sp>
          <p:nvSpPr>
            <p:cNvPr id="16" name="오른쪽 중괄호 15">
              <a:extLst>
                <a:ext uri="{FF2B5EF4-FFF2-40B4-BE49-F238E27FC236}">
                  <a16:creationId xmlns:a16="http://schemas.microsoft.com/office/drawing/2014/main" id="{4D7ABB3B-330D-49E7-AF22-A08D627B240D}"/>
                </a:ext>
              </a:extLst>
            </p:cNvPr>
            <p:cNvSpPr/>
            <p:nvPr/>
          </p:nvSpPr>
          <p:spPr>
            <a:xfrm rot="5400000" flipV="1">
              <a:off x="6923167" y="1852351"/>
              <a:ext cx="114559" cy="568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nvGrpSpPr>
          <p:cNvPr id="17" name="그룹 16">
            <a:extLst>
              <a:ext uri="{FF2B5EF4-FFF2-40B4-BE49-F238E27FC236}">
                <a16:creationId xmlns:a16="http://schemas.microsoft.com/office/drawing/2014/main" id="{AAF5E96D-0FFE-453F-8B8A-DF9AC8B6CC48}"/>
              </a:ext>
            </a:extLst>
          </p:cNvPr>
          <p:cNvGrpSpPr/>
          <p:nvPr/>
        </p:nvGrpSpPr>
        <p:grpSpPr>
          <a:xfrm>
            <a:off x="6867333" y="4674340"/>
            <a:ext cx="2908800" cy="560410"/>
            <a:chOff x="11082229" y="1728090"/>
            <a:chExt cx="2908800" cy="560410"/>
          </a:xfrm>
        </p:grpSpPr>
        <p:sp>
          <p:nvSpPr>
            <p:cNvPr id="18" name="TextBox 17">
              <a:extLst>
                <a:ext uri="{FF2B5EF4-FFF2-40B4-BE49-F238E27FC236}">
                  <a16:creationId xmlns:a16="http://schemas.microsoft.com/office/drawing/2014/main" id="{D06B97FC-8221-427F-9B5F-0E19039203F1}"/>
                </a:ext>
              </a:extLst>
            </p:cNvPr>
            <p:cNvSpPr txBox="1"/>
            <p:nvPr/>
          </p:nvSpPr>
          <p:spPr>
            <a:xfrm>
              <a:off x="11327875" y="1728090"/>
              <a:ext cx="2417504" cy="560410"/>
            </a:xfrm>
            <a:prstGeom prst="rect">
              <a:avLst/>
            </a:prstGeom>
            <a:noFill/>
          </p:spPr>
          <p:txBody>
            <a:bodyPr wrap="square" rtlCol="0" anchor="ctr">
              <a:spAutoFit/>
            </a:bodyPr>
            <a:lstStyle/>
            <a:p>
              <a:pPr algn="ctr">
                <a:lnSpc>
                  <a:spcPct val="200000"/>
                </a:lnSpc>
              </a:pPr>
              <a:r>
                <a:rPr lang="en-US" altLang="ko-KR" dirty="0">
                  <a:latin typeface="Arial" panose="020B0604020202020204" pitchFamily="34" charset="0"/>
                  <a:ea typeface="나눔스퀘어 Bold" panose="020B0600000101010101" pitchFamily="50" charset="-127"/>
                  <a:cs typeface="Arial" panose="020B0604020202020204" pitchFamily="34" charset="0"/>
                </a:rPr>
                <a:t>Eddy momentum flux</a:t>
              </a:r>
            </a:p>
          </p:txBody>
        </p:sp>
        <p:sp>
          <p:nvSpPr>
            <p:cNvPr id="19" name="오른쪽 중괄호 18">
              <a:extLst>
                <a:ext uri="{FF2B5EF4-FFF2-40B4-BE49-F238E27FC236}">
                  <a16:creationId xmlns:a16="http://schemas.microsoft.com/office/drawing/2014/main" id="{0CB489B4-C6BF-464F-B5FC-1B7470FE157A}"/>
                </a:ext>
              </a:extLst>
            </p:cNvPr>
            <p:cNvSpPr/>
            <p:nvPr/>
          </p:nvSpPr>
          <p:spPr>
            <a:xfrm rot="5400000" flipV="1">
              <a:off x="12479349" y="396894"/>
              <a:ext cx="114559" cy="2908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20" name="TextBox 19">
            <a:extLst>
              <a:ext uri="{FF2B5EF4-FFF2-40B4-BE49-F238E27FC236}">
                <a16:creationId xmlns:a16="http://schemas.microsoft.com/office/drawing/2014/main" id="{13440624-D205-4713-B957-245EA33AF49F}"/>
              </a:ext>
            </a:extLst>
          </p:cNvPr>
          <p:cNvSpPr txBox="1"/>
          <p:nvPr/>
        </p:nvSpPr>
        <p:spPr>
          <a:xfrm>
            <a:off x="4311664" y="398523"/>
            <a:ext cx="6662877" cy="716350"/>
          </a:xfrm>
          <a:prstGeom prst="rect">
            <a:avLst/>
          </a:prstGeom>
          <a:noFill/>
        </p:spPr>
        <p:txBody>
          <a:bodyPr wrap="square" rtlCol="0">
            <a:spAutoFit/>
          </a:bodyPr>
          <a:lstStyle/>
          <a:p>
            <a:pPr>
              <a:lnSpc>
                <a:spcPct val="200000"/>
              </a:lnSpc>
            </a:pPr>
            <a:r>
              <a:rPr lang="en-US" altLang="ko-KR" sz="2400" dirty="0" err="1">
                <a:latin typeface="Arial" panose="020B0604020202020204" pitchFamily="34" charset="0"/>
                <a:ea typeface="나눔스퀘어 Bold" panose="020B0600000101010101" pitchFamily="50" charset="-127"/>
                <a:cs typeface="Arial" panose="020B0604020202020204" pitchFamily="34" charset="0"/>
              </a:rPr>
              <a:t>Kuo-Eliassen</a:t>
            </a:r>
            <a:r>
              <a:rPr lang="en-US" altLang="ko-KR" sz="2400" dirty="0">
                <a:latin typeface="Arial" panose="020B0604020202020204" pitchFamily="34" charset="0"/>
                <a:ea typeface="나눔스퀘어 Bold" panose="020B0600000101010101" pitchFamily="50" charset="-127"/>
                <a:cs typeface="Arial" panose="020B0604020202020204" pitchFamily="34" charset="0"/>
              </a:rPr>
              <a:t> equation</a:t>
            </a:r>
          </a:p>
        </p:txBody>
      </p:sp>
      <p:sp>
        <p:nvSpPr>
          <p:cNvPr id="24" name="TextBox 23">
            <a:extLst>
              <a:ext uri="{FF2B5EF4-FFF2-40B4-BE49-F238E27FC236}">
                <a16:creationId xmlns:a16="http://schemas.microsoft.com/office/drawing/2014/main" id="{D03D04AE-D12E-42D3-9AC9-5B087FAA56CF}"/>
              </a:ext>
            </a:extLst>
          </p:cNvPr>
          <p:cNvSpPr txBox="1"/>
          <p:nvPr/>
        </p:nvSpPr>
        <p:spPr>
          <a:xfrm>
            <a:off x="1066885" y="701508"/>
            <a:ext cx="2924970"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Meridional mass flux diff.</a:t>
            </a:r>
            <a:endParaRPr lang="ko-KR" altLang="en-US"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9FF21A8-BE3E-477F-8342-6F10E86FEFA8}"/>
              </a:ext>
            </a:extLst>
          </p:cNvPr>
          <p:cNvSpPr txBox="1"/>
          <p:nvPr/>
        </p:nvSpPr>
        <p:spPr>
          <a:xfrm>
            <a:off x="1066885" y="3723043"/>
            <a:ext cx="2547684"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KE inverted</a:t>
            </a:r>
            <a:endParaRPr lang="ko-KR" altLang="en-US" sz="2000" dirty="0">
              <a:latin typeface="Arial" panose="020B0604020202020204" pitchFamily="34" charset="0"/>
              <a:cs typeface="Arial" panose="020B0604020202020204" pitchFamily="34" charset="0"/>
            </a:endParaRPr>
          </a:p>
        </p:txBody>
      </p:sp>
      <p:sp>
        <p:nvSpPr>
          <p:cNvPr id="26" name="직사각형 25">
            <a:extLst>
              <a:ext uri="{FF2B5EF4-FFF2-40B4-BE49-F238E27FC236}">
                <a16:creationId xmlns:a16="http://schemas.microsoft.com/office/drawing/2014/main" id="{8F4AEBB4-6A6D-41A9-BDBC-2889E070A167}"/>
              </a:ext>
            </a:extLst>
          </p:cNvPr>
          <p:cNvSpPr/>
          <p:nvPr/>
        </p:nvSpPr>
        <p:spPr>
          <a:xfrm>
            <a:off x="4618850" y="1144322"/>
            <a:ext cx="7053795" cy="958660"/>
          </a:xfrm>
          <a:prstGeom prst="rect">
            <a:avLst/>
          </a:prstGeom>
          <a:ln>
            <a:noFill/>
          </a:ln>
        </p:spPr>
        <p:txBody>
          <a:bodyPr wrap="square">
            <a:spAutoFit/>
          </a:bodyPr>
          <a:lstStyle/>
          <a:p>
            <a:pPr>
              <a:lnSpc>
                <a:spcPct val="150000"/>
              </a:lnSpc>
            </a:pPr>
            <a:r>
              <a:rPr lang="en-US" altLang="ko-KR" sz="2000" dirty="0">
                <a:latin typeface="Arial" panose="020B0604020202020204" pitchFamily="34" charset="0"/>
                <a:cs typeface="Arial" panose="020B0604020202020204" pitchFamily="34" charset="0"/>
              </a:rPr>
              <a:t>diagnoses how the ageostrophic (meridional) circulation in the LHS is adapted to the geostrophic </a:t>
            </a:r>
            <a:r>
              <a:rPr lang="en-US" altLang="ko-KR" sz="2000" dirty="0" err="1">
                <a:latin typeface="Arial" panose="020B0604020202020204" pitchFamily="34" charset="0"/>
                <a:cs typeface="Arial" panose="020B0604020202020204" pitchFamily="34" charset="0"/>
              </a:rPr>
              <a:t>forcings</a:t>
            </a:r>
            <a:r>
              <a:rPr lang="en-US" altLang="ko-KR" sz="2000" dirty="0">
                <a:latin typeface="Arial" panose="020B0604020202020204" pitchFamily="34" charset="0"/>
                <a:cs typeface="Arial" panose="020B0604020202020204" pitchFamily="34" charset="0"/>
              </a:rPr>
              <a:t> in the RHS.</a:t>
            </a:r>
          </a:p>
        </p:txBody>
      </p:sp>
      <p:sp>
        <p:nvSpPr>
          <p:cNvPr id="27" name="TextBox 26">
            <a:extLst>
              <a:ext uri="{FF2B5EF4-FFF2-40B4-BE49-F238E27FC236}">
                <a16:creationId xmlns:a16="http://schemas.microsoft.com/office/drawing/2014/main" id="{732B318E-2EC1-4B1C-A866-E254E2B0C79D}"/>
              </a:ext>
            </a:extLst>
          </p:cNvPr>
          <p:cNvSpPr txBox="1"/>
          <p:nvPr/>
        </p:nvSpPr>
        <p:spPr>
          <a:xfrm>
            <a:off x="4142448" y="5923932"/>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Period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pic>
        <p:nvPicPr>
          <p:cNvPr id="28" name="그림 27">
            <a:extLst>
              <a:ext uri="{FF2B5EF4-FFF2-40B4-BE49-F238E27FC236}">
                <a16:creationId xmlns:a16="http://schemas.microsoft.com/office/drawing/2014/main" id="{A2ED8DD0-8971-4003-BD81-DA2C4E8392CF}"/>
              </a:ext>
            </a:extLst>
          </p:cNvPr>
          <p:cNvPicPr>
            <a:picLocks noChangeAspect="1"/>
          </p:cNvPicPr>
          <p:nvPr/>
        </p:nvPicPr>
        <p:blipFill rotWithShape="1">
          <a:blip r:embed="rId3"/>
          <a:srcRect t="53456" r="66537" b="9818"/>
          <a:stretch/>
        </p:blipFill>
        <p:spPr>
          <a:xfrm>
            <a:off x="610799" y="4070872"/>
            <a:ext cx="3487705" cy="2650603"/>
          </a:xfrm>
          <a:prstGeom prst="rect">
            <a:avLst/>
          </a:prstGeom>
        </p:spPr>
      </p:pic>
    </p:spTree>
    <p:extLst>
      <p:ext uri="{BB962C8B-B14F-4D97-AF65-F5344CB8AC3E}">
        <p14:creationId xmlns:p14="http://schemas.microsoft.com/office/powerpoint/2010/main" val="137600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Importance of eddy momentum flux</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17</a:t>
            </a:fld>
            <a:endParaRPr lang="ko-KR" altLang="en-US"/>
          </a:p>
        </p:txBody>
      </p:sp>
      <p:pic>
        <p:nvPicPr>
          <p:cNvPr id="2" name="그림 1">
            <a:extLst>
              <a:ext uri="{FF2B5EF4-FFF2-40B4-BE49-F238E27FC236}">
                <a16:creationId xmlns:a16="http://schemas.microsoft.com/office/drawing/2014/main" id="{53405294-E45A-4001-ACA2-E5A696165F08}"/>
              </a:ext>
            </a:extLst>
          </p:cNvPr>
          <p:cNvPicPr>
            <a:picLocks noChangeAspect="1"/>
          </p:cNvPicPr>
          <p:nvPr/>
        </p:nvPicPr>
        <p:blipFill rotWithShape="1">
          <a:blip r:embed="rId3"/>
          <a:srcRect r="271" b="59591"/>
          <a:stretch/>
        </p:blipFill>
        <p:spPr>
          <a:xfrm>
            <a:off x="610799" y="804112"/>
            <a:ext cx="10394274" cy="2916371"/>
          </a:xfrm>
          <a:prstGeom prst="rect">
            <a:avLst/>
          </a:prstGeom>
        </p:spPr>
      </p:pic>
      <p:pic>
        <p:nvPicPr>
          <p:cNvPr id="23" name="그림 22">
            <a:extLst>
              <a:ext uri="{FF2B5EF4-FFF2-40B4-BE49-F238E27FC236}">
                <a16:creationId xmlns:a16="http://schemas.microsoft.com/office/drawing/2014/main" id="{FDAE3D95-7B32-4BCB-84B7-457827381DD8}"/>
              </a:ext>
            </a:extLst>
          </p:cNvPr>
          <p:cNvPicPr>
            <a:picLocks noChangeAspect="1"/>
          </p:cNvPicPr>
          <p:nvPr/>
        </p:nvPicPr>
        <p:blipFill rotWithShape="1">
          <a:blip r:embed="rId3"/>
          <a:srcRect t="53456" r="271" b="9818"/>
          <a:stretch/>
        </p:blipFill>
        <p:spPr>
          <a:xfrm>
            <a:off x="610799" y="4070872"/>
            <a:ext cx="10394274" cy="2650603"/>
          </a:xfrm>
          <a:prstGeom prst="rect">
            <a:avLst/>
          </a:prstGeom>
        </p:spPr>
      </p:pic>
      <p:sp>
        <p:nvSpPr>
          <p:cNvPr id="24" name="TextBox 23">
            <a:extLst>
              <a:ext uri="{FF2B5EF4-FFF2-40B4-BE49-F238E27FC236}">
                <a16:creationId xmlns:a16="http://schemas.microsoft.com/office/drawing/2014/main" id="{D03D04AE-D12E-42D3-9AC9-5B087FAA56CF}"/>
              </a:ext>
            </a:extLst>
          </p:cNvPr>
          <p:cNvSpPr txBox="1"/>
          <p:nvPr/>
        </p:nvSpPr>
        <p:spPr>
          <a:xfrm>
            <a:off x="1066884" y="701508"/>
            <a:ext cx="3013831"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Meridional mass flux diff.</a:t>
            </a:r>
            <a:endParaRPr lang="ko-KR" altLang="en-US"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9FF21A8-BE3E-477F-8342-6F10E86FEFA8}"/>
              </a:ext>
            </a:extLst>
          </p:cNvPr>
          <p:cNvSpPr txBox="1"/>
          <p:nvPr/>
        </p:nvSpPr>
        <p:spPr>
          <a:xfrm>
            <a:off x="1066885" y="3723043"/>
            <a:ext cx="2547684"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KE inverted</a:t>
            </a:r>
            <a:endParaRPr lang="ko-KR" altLang="en-US" sz="2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D45031B-558D-48EE-9DC1-03922BF5B85E}"/>
              </a:ext>
            </a:extLst>
          </p:cNvPr>
          <p:cNvSpPr txBox="1"/>
          <p:nvPr/>
        </p:nvSpPr>
        <p:spPr>
          <a:xfrm>
            <a:off x="4592960" y="701508"/>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Eddy momentum flux</a:t>
            </a:r>
            <a:endParaRPr lang="ko-KR" altLang="en-US" sz="2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F29479B-75C2-423C-BC55-5E482DC38FDC}"/>
              </a:ext>
            </a:extLst>
          </p:cNvPr>
          <p:cNvSpPr txBox="1"/>
          <p:nvPr/>
        </p:nvSpPr>
        <p:spPr>
          <a:xfrm>
            <a:off x="8111286" y="701508"/>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Eddy heat</a:t>
            </a:r>
            <a:r>
              <a:rPr lang="ko-KR" altLang="en-US" sz="2000" dirty="0">
                <a:latin typeface="Arial" panose="020B0604020202020204" pitchFamily="34" charset="0"/>
                <a:cs typeface="Arial" panose="020B0604020202020204" pitchFamily="34" charset="0"/>
              </a:rPr>
              <a:t> </a:t>
            </a:r>
            <a:r>
              <a:rPr lang="en-US" altLang="ko-KR" sz="2000" dirty="0">
                <a:latin typeface="Arial" panose="020B0604020202020204" pitchFamily="34" charset="0"/>
                <a:cs typeface="Arial" panose="020B0604020202020204" pitchFamily="34" charset="0"/>
              </a:rPr>
              <a:t>flux</a:t>
            </a:r>
            <a:endParaRPr lang="ko-KR" altLang="en-US"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A0033F0-6A8E-49FC-8B66-523B7EDF212F}"/>
              </a:ext>
            </a:extLst>
          </p:cNvPr>
          <p:cNvSpPr txBox="1"/>
          <p:nvPr/>
        </p:nvSpPr>
        <p:spPr>
          <a:xfrm>
            <a:off x="4592960" y="3711080"/>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Zonal drag</a:t>
            </a:r>
            <a:endParaRPr lang="ko-KR" altLang="en-US" sz="2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2E68B25-70A2-475C-A916-57F25C6609B6}"/>
              </a:ext>
            </a:extLst>
          </p:cNvPr>
          <p:cNvSpPr txBox="1"/>
          <p:nvPr/>
        </p:nvSpPr>
        <p:spPr>
          <a:xfrm>
            <a:off x="8111286" y="3711080"/>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Diabatic heating</a:t>
            </a:r>
            <a:endParaRPr lang="ko-KR" altLang="en-US" sz="2000" dirty="0">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5DEA1D9B-BA13-4DE3-9553-AF077DE75FF2}"/>
              </a:ext>
            </a:extLst>
          </p:cNvPr>
          <p:cNvSpPr/>
          <p:nvPr/>
        </p:nvSpPr>
        <p:spPr>
          <a:xfrm>
            <a:off x="4080715" y="701508"/>
            <a:ext cx="3488485" cy="3018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a16="http://schemas.microsoft.com/office/drawing/2014/main" id="{C14B8B0E-A566-4125-B541-6219C9E30D61}"/>
              </a:ext>
            </a:extLst>
          </p:cNvPr>
          <p:cNvGrpSpPr/>
          <p:nvPr/>
        </p:nvGrpSpPr>
        <p:grpSpPr>
          <a:xfrm>
            <a:off x="5501769" y="1267885"/>
            <a:ext cx="4487494" cy="5288717"/>
            <a:chOff x="5501769" y="1267885"/>
            <a:chExt cx="4487494" cy="5288717"/>
          </a:xfrm>
        </p:grpSpPr>
        <p:sp>
          <p:nvSpPr>
            <p:cNvPr id="3" name="화살표: U자형 2">
              <a:extLst>
                <a:ext uri="{FF2B5EF4-FFF2-40B4-BE49-F238E27FC236}">
                  <a16:creationId xmlns:a16="http://schemas.microsoft.com/office/drawing/2014/main" id="{EFEAB2A1-C8E0-4373-93EB-2626694AFCD4}"/>
                </a:ext>
              </a:extLst>
            </p:cNvPr>
            <p:cNvSpPr/>
            <p:nvPr/>
          </p:nvSpPr>
          <p:spPr>
            <a:xfrm rot="5400000">
              <a:off x="5913178" y="2555552"/>
              <a:ext cx="707313" cy="917798"/>
            </a:xfrm>
            <a:prstGeom prst="uturnArrow">
              <a:avLst/>
            </a:prstGeom>
            <a:solidFill>
              <a:schemeClr val="accent2">
                <a:lumMod val="60000"/>
                <a:lumOff val="4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화살표: 오른쪽 14">
              <a:extLst>
                <a:ext uri="{FF2B5EF4-FFF2-40B4-BE49-F238E27FC236}">
                  <a16:creationId xmlns:a16="http://schemas.microsoft.com/office/drawing/2014/main" id="{26FA26B8-5AA9-435C-8F4C-31851A536634}"/>
                </a:ext>
              </a:extLst>
            </p:cNvPr>
            <p:cNvSpPr/>
            <p:nvPr/>
          </p:nvSpPr>
          <p:spPr>
            <a:xfrm>
              <a:off x="9020095" y="1267885"/>
              <a:ext cx="969168" cy="952196"/>
            </a:xfrm>
            <a:prstGeom prst="rightArrow">
              <a:avLst/>
            </a:prstGeom>
            <a:solidFill>
              <a:srgbClr val="F4B183"/>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sp>
          <p:nvSpPr>
            <p:cNvPr id="16" name="화살표: 오른쪽 15">
              <a:extLst>
                <a:ext uri="{FF2B5EF4-FFF2-40B4-BE49-F238E27FC236}">
                  <a16:creationId xmlns:a16="http://schemas.microsoft.com/office/drawing/2014/main" id="{2E275153-B2CA-4885-8BB7-F48F2E316F1A}"/>
                </a:ext>
              </a:extLst>
            </p:cNvPr>
            <p:cNvSpPr/>
            <p:nvPr/>
          </p:nvSpPr>
          <p:spPr>
            <a:xfrm rot="10800000">
              <a:off x="5501769" y="6156492"/>
              <a:ext cx="969168" cy="400110"/>
            </a:xfrm>
            <a:prstGeom prst="rightArrow">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grpSp>
      <p:grpSp>
        <p:nvGrpSpPr>
          <p:cNvPr id="18" name="그룹 17">
            <a:extLst>
              <a:ext uri="{FF2B5EF4-FFF2-40B4-BE49-F238E27FC236}">
                <a16:creationId xmlns:a16="http://schemas.microsoft.com/office/drawing/2014/main" id="{8098E8E3-3E5B-41EE-914D-504025C1D7E4}"/>
              </a:ext>
            </a:extLst>
          </p:cNvPr>
          <p:cNvGrpSpPr/>
          <p:nvPr/>
        </p:nvGrpSpPr>
        <p:grpSpPr>
          <a:xfrm>
            <a:off x="2046903" y="1267885"/>
            <a:ext cx="1211622" cy="2301559"/>
            <a:chOff x="5432532" y="1267885"/>
            <a:chExt cx="1211622" cy="2301559"/>
          </a:xfrm>
        </p:grpSpPr>
        <p:sp>
          <p:nvSpPr>
            <p:cNvPr id="19" name="화살표: U자형 18">
              <a:extLst>
                <a:ext uri="{FF2B5EF4-FFF2-40B4-BE49-F238E27FC236}">
                  <a16:creationId xmlns:a16="http://schemas.microsoft.com/office/drawing/2014/main" id="{A4D9046C-BEFA-4388-931D-1D295767A833}"/>
                </a:ext>
              </a:extLst>
            </p:cNvPr>
            <p:cNvSpPr/>
            <p:nvPr/>
          </p:nvSpPr>
          <p:spPr>
            <a:xfrm rot="5400000">
              <a:off x="5831598" y="2555553"/>
              <a:ext cx="707313" cy="917798"/>
            </a:xfrm>
            <a:prstGeom prst="uturnArrow">
              <a:avLst/>
            </a:prstGeom>
            <a:solidFill>
              <a:schemeClr val="accent2">
                <a:lumMod val="60000"/>
                <a:lumOff val="4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화살표: 오른쪽 19">
              <a:extLst>
                <a:ext uri="{FF2B5EF4-FFF2-40B4-BE49-F238E27FC236}">
                  <a16:creationId xmlns:a16="http://schemas.microsoft.com/office/drawing/2014/main" id="{61077BB9-7C36-41A3-AE65-F730B38E553D}"/>
                </a:ext>
              </a:extLst>
            </p:cNvPr>
            <p:cNvSpPr/>
            <p:nvPr/>
          </p:nvSpPr>
          <p:spPr>
            <a:xfrm>
              <a:off x="5432532" y="1267885"/>
              <a:ext cx="969168" cy="952196"/>
            </a:xfrm>
            <a:prstGeom prst="rightArrow">
              <a:avLst/>
            </a:prstGeom>
            <a:solidFill>
              <a:srgbClr val="F4B183"/>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sp>
          <p:nvSpPr>
            <p:cNvPr id="21" name="화살표: 오른쪽 20">
              <a:extLst>
                <a:ext uri="{FF2B5EF4-FFF2-40B4-BE49-F238E27FC236}">
                  <a16:creationId xmlns:a16="http://schemas.microsoft.com/office/drawing/2014/main" id="{DBE52AA5-2FE6-42A6-8DFD-C3589689BC6D}"/>
                </a:ext>
              </a:extLst>
            </p:cNvPr>
            <p:cNvSpPr/>
            <p:nvPr/>
          </p:nvSpPr>
          <p:spPr>
            <a:xfrm rot="10800000">
              <a:off x="5432532" y="3169334"/>
              <a:ext cx="969168" cy="400110"/>
            </a:xfrm>
            <a:prstGeom prst="rightArrow">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grpSp>
      <p:pic>
        <p:nvPicPr>
          <p:cNvPr id="22" name="그림 21">
            <a:extLst>
              <a:ext uri="{FF2B5EF4-FFF2-40B4-BE49-F238E27FC236}">
                <a16:creationId xmlns:a16="http://schemas.microsoft.com/office/drawing/2014/main" id="{35AB28E9-8A5F-4695-B0EB-0BEE242CC85D}"/>
              </a:ext>
            </a:extLst>
          </p:cNvPr>
          <p:cNvPicPr>
            <a:picLocks noChangeAspect="1"/>
          </p:cNvPicPr>
          <p:nvPr/>
        </p:nvPicPr>
        <p:blipFill rotWithShape="1">
          <a:blip r:embed="rId3"/>
          <a:srcRect t="42034" r="65797" b="51258"/>
          <a:stretch/>
        </p:blipFill>
        <p:spPr>
          <a:xfrm rot="16200000">
            <a:off x="9623567" y="3478435"/>
            <a:ext cx="3564819" cy="484095"/>
          </a:xfrm>
          <a:prstGeom prst="rect">
            <a:avLst/>
          </a:prstGeom>
        </p:spPr>
      </p:pic>
      <p:sp>
        <p:nvSpPr>
          <p:cNvPr id="31" name="직사각형 30">
            <a:extLst>
              <a:ext uri="{FF2B5EF4-FFF2-40B4-BE49-F238E27FC236}">
                <a16:creationId xmlns:a16="http://schemas.microsoft.com/office/drawing/2014/main" id="{31195FF0-B28E-4448-B14A-B4625B355393}"/>
              </a:ext>
            </a:extLst>
          </p:cNvPr>
          <p:cNvSpPr/>
          <p:nvPr/>
        </p:nvSpPr>
        <p:spPr>
          <a:xfrm>
            <a:off x="10978537" y="5059723"/>
            <a:ext cx="750526"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[Pa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Tree>
    <p:extLst>
      <p:ext uri="{BB962C8B-B14F-4D97-AF65-F5344CB8AC3E}">
        <p14:creationId xmlns:p14="http://schemas.microsoft.com/office/powerpoint/2010/main" val="6394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Importance of synoptic eddy</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18</a:t>
            </a:fld>
            <a:endParaRPr lang="ko-KR" altLang="en-US"/>
          </a:p>
        </p:txBody>
      </p:sp>
      <p:pic>
        <p:nvPicPr>
          <p:cNvPr id="3" name="그림 2">
            <a:extLst>
              <a:ext uri="{FF2B5EF4-FFF2-40B4-BE49-F238E27FC236}">
                <a16:creationId xmlns:a16="http://schemas.microsoft.com/office/drawing/2014/main" id="{5A0DECAA-73A4-4D40-A4DA-485304C38525}"/>
              </a:ext>
            </a:extLst>
          </p:cNvPr>
          <p:cNvPicPr>
            <a:picLocks noChangeAspect="1"/>
          </p:cNvPicPr>
          <p:nvPr/>
        </p:nvPicPr>
        <p:blipFill rotWithShape="1">
          <a:blip r:embed="rId3"/>
          <a:srcRect b="51953"/>
          <a:stretch/>
        </p:blipFill>
        <p:spPr>
          <a:xfrm>
            <a:off x="667756" y="995701"/>
            <a:ext cx="10856488" cy="3640846"/>
          </a:xfrm>
          <a:prstGeom prst="rect">
            <a:avLst/>
          </a:prstGeom>
        </p:spPr>
      </p:pic>
      <p:sp>
        <p:nvSpPr>
          <p:cNvPr id="7" name="TextBox 6">
            <a:extLst>
              <a:ext uri="{FF2B5EF4-FFF2-40B4-BE49-F238E27FC236}">
                <a16:creationId xmlns:a16="http://schemas.microsoft.com/office/drawing/2014/main" id="{DE63F739-2C47-4094-8635-AA3ADA208432}"/>
              </a:ext>
            </a:extLst>
          </p:cNvPr>
          <p:cNvSpPr txBox="1"/>
          <p:nvPr/>
        </p:nvSpPr>
        <p:spPr>
          <a:xfrm>
            <a:off x="1182786" y="897721"/>
            <a:ext cx="3023454"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Eddy momentum flux diff.</a:t>
            </a:r>
            <a:endParaRPr lang="ko-KR"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F799FE-790E-4B2B-97FC-E28758728005}"/>
              </a:ext>
            </a:extLst>
          </p:cNvPr>
          <p:cNvSpPr txBox="1"/>
          <p:nvPr/>
        </p:nvSpPr>
        <p:spPr>
          <a:xfrm>
            <a:off x="4829627" y="897721"/>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Planetary eddy (k≤3)</a:t>
            </a:r>
            <a:endParaRPr lang="ko-KR" alt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E0A159-2FB5-4DDC-A335-FE6B47303763}"/>
              </a:ext>
            </a:extLst>
          </p:cNvPr>
          <p:cNvSpPr txBox="1"/>
          <p:nvPr/>
        </p:nvSpPr>
        <p:spPr>
          <a:xfrm>
            <a:off x="8476468" y="897721"/>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Synoptic eddy (k&gt;3)</a:t>
            </a:r>
            <a:endParaRPr lang="ko-KR" altLang="en-US" sz="2000" dirty="0">
              <a:latin typeface="Arial" panose="020B0604020202020204" pitchFamily="34" charset="0"/>
              <a:cs typeface="Arial" panose="020B0604020202020204" pitchFamily="34" charset="0"/>
            </a:endParaRPr>
          </a:p>
        </p:txBody>
      </p:sp>
      <p:grpSp>
        <p:nvGrpSpPr>
          <p:cNvPr id="2" name="그룹 1">
            <a:extLst>
              <a:ext uri="{FF2B5EF4-FFF2-40B4-BE49-F238E27FC236}">
                <a16:creationId xmlns:a16="http://schemas.microsoft.com/office/drawing/2014/main" id="{CACD6073-D8BF-40C9-9B70-E6D1C4715194}"/>
              </a:ext>
            </a:extLst>
          </p:cNvPr>
          <p:cNvGrpSpPr/>
          <p:nvPr/>
        </p:nvGrpSpPr>
        <p:grpSpPr>
          <a:xfrm>
            <a:off x="667757" y="2680732"/>
            <a:ext cx="10856487" cy="3756711"/>
            <a:chOff x="667757" y="2680732"/>
            <a:chExt cx="10856487" cy="3756711"/>
          </a:xfrm>
        </p:grpSpPr>
        <p:sp>
          <p:nvSpPr>
            <p:cNvPr id="10" name="직사각형 9">
              <a:extLst>
                <a:ext uri="{FF2B5EF4-FFF2-40B4-BE49-F238E27FC236}">
                  <a16:creationId xmlns:a16="http://schemas.microsoft.com/office/drawing/2014/main" id="{13FB8CD0-6425-4C61-AAEC-7B14AD27B032}"/>
                </a:ext>
              </a:extLst>
            </p:cNvPr>
            <p:cNvSpPr/>
            <p:nvPr/>
          </p:nvSpPr>
          <p:spPr>
            <a:xfrm>
              <a:off x="667757" y="5017118"/>
              <a:ext cx="10856487" cy="1420325"/>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Eddy momentum flux convergence → Zonal wind acceleration</a:t>
              </a:r>
              <a:r>
                <a:rPr lang="en-US" altLang="ko-KR" sz="2000" dirty="0">
                  <a:solidFill>
                    <a:srgbClr val="0070C0"/>
                  </a:solidFill>
                  <a:latin typeface="Arial" panose="020B0604020202020204" pitchFamily="34" charset="0"/>
                  <a:cs typeface="Arial" panose="020B0604020202020204" pitchFamily="34" charset="0"/>
                </a:rPr>
                <a:t> </a:t>
              </a:r>
              <a:r>
                <a:rPr lang="en-US" altLang="ko-KR" sz="2000" dirty="0">
                  <a:latin typeface="Arial" panose="020B0604020202020204" pitchFamily="34" charset="0"/>
                  <a:cs typeface="Arial" panose="020B0604020202020204" pitchFamily="34" charset="0"/>
                </a:rPr>
                <a:t>in the UTLS </a:t>
              </a:r>
            </a:p>
            <a:p>
              <a:pPr algn="just">
                <a:lnSpc>
                  <a:spcPct val="150000"/>
                </a:lnSpc>
              </a:pPr>
              <a:r>
                <a:rPr lang="en-US" altLang="ko-KR" sz="2000" dirty="0">
                  <a:latin typeface="Arial" panose="020B0604020202020204" pitchFamily="34" charset="0"/>
                  <a:cs typeface="Arial" panose="020B0604020202020204" pitchFamily="34" charset="0"/>
                </a:rPr>
                <a:t>→ Northward wind for Coriolis deceleration (Clockwise circulation) </a:t>
              </a:r>
            </a:p>
            <a:p>
              <a:pPr algn="just">
                <a:lnSpc>
                  <a:spcPct val="150000"/>
                </a:lnSpc>
              </a:pPr>
              <a:r>
                <a:rPr lang="en-US" altLang="ko-KR" sz="2000" dirty="0">
                  <a:latin typeface="Arial" panose="020B0604020202020204" pitchFamily="34" charset="0"/>
                  <a:cs typeface="Arial" panose="020B0604020202020204" pitchFamily="34" charset="0"/>
                </a:rPr>
                <a:t>→ Zonal wind acceleration</a:t>
              </a:r>
              <a:r>
                <a:rPr lang="en-US" altLang="ko-KR" sz="2000" dirty="0">
                  <a:solidFill>
                    <a:srgbClr val="0070C0"/>
                  </a:solidFill>
                  <a:latin typeface="Arial" panose="020B0604020202020204" pitchFamily="34" charset="0"/>
                  <a:cs typeface="Arial" panose="020B0604020202020204" pitchFamily="34" charset="0"/>
                </a:rPr>
                <a:t> </a:t>
              </a:r>
              <a:r>
                <a:rPr lang="en-US" altLang="ko-KR" sz="2000" dirty="0">
                  <a:latin typeface="Arial" panose="020B0604020202020204" pitchFamily="34" charset="0"/>
                  <a:cs typeface="Arial" panose="020B0604020202020204" pitchFamily="34" charset="0"/>
                </a:rPr>
                <a:t>near the surface through Coriolis acceleration</a:t>
              </a:r>
            </a:p>
          </p:txBody>
        </p:sp>
        <p:sp>
          <p:nvSpPr>
            <p:cNvPr id="5" name="타원 4">
              <a:extLst>
                <a:ext uri="{FF2B5EF4-FFF2-40B4-BE49-F238E27FC236}">
                  <a16:creationId xmlns:a16="http://schemas.microsoft.com/office/drawing/2014/main" id="{A87081CE-D09E-43FD-9D37-68E450C1C76E}"/>
                </a:ext>
              </a:extLst>
            </p:cNvPr>
            <p:cNvSpPr/>
            <p:nvPr/>
          </p:nvSpPr>
          <p:spPr>
            <a:xfrm>
              <a:off x="2242692" y="2680732"/>
              <a:ext cx="903642" cy="8175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7EA1D732-BBC8-4040-B21D-A50052A9D0F8}"/>
                </a:ext>
              </a:extLst>
            </p:cNvPr>
            <p:cNvSpPr/>
            <p:nvPr/>
          </p:nvSpPr>
          <p:spPr>
            <a:xfrm>
              <a:off x="1700492" y="3213119"/>
              <a:ext cx="838314" cy="496996"/>
            </a:xfrm>
            <a:prstGeom prst="rect">
              <a:avLst/>
            </a:prstGeom>
          </p:spPr>
          <p:txBody>
            <a:bodyPr wrap="square">
              <a:spAutoFit/>
            </a:bodyPr>
            <a:lstStyle/>
            <a:p>
              <a:pPr algn="just">
                <a:lnSpc>
                  <a:spcPct val="150000"/>
                </a:lnSpc>
              </a:pPr>
              <a:r>
                <a:rPr lang="en-US" altLang="ko-KR" sz="2000" dirty="0">
                  <a:solidFill>
                    <a:srgbClr val="365993"/>
                  </a:solidFill>
                  <a:latin typeface="Arial" panose="020B0604020202020204" pitchFamily="34" charset="0"/>
                  <a:cs typeface="Arial" panose="020B0604020202020204" pitchFamily="34" charset="0"/>
                </a:rPr>
                <a:t>Conv.</a:t>
              </a:r>
            </a:p>
          </p:txBody>
        </p:sp>
      </p:grpSp>
      <p:sp>
        <p:nvSpPr>
          <p:cNvPr id="12" name="TextBox 11">
            <a:extLst>
              <a:ext uri="{FF2B5EF4-FFF2-40B4-BE49-F238E27FC236}">
                <a16:creationId xmlns:a16="http://schemas.microsoft.com/office/drawing/2014/main" id="{BD0107C8-D7FF-4042-A122-D3B59B5D06C2}"/>
              </a:ext>
            </a:extLst>
          </p:cNvPr>
          <p:cNvSpPr txBox="1"/>
          <p:nvPr/>
        </p:nvSpPr>
        <p:spPr>
          <a:xfrm>
            <a:off x="9869861" y="5017118"/>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Period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sp>
        <p:nvSpPr>
          <p:cNvPr id="13" name="화살표: U자형 12">
            <a:extLst>
              <a:ext uri="{FF2B5EF4-FFF2-40B4-BE49-F238E27FC236}">
                <a16:creationId xmlns:a16="http://schemas.microsoft.com/office/drawing/2014/main" id="{A1908A16-24BD-40BD-9AAA-EE83516FFC8A}"/>
              </a:ext>
            </a:extLst>
          </p:cNvPr>
          <p:cNvSpPr/>
          <p:nvPr/>
        </p:nvSpPr>
        <p:spPr>
          <a:xfrm rot="5400000">
            <a:off x="2488913" y="2876043"/>
            <a:ext cx="707313" cy="917798"/>
          </a:xfrm>
          <a:prstGeom prst="uturnArrow">
            <a:avLst/>
          </a:prstGeom>
          <a:solidFill>
            <a:schemeClr val="accent2">
              <a:lumMod val="60000"/>
              <a:lumOff val="4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직사각형 13">
            <a:extLst>
              <a:ext uri="{FF2B5EF4-FFF2-40B4-BE49-F238E27FC236}">
                <a16:creationId xmlns:a16="http://schemas.microsoft.com/office/drawing/2014/main" id="{4FAC09C5-B3CD-4BC1-A6DB-C73C72EA949F}"/>
              </a:ext>
            </a:extLst>
          </p:cNvPr>
          <p:cNvSpPr/>
          <p:nvPr/>
        </p:nvSpPr>
        <p:spPr>
          <a:xfrm>
            <a:off x="2332568" y="4614317"/>
            <a:ext cx="747320"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r>
              <a:rPr lang="en-US" altLang="ko-KR" sz="1400" baseline="30000" dirty="0">
                <a:latin typeface="Arial" panose="020B0604020202020204" pitchFamily="34" charset="0"/>
                <a:cs typeface="Arial" panose="020B0604020202020204" pitchFamily="34" charset="0"/>
              </a:rPr>
              <a:t>2</a:t>
            </a:r>
            <a:r>
              <a:rPr lang="en-US" altLang="ko-KR" sz="1400" dirty="0">
                <a:latin typeface="Arial" panose="020B0604020202020204" pitchFamily="34" charset="0"/>
                <a:cs typeface="Arial" panose="020B0604020202020204" pitchFamily="34" charset="0"/>
              </a:rPr>
              <a:t>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15" name="직사각형 14">
            <a:extLst>
              <a:ext uri="{FF2B5EF4-FFF2-40B4-BE49-F238E27FC236}">
                <a16:creationId xmlns:a16="http://schemas.microsoft.com/office/drawing/2014/main" id="{AF1A5802-B5F6-478E-B2C6-834BC58E99F9}"/>
              </a:ext>
            </a:extLst>
          </p:cNvPr>
          <p:cNvSpPr/>
          <p:nvPr/>
        </p:nvSpPr>
        <p:spPr>
          <a:xfrm>
            <a:off x="5943868" y="4614317"/>
            <a:ext cx="747320"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r>
              <a:rPr lang="en-US" altLang="ko-KR" sz="1400" baseline="30000" dirty="0">
                <a:latin typeface="Arial" panose="020B0604020202020204" pitchFamily="34" charset="0"/>
                <a:cs typeface="Arial" panose="020B0604020202020204" pitchFamily="34" charset="0"/>
              </a:rPr>
              <a:t>2</a:t>
            </a:r>
            <a:r>
              <a:rPr lang="en-US" altLang="ko-KR" sz="1400" dirty="0">
                <a:latin typeface="Arial" panose="020B0604020202020204" pitchFamily="34" charset="0"/>
                <a:cs typeface="Arial" panose="020B0604020202020204" pitchFamily="34" charset="0"/>
              </a:rPr>
              <a:t>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16" name="직사각형 15">
            <a:extLst>
              <a:ext uri="{FF2B5EF4-FFF2-40B4-BE49-F238E27FC236}">
                <a16:creationId xmlns:a16="http://schemas.microsoft.com/office/drawing/2014/main" id="{F19565BC-B390-4335-8C37-2E0B7F851CF2}"/>
              </a:ext>
            </a:extLst>
          </p:cNvPr>
          <p:cNvSpPr/>
          <p:nvPr/>
        </p:nvSpPr>
        <p:spPr>
          <a:xfrm>
            <a:off x="9539091" y="4614317"/>
            <a:ext cx="747320"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r>
              <a:rPr lang="en-US" altLang="ko-KR" sz="1400" baseline="30000" dirty="0">
                <a:latin typeface="Arial" panose="020B0604020202020204" pitchFamily="34" charset="0"/>
                <a:cs typeface="Arial" panose="020B0604020202020204" pitchFamily="34" charset="0"/>
              </a:rPr>
              <a:t>2</a:t>
            </a:r>
            <a:r>
              <a:rPr lang="en-US" altLang="ko-KR" sz="1400" dirty="0">
                <a:latin typeface="Arial" panose="020B0604020202020204" pitchFamily="34" charset="0"/>
                <a:cs typeface="Arial" panose="020B0604020202020204" pitchFamily="34" charset="0"/>
              </a:rPr>
              <a:t>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Tree>
    <p:extLst>
      <p:ext uri="{BB962C8B-B14F-4D97-AF65-F5344CB8AC3E}">
        <p14:creationId xmlns:p14="http://schemas.microsoft.com/office/powerpoint/2010/main" val="23981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a:extLst>
              <a:ext uri="{FF2B5EF4-FFF2-40B4-BE49-F238E27FC236}">
                <a16:creationId xmlns:a16="http://schemas.microsoft.com/office/drawing/2014/main" id="{295F965F-ABCF-4409-87D9-834FE3D52D22}"/>
              </a:ext>
            </a:extLst>
          </p:cNvPr>
          <p:cNvPicPr>
            <a:picLocks noChangeAspect="1"/>
          </p:cNvPicPr>
          <p:nvPr/>
        </p:nvPicPr>
        <p:blipFill rotWithShape="1">
          <a:blip r:embed="rId3"/>
          <a:srcRect r="50033" b="48195"/>
          <a:stretch/>
        </p:blipFill>
        <p:spPr>
          <a:xfrm>
            <a:off x="371572" y="1127411"/>
            <a:ext cx="3607940" cy="2806445"/>
          </a:xfrm>
          <a:prstGeom prst="rect">
            <a:avLst/>
          </a:prstGeom>
        </p:spPr>
      </p:pic>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a:xfrm>
            <a:off x="8610600" y="6356350"/>
            <a:ext cx="2743200" cy="365125"/>
          </a:xfrm>
        </p:spPr>
        <p:txBody>
          <a:bodyPr/>
          <a:lstStyle/>
          <a:p>
            <a:fld id="{C92E15F5-526D-4C45-AE35-3B502B383B82}" type="slidenum">
              <a:rPr lang="ko-KR" altLang="en-US" smtClean="0"/>
              <a:t>19</a:t>
            </a:fld>
            <a:endParaRPr lang="ko-KR" altLang="en-US"/>
          </a:p>
        </p:txBody>
      </p:sp>
      <p:sp>
        <p:nvSpPr>
          <p:cNvPr id="7" name="TextBox 6">
            <a:extLst>
              <a:ext uri="{FF2B5EF4-FFF2-40B4-BE49-F238E27FC236}">
                <a16:creationId xmlns:a16="http://schemas.microsoft.com/office/drawing/2014/main" id="{2EDF6667-3C64-42E1-A6DB-A4548B9DA85C}"/>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Summary</a:t>
            </a:r>
            <a:endParaRPr lang="ko-KR" altLang="en-US" sz="3600" dirty="0">
              <a:latin typeface="Arial" panose="020B0604020202020204" pitchFamily="34" charset="0"/>
              <a:cs typeface="Arial" panose="020B0604020202020204" pitchFamily="34" charset="0"/>
            </a:endParaRPr>
          </a:p>
        </p:txBody>
      </p:sp>
      <p:sp>
        <p:nvSpPr>
          <p:cNvPr id="22" name="사각형: 둥근 모서리 21">
            <a:extLst>
              <a:ext uri="{FF2B5EF4-FFF2-40B4-BE49-F238E27FC236}">
                <a16:creationId xmlns:a16="http://schemas.microsoft.com/office/drawing/2014/main" id="{64CAA8C0-EE37-43DA-B0BB-720F68CDEF33}"/>
              </a:ext>
            </a:extLst>
          </p:cNvPr>
          <p:cNvSpPr/>
          <p:nvPr/>
        </p:nvSpPr>
        <p:spPr>
          <a:xfrm>
            <a:off x="1043127" y="707291"/>
            <a:ext cx="2741021" cy="64632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Antarctic O</a:t>
            </a:r>
            <a:r>
              <a:rPr lang="en-US" altLang="ko-KR" sz="2000" baseline="-25000" dirty="0">
                <a:solidFill>
                  <a:schemeClr val="tx1"/>
                </a:solidFill>
                <a:latin typeface="Arial" panose="020B0604020202020204" pitchFamily="34" charset="0"/>
                <a:cs typeface="Arial" panose="020B0604020202020204" pitchFamily="34" charset="0"/>
              </a:rPr>
              <a:t>3</a:t>
            </a:r>
            <a:r>
              <a:rPr lang="en-US" altLang="ko-KR" sz="2000" dirty="0">
                <a:solidFill>
                  <a:schemeClr val="tx1"/>
                </a:solidFill>
                <a:latin typeface="Arial" panose="020B0604020202020204" pitchFamily="34" charset="0"/>
                <a:cs typeface="Arial" panose="020B0604020202020204" pitchFamily="34" charset="0"/>
              </a:rPr>
              <a:t> depletion</a:t>
            </a:r>
          </a:p>
        </p:txBody>
      </p:sp>
      <p:sp>
        <p:nvSpPr>
          <p:cNvPr id="25" name="직사각형 24">
            <a:extLst>
              <a:ext uri="{FF2B5EF4-FFF2-40B4-BE49-F238E27FC236}">
                <a16:creationId xmlns:a16="http://schemas.microsoft.com/office/drawing/2014/main" id="{28FC5942-32A8-4E52-93F4-9615737209E2}"/>
              </a:ext>
            </a:extLst>
          </p:cNvPr>
          <p:cNvSpPr/>
          <p:nvPr/>
        </p:nvSpPr>
        <p:spPr>
          <a:xfrm>
            <a:off x="3600810" y="3482043"/>
            <a:ext cx="671979"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ppbv</a:t>
            </a:r>
            <a:r>
              <a:rPr lang="en-US" altLang="ko-KR" sz="1400" dirty="0">
                <a:latin typeface="Arial" panose="020B0604020202020204" pitchFamily="34" charset="0"/>
                <a:cs typeface="Arial" panose="020B0604020202020204" pitchFamily="34" charset="0"/>
              </a:rPr>
              <a:t>]</a:t>
            </a:r>
            <a:endParaRPr lang="ko-KR" altLang="en-US" sz="1400" dirty="0"/>
          </a:p>
        </p:txBody>
      </p:sp>
      <p:grpSp>
        <p:nvGrpSpPr>
          <p:cNvPr id="6" name="그룹 5">
            <a:extLst>
              <a:ext uri="{FF2B5EF4-FFF2-40B4-BE49-F238E27FC236}">
                <a16:creationId xmlns:a16="http://schemas.microsoft.com/office/drawing/2014/main" id="{64BFEC04-D278-4725-BCA9-31657E7DA46F}"/>
              </a:ext>
            </a:extLst>
          </p:cNvPr>
          <p:cNvGrpSpPr/>
          <p:nvPr/>
        </p:nvGrpSpPr>
        <p:grpSpPr>
          <a:xfrm>
            <a:off x="4082561" y="709592"/>
            <a:ext cx="3925574" cy="3159212"/>
            <a:chOff x="4082561" y="709592"/>
            <a:chExt cx="3925574" cy="3159212"/>
          </a:xfrm>
        </p:grpSpPr>
        <p:pic>
          <p:nvPicPr>
            <p:cNvPr id="30" name="그림 29">
              <a:extLst>
                <a:ext uri="{FF2B5EF4-FFF2-40B4-BE49-F238E27FC236}">
                  <a16:creationId xmlns:a16="http://schemas.microsoft.com/office/drawing/2014/main" id="{452F6793-0401-4B40-BDCA-D193F449C568}"/>
                </a:ext>
              </a:extLst>
            </p:cNvPr>
            <p:cNvPicPr>
              <a:picLocks noChangeAspect="1"/>
            </p:cNvPicPr>
            <p:nvPr/>
          </p:nvPicPr>
          <p:blipFill rotWithShape="1">
            <a:blip r:embed="rId4"/>
            <a:srcRect t="3410" r="65990" b="51952"/>
            <a:stretch/>
          </p:blipFill>
          <p:spPr>
            <a:xfrm>
              <a:off x="4566066" y="1189266"/>
              <a:ext cx="2924965" cy="2679538"/>
            </a:xfrm>
            <a:prstGeom prst="rect">
              <a:avLst/>
            </a:prstGeom>
          </p:spPr>
        </p:pic>
        <p:sp>
          <p:nvSpPr>
            <p:cNvPr id="46" name="사각형: 둥근 모서리 45">
              <a:extLst>
                <a:ext uri="{FF2B5EF4-FFF2-40B4-BE49-F238E27FC236}">
                  <a16:creationId xmlns:a16="http://schemas.microsoft.com/office/drawing/2014/main" id="{63056703-E93D-4D37-AACE-BFC3883C1610}"/>
                </a:ext>
              </a:extLst>
            </p:cNvPr>
            <p:cNvSpPr/>
            <p:nvPr/>
          </p:nvSpPr>
          <p:spPr>
            <a:xfrm>
              <a:off x="4784136" y="709592"/>
              <a:ext cx="2706895" cy="64632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Eddy momentum flux</a:t>
              </a:r>
            </a:p>
          </p:txBody>
        </p:sp>
        <p:sp>
          <p:nvSpPr>
            <p:cNvPr id="35" name="직사각형 34">
              <a:extLst>
                <a:ext uri="{FF2B5EF4-FFF2-40B4-BE49-F238E27FC236}">
                  <a16:creationId xmlns:a16="http://schemas.microsoft.com/office/drawing/2014/main" id="{E35FC897-6E8B-4DB7-A377-5F2D716E2F2F}"/>
                </a:ext>
              </a:extLst>
            </p:cNvPr>
            <p:cNvSpPr/>
            <p:nvPr/>
          </p:nvSpPr>
          <p:spPr>
            <a:xfrm>
              <a:off x="7260815" y="3432848"/>
              <a:ext cx="747320"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r>
                <a:rPr lang="en-US" altLang="ko-KR" sz="1400" baseline="30000" dirty="0">
                  <a:latin typeface="Arial" panose="020B0604020202020204" pitchFamily="34" charset="0"/>
                  <a:cs typeface="Arial" panose="020B0604020202020204" pitchFamily="34" charset="0"/>
                </a:rPr>
                <a:t>2</a:t>
              </a:r>
              <a:r>
                <a:rPr lang="en-US" altLang="ko-KR" sz="1400" dirty="0">
                  <a:latin typeface="Arial" panose="020B0604020202020204" pitchFamily="34" charset="0"/>
                  <a:cs typeface="Arial" panose="020B0604020202020204" pitchFamily="34" charset="0"/>
                </a:rPr>
                <a:t>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58" name="타원 57">
              <a:extLst>
                <a:ext uri="{FF2B5EF4-FFF2-40B4-BE49-F238E27FC236}">
                  <a16:creationId xmlns:a16="http://schemas.microsoft.com/office/drawing/2014/main" id="{B20084FD-131C-49AF-AFDC-5FEC59D330C9}"/>
                </a:ext>
              </a:extLst>
            </p:cNvPr>
            <p:cNvSpPr/>
            <p:nvPr/>
          </p:nvSpPr>
          <p:spPr>
            <a:xfrm>
              <a:off x="5697845" y="2240606"/>
              <a:ext cx="747320" cy="64633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D2B73B37-5875-4CEB-97D8-E7FE79810B74}"/>
                </a:ext>
              </a:extLst>
            </p:cNvPr>
            <p:cNvSpPr/>
            <p:nvPr/>
          </p:nvSpPr>
          <p:spPr>
            <a:xfrm>
              <a:off x="5462319" y="2692086"/>
              <a:ext cx="982846" cy="496996"/>
            </a:xfrm>
            <a:prstGeom prst="rect">
              <a:avLst/>
            </a:prstGeom>
          </p:spPr>
          <p:txBody>
            <a:bodyPr wrap="square">
              <a:spAutoFit/>
            </a:bodyPr>
            <a:lstStyle/>
            <a:p>
              <a:pPr algn="just">
                <a:lnSpc>
                  <a:spcPct val="150000"/>
                </a:lnSpc>
              </a:pPr>
              <a:r>
                <a:rPr lang="en-US" altLang="ko-KR" sz="2000" dirty="0">
                  <a:solidFill>
                    <a:srgbClr val="365993"/>
                  </a:solidFill>
                  <a:latin typeface="Arial" panose="020B0604020202020204" pitchFamily="34" charset="0"/>
                  <a:cs typeface="Arial" panose="020B0604020202020204" pitchFamily="34" charset="0"/>
                </a:rPr>
                <a:t>Conv.</a:t>
              </a:r>
            </a:p>
          </p:txBody>
        </p:sp>
        <p:sp>
          <p:nvSpPr>
            <p:cNvPr id="67" name="화살표: 오른쪽 66">
              <a:extLst>
                <a:ext uri="{FF2B5EF4-FFF2-40B4-BE49-F238E27FC236}">
                  <a16:creationId xmlns:a16="http://schemas.microsoft.com/office/drawing/2014/main" id="{D74472BA-F4A8-4D57-9BE1-2A027A2166EF}"/>
                </a:ext>
              </a:extLst>
            </p:cNvPr>
            <p:cNvSpPr/>
            <p:nvPr/>
          </p:nvSpPr>
          <p:spPr>
            <a:xfrm>
              <a:off x="4082561" y="2067503"/>
              <a:ext cx="569418" cy="400110"/>
            </a:xfrm>
            <a:prstGeom prst="rightArrow">
              <a:avLst/>
            </a:prstGeom>
            <a:solidFill>
              <a:schemeClr val="bg1">
                <a:lumMod val="8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grpSp>
      <p:grpSp>
        <p:nvGrpSpPr>
          <p:cNvPr id="8" name="그룹 7">
            <a:extLst>
              <a:ext uri="{FF2B5EF4-FFF2-40B4-BE49-F238E27FC236}">
                <a16:creationId xmlns:a16="http://schemas.microsoft.com/office/drawing/2014/main" id="{F21C7E01-E9E5-4F09-9A94-D5687F19DDE1}"/>
              </a:ext>
            </a:extLst>
          </p:cNvPr>
          <p:cNvGrpSpPr/>
          <p:nvPr/>
        </p:nvGrpSpPr>
        <p:grpSpPr>
          <a:xfrm>
            <a:off x="7613625" y="709592"/>
            <a:ext cx="4029119" cy="3136062"/>
            <a:chOff x="7613625" y="709592"/>
            <a:chExt cx="4029119" cy="3136062"/>
          </a:xfrm>
        </p:grpSpPr>
        <p:pic>
          <p:nvPicPr>
            <p:cNvPr id="40" name="그림 39">
              <a:extLst>
                <a:ext uri="{FF2B5EF4-FFF2-40B4-BE49-F238E27FC236}">
                  <a16:creationId xmlns:a16="http://schemas.microsoft.com/office/drawing/2014/main" id="{760729FE-5D11-4BCA-9C21-15B5CF117AE1}"/>
                </a:ext>
              </a:extLst>
            </p:cNvPr>
            <p:cNvPicPr>
              <a:picLocks noChangeAspect="1"/>
            </p:cNvPicPr>
            <p:nvPr/>
          </p:nvPicPr>
          <p:blipFill rotWithShape="1">
            <a:blip r:embed="rId5"/>
            <a:srcRect t="3309" r="65797" b="59592"/>
            <a:stretch/>
          </p:blipFill>
          <p:spPr>
            <a:xfrm>
              <a:off x="8183043" y="1189266"/>
              <a:ext cx="2965830" cy="2227601"/>
            </a:xfrm>
            <a:prstGeom prst="rect">
              <a:avLst/>
            </a:prstGeom>
          </p:spPr>
        </p:pic>
        <p:sp>
          <p:nvSpPr>
            <p:cNvPr id="48" name="사각형: 둥근 모서리 47">
              <a:extLst>
                <a:ext uri="{FF2B5EF4-FFF2-40B4-BE49-F238E27FC236}">
                  <a16:creationId xmlns:a16="http://schemas.microsoft.com/office/drawing/2014/main" id="{A2D33E07-B8CC-496E-9AA4-0FE3059BFD61}"/>
                </a:ext>
              </a:extLst>
            </p:cNvPr>
            <p:cNvSpPr/>
            <p:nvPr/>
          </p:nvSpPr>
          <p:spPr>
            <a:xfrm>
              <a:off x="8079994" y="709592"/>
              <a:ext cx="3273806" cy="64632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Meridional mass transport</a:t>
              </a:r>
            </a:p>
          </p:txBody>
        </p:sp>
        <p:pic>
          <p:nvPicPr>
            <p:cNvPr id="51" name="그림 50">
              <a:extLst>
                <a:ext uri="{FF2B5EF4-FFF2-40B4-BE49-F238E27FC236}">
                  <a16:creationId xmlns:a16="http://schemas.microsoft.com/office/drawing/2014/main" id="{32B1D19F-3DFC-4BB6-A485-08C12A200288}"/>
                </a:ext>
              </a:extLst>
            </p:cNvPr>
            <p:cNvPicPr>
              <a:picLocks noChangeAspect="1"/>
            </p:cNvPicPr>
            <p:nvPr/>
          </p:nvPicPr>
          <p:blipFill rotWithShape="1">
            <a:blip r:embed="rId5"/>
            <a:srcRect t="42034" r="65797" b="51258"/>
            <a:stretch/>
          </p:blipFill>
          <p:spPr>
            <a:xfrm>
              <a:off x="8255161" y="3455838"/>
              <a:ext cx="2870562" cy="389816"/>
            </a:xfrm>
            <a:prstGeom prst="rect">
              <a:avLst/>
            </a:prstGeom>
          </p:spPr>
        </p:pic>
        <p:sp>
          <p:nvSpPr>
            <p:cNvPr id="55" name="직사각형 54">
              <a:extLst>
                <a:ext uri="{FF2B5EF4-FFF2-40B4-BE49-F238E27FC236}">
                  <a16:creationId xmlns:a16="http://schemas.microsoft.com/office/drawing/2014/main" id="{1C00DC9B-D717-4593-BA2D-10CDAA30A07C}"/>
                </a:ext>
              </a:extLst>
            </p:cNvPr>
            <p:cNvSpPr/>
            <p:nvPr/>
          </p:nvSpPr>
          <p:spPr>
            <a:xfrm>
              <a:off x="10892218" y="3377795"/>
              <a:ext cx="750526"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[Pa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62" name="화살표: 오른쪽 61">
              <a:extLst>
                <a:ext uri="{FF2B5EF4-FFF2-40B4-BE49-F238E27FC236}">
                  <a16:creationId xmlns:a16="http://schemas.microsoft.com/office/drawing/2014/main" id="{DE960243-4DED-4A52-899F-EB11AC135C2B}"/>
                </a:ext>
              </a:extLst>
            </p:cNvPr>
            <p:cNvSpPr/>
            <p:nvPr/>
          </p:nvSpPr>
          <p:spPr>
            <a:xfrm>
              <a:off x="9457189" y="2294254"/>
              <a:ext cx="1295692" cy="592682"/>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Arial" panose="020B0604020202020204" pitchFamily="34" charset="0"/>
                  <a:cs typeface="Arial" panose="020B0604020202020204" pitchFamily="34" charset="0"/>
                </a:rPr>
                <a:t>Equatorward</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70" name="화살표: 오른쪽 69">
              <a:extLst>
                <a:ext uri="{FF2B5EF4-FFF2-40B4-BE49-F238E27FC236}">
                  <a16:creationId xmlns:a16="http://schemas.microsoft.com/office/drawing/2014/main" id="{C4E4B0B8-13A6-423F-83B2-2197098DDF4C}"/>
                </a:ext>
              </a:extLst>
            </p:cNvPr>
            <p:cNvSpPr/>
            <p:nvPr/>
          </p:nvSpPr>
          <p:spPr>
            <a:xfrm>
              <a:off x="7613625" y="2067503"/>
              <a:ext cx="569418" cy="400110"/>
            </a:xfrm>
            <a:prstGeom prst="rightArrow">
              <a:avLst/>
            </a:prstGeom>
            <a:solidFill>
              <a:schemeClr val="bg1">
                <a:lumMod val="8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grpSp>
      <p:grpSp>
        <p:nvGrpSpPr>
          <p:cNvPr id="11" name="그룹 10">
            <a:extLst>
              <a:ext uri="{FF2B5EF4-FFF2-40B4-BE49-F238E27FC236}">
                <a16:creationId xmlns:a16="http://schemas.microsoft.com/office/drawing/2014/main" id="{2AD8E11D-7F0A-4B12-BD60-B0E7C47AD491}"/>
              </a:ext>
            </a:extLst>
          </p:cNvPr>
          <p:cNvGrpSpPr/>
          <p:nvPr/>
        </p:nvGrpSpPr>
        <p:grpSpPr>
          <a:xfrm>
            <a:off x="473709" y="4243098"/>
            <a:ext cx="4381606" cy="2508240"/>
            <a:chOff x="473709" y="4243098"/>
            <a:chExt cx="4381606" cy="2508240"/>
          </a:xfrm>
        </p:grpSpPr>
        <p:grpSp>
          <p:nvGrpSpPr>
            <p:cNvPr id="9" name="그룹 8">
              <a:extLst>
                <a:ext uri="{FF2B5EF4-FFF2-40B4-BE49-F238E27FC236}">
                  <a16:creationId xmlns:a16="http://schemas.microsoft.com/office/drawing/2014/main" id="{48EDA3B3-D32E-491E-BE93-14CC858514C7}"/>
                </a:ext>
              </a:extLst>
            </p:cNvPr>
            <p:cNvGrpSpPr/>
            <p:nvPr/>
          </p:nvGrpSpPr>
          <p:grpSpPr>
            <a:xfrm>
              <a:off x="473709" y="4243098"/>
              <a:ext cx="4381606" cy="2186766"/>
              <a:chOff x="473709" y="4243098"/>
              <a:chExt cx="4381606" cy="2186766"/>
            </a:xfrm>
          </p:grpSpPr>
          <p:pic>
            <p:nvPicPr>
              <p:cNvPr id="56" name="그림 55">
                <a:extLst>
                  <a:ext uri="{FF2B5EF4-FFF2-40B4-BE49-F238E27FC236}">
                    <a16:creationId xmlns:a16="http://schemas.microsoft.com/office/drawing/2014/main" id="{D871F195-46DA-48DF-B410-B7A9EFF292DB}"/>
                  </a:ext>
                </a:extLst>
              </p:cNvPr>
              <p:cNvPicPr>
                <a:picLocks noChangeAspect="1"/>
              </p:cNvPicPr>
              <p:nvPr/>
            </p:nvPicPr>
            <p:blipFill rotWithShape="1">
              <a:blip r:embed="rId6"/>
              <a:srcRect r="66794" b="18982"/>
              <a:stretch/>
            </p:blipFill>
            <p:spPr>
              <a:xfrm>
                <a:off x="1088430" y="4243098"/>
                <a:ext cx="2216316" cy="2186766"/>
              </a:xfrm>
              <a:prstGeom prst="rect">
                <a:avLst/>
              </a:prstGeom>
            </p:spPr>
          </p:pic>
          <p:sp>
            <p:nvSpPr>
              <p:cNvPr id="57" name="사각형: 둥근 모서리 56">
                <a:extLst>
                  <a:ext uri="{FF2B5EF4-FFF2-40B4-BE49-F238E27FC236}">
                    <a16:creationId xmlns:a16="http://schemas.microsoft.com/office/drawing/2014/main" id="{1E677009-B881-4F92-BB9F-9A0535F23A15}"/>
                  </a:ext>
                </a:extLst>
              </p:cNvPr>
              <p:cNvSpPr/>
              <p:nvPr/>
            </p:nvSpPr>
            <p:spPr>
              <a:xfrm>
                <a:off x="2942305" y="4243098"/>
                <a:ext cx="1913010" cy="64632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Antarctic SP decrease</a:t>
                </a:r>
              </a:p>
            </p:txBody>
          </p:sp>
          <p:sp>
            <p:nvSpPr>
              <p:cNvPr id="71" name="화살표: 오른쪽 70">
                <a:extLst>
                  <a:ext uri="{FF2B5EF4-FFF2-40B4-BE49-F238E27FC236}">
                    <a16:creationId xmlns:a16="http://schemas.microsoft.com/office/drawing/2014/main" id="{32B8B748-B30C-4331-95AC-8A76836A209D}"/>
                  </a:ext>
                </a:extLst>
              </p:cNvPr>
              <p:cNvSpPr/>
              <p:nvPr/>
            </p:nvSpPr>
            <p:spPr>
              <a:xfrm>
                <a:off x="473709" y="5028961"/>
                <a:ext cx="569418" cy="400110"/>
              </a:xfrm>
              <a:prstGeom prst="rightArrow">
                <a:avLst/>
              </a:prstGeom>
              <a:solidFill>
                <a:schemeClr val="bg1">
                  <a:lumMod val="8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grpSp>
        <p:pic>
          <p:nvPicPr>
            <p:cNvPr id="73" name="그림 72">
              <a:extLst>
                <a:ext uri="{FF2B5EF4-FFF2-40B4-BE49-F238E27FC236}">
                  <a16:creationId xmlns:a16="http://schemas.microsoft.com/office/drawing/2014/main" id="{F756B7D0-E274-4FA2-BDE4-36E1649E3ADA}"/>
                </a:ext>
              </a:extLst>
            </p:cNvPr>
            <p:cNvPicPr>
              <a:picLocks noChangeAspect="1"/>
            </p:cNvPicPr>
            <p:nvPr/>
          </p:nvPicPr>
          <p:blipFill rotWithShape="1">
            <a:blip r:embed="rId6"/>
            <a:srcRect l="2770" t="89407" r="69577"/>
            <a:stretch/>
          </p:blipFill>
          <p:spPr>
            <a:xfrm>
              <a:off x="1153960" y="6415860"/>
              <a:ext cx="2165614" cy="335478"/>
            </a:xfrm>
            <a:prstGeom prst="rect">
              <a:avLst/>
            </a:prstGeom>
          </p:spPr>
        </p:pic>
        <p:sp>
          <p:nvSpPr>
            <p:cNvPr id="74" name="직사각형 73">
              <a:extLst>
                <a:ext uri="{FF2B5EF4-FFF2-40B4-BE49-F238E27FC236}">
                  <a16:creationId xmlns:a16="http://schemas.microsoft.com/office/drawing/2014/main" id="{D7B5E3F8-AE0A-42C5-B19E-C30BF02D68CB}"/>
                </a:ext>
              </a:extLst>
            </p:cNvPr>
            <p:cNvSpPr/>
            <p:nvPr/>
          </p:nvSpPr>
          <p:spPr>
            <a:xfrm>
              <a:off x="3280484" y="6385023"/>
              <a:ext cx="503664"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[Pa]</a:t>
              </a:r>
              <a:endParaRPr lang="ko-KR" altLang="en-US" sz="1400" dirty="0"/>
            </a:p>
          </p:txBody>
        </p:sp>
      </p:grpSp>
      <p:grpSp>
        <p:nvGrpSpPr>
          <p:cNvPr id="12" name="그룹 11">
            <a:extLst>
              <a:ext uri="{FF2B5EF4-FFF2-40B4-BE49-F238E27FC236}">
                <a16:creationId xmlns:a16="http://schemas.microsoft.com/office/drawing/2014/main" id="{9591167D-65C3-45D8-BE5E-E0101BE0C641}"/>
              </a:ext>
            </a:extLst>
          </p:cNvPr>
          <p:cNvGrpSpPr/>
          <p:nvPr/>
        </p:nvGrpSpPr>
        <p:grpSpPr>
          <a:xfrm>
            <a:off x="4784136" y="4184407"/>
            <a:ext cx="6932071" cy="2612633"/>
            <a:chOff x="4784136" y="4184407"/>
            <a:chExt cx="6932071" cy="2612633"/>
          </a:xfrm>
        </p:grpSpPr>
        <p:grpSp>
          <p:nvGrpSpPr>
            <p:cNvPr id="10" name="그룹 9">
              <a:extLst>
                <a:ext uri="{FF2B5EF4-FFF2-40B4-BE49-F238E27FC236}">
                  <a16:creationId xmlns:a16="http://schemas.microsoft.com/office/drawing/2014/main" id="{67D07600-575A-4FA5-9357-F7DCD716D501}"/>
                </a:ext>
              </a:extLst>
            </p:cNvPr>
            <p:cNvGrpSpPr/>
            <p:nvPr/>
          </p:nvGrpSpPr>
          <p:grpSpPr>
            <a:xfrm>
              <a:off x="4784136" y="4184407"/>
              <a:ext cx="6932071" cy="2612633"/>
              <a:chOff x="4784136" y="4184407"/>
              <a:chExt cx="6932071" cy="2612633"/>
            </a:xfrm>
          </p:grpSpPr>
          <p:pic>
            <p:nvPicPr>
              <p:cNvPr id="64" name="그림 63">
                <a:extLst>
                  <a:ext uri="{FF2B5EF4-FFF2-40B4-BE49-F238E27FC236}">
                    <a16:creationId xmlns:a16="http://schemas.microsoft.com/office/drawing/2014/main" id="{08ECBAEB-7081-44A1-9B46-180B8A14DB8D}"/>
                  </a:ext>
                </a:extLst>
              </p:cNvPr>
              <p:cNvPicPr>
                <a:picLocks noChangeAspect="1"/>
              </p:cNvPicPr>
              <p:nvPr/>
            </p:nvPicPr>
            <p:blipFill rotWithShape="1">
              <a:blip r:embed="rId7"/>
              <a:srcRect l="32461"/>
              <a:stretch/>
            </p:blipFill>
            <p:spPr>
              <a:xfrm>
                <a:off x="5452912" y="4184407"/>
                <a:ext cx="3767550" cy="2612633"/>
              </a:xfrm>
              <a:prstGeom prst="rect">
                <a:avLst/>
              </a:prstGeom>
            </p:spPr>
          </p:pic>
          <p:sp>
            <p:nvSpPr>
              <p:cNvPr id="66" name="TextBox 65">
                <a:extLst>
                  <a:ext uri="{FF2B5EF4-FFF2-40B4-BE49-F238E27FC236}">
                    <a16:creationId xmlns:a16="http://schemas.microsoft.com/office/drawing/2014/main" id="{DEAFA840-D55A-4988-BC80-959808ABB557}"/>
                  </a:ext>
                </a:extLst>
              </p:cNvPr>
              <p:cNvSpPr txBox="1"/>
              <p:nvPr/>
            </p:nvSpPr>
            <p:spPr>
              <a:xfrm>
                <a:off x="9094783" y="4453112"/>
                <a:ext cx="2621424" cy="1420325"/>
              </a:xfrm>
              <a:prstGeom prst="rect">
                <a:avLst/>
              </a:prstGeom>
              <a:noFill/>
              <a:ln>
                <a:noFill/>
              </a:ln>
            </p:spPr>
            <p:txBody>
              <a:bodyPr wrap="square" rtlCol="0">
                <a:spAutoFit/>
              </a:bodyPr>
              <a:lstStyle/>
              <a:p>
                <a:pPr algn="ctr">
                  <a:lnSpc>
                    <a:spcPct val="150000"/>
                  </a:lnSpc>
                </a:pPr>
                <a:r>
                  <a:rPr lang="en-US" altLang="ko-KR" sz="2000" dirty="0">
                    <a:latin typeface="Arial" panose="020B0604020202020204" pitchFamily="34" charset="0"/>
                    <a:cs typeface="Arial" panose="020B0604020202020204" pitchFamily="34" charset="0"/>
                  </a:rPr>
                  <a:t>Positive SAM (Negative Z) &amp; Poleward shift of jet</a:t>
                </a:r>
                <a:endParaRPr lang="ko-KR" altLang="en-US" sz="2000" dirty="0">
                  <a:latin typeface="Arial" panose="020B0604020202020204" pitchFamily="34" charset="0"/>
                  <a:cs typeface="Arial" panose="020B0604020202020204" pitchFamily="34" charset="0"/>
                </a:endParaRPr>
              </a:p>
            </p:txBody>
          </p:sp>
          <p:sp>
            <p:nvSpPr>
              <p:cNvPr id="72" name="화살표: 오른쪽 71">
                <a:extLst>
                  <a:ext uri="{FF2B5EF4-FFF2-40B4-BE49-F238E27FC236}">
                    <a16:creationId xmlns:a16="http://schemas.microsoft.com/office/drawing/2014/main" id="{6ADE328B-2EF3-4A80-BB7B-4F169459757C}"/>
                  </a:ext>
                </a:extLst>
              </p:cNvPr>
              <p:cNvSpPr/>
              <p:nvPr/>
            </p:nvSpPr>
            <p:spPr>
              <a:xfrm>
                <a:off x="4784136" y="5028961"/>
                <a:ext cx="569418" cy="400110"/>
              </a:xfrm>
              <a:prstGeom prst="rightArrow">
                <a:avLst/>
              </a:prstGeom>
              <a:solidFill>
                <a:schemeClr val="bg1">
                  <a:lumMod val="8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grpSp>
        <p:sp>
          <p:nvSpPr>
            <p:cNvPr id="75" name="직사각형 74">
              <a:extLst>
                <a:ext uri="{FF2B5EF4-FFF2-40B4-BE49-F238E27FC236}">
                  <a16:creationId xmlns:a16="http://schemas.microsoft.com/office/drawing/2014/main" id="{217B3AEE-CB3F-4153-92B9-6B282FEA7A9D}"/>
                </a:ext>
              </a:extLst>
            </p:cNvPr>
            <p:cNvSpPr/>
            <p:nvPr/>
          </p:nvSpPr>
          <p:spPr>
            <a:xfrm>
              <a:off x="9125263" y="6399111"/>
              <a:ext cx="679994"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76" name="직사각형 75">
              <a:extLst>
                <a:ext uri="{FF2B5EF4-FFF2-40B4-BE49-F238E27FC236}">
                  <a16:creationId xmlns:a16="http://schemas.microsoft.com/office/drawing/2014/main" id="{CF2F8E77-E0EC-4954-8DF6-C9BD2FCD847D}"/>
                </a:ext>
              </a:extLst>
            </p:cNvPr>
            <p:cNvSpPr/>
            <p:nvPr/>
          </p:nvSpPr>
          <p:spPr>
            <a:xfrm>
              <a:off x="5353554" y="6429591"/>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grpSp>
    </p:spTree>
    <p:extLst>
      <p:ext uri="{BB962C8B-B14F-4D97-AF65-F5344CB8AC3E}">
        <p14:creationId xmlns:p14="http://schemas.microsoft.com/office/powerpoint/2010/main" val="34115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Tropospheric impacts of Antarctic ozone depletion</a:t>
            </a:r>
            <a:endParaRPr lang="ko-KR" altLang="en-US" sz="3600" dirty="0">
              <a:latin typeface="Arial" panose="020B0604020202020204" pitchFamily="34" charset="0"/>
              <a:cs typeface="Arial" panose="020B0604020202020204" pitchFamily="34" charset="0"/>
            </a:endParaRPr>
          </a:p>
        </p:txBody>
      </p:sp>
      <p:sp>
        <p:nvSpPr>
          <p:cNvPr id="3" name="슬라이드 번호 개체 틀 2">
            <a:extLst>
              <a:ext uri="{FF2B5EF4-FFF2-40B4-BE49-F238E27FC236}">
                <a16:creationId xmlns:a16="http://schemas.microsoft.com/office/drawing/2014/main" id="{582660ED-7A8E-4F49-A61A-7E00EA4F741A}"/>
              </a:ext>
            </a:extLst>
          </p:cNvPr>
          <p:cNvSpPr>
            <a:spLocks noGrp="1"/>
          </p:cNvSpPr>
          <p:nvPr>
            <p:ph type="sldNum" sz="quarter" idx="12"/>
          </p:nvPr>
        </p:nvSpPr>
        <p:spPr/>
        <p:txBody>
          <a:bodyPr/>
          <a:lstStyle/>
          <a:p>
            <a:fld id="{C92E15F5-526D-4C45-AE35-3B502B383B82}" type="slidenum">
              <a:rPr lang="ko-KR" altLang="en-US" smtClean="0"/>
              <a:t>2</a:t>
            </a:fld>
            <a:endParaRPr lang="ko-KR" altLang="en-US"/>
          </a:p>
        </p:txBody>
      </p:sp>
      <p:pic>
        <p:nvPicPr>
          <p:cNvPr id="4" name="그림 3">
            <a:extLst>
              <a:ext uri="{FF2B5EF4-FFF2-40B4-BE49-F238E27FC236}">
                <a16:creationId xmlns:a16="http://schemas.microsoft.com/office/drawing/2014/main" id="{79E76D7E-0E29-4EB6-BB73-92D0A2053833}"/>
              </a:ext>
            </a:extLst>
          </p:cNvPr>
          <p:cNvPicPr>
            <a:picLocks noChangeAspect="1"/>
          </p:cNvPicPr>
          <p:nvPr/>
        </p:nvPicPr>
        <p:blipFill rotWithShape="1">
          <a:blip r:embed="rId3"/>
          <a:srcRect t="5003" r="46981" b="46766"/>
          <a:stretch/>
        </p:blipFill>
        <p:spPr>
          <a:xfrm>
            <a:off x="8141221" y="1111934"/>
            <a:ext cx="3297923" cy="2749442"/>
          </a:xfrm>
          <a:prstGeom prst="rect">
            <a:avLst/>
          </a:prstGeom>
        </p:spPr>
      </p:pic>
      <p:pic>
        <p:nvPicPr>
          <p:cNvPr id="5" name="그림 4">
            <a:extLst>
              <a:ext uri="{FF2B5EF4-FFF2-40B4-BE49-F238E27FC236}">
                <a16:creationId xmlns:a16="http://schemas.microsoft.com/office/drawing/2014/main" id="{3CFF73BF-D425-4EA5-AA28-00D8487A6E1D}"/>
              </a:ext>
            </a:extLst>
          </p:cNvPr>
          <p:cNvPicPr>
            <a:picLocks noChangeAspect="1"/>
          </p:cNvPicPr>
          <p:nvPr/>
        </p:nvPicPr>
        <p:blipFill rotWithShape="1">
          <a:blip r:embed="rId4"/>
          <a:srcRect l="17000" b="9497"/>
          <a:stretch/>
        </p:blipFill>
        <p:spPr>
          <a:xfrm>
            <a:off x="658102" y="1111934"/>
            <a:ext cx="7223791" cy="2853915"/>
          </a:xfrm>
          <a:prstGeom prst="rect">
            <a:avLst/>
          </a:prstGeom>
        </p:spPr>
      </p:pic>
      <p:sp>
        <p:nvSpPr>
          <p:cNvPr id="7" name="TextBox 6">
            <a:extLst>
              <a:ext uri="{FF2B5EF4-FFF2-40B4-BE49-F238E27FC236}">
                <a16:creationId xmlns:a16="http://schemas.microsoft.com/office/drawing/2014/main" id="{7F32AFC4-AF48-4C48-8750-188189AF754C}"/>
              </a:ext>
            </a:extLst>
          </p:cNvPr>
          <p:cNvSpPr txBox="1"/>
          <p:nvPr/>
        </p:nvSpPr>
        <p:spPr>
          <a:xfrm>
            <a:off x="5184957" y="3979722"/>
            <a:ext cx="2956264" cy="360612"/>
          </a:xfrm>
          <a:prstGeom prst="rect">
            <a:avLst/>
          </a:prstGeom>
          <a:noFill/>
        </p:spPr>
        <p:txBody>
          <a:bodyPr wrap="square" rtlCol="0" anchor="t">
            <a:spAutoFit/>
          </a:bodyPr>
          <a:lstStyle/>
          <a:p>
            <a:pPr defTabSz="1134648" latinLnBrk="1">
              <a:lnSpc>
                <a:spcPct val="12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(Thompson and Solomon, 2002)</a:t>
            </a:r>
          </a:p>
        </p:txBody>
      </p:sp>
      <p:sp>
        <p:nvSpPr>
          <p:cNvPr id="8" name="TextBox 7">
            <a:extLst>
              <a:ext uri="{FF2B5EF4-FFF2-40B4-BE49-F238E27FC236}">
                <a16:creationId xmlns:a16="http://schemas.microsoft.com/office/drawing/2014/main" id="{55B01661-A8A6-42E3-B8A2-58447C1C4862}"/>
              </a:ext>
            </a:extLst>
          </p:cNvPr>
          <p:cNvSpPr txBox="1"/>
          <p:nvPr/>
        </p:nvSpPr>
        <p:spPr>
          <a:xfrm>
            <a:off x="9736361" y="3979722"/>
            <a:ext cx="1702782" cy="360612"/>
          </a:xfrm>
          <a:prstGeom prst="rect">
            <a:avLst/>
          </a:prstGeom>
          <a:noFill/>
        </p:spPr>
        <p:txBody>
          <a:bodyPr wrap="square" rtlCol="0" anchor="t">
            <a:spAutoFit/>
          </a:bodyPr>
          <a:lstStyle/>
          <a:p>
            <a:pPr defTabSz="1134648" latinLnBrk="1">
              <a:lnSpc>
                <a:spcPct val="12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(Son et al., 2018)</a:t>
            </a:r>
          </a:p>
        </p:txBody>
      </p:sp>
      <p:sp>
        <p:nvSpPr>
          <p:cNvPr id="10" name="TextBox 9">
            <a:extLst>
              <a:ext uri="{FF2B5EF4-FFF2-40B4-BE49-F238E27FC236}">
                <a16:creationId xmlns:a16="http://schemas.microsoft.com/office/drawing/2014/main" id="{1EA7CC5E-900F-4ABB-9E9D-FAD507E27C7F}"/>
              </a:ext>
            </a:extLst>
          </p:cNvPr>
          <p:cNvSpPr txBox="1"/>
          <p:nvPr/>
        </p:nvSpPr>
        <p:spPr>
          <a:xfrm>
            <a:off x="8902610" y="993588"/>
            <a:ext cx="2423757" cy="394210"/>
          </a:xfrm>
          <a:prstGeom prst="rect">
            <a:avLst/>
          </a:prstGeom>
          <a:solidFill>
            <a:schemeClr val="bg1"/>
          </a:solidFill>
        </p:spPr>
        <p:txBody>
          <a:bodyPr wrap="square" rtlCol="0" anchor="t">
            <a:spAutoFit/>
          </a:bodyPr>
          <a:lstStyle/>
          <a:p>
            <a:pPr defTabSz="1134648" latinLnBrk="1">
              <a:lnSpc>
                <a:spcPct val="120000"/>
              </a:lnSpc>
              <a:buClr>
                <a:srgbClr val="1582AB"/>
              </a:buClr>
            </a:pPr>
            <a:r>
              <a:rPr lang="en-US" altLang="ko-KR"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DJF U trend in JRA-55</a:t>
            </a:r>
          </a:p>
        </p:txBody>
      </p:sp>
      <p:sp>
        <p:nvSpPr>
          <p:cNvPr id="16" name="사각형: 둥근 모서리 15">
            <a:extLst>
              <a:ext uri="{FF2B5EF4-FFF2-40B4-BE49-F238E27FC236}">
                <a16:creationId xmlns:a16="http://schemas.microsoft.com/office/drawing/2014/main" id="{AE3708CF-9CD4-4AA6-9039-929F5796BCC5}"/>
              </a:ext>
            </a:extLst>
          </p:cNvPr>
          <p:cNvSpPr/>
          <p:nvPr/>
        </p:nvSpPr>
        <p:spPr>
          <a:xfrm>
            <a:off x="838200" y="4661405"/>
            <a:ext cx="2507789" cy="117856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Antarctic Ozone depletion</a:t>
            </a:r>
          </a:p>
        </p:txBody>
      </p:sp>
      <p:grpSp>
        <p:nvGrpSpPr>
          <p:cNvPr id="36" name="그룹 35">
            <a:extLst>
              <a:ext uri="{FF2B5EF4-FFF2-40B4-BE49-F238E27FC236}">
                <a16:creationId xmlns:a16="http://schemas.microsoft.com/office/drawing/2014/main" id="{E45208FA-AB00-4351-92B5-CCE39993992B}"/>
              </a:ext>
            </a:extLst>
          </p:cNvPr>
          <p:cNvGrpSpPr/>
          <p:nvPr/>
        </p:nvGrpSpPr>
        <p:grpSpPr>
          <a:xfrm>
            <a:off x="2202793" y="4661405"/>
            <a:ext cx="4557633" cy="1902982"/>
            <a:chOff x="2202793" y="4661405"/>
            <a:chExt cx="4557633" cy="1902982"/>
          </a:xfrm>
        </p:grpSpPr>
        <p:cxnSp>
          <p:nvCxnSpPr>
            <p:cNvPr id="17" name="직선 화살표 연결선 16">
              <a:extLst>
                <a:ext uri="{FF2B5EF4-FFF2-40B4-BE49-F238E27FC236}">
                  <a16:creationId xmlns:a16="http://schemas.microsoft.com/office/drawing/2014/main" id="{F005F70D-D877-444B-A23E-2A5F78703EBE}"/>
                </a:ext>
              </a:extLst>
            </p:cNvPr>
            <p:cNvCxnSpPr>
              <a:cxnSpLocks/>
              <a:stCxn id="16" idx="3"/>
              <a:endCxn id="23" idx="1"/>
            </p:cNvCxnSpPr>
            <p:nvPr/>
          </p:nvCxnSpPr>
          <p:spPr>
            <a:xfrm>
              <a:off x="3345989" y="5250687"/>
              <a:ext cx="10785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사각형: 둥근 모서리 22">
              <a:extLst>
                <a:ext uri="{FF2B5EF4-FFF2-40B4-BE49-F238E27FC236}">
                  <a16:creationId xmlns:a16="http://schemas.microsoft.com/office/drawing/2014/main" id="{91AB4832-9F88-426E-AA6F-968242973C7E}"/>
                </a:ext>
              </a:extLst>
            </p:cNvPr>
            <p:cNvSpPr/>
            <p:nvPr/>
          </p:nvSpPr>
          <p:spPr>
            <a:xfrm>
              <a:off x="4424572" y="4661405"/>
              <a:ext cx="2335854" cy="117856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Cold &amp; Strong </a:t>
              </a:r>
            </a:p>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Polar vortex</a:t>
              </a:r>
            </a:p>
          </p:txBody>
        </p:sp>
        <p:sp>
          <p:nvSpPr>
            <p:cNvPr id="26" name="직사각형 25">
              <a:extLst>
                <a:ext uri="{FF2B5EF4-FFF2-40B4-BE49-F238E27FC236}">
                  <a16:creationId xmlns:a16="http://schemas.microsoft.com/office/drawing/2014/main" id="{931633B4-40BB-43A7-8AEE-70ECD3316749}"/>
                </a:ext>
              </a:extLst>
            </p:cNvPr>
            <p:cNvSpPr/>
            <p:nvPr/>
          </p:nvSpPr>
          <p:spPr>
            <a:xfrm>
              <a:off x="2202793" y="6107852"/>
              <a:ext cx="2864887" cy="456535"/>
            </a:xfrm>
            <a:prstGeom prst="rect">
              <a:avLst/>
            </a:prstGeom>
            <a:ln>
              <a:noFill/>
            </a:ln>
          </p:spPr>
          <p:txBody>
            <a:bodyPr wrap="none">
              <a:spAutoFit/>
            </a:bodyPr>
            <a:lstStyle/>
            <a:p>
              <a:pPr algn="ctr">
                <a:lnSpc>
                  <a:spcPct val="150000"/>
                </a:lnSpc>
              </a:pPr>
              <a:r>
                <a:rPr lang="en-US" altLang="ko-KR" dirty="0">
                  <a:latin typeface="Arial" panose="020B0604020202020204" pitchFamily="34" charset="0"/>
                  <a:cs typeface="Arial" panose="020B0604020202020204" pitchFamily="34" charset="0"/>
                </a:rPr>
                <a:t>Reduced radiative heating</a:t>
              </a:r>
            </a:p>
          </p:txBody>
        </p:sp>
        <p:cxnSp>
          <p:nvCxnSpPr>
            <p:cNvPr id="27" name="직선 화살표 연결선 26">
              <a:extLst>
                <a:ext uri="{FF2B5EF4-FFF2-40B4-BE49-F238E27FC236}">
                  <a16:creationId xmlns:a16="http://schemas.microsoft.com/office/drawing/2014/main" id="{B163CC09-E0F6-4827-8872-A6D31F1517BA}"/>
                </a:ext>
              </a:extLst>
            </p:cNvPr>
            <p:cNvCxnSpPr>
              <a:cxnSpLocks/>
            </p:cNvCxnSpPr>
            <p:nvPr/>
          </p:nvCxnSpPr>
          <p:spPr>
            <a:xfrm flipV="1">
              <a:off x="3809285" y="5374028"/>
              <a:ext cx="1" cy="829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그룹 8">
            <a:extLst>
              <a:ext uri="{FF2B5EF4-FFF2-40B4-BE49-F238E27FC236}">
                <a16:creationId xmlns:a16="http://schemas.microsoft.com/office/drawing/2014/main" id="{3B4A5751-64C5-453D-9790-A6E83FFF122C}"/>
              </a:ext>
            </a:extLst>
          </p:cNvPr>
          <p:cNvGrpSpPr/>
          <p:nvPr/>
        </p:nvGrpSpPr>
        <p:grpSpPr>
          <a:xfrm>
            <a:off x="6224243" y="2665018"/>
            <a:ext cx="5025918" cy="3899369"/>
            <a:chOff x="6224243" y="2665018"/>
            <a:chExt cx="5025918" cy="3899369"/>
          </a:xfrm>
        </p:grpSpPr>
        <p:grpSp>
          <p:nvGrpSpPr>
            <p:cNvPr id="37" name="그룹 36">
              <a:extLst>
                <a:ext uri="{FF2B5EF4-FFF2-40B4-BE49-F238E27FC236}">
                  <a16:creationId xmlns:a16="http://schemas.microsoft.com/office/drawing/2014/main" id="{C4AD2095-D718-484A-963E-44715C3A1A06}"/>
                </a:ext>
              </a:extLst>
            </p:cNvPr>
            <p:cNvGrpSpPr/>
            <p:nvPr/>
          </p:nvGrpSpPr>
          <p:grpSpPr>
            <a:xfrm>
              <a:off x="6224243" y="4661405"/>
              <a:ext cx="4905644" cy="1902982"/>
              <a:chOff x="6224243" y="4661405"/>
              <a:chExt cx="4905644" cy="1902982"/>
            </a:xfrm>
          </p:grpSpPr>
          <p:cxnSp>
            <p:nvCxnSpPr>
              <p:cNvPr id="20" name="직선 화살표 연결선 19">
                <a:extLst>
                  <a:ext uri="{FF2B5EF4-FFF2-40B4-BE49-F238E27FC236}">
                    <a16:creationId xmlns:a16="http://schemas.microsoft.com/office/drawing/2014/main" id="{DA365672-D1EE-42F2-B3C7-6B35FB99E952}"/>
                  </a:ext>
                </a:extLst>
              </p:cNvPr>
              <p:cNvCxnSpPr>
                <a:cxnSpLocks/>
                <a:stCxn id="23" idx="3"/>
                <a:endCxn id="32" idx="1"/>
              </p:cNvCxnSpPr>
              <p:nvPr/>
            </p:nvCxnSpPr>
            <p:spPr>
              <a:xfrm>
                <a:off x="6760426" y="5250687"/>
                <a:ext cx="10715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사각형: 둥근 모서리 31">
                <a:extLst>
                  <a:ext uri="{FF2B5EF4-FFF2-40B4-BE49-F238E27FC236}">
                    <a16:creationId xmlns:a16="http://schemas.microsoft.com/office/drawing/2014/main" id="{AA713078-CEDB-4498-AD16-1013D40A9684}"/>
                  </a:ext>
                </a:extLst>
              </p:cNvPr>
              <p:cNvSpPr/>
              <p:nvPr/>
            </p:nvSpPr>
            <p:spPr>
              <a:xfrm>
                <a:off x="7831964" y="4661405"/>
                <a:ext cx="3297923" cy="117856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Positive SAM &amp; </a:t>
                </a:r>
              </a:p>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Poleward shift of jet</a:t>
                </a:r>
              </a:p>
            </p:txBody>
          </p:sp>
          <p:sp>
            <p:nvSpPr>
              <p:cNvPr id="34" name="직사각형 33">
                <a:extLst>
                  <a:ext uri="{FF2B5EF4-FFF2-40B4-BE49-F238E27FC236}">
                    <a16:creationId xmlns:a16="http://schemas.microsoft.com/office/drawing/2014/main" id="{A122B4DF-8700-4B45-A390-EAB06CCB9B27}"/>
                  </a:ext>
                </a:extLst>
              </p:cNvPr>
              <p:cNvSpPr/>
              <p:nvPr/>
            </p:nvSpPr>
            <p:spPr>
              <a:xfrm>
                <a:off x="6224243" y="6107852"/>
                <a:ext cx="3805272" cy="456535"/>
              </a:xfrm>
              <a:prstGeom prst="rect">
                <a:avLst/>
              </a:prstGeom>
              <a:ln>
                <a:noFill/>
              </a:ln>
            </p:spPr>
            <p:txBody>
              <a:bodyPr wrap="none">
                <a:spAutoFit/>
              </a:bodyPr>
              <a:lstStyle/>
              <a:p>
                <a:pPr algn="ctr">
                  <a:lnSpc>
                    <a:spcPct val="150000"/>
                  </a:lnSpc>
                </a:pPr>
                <a:r>
                  <a:rPr lang="en-US" altLang="ko-KR" dirty="0">
                    <a:latin typeface="Arial" panose="020B0604020202020204" pitchFamily="34" charset="0"/>
                    <a:cs typeface="Arial" panose="020B0604020202020204" pitchFamily="34" charset="0"/>
                  </a:rPr>
                  <a:t>Stratosphere-Troposphere coupling</a:t>
                </a:r>
              </a:p>
            </p:txBody>
          </p:sp>
          <p:cxnSp>
            <p:nvCxnSpPr>
              <p:cNvPr id="35" name="직선 화살표 연결선 34">
                <a:extLst>
                  <a:ext uri="{FF2B5EF4-FFF2-40B4-BE49-F238E27FC236}">
                    <a16:creationId xmlns:a16="http://schemas.microsoft.com/office/drawing/2014/main" id="{5FBA3DBC-8360-445F-B73D-C98590217797}"/>
                  </a:ext>
                </a:extLst>
              </p:cNvPr>
              <p:cNvCxnSpPr>
                <a:cxnSpLocks/>
              </p:cNvCxnSpPr>
              <p:nvPr/>
            </p:nvCxnSpPr>
            <p:spPr>
              <a:xfrm flipV="1">
                <a:off x="7296197" y="5374028"/>
                <a:ext cx="1" cy="829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화살표: 오른쪽 21">
              <a:extLst>
                <a:ext uri="{FF2B5EF4-FFF2-40B4-BE49-F238E27FC236}">
                  <a16:creationId xmlns:a16="http://schemas.microsoft.com/office/drawing/2014/main" id="{8609B501-A0F9-4B57-850C-BAA2F139DC93}"/>
                </a:ext>
              </a:extLst>
            </p:cNvPr>
            <p:cNvSpPr/>
            <p:nvPr/>
          </p:nvSpPr>
          <p:spPr>
            <a:xfrm rot="10800000">
              <a:off x="9601200" y="2665018"/>
              <a:ext cx="331470" cy="400110"/>
            </a:xfrm>
            <a:prstGeom prst="rightArrow">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Arial" panose="020B0604020202020204" pitchFamily="34" charset="0"/>
                <a:cs typeface="Arial" panose="020B0604020202020204" pitchFamily="34" charset="0"/>
              </a:endParaRPr>
            </a:p>
          </p:txBody>
        </p:sp>
        <p:sp>
          <p:nvSpPr>
            <p:cNvPr id="2" name="직사각형 1">
              <a:extLst>
                <a:ext uri="{FF2B5EF4-FFF2-40B4-BE49-F238E27FC236}">
                  <a16:creationId xmlns:a16="http://schemas.microsoft.com/office/drawing/2014/main" id="{7ADE8F26-8DF3-4F01-A087-3AC9CFBE77E4}"/>
                </a:ext>
              </a:extLst>
            </p:cNvPr>
            <p:cNvSpPr/>
            <p:nvPr/>
          </p:nvSpPr>
          <p:spPr>
            <a:xfrm>
              <a:off x="9790182" y="2904924"/>
              <a:ext cx="1459979" cy="707886"/>
            </a:xfrm>
            <a:prstGeom prst="rect">
              <a:avLst/>
            </a:prstGeom>
          </p:spPr>
          <p:txBody>
            <a:bodyPr wrap="square">
              <a:spAutoFit/>
            </a:bodyPr>
            <a:lstStyle/>
            <a:p>
              <a:pPr algn="ctr"/>
              <a:r>
                <a:rPr lang="en-US" altLang="ko-KR" sz="2000" b="1" dirty="0">
                  <a:solidFill>
                    <a:srgbClr val="2F5597"/>
                  </a:solidFill>
                  <a:latin typeface="Arial" panose="020B0604020202020204" pitchFamily="34" charset="0"/>
                  <a:cs typeface="Arial" panose="020B0604020202020204" pitchFamily="34" charset="0"/>
                </a:rPr>
                <a:t>Poleward shift of jet</a:t>
              </a:r>
            </a:p>
          </p:txBody>
        </p:sp>
      </p:grpSp>
    </p:spTree>
    <p:extLst>
      <p:ext uri="{BB962C8B-B14F-4D97-AF65-F5344CB8AC3E}">
        <p14:creationId xmlns:p14="http://schemas.microsoft.com/office/powerpoint/2010/main" val="57887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a:xfrm>
            <a:off x="8610600" y="6356350"/>
            <a:ext cx="2743200" cy="365125"/>
          </a:xfrm>
        </p:spPr>
        <p:txBody>
          <a:bodyPr/>
          <a:lstStyle/>
          <a:p>
            <a:fld id="{C92E15F5-526D-4C45-AE35-3B502B383B82}" type="slidenum">
              <a:rPr lang="ko-KR" altLang="en-US" smtClean="0"/>
              <a:t>20</a:t>
            </a:fld>
            <a:endParaRPr lang="ko-KR" altLang="en-US"/>
          </a:p>
        </p:txBody>
      </p:sp>
      <p:sp>
        <p:nvSpPr>
          <p:cNvPr id="7" name="TextBox 6">
            <a:extLst>
              <a:ext uri="{FF2B5EF4-FFF2-40B4-BE49-F238E27FC236}">
                <a16:creationId xmlns:a16="http://schemas.microsoft.com/office/drawing/2014/main" id="{2EDF6667-3C64-42E1-A6DB-A4548B9DA85C}"/>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Conclusions</a:t>
            </a:r>
            <a:endParaRPr lang="ko-KR" altLang="en-US" sz="3600" dirty="0">
              <a:latin typeface="Arial" panose="020B0604020202020204" pitchFamily="34" charset="0"/>
              <a:cs typeface="Arial" panose="020B0604020202020204" pitchFamily="34" charset="0"/>
            </a:endParaRPr>
          </a:p>
        </p:txBody>
      </p:sp>
      <p:sp>
        <p:nvSpPr>
          <p:cNvPr id="22" name="사각형: 둥근 모서리 21">
            <a:extLst>
              <a:ext uri="{FF2B5EF4-FFF2-40B4-BE49-F238E27FC236}">
                <a16:creationId xmlns:a16="http://schemas.microsoft.com/office/drawing/2014/main" id="{64CAA8C0-EE37-43DA-B0BB-720F68CDEF33}"/>
              </a:ext>
            </a:extLst>
          </p:cNvPr>
          <p:cNvSpPr/>
          <p:nvPr/>
        </p:nvSpPr>
        <p:spPr>
          <a:xfrm>
            <a:off x="528018" y="1101145"/>
            <a:ext cx="3463069" cy="619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Antarctic O</a:t>
            </a:r>
            <a:r>
              <a:rPr lang="en-US" altLang="ko-KR" sz="2000" baseline="-25000" dirty="0">
                <a:solidFill>
                  <a:schemeClr val="tx1"/>
                </a:solidFill>
                <a:latin typeface="Arial" panose="020B0604020202020204" pitchFamily="34" charset="0"/>
                <a:cs typeface="Arial" panose="020B0604020202020204" pitchFamily="34" charset="0"/>
              </a:rPr>
              <a:t>3</a:t>
            </a:r>
            <a:r>
              <a:rPr lang="en-US" altLang="ko-KR" sz="2000" dirty="0">
                <a:solidFill>
                  <a:schemeClr val="tx1"/>
                </a:solidFill>
                <a:latin typeface="Arial" panose="020B0604020202020204" pitchFamily="34" charset="0"/>
                <a:cs typeface="Arial" panose="020B0604020202020204" pitchFamily="34" charset="0"/>
              </a:rPr>
              <a:t> depletion</a:t>
            </a:r>
          </a:p>
        </p:txBody>
      </p:sp>
      <p:cxnSp>
        <p:nvCxnSpPr>
          <p:cNvPr id="23" name="직선 화살표 연결선 22">
            <a:extLst>
              <a:ext uri="{FF2B5EF4-FFF2-40B4-BE49-F238E27FC236}">
                <a16:creationId xmlns:a16="http://schemas.microsoft.com/office/drawing/2014/main" id="{CE0D099B-034B-4867-A62C-A0C8048C7502}"/>
              </a:ext>
            </a:extLst>
          </p:cNvPr>
          <p:cNvCxnSpPr>
            <a:cxnSpLocks/>
          </p:cNvCxnSpPr>
          <p:nvPr/>
        </p:nvCxnSpPr>
        <p:spPr>
          <a:xfrm flipH="1">
            <a:off x="1556362" y="1720792"/>
            <a:ext cx="3498" cy="623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그룹 41">
            <a:extLst>
              <a:ext uri="{FF2B5EF4-FFF2-40B4-BE49-F238E27FC236}">
                <a16:creationId xmlns:a16="http://schemas.microsoft.com/office/drawing/2014/main" id="{7CB99415-0C79-4A8D-9B3C-28590F55E8B7}"/>
              </a:ext>
            </a:extLst>
          </p:cNvPr>
          <p:cNvGrpSpPr/>
          <p:nvPr/>
        </p:nvGrpSpPr>
        <p:grpSpPr>
          <a:xfrm>
            <a:off x="812916" y="2634034"/>
            <a:ext cx="5549427" cy="1742407"/>
            <a:chOff x="812916" y="4504044"/>
            <a:chExt cx="5549427" cy="1742407"/>
          </a:xfrm>
        </p:grpSpPr>
        <p:sp>
          <p:nvSpPr>
            <p:cNvPr id="43" name="직사각형 42">
              <a:extLst>
                <a:ext uri="{FF2B5EF4-FFF2-40B4-BE49-F238E27FC236}">
                  <a16:creationId xmlns:a16="http://schemas.microsoft.com/office/drawing/2014/main" id="{1448EEAA-DDD5-4449-A627-731972E3BF83}"/>
                </a:ext>
              </a:extLst>
            </p:cNvPr>
            <p:cNvSpPr/>
            <p:nvPr/>
          </p:nvSpPr>
          <p:spPr>
            <a:xfrm>
              <a:off x="812916" y="5287791"/>
              <a:ext cx="5549427" cy="958660"/>
            </a:xfrm>
            <a:prstGeom prst="rect">
              <a:avLst/>
            </a:prstGeom>
            <a:ln>
              <a:noFill/>
            </a:ln>
          </p:spPr>
          <p:txBody>
            <a:bodyPr wrap="square">
              <a:spAutoFit/>
            </a:bodyPr>
            <a:lstStyle/>
            <a:p>
              <a:pPr algn="just">
                <a:lnSpc>
                  <a:spcPct val="150000"/>
                </a:lnSpc>
              </a:pPr>
              <a:r>
                <a:rPr lang="en-US" altLang="ko-KR" sz="2000" dirty="0">
                  <a:solidFill>
                    <a:srgbClr val="0070C0"/>
                  </a:solidFill>
                  <a:latin typeface="Arial" panose="020B0604020202020204" pitchFamily="34" charset="0"/>
                  <a:cs typeface="Arial" panose="020B0604020202020204" pitchFamily="34" charset="0"/>
                </a:rPr>
                <a:t>Eddy momentum flux convergence </a:t>
              </a:r>
            </a:p>
            <a:p>
              <a:pPr algn="just">
                <a:lnSpc>
                  <a:spcPct val="150000"/>
                </a:lnSpc>
              </a:pPr>
              <a:r>
                <a:rPr lang="en-US" altLang="ko-KR" sz="2000" dirty="0">
                  <a:solidFill>
                    <a:srgbClr val="0070C0"/>
                  </a:solidFill>
                  <a:latin typeface="Arial" panose="020B0604020202020204" pitchFamily="34" charset="0"/>
                  <a:cs typeface="Arial" panose="020B0604020202020204" pitchFamily="34" charset="0"/>
                </a:rPr>
                <a:t>→ Northward mass transport in the upper level</a:t>
              </a:r>
            </a:p>
          </p:txBody>
        </p:sp>
        <p:cxnSp>
          <p:nvCxnSpPr>
            <p:cNvPr id="44" name="직선 화살표 연결선 43">
              <a:extLst>
                <a:ext uri="{FF2B5EF4-FFF2-40B4-BE49-F238E27FC236}">
                  <a16:creationId xmlns:a16="http://schemas.microsoft.com/office/drawing/2014/main" id="{394133F0-6395-49B6-99B6-EA8B4529220A}"/>
                </a:ext>
              </a:extLst>
            </p:cNvPr>
            <p:cNvCxnSpPr>
              <a:cxnSpLocks/>
            </p:cNvCxnSpPr>
            <p:nvPr/>
          </p:nvCxnSpPr>
          <p:spPr>
            <a:xfrm flipV="1">
              <a:off x="2969699" y="4504044"/>
              <a:ext cx="0" cy="78374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그룹 44">
            <a:extLst>
              <a:ext uri="{FF2B5EF4-FFF2-40B4-BE49-F238E27FC236}">
                <a16:creationId xmlns:a16="http://schemas.microsoft.com/office/drawing/2014/main" id="{A10A7FB2-5DD2-476C-8AE7-8F08FE91A34E}"/>
              </a:ext>
            </a:extLst>
          </p:cNvPr>
          <p:cNvGrpSpPr/>
          <p:nvPr/>
        </p:nvGrpSpPr>
        <p:grpSpPr>
          <a:xfrm>
            <a:off x="528019" y="2345481"/>
            <a:ext cx="11165395" cy="652059"/>
            <a:chOff x="528019" y="4194221"/>
            <a:chExt cx="11165395" cy="652059"/>
          </a:xfrm>
        </p:grpSpPr>
        <p:sp>
          <p:nvSpPr>
            <p:cNvPr id="46" name="사각형: 둥근 모서리 45">
              <a:extLst>
                <a:ext uri="{FF2B5EF4-FFF2-40B4-BE49-F238E27FC236}">
                  <a16:creationId xmlns:a16="http://schemas.microsoft.com/office/drawing/2014/main" id="{63056703-E93D-4D37-AACE-BFC3883C1610}"/>
                </a:ext>
              </a:extLst>
            </p:cNvPr>
            <p:cNvSpPr/>
            <p:nvPr/>
          </p:nvSpPr>
          <p:spPr>
            <a:xfrm>
              <a:off x="528019" y="4194221"/>
              <a:ext cx="2056685" cy="619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Synoptic eddy</a:t>
              </a:r>
            </a:p>
          </p:txBody>
        </p:sp>
        <p:cxnSp>
          <p:nvCxnSpPr>
            <p:cNvPr id="47" name="직선 화살표 연결선 46">
              <a:extLst>
                <a:ext uri="{FF2B5EF4-FFF2-40B4-BE49-F238E27FC236}">
                  <a16:creationId xmlns:a16="http://schemas.microsoft.com/office/drawing/2014/main" id="{8C7DAA8F-2052-4BCC-87E7-1FEB0A3DA7ED}"/>
                </a:ext>
              </a:extLst>
            </p:cNvPr>
            <p:cNvCxnSpPr>
              <a:cxnSpLocks/>
              <a:stCxn id="46" idx="3"/>
              <a:endCxn id="48" idx="1"/>
            </p:cNvCxnSpPr>
            <p:nvPr/>
          </p:nvCxnSpPr>
          <p:spPr>
            <a:xfrm>
              <a:off x="2584704" y="4504045"/>
              <a:ext cx="81180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8" name="사각형: 둥근 모서리 47">
              <a:extLst>
                <a:ext uri="{FF2B5EF4-FFF2-40B4-BE49-F238E27FC236}">
                  <a16:creationId xmlns:a16="http://schemas.microsoft.com/office/drawing/2014/main" id="{A2D33E07-B8CC-496E-9AA4-0FE3059BFD61}"/>
                </a:ext>
              </a:extLst>
            </p:cNvPr>
            <p:cNvSpPr/>
            <p:nvPr/>
          </p:nvSpPr>
          <p:spPr>
            <a:xfrm>
              <a:off x="3396513" y="4194221"/>
              <a:ext cx="2965830" cy="61964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rgbClr val="0070C0"/>
                  </a:solidFill>
                  <a:latin typeface="Arial" panose="020B0604020202020204" pitchFamily="34" charset="0"/>
                  <a:cs typeface="Arial" panose="020B0604020202020204" pitchFamily="34" charset="0"/>
                </a:rPr>
                <a:t>Antarctic SP reduction</a:t>
              </a:r>
            </a:p>
          </p:txBody>
        </p:sp>
        <p:sp>
          <p:nvSpPr>
            <p:cNvPr id="49" name="사각형: 둥근 모서리 48">
              <a:extLst>
                <a:ext uri="{FF2B5EF4-FFF2-40B4-BE49-F238E27FC236}">
                  <a16:creationId xmlns:a16="http://schemas.microsoft.com/office/drawing/2014/main" id="{2D1AC496-B11B-44AD-82DE-43693E97072C}"/>
                </a:ext>
              </a:extLst>
            </p:cNvPr>
            <p:cNvSpPr/>
            <p:nvPr/>
          </p:nvSpPr>
          <p:spPr>
            <a:xfrm>
              <a:off x="7218295" y="4194222"/>
              <a:ext cx="4475119" cy="6520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rgbClr val="0070C0"/>
                  </a:solidFill>
                  <a:latin typeface="Arial" panose="020B0604020202020204" pitchFamily="34" charset="0"/>
                  <a:cs typeface="Arial" panose="020B0604020202020204" pitchFamily="34" charset="0"/>
                </a:rPr>
                <a:t>Positive SAM</a:t>
              </a:r>
              <a:r>
                <a:rPr lang="en-US" altLang="ko-KR" sz="2000" dirty="0">
                  <a:solidFill>
                    <a:schemeClr val="tx1"/>
                  </a:solidFill>
                  <a:latin typeface="Arial" panose="020B0604020202020204" pitchFamily="34" charset="0"/>
                  <a:cs typeface="Arial" panose="020B0604020202020204" pitchFamily="34" charset="0"/>
                </a:rPr>
                <a:t> &amp; Poleward shift of jet</a:t>
              </a:r>
            </a:p>
          </p:txBody>
        </p:sp>
        <p:cxnSp>
          <p:nvCxnSpPr>
            <p:cNvPr id="50" name="직선 화살표 연결선 49">
              <a:extLst>
                <a:ext uri="{FF2B5EF4-FFF2-40B4-BE49-F238E27FC236}">
                  <a16:creationId xmlns:a16="http://schemas.microsoft.com/office/drawing/2014/main" id="{117E86DF-FC52-42EF-A680-4D95E5349231}"/>
                </a:ext>
              </a:extLst>
            </p:cNvPr>
            <p:cNvCxnSpPr>
              <a:cxnSpLocks/>
            </p:cNvCxnSpPr>
            <p:nvPr/>
          </p:nvCxnSpPr>
          <p:spPr>
            <a:xfrm>
              <a:off x="6362343" y="4504045"/>
              <a:ext cx="8559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그룹 51">
            <a:extLst>
              <a:ext uri="{FF2B5EF4-FFF2-40B4-BE49-F238E27FC236}">
                <a16:creationId xmlns:a16="http://schemas.microsoft.com/office/drawing/2014/main" id="{E69722B9-D05C-443A-967E-384371D78FEF}"/>
              </a:ext>
            </a:extLst>
          </p:cNvPr>
          <p:cNvGrpSpPr/>
          <p:nvPr/>
        </p:nvGrpSpPr>
        <p:grpSpPr>
          <a:xfrm>
            <a:off x="5116720" y="1225440"/>
            <a:ext cx="5351337" cy="1429864"/>
            <a:chOff x="3914609" y="2142535"/>
            <a:chExt cx="5351337" cy="1429864"/>
          </a:xfrm>
        </p:grpSpPr>
        <p:sp>
          <p:nvSpPr>
            <p:cNvPr id="53" name="직사각형 52">
              <a:extLst>
                <a:ext uri="{FF2B5EF4-FFF2-40B4-BE49-F238E27FC236}">
                  <a16:creationId xmlns:a16="http://schemas.microsoft.com/office/drawing/2014/main" id="{D00C86DF-53EF-453B-92CC-6C5F7F80F109}"/>
                </a:ext>
              </a:extLst>
            </p:cNvPr>
            <p:cNvSpPr/>
            <p:nvPr/>
          </p:nvSpPr>
          <p:spPr>
            <a:xfrm>
              <a:off x="3914609" y="2142535"/>
              <a:ext cx="5351337" cy="496996"/>
            </a:xfrm>
            <a:prstGeom prst="rect">
              <a:avLst/>
            </a:prstGeom>
            <a:ln>
              <a:noFill/>
            </a:ln>
          </p:spPr>
          <p:txBody>
            <a:bodyPr wrap="none">
              <a:spAutoFit/>
            </a:bodyPr>
            <a:lstStyle/>
            <a:p>
              <a:pPr algn="just">
                <a:lnSpc>
                  <a:spcPct val="150000"/>
                </a:lnSpc>
              </a:pPr>
              <a:r>
                <a:rPr lang="en-US" altLang="ko-KR" sz="2000" dirty="0">
                  <a:solidFill>
                    <a:srgbClr val="0070C0"/>
                  </a:solidFill>
                  <a:latin typeface="Arial" panose="020B0604020202020204" pitchFamily="34" charset="0"/>
                  <a:cs typeface="Arial" panose="020B0604020202020204" pitchFamily="34" charset="0"/>
                </a:rPr>
                <a:t>SP reduction→ Negative Z in the troposphere</a:t>
              </a:r>
            </a:p>
          </p:txBody>
        </p:sp>
        <p:cxnSp>
          <p:nvCxnSpPr>
            <p:cNvPr id="54" name="직선 화살표 연결선 53">
              <a:extLst>
                <a:ext uri="{FF2B5EF4-FFF2-40B4-BE49-F238E27FC236}">
                  <a16:creationId xmlns:a16="http://schemas.microsoft.com/office/drawing/2014/main" id="{E746D320-B079-4341-A41A-649E3B46359D}"/>
                </a:ext>
              </a:extLst>
            </p:cNvPr>
            <p:cNvCxnSpPr>
              <a:cxnSpLocks/>
            </p:cNvCxnSpPr>
            <p:nvPr/>
          </p:nvCxnSpPr>
          <p:spPr>
            <a:xfrm>
              <a:off x="5587045" y="2684134"/>
              <a:ext cx="1162" cy="88826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77AD906-AA89-4673-8BEE-F88663929A85}"/>
              </a:ext>
            </a:extLst>
          </p:cNvPr>
          <p:cNvSpPr txBox="1"/>
          <p:nvPr/>
        </p:nvSpPr>
        <p:spPr>
          <a:xfrm>
            <a:off x="528018" y="4747151"/>
            <a:ext cx="7432641" cy="523220"/>
          </a:xfrm>
          <a:prstGeom prst="rect">
            <a:avLst/>
          </a:prstGeom>
          <a:noFill/>
        </p:spPr>
        <p:txBody>
          <a:bodyPr wrap="square" rtlCol="0">
            <a:spAutoFit/>
          </a:bodyPr>
          <a:lstStyle/>
          <a:p>
            <a:r>
              <a:rPr lang="en-US" altLang="ko-KR" sz="2800" dirty="0">
                <a:latin typeface="Arial" panose="020B0604020202020204" pitchFamily="34" charset="0"/>
                <a:cs typeface="Arial" panose="020B0604020202020204" pitchFamily="34" charset="0"/>
              </a:rPr>
              <a:t>Future plans</a:t>
            </a:r>
            <a:endParaRPr lang="ko-KR" altLang="en-US" sz="2800" dirty="0">
              <a:latin typeface="Arial" panose="020B0604020202020204" pitchFamily="34" charset="0"/>
              <a:cs typeface="Arial" panose="020B0604020202020204" pitchFamily="34" charset="0"/>
            </a:endParaRPr>
          </a:p>
        </p:txBody>
      </p:sp>
      <p:sp>
        <p:nvSpPr>
          <p:cNvPr id="60" name="직사각형 59">
            <a:extLst>
              <a:ext uri="{FF2B5EF4-FFF2-40B4-BE49-F238E27FC236}">
                <a16:creationId xmlns:a16="http://schemas.microsoft.com/office/drawing/2014/main" id="{0942F8EC-2F52-4499-A940-2EFEF7B395EF}"/>
              </a:ext>
            </a:extLst>
          </p:cNvPr>
          <p:cNvSpPr/>
          <p:nvPr/>
        </p:nvSpPr>
        <p:spPr>
          <a:xfrm>
            <a:off x="812914" y="5322740"/>
            <a:ext cx="10859731" cy="958660"/>
          </a:xfrm>
          <a:prstGeom prst="rect">
            <a:avLst/>
          </a:prstGeom>
          <a:ln>
            <a:noFill/>
          </a:ln>
        </p:spPr>
        <p:txBody>
          <a:bodyPr wrap="square">
            <a:spAutoFit/>
          </a:bodyPr>
          <a:lstStyle/>
          <a:p>
            <a:pPr marL="342900" indent="-342900" algn="just">
              <a:lnSpc>
                <a:spcPct val="150000"/>
              </a:lnSpc>
              <a:buFont typeface="Arial" panose="020B0604020202020204" pitchFamily="34" charset="0"/>
              <a:buChar char="•"/>
            </a:pPr>
            <a:r>
              <a:rPr lang="en-US" altLang="ko-KR" sz="2000" dirty="0">
                <a:latin typeface="Arial" panose="020B0604020202020204" pitchFamily="34" charset="0"/>
                <a:cs typeface="Arial" panose="020B0604020202020204" pitchFamily="34" charset="0"/>
              </a:rPr>
              <a:t>Investigate how Antarctic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depletion changes the synoptic eddy.</a:t>
            </a:r>
          </a:p>
          <a:p>
            <a:pPr marL="342900" indent="-342900" algn="just">
              <a:lnSpc>
                <a:spcPct val="150000"/>
              </a:lnSpc>
              <a:buFont typeface="Arial" panose="020B0604020202020204" pitchFamily="34" charset="0"/>
              <a:buChar char="•"/>
            </a:pPr>
            <a:r>
              <a:rPr lang="en-US" altLang="ko-KR" sz="2000" dirty="0">
                <a:latin typeface="Arial" panose="020B0604020202020204" pitchFamily="34" charset="0"/>
                <a:cs typeface="Arial" panose="020B0604020202020204" pitchFamily="34" charset="0"/>
              </a:rPr>
              <a:t>Compare the impacts of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with that of other anthropogenic </a:t>
            </a:r>
            <a:r>
              <a:rPr lang="en-US" altLang="ko-KR" sz="2000" dirty="0" err="1">
                <a:latin typeface="Arial" panose="020B0604020202020204" pitchFamily="34" charset="0"/>
                <a:cs typeface="Arial" panose="020B0604020202020204" pitchFamily="34" charset="0"/>
              </a:rPr>
              <a:t>forcings</a:t>
            </a:r>
            <a:r>
              <a:rPr lang="en-US" altLang="ko-KR" sz="2000" dirty="0">
                <a:latin typeface="Arial" panose="020B0604020202020204" pitchFamily="34" charset="0"/>
                <a:cs typeface="Arial" panose="020B0604020202020204" pitchFamily="34" charset="0"/>
              </a:rPr>
              <a:t> (GHGs, aerosols, etc.).</a:t>
            </a:r>
          </a:p>
        </p:txBody>
      </p:sp>
    </p:spTree>
    <p:extLst>
      <p:ext uri="{BB962C8B-B14F-4D97-AF65-F5344CB8AC3E}">
        <p14:creationId xmlns:p14="http://schemas.microsoft.com/office/powerpoint/2010/main" val="336506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BA04726F-F753-4003-BF24-DE8C897E62CF}"/>
              </a:ext>
            </a:extLst>
          </p:cNvPr>
          <p:cNvPicPr>
            <a:picLocks noChangeAspect="1"/>
          </p:cNvPicPr>
          <p:nvPr/>
        </p:nvPicPr>
        <p:blipFill rotWithShape="1">
          <a:blip r:embed="rId3"/>
          <a:srcRect t="49291" b="1280"/>
          <a:stretch/>
        </p:blipFill>
        <p:spPr>
          <a:xfrm>
            <a:off x="667756" y="1010711"/>
            <a:ext cx="10856488" cy="3745639"/>
          </a:xfrm>
          <a:prstGeom prst="rect">
            <a:avLst/>
          </a:prstGeom>
        </p:spPr>
      </p:pic>
      <p:sp>
        <p:nvSpPr>
          <p:cNvPr id="7" name="TextBox 6">
            <a:extLst>
              <a:ext uri="{FF2B5EF4-FFF2-40B4-BE49-F238E27FC236}">
                <a16:creationId xmlns:a16="http://schemas.microsoft.com/office/drawing/2014/main" id="{DE63F739-2C47-4094-8635-AA3ADA208432}"/>
              </a:ext>
            </a:extLst>
          </p:cNvPr>
          <p:cNvSpPr txBox="1"/>
          <p:nvPr/>
        </p:nvSpPr>
        <p:spPr>
          <a:xfrm>
            <a:off x="1182786" y="897721"/>
            <a:ext cx="3023454"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Eddy heat flux diff.</a:t>
            </a:r>
            <a:endParaRPr lang="ko-KR" altLang="en-US" sz="2000" dirty="0">
              <a:latin typeface="Arial" panose="020B0604020202020204" pitchFamily="34" charset="0"/>
              <a:cs typeface="Arial" panose="020B0604020202020204" pitchFamily="34" charset="0"/>
            </a:endParaRPr>
          </a:p>
        </p:txBody>
      </p:sp>
      <p:sp>
        <p:nvSpPr>
          <p:cNvPr id="13" name="화살표: U자형 12">
            <a:extLst>
              <a:ext uri="{FF2B5EF4-FFF2-40B4-BE49-F238E27FC236}">
                <a16:creationId xmlns:a16="http://schemas.microsoft.com/office/drawing/2014/main" id="{A1908A16-24BD-40BD-9AAA-EE83516FFC8A}"/>
              </a:ext>
            </a:extLst>
          </p:cNvPr>
          <p:cNvSpPr/>
          <p:nvPr/>
        </p:nvSpPr>
        <p:spPr>
          <a:xfrm>
            <a:off x="1795925" y="1245423"/>
            <a:ext cx="1537584" cy="1083196"/>
          </a:xfrm>
          <a:prstGeom prst="uturnArrow">
            <a:avLst/>
          </a:prstGeom>
          <a:solidFill>
            <a:schemeClr val="accent2">
              <a:lumMod val="60000"/>
              <a:lumOff val="4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Importance of eddy heat flux</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21</a:t>
            </a:fld>
            <a:endParaRPr lang="ko-KR" altLang="en-US"/>
          </a:p>
        </p:txBody>
      </p:sp>
      <p:sp>
        <p:nvSpPr>
          <p:cNvPr id="8" name="TextBox 7">
            <a:extLst>
              <a:ext uri="{FF2B5EF4-FFF2-40B4-BE49-F238E27FC236}">
                <a16:creationId xmlns:a16="http://schemas.microsoft.com/office/drawing/2014/main" id="{4AF799FE-790E-4B2B-97FC-E28758728005}"/>
              </a:ext>
            </a:extLst>
          </p:cNvPr>
          <p:cNvSpPr txBox="1"/>
          <p:nvPr/>
        </p:nvSpPr>
        <p:spPr>
          <a:xfrm>
            <a:off x="4829627" y="897721"/>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Planetary eddy (k≤3)</a:t>
            </a:r>
            <a:endParaRPr lang="ko-KR" alt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E0A159-2FB5-4DDC-A335-FE6B47303763}"/>
              </a:ext>
            </a:extLst>
          </p:cNvPr>
          <p:cNvSpPr txBox="1"/>
          <p:nvPr/>
        </p:nvSpPr>
        <p:spPr>
          <a:xfrm>
            <a:off x="8476468" y="897721"/>
            <a:ext cx="2786786" cy="400110"/>
          </a:xfrm>
          <a:prstGeom prst="rect">
            <a:avLst/>
          </a:prstGeom>
          <a:solidFill>
            <a:schemeClr val="bg1"/>
          </a:solid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Synoptic eddy (k&gt;3)</a:t>
            </a:r>
            <a:endParaRPr lang="ko-KR" altLang="en-US" sz="2000" dirty="0">
              <a:latin typeface="Arial" panose="020B0604020202020204" pitchFamily="34" charset="0"/>
              <a:cs typeface="Arial" panose="020B0604020202020204" pitchFamily="34" charset="0"/>
            </a:endParaRPr>
          </a:p>
        </p:txBody>
      </p:sp>
      <p:grpSp>
        <p:nvGrpSpPr>
          <p:cNvPr id="2" name="그룹 1">
            <a:extLst>
              <a:ext uri="{FF2B5EF4-FFF2-40B4-BE49-F238E27FC236}">
                <a16:creationId xmlns:a16="http://schemas.microsoft.com/office/drawing/2014/main" id="{CACD6073-D8BF-40C9-9B70-E6D1C4715194}"/>
              </a:ext>
            </a:extLst>
          </p:cNvPr>
          <p:cNvGrpSpPr/>
          <p:nvPr/>
        </p:nvGrpSpPr>
        <p:grpSpPr>
          <a:xfrm>
            <a:off x="667757" y="1606911"/>
            <a:ext cx="10856487" cy="4830532"/>
            <a:chOff x="667757" y="1606911"/>
            <a:chExt cx="10856487" cy="4830532"/>
          </a:xfrm>
        </p:grpSpPr>
        <p:sp>
          <p:nvSpPr>
            <p:cNvPr id="10" name="직사각형 9">
              <a:extLst>
                <a:ext uri="{FF2B5EF4-FFF2-40B4-BE49-F238E27FC236}">
                  <a16:creationId xmlns:a16="http://schemas.microsoft.com/office/drawing/2014/main" id="{13FB8CD0-6425-4C61-AAEC-7B14AD27B032}"/>
                </a:ext>
              </a:extLst>
            </p:cNvPr>
            <p:cNvSpPr/>
            <p:nvPr/>
          </p:nvSpPr>
          <p:spPr>
            <a:xfrm>
              <a:off x="667757" y="5017118"/>
              <a:ext cx="10856487" cy="1420325"/>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Northward: Eddy heat flux divergence (cooling) → Downward for adiabatic warming</a:t>
              </a:r>
            </a:p>
            <a:p>
              <a:pPr algn="just">
                <a:lnSpc>
                  <a:spcPct val="150000"/>
                </a:lnSpc>
              </a:pPr>
              <a:r>
                <a:rPr lang="en-US" altLang="ko-KR" sz="2000" dirty="0">
                  <a:latin typeface="Arial" panose="020B0604020202020204" pitchFamily="34" charset="0"/>
                  <a:cs typeface="Arial" panose="020B0604020202020204" pitchFamily="34" charset="0"/>
                </a:rPr>
                <a:t>Southward: Eddy heat flux convergence (warming) → Upward for adiabatic cooling</a:t>
              </a:r>
            </a:p>
            <a:p>
              <a:pPr algn="just">
                <a:lnSpc>
                  <a:spcPct val="150000"/>
                </a:lnSpc>
              </a:pPr>
              <a:r>
                <a:rPr lang="en-US" altLang="ko-KR" sz="2000" dirty="0">
                  <a:latin typeface="Arial" panose="020B0604020202020204" pitchFamily="34" charset="0"/>
                  <a:cs typeface="Arial" panose="020B0604020202020204" pitchFamily="34" charset="0"/>
                </a:rPr>
                <a:t>→ Clockwise circulation for mass continuity</a:t>
              </a:r>
            </a:p>
          </p:txBody>
        </p:sp>
        <p:sp>
          <p:nvSpPr>
            <p:cNvPr id="5" name="타원 4">
              <a:extLst>
                <a:ext uri="{FF2B5EF4-FFF2-40B4-BE49-F238E27FC236}">
                  <a16:creationId xmlns:a16="http://schemas.microsoft.com/office/drawing/2014/main" id="{A87081CE-D09E-43FD-9D37-68E450C1C76E}"/>
                </a:ext>
              </a:extLst>
            </p:cNvPr>
            <p:cNvSpPr/>
            <p:nvPr/>
          </p:nvSpPr>
          <p:spPr>
            <a:xfrm>
              <a:off x="2824222" y="1606911"/>
              <a:ext cx="509287" cy="1437231"/>
            </a:xfrm>
            <a:prstGeom prst="ellipse">
              <a:avLst/>
            </a:prstGeom>
            <a:noFill/>
            <a:ln w="571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a:extLst>
                <a:ext uri="{FF2B5EF4-FFF2-40B4-BE49-F238E27FC236}">
                  <a16:creationId xmlns:a16="http://schemas.microsoft.com/office/drawing/2014/main" id="{7EA1D732-BBC8-4040-B21D-A50052A9D0F8}"/>
                </a:ext>
              </a:extLst>
            </p:cNvPr>
            <p:cNvSpPr/>
            <p:nvPr/>
          </p:nvSpPr>
          <p:spPr>
            <a:xfrm>
              <a:off x="2893668" y="2908634"/>
              <a:ext cx="1312571" cy="496996"/>
            </a:xfrm>
            <a:prstGeom prst="rect">
              <a:avLst/>
            </a:prstGeom>
          </p:spPr>
          <p:txBody>
            <a:bodyPr wrap="square">
              <a:spAutoFit/>
            </a:bodyPr>
            <a:lstStyle/>
            <a:p>
              <a:pPr algn="just">
                <a:lnSpc>
                  <a:spcPct val="150000"/>
                </a:lnSpc>
              </a:pPr>
              <a:r>
                <a:rPr lang="en-US" altLang="ko-KR" sz="2000" b="1" dirty="0">
                  <a:solidFill>
                    <a:srgbClr val="365993"/>
                  </a:solidFill>
                  <a:latin typeface="Arial" panose="020B0604020202020204" pitchFamily="34" charset="0"/>
                  <a:cs typeface="Arial" panose="020B0604020202020204" pitchFamily="34" charset="0"/>
                </a:rPr>
                <a:t>Cooling</a:t>
              </a:r>
            </a:p>
          </p:txBody>
        </p:sp>
        <p:sp>
          <p:nvSpPr>
            <p:cNvPr id="15" name="타원 14">
              <a:extLst>
                <a:ext uri="{FF2B5EF4-FFF2-40B4-BE49-F238E27FC236}">
                  <a16:creationId xmlns:a16="http://schemas.microsoft.com/office/drawing/2014/main" id="{FC6A8C66-51B7-46E6-9F55-0317A6918E8E}"/>
                </a:ext>
              </a:extLst>
            </p:cNvPr>
            <p:cNvSpPr/>
            <p:nvPr/>
          </p:nvSpPr>
          <p:spPr>
            <a:xfrm>
              <a:off x="1597306" y="1606911"/>
              <a:ext cx="509287" cy="14372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직사각형 15">
              <a:extLst>
                <a:ext uri="{FF2B5EF4-FFF2-40B4-BE49-F238E27FC236}">
                  <a16:creationId xmlns:a16="http://schemas.microsoft.com/office/drawing/2014/main" id="{59299C90-005D-4F68-A2F4-63C799449481}"/>
                </a:ext>
              </a:extLst>
            </p:cNvPr>
            <p:cNvSpPr/>
            <p:nvPr/>
          </p:nvSpPr>
          <p:spPr>
            <a:xfrm>
              <a:off x="1195663" y="2908634"/>
              <a:ext cx="1312571" cy="496996"/>
            </a:xfrm>
            <a:prstGeom prst="rect">
              <a:avLst/>
            </a:prstGeom>
          </p:spPr>
          <p:txBody>
            <a:bodyPr wrap="square">
              <a:spAutoFit/>
            </a:bodyPr>
            <a:lstStyle/>
            <a:p>
              <a:pPr algn="just">
                <a:lnSpc>
                  <a:spcPct val="150000"/>
                </a:lnSpc>
              </a:pPr>
              <a:r>
                <a:rPr lang="en-US" altLang="ko-KR" sz="2000" b="1" dirty="0">
                  <a:solidFill>
                    <a:srgbClr val="FF0000"/>
                  </a:solidFill>
                  <a:latin typeface="Arial" panose="020B0604020202020204" pitchFamily="34" charset="0"/>
                  <a:cs typeface="Arial" panose="020B0604020202020204" pitchFamily="34" charset="0"/>
                </a:rPr>
                <a:t>Warming</a:t>
              </a:r>
            </a:p>
          </p:txBody>
        </p:sp>
      </p:grpSp>
      <p:sp>
        <p:nvSpPr>
          <p:cNvPr id="12" name="TextBox 11">
            <a:extLst>
              <a:ext uri="{FF2B5EF4-FFF2-40B4-BE49-F238E27FC236}">
                <a16:creationId xmlns:a16="http://schemas.microsoft.com/office/drawing/2014/main" id="{BD0107C8-D7FF-4042-A122-D3B59B5D06C2}"/>
              </a:ext>
            </a:extLst>
          </p:cNvPr>
          <p:cNvSpPr txBox="1"/>
          <p:nvPr/>
        </p:nvSpPr>
        <p:spPr>
          <a:xfrm>
            <a:off x="9869861" y="4669362"/>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Period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spTree>
    <p:extLst>
      <p:ext uri="{BB962C8B-B14F-4D97-AF65-F5344CB8AC3E}">
        <p14:creationId xmlns:p14="http://schemas.microsoft.com/office/powerpoint/2010/main" val="38376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Heating rates</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22</a:t>
            </a:fld>
            <a:endParaRPr lang="ko-KR" altLang="en-US"/>
          </a:p>
        </p:txBody>
      </p:sp>
      <p:pic>
        <p:nvPicPr>
          <p:cNvPr id="3" name="그림 2">
            <a:extLst>
              <a:ext uri="{FF2B5EF4-FFF2-40B4-BE49-F238E27FC236}">
                <a16:creationId xmlns:a16="http://schemas.microsoft.com/office/drawing/2014/main" id="{B80F23E9-C891-4FDA-93C2-0056A433F86A}"/>
              </a:ext>
            </a:extLst>
          </p:cNvPr>
          <p:cNvPicPr>
            <a:picLocks noChangeAspect="1"/>
          </p:cNvPicPr>
          <p:nvPr/>
        </p:nvPicPr>
        <p:blipFill>
          <a:blip r:embed="rId3"/>
          <a:stretch>
            <a:fillRect/>
          </a:stretch>
        </p:blipFill>
        <p:spPr>
          <a:xfrm>
            <a:off x="1517847" y="743706"/>
            <a:ext cx="8163364" cy="6114294"/>
          </a:xfrm>
          <a:prstGeom prst="rect">
            <a:avLst/>
          </a:prstGeom>
        </p:spPr>
      </p:pic>
    </p:spTree>
    <p:extLst>
      <p:ext uri="{BB962C8B-B14F-4D97-AF65-F5344CB8AC3E}">
        <p14:creationId xmlns:p14="http://schemas.microsoft.com/office/powerpoint/2010/main" val="370603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24282-D935-40F4-A258-739D3EF868CA}"/>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Polar-cap Z850</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pic>
        <p:nvPicPr>
          <p:cNvPr id="3" name="그림 2">
            <a:extLst>
              <a:ext uri="{FF2B5EF4-FFF2-40B4-BE49-F238E27FC236}">
                <a16:creationId xmlns:a16="http://schemas.microsoft.com/office/drawing/2014/main" id="{062DE61F-3AEE-442C-87EA-F7538ADB1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7" cy="5852172"/>
          </a:xfrm>
          <a:prstGeom prst="rect">
            <a:avLst/>
          </a:prstGeom>
        </p:spPr>
      </p:pic>
    </p:spTree>
    <p:extLst>
      <p:ext uri="{BB962C8B-B14F-4D97-AF65-F5344CB8AC3E}">
        <p14:creationId xmlns:p14="http://schemas.microsoft.com/office/powerpoint/2010/main" val="408025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1126B8E-329A-4226-9632-23C2ED4F6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8" cy="5852172"/>
          </a:xfrm>
          <a:prstGeom prst="rect">
            <a:avLst/>
          </a:prstGeom>
        </p:spPr>
      </p:pic>
      <p:sp>
        <p:nvSpPr>
          <p:cNvPr id="5" name="TextBox 4">
            <a:extLst>
              <a:ext uri="{FF2B5EF4-FFF2-40B4-BE49-F238E27FC236}">
                <a16:creationId xmlns:a16="http://schemas.microsoft.com/office/drawing/2014/main" id="{3031FCAC-9DDF-4E0C-9F29-0AF9300EC2BD}"/>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SAM (PSL40 – PSL65)</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368830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030EFBAA-54F7-4F09-A097-231A549F8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7" cy="5852172"/>
          </a:xfrm>
          <a:prstGeom prst="rect">
            <a:avLst/>
          </a:prstGeom>
        </p:spPr>
      </p:pic>
      <p:sp>
        <p:nvSpPr>
          <p:cNvPr id="4" name="TextBox 3">
            <a:extLst>
              <a:ext uri="{FF2B5EF4-FFF2-40B4-BE49-F238E27FC236}">
                <a16:creationId xmlns:a16="http://schemas.microsoft.com/office/drawing/2014/main" id="{2AA27F32-B777-46CF-AC09-865DAA5CFEF6}"/>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SAM (Polar-cap Z850)</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2724985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BF1CD10-2B31-4850-A8ED-78273DC5C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7" cy="6035052"/>
          </a:xfrm>
          <a:prstGeom prst="rect">
            <a:avLst/>
          </a:prstGeom>
        </p:spPr>
      </p:pic>
      <p:sp>
        <p:nvSpPr>
          <p:cNvPr id="5" name="TextBox 4">
            <a:extLst>
              <a:ext uri="{FF2B5EF4-FFF2-40B4-BE49-F238E27FC236}">
                <a16:creationId xmlns:a16="http://schemas.microsoft.com/office/drawing/2014/main" id="{3AC08611-729C-46DE-8C40-ED87A206A19F}"/>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Polar-cap Z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4154034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6E82EC7-9A89-4FBE-BE54-3BC3F67B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6" cy="6035052"/>
          </a:xfrm>
          <a:prstGeom prst="rect">
            <a:avLst/>
          </a:prstGeom>
        </p:spPr>
      </p:pic>
      <p:sp>
        <p:nvSpPr>
          <p:cNvPr id="4" name="TextBox 3">
            <a:extLst>
              <a:ext uri="{FF2B5EF4-FFF2-40B4-BE49-F238E27FC236}">
                <a16:creationId xmlns:a16="http://schemas.microsoft.com/office/drawing/2014/main" id="{8A14EDC8-36F3-4F83-96B9-1A48DE710A39}"/>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Polar-cap Z (Last 35 years – First 35 years) (Reconstructed)</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172401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52E07E8-1140-43B9-A994-E9512062A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6" cy="6035052"/>
          </a:xfrm>
          <a:prstGeom prst="rect">
            <a:avLst/>
          </a:prstGeom>
        </p:spPr>
      </p:pic>
      <p:sp>
        <p:nvSpPr>
          <p:cNvPr id="4" name="TextBox 3">
            <a:extLst>
              <a:ext uri="{FF2B5EF4-FFF2-40B4-BE49-F238E27FC236}">
                <a16:creationId xmlns:a16="http://schemas.microsoft.com/office/drawing/2014/main" id="{A6CC84CC-7B3D-4B1F-ACF3-339276007A9B}"/>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Polar-cap Z (Last 35 years – First 35 years) (T contribution)</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3651838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C0F40D6-B468-4278-ACAE-17A511E54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6" cy="6035052"/>
          </a:xfrm>
          <a:prstGeom prst="rect">
            <a:avLst/>
          </a:prstGeom>
        </p:spPr>
      </p:pic>
      <p:sp>
        <p:nvSpPr>
          <p:cNvPr id="4" name="TextBox 3">
            <a:extLst>
              <a:ext uri="{FF2B5EF4-FFF2-40B4-BE49-F238E27FC236}">
                <a16:creationId xmlns:a16="http://schemas.microsoft.com/office/drawing/2014/main" id="{C6435970-C388-4608-BE1F-DCF38B874477}"/>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Polar-cap Z (Last 35 years – First 35 years) (SP contribution)</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212299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0DAC8320-55B5-41A4-8176-91C8B73C5A3E}"/>
              </a:ext>
            </a:extLst>
          </p:cNvPr>
          <p:cNvPicPr>
            <a:picLocks noChangeAspect="1"/>
          </p:cNvPicPr>
          <p:nvPr/>
        </p:nvPicPr>
        <p:blipFill>
          <a:blip r:embed="rId3"/>
          <a:stretch>
            <a:fillRect/>
          </a:stretch>
        </p:blipFill>
        <p:spPr>
          <a:xfrm>
            <a:off x="2739701" y="946973"/>
            <a:ext cx="9320020" cy="2548373"/>
          </a:xfrm>
          <a:prstGeom prst="rect">
            <a:avLst/>
          </a:prstGeom>
        </p:spPr>
      </p:pic>
      <p:sp>
        <p:nvSpPr>
          <p:cNvPr id="17" name="직사각형 16">
            <a:extLst>
              <a:ext uri="{FF2B5EF4-FFF2-40B4-BE49-F238E27FC236}">
                <a16:creationId xmlns:a16="http://schemas.microsoft.com/office/drawing/2014/main" id="{85807AB4-7F08-490C-89D9-85BCFAABFBAF}"/>
              </a:ext>
            </a:extLst>
          </p:cNvPr>
          <p:cNvSpPr/>
          <p:nvPr/>
        </p:nvSpPr>
        <p:spPr>
          <a:xfrm>
            <a:off x="517053" y="1735501"/>
            <a:ext cx="2052165" cy="707886"/>
          </a:xfrm>
          <a:prstGeom prst="rect">
            <a:avLst/>
          </a:prstGeom>
        </p:spPr>
        <p:txBody>
          <a:bodyPr wrap="none">
            <a:spAutoFit/>
          </a:bodyPr>
          <a:lstStyle/>
          <a:p>
            <a:pPr algn="ctr"/>
            <a:r>
              <a:rPr lang="en-US" altLang="ko-KR" sz="2000" dirty="0">
                <a:latin typeface="Arial" panose="020B0604020202020204" pitchFamily="34" charset="0"/>
                <a:ea typeface="THE명품고딕B" panose="02020603020101020101" pitchFamily="18" charset="-127"/>
                <a:cs typeface="Arial" panose="020B0604020202020204" pitchFamily="34" charset="0"/>
              </a:rPr>
              <a:t>Ozone depletion</a:t>
            </a:r>
          </a:p>
          <a:p>
            <a:pPr algn="ctr"/>
            <a:r>
              <a:rPr lang="en-US" altLang="ko-KR" sz="2000" dirty="0">
                <a:latin typeface="Arial" panose="020B0604020202020204" pitchFamily="34" charset="0"/>
                <a:ea typeface="THE명품고딕B" panose="02020603020101020101" pitchFamily="18" charset="-127"/>
                <a:cs typeface="Arial" panose="020B0604020202020204" pitchFamily="34" charset="0"/>
              </a:rPr>
              <a:t>forcing exp.</a:t>
            </a:r>
          </a:p>
        </p:txBody>
      </p:sp>
      <p:sp>
        <p:nvSpPr>
          <p:cNvPr id="15" name="TextBox 14">
            <a:extLst>
              <a:ext uri="{FF2B5EF4-FFF2-40B4-BE49-F238E27FC236}">
                <a16:creationId xmlns:a16="http://schemas.microsoft.com/office/drawing/2014/main" id="{D9AF4FCF-3473-4727-A2A8-E09493FF84FF}"/>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Mechanism for Stratosphere-Troposphere coupling</a:t>
            </a:r>
            <a:endParaRPr lang="ko-KR" altLang="en-US" sz="3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4EC2695-D5C5-402C-B40B-F547D5A67CCC}"/>
              </a:ext>
            </a:extLst>
          </p:cNvPr>
          <p:cNvSpPr txBox="1"/>
          <p:nvPr/>
        </p:nvSpPr>
        <p:spPr>
          <a:xfrm>
            <a:off x="10035914" y="6123166"/>
            <a:ext cx="2156086" cy="360612"/>
          </a:xfrm>
          <a:prstGeom prst="rect">
            <a:avLst/>
          </a:prstGeom>
          <a:noFill/>
        </p:spPr>
        <p:txBody>
          <a:bodyPr wrap="square" rtlCol="0" anchor="t">
            <a:spAutoFit/>
          </a:bodyPr>
          <a:lstStyle/>
          <a:p>
            <a:pPr defTabSz="1134648" latinLnBrk="1">
              <a:lnSpc>
                <a:spcPct val="12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(Yang et al., 2015)</a:t>
            </a:r>
          </a:p>
        </p:txBody>
      </p:sp>
      <p:grpSp>
        <p:nvGrpSpPr>
          <p:cNvPr id="2" name="그룹 1">
            <a:extLst>
              <a:ext uri="{FF2B5EF4-FFF2-40B4-BE49-F238E27FC236}">
                <a16:creationId xmlns:a16="http://schemas.microsoft.com/office/drawing/2014/main" id="{79B9471C-0CBC-4C1D-AE35-360E3E6AE61A}"/>
              </a:ext>
            </a:extLst>
          </p:cNvPr>
          <p:cNvGrpSpPr/>
          <p:nvPr/>
        </p:nvGrpSpPr>
        <p:grpSpPr>
          <a:xfrm>
            <a:off x="0" y="2407614"/>
            <a:ext cx="11985019" cy="4120258"/>
            <a:chOff x="0" y="2407614"/>
            <a:chExt cx="11985019" cy="4120258"/>
          </a:xfrm>
        </p:grpSpPr>
        <p:grpSp>
          <p:nvGrpSpPr>
            <p:cNvPr id="3" name="그룹 2">
              <a:extLst>
                <a:ext uri="{FF2B5EF4-FFF2-40B4-BE49-F238E27FC236}">
                  <a16:creationId xmlns:a16="http://schemas.microsoft.com/office/drawing/2014/main" id="{2BF91C70-6EDC-4DB2-B4E8-324BC408D988}"/>
                </a:ext>
              </a:extLst>
            </p:cNvPr>
            <p:cNvGrpSpPr/>
            <p:nvPr/>
          </p:nvGrpSpPr>
          <p:grpSpPr>
            <a:xfrm>
              <a:off x="0" y="2407614"/>
              <a:ext cx="11985019" cy="3587321"/>
              <a:chOff x="0" y="2498685"/>
              <a:chExt cx="11985019" cy="3587321"/>
            </a:xfrm>
          </p:grpSpPr>
          <p:pic>
            <p:nvPicPr>
              <p:cNvPr id="12" name="그림 11">
                <a:extLst>
                  <a:ext uri="{FF2B5EF4-FFF2-40B4-BE49-F238E27FC236}">
                    <a16:creationId xmlns:a16="http://schemas.microsoft.com/office/drawing/2014/main" id="{4AF2FD55-EA77-4C17-AAF4-7952A96F5B2F}"/>
                  </a:ext>
                </a:extLst>
              </p:cNvPr>
              <p:cNvPicPr>
                <a:picLocks noChangeAspect="1"/>
              </p:cNvPicPr>
              <p:nvPr/>
            </p:nvPicPr>
            <p:blipFill rotWithShape="1">
              <a:blip r:embed="rId4"/>
              <a:srcRect t="50729"/>
              <a:stretch/>
            </p:blipFill>
            <p:spPr>
              <a:xfrm>
                <a:off x="2760777" y="3712812"/>
                <a:ext cx="9224242" cy="2373194"/>
              </a:xfrm>
              <a:prstGeom prst="rect">
                <a:avLst/>
              </a:prstGeom>
            </p:spPr>
          </p:pic>
          <p:sp>
            <p:nvSpPr>
              <p:cNvPr id="20" name="직사각형 19">
                <a:extLst>
                  <a:ext uri="{FF2B5EF4-FFF2-40B4-BE49-F238E27FC236}">
                    <a16:creationId xmlns:a16="http://schemas.microsoft.com/office/drawing/2014/main" id="{C031E4DE-D703-42A2-8097-9BF3D18B5154}"/>
                  </a:ext>
                </a:extLst>
              </p:cNvPr>
              <p:cNvSpPr/>
              <p:nvPr/>
            </p:nvSpPr>
            <p:spPr>
              <a:xfrm>
                <a:off x="325495" y="4214253"/>
                <a:ext cx="2435282" cy="1323439"/>
              </a:xfrm>
              <a:prstGeom prst="rect">
                <a:avLst/>
              </a:prstGeom>
            </p:spPr>
            <p:txBody>
              <a:bodyPr wrap="none">
                <a:spAutoFit/>
              </a:bodyPr>
              <a:lstStyle/>
              <a:p>
                <a:pPr algn="ctr"/>
                <a:r>
                  <a:rPr lang="en-US" altLang="ko-KR" sz="2000" dirty="0">
                    <a:latin typeface="Arial" panose="020B0604020202020204" pitchFamily="34" charset="0"/>
                    <a:ea typeface="THE명품고딕B" panose="02020603020101020101" pitchFamily="18" charset="-127"/>
                    <a:cs typeface="Arial" panose="020B0604020202020204" pitchFamily="34" charset="0"/>
                  </a:rPr>
                  <a:t>Synoptic eddy </a:t>
                </a:r>
              </a:p>
              <a:p>
                <a:pPr algn="ctr"/>
                <a:r>
                  <a:rPr lang="en-US" altLang="ko-KR" sz="2000" dirty="0">
                    <a:latin typeface="Arial" panose="020B0604020202020204" pitchFamily="34" charset="0"/>
                    <a:ea typeface="THE명품고딕B" panose="02020603020101020101" pitchFamily="18" charset="-127"/>
                    <a:cs typeface="Arial" panose="020B0604020202020204" pitchFamily="34" charset="0"/>
                  </a:rPr>
                  <a:t>forcing exp.</a:t>
                </a:r>
              </a:p>
              <a:p>
                <a:pPr algn="ctr"/>
                <a:r>
                  <a:rPr lang="en-US" altLang="ko-KR" sz="2000" dirty="0">
                    <a:solidFill>
                      <a:srgbClr val="FF0000"/>
                    </a:solidFill>
                    <a:latin typeface="Arial" panose="020B0604020202020204" pitchFamily="34" charset="0"/>
                    <a:ea typeface="THE명품고딕B" panose="02020603020101020101" pitchFamily="18" charset="-127"/>
                    <a:cs typeface="Arial" panose="020B0604020202020204" pitchFamily="34" charset="0"/>
                  </a:rPr>
                  <a:t>w/o Planetary eddy </a:t>
                </a:r>
              </a:p>
              <a:p>
                <a:pPr algn="ctr"/>
                <a:r>
                  <a:rPr lang="en-US" altLang="ko-KR" sz="2000" dirty="0">
                    <a:solidFill>
                      <a:srgbClr val="FF0000"/>
                    </a:solidFill>
                    <a:latin typeface="Arial" panose="020B0604020202020204" pitchFamily="34" charset="0"/>
                    <a:ea typeface="THE명품고딕B" panose="02020603020101020101" pitchFamily="18" charset="-127"/>
                    <a:cs typeface="Arial" panose="020B0604020202020204" pitchFamily="34" charset="0"/>
                  </a:rPr>
                  <a:t>&amp; Thermal forcing</a:t>
                </a:r>
              </a:p>
            </p:txBody>
          </p:sp>
          <p:cxnSp>
            <p:nvCxnSpPr>
              <p:cNvPr id="10" name="직선 화살표 연결선 9">
                <a:extLst>
                  <a:ext uri="{FF2B5EF4-FFF2-40B4-BE49-F238E27FC236}">
                    <a16:creationId xmlns:a16="http://schemas.microsoft.com/office/drawing/2014/main" id="{0C54B871-E8E6-4BE1-8108-7F7D88598D5C}"/>
                  </a:ext>
                </a:extLst>
              </p:cNvPr>
              <p:cNvCxnSpPr>
                <a:cxnSpLocks/>
              </p:cNvCxnSpPr>
              <p:nvPr/>
            </p:nvCxnSpPr>
            <p:spPr>
              <a:xfrm>
                <a:off x="1890261" y="2498685"/>
                <a:ext cx="0" cy="17155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직사각형 17">
                <a:extLst>
                  <a:ext uri="{FF2B5EF4-FFF2-40B4-BE49-F238E27FC236}">
                    <a16:creationId xmlns:a16="http://schemas.microsoft.com/office/drawing/2014/main" id="{0B7C1447-BD0A-47E4-A3A5-7F988BBBBB16}"/>
                  </a:ext>
                </a:extLst>
              </p:cNvPr>
              <p:cNvSpPr/>
              <p:nvPr/>
            </p:nvSpPr>
            <p:spPr>
              <a:xfrm>
                <a:off x="0" y="2994036"/>
                <a:ext cx="1890261" cy="646331"/>
              </a:xfrm>
              <a:prstGeom prst="rect">
                <a:avLst/>
              </a:prstGeom>
            </p:spPr>
            <p:txBody>
              <a:bodyPr wrap="none">
                <a:spAutoFit/>
              </a:bodyPr>
              <a:lstStyle/>
              <a:p>
                <a:pPr algn="ctr"/>
                <a:r>
                  <a:rPr lang="en-US" altLang="ko-KR" dirty="0">
                    <a:latin typeface="Arial" panose="020B0604020202020204" pitchFamily="34" charset="0"/>
                    <a:ea typeface="THE명품고딕B" panose="02020603020101020101" pitchFamily="18" charset="-127"/>
                    <a:cs typeface="Arial" panose="020B0604020202020204" pitchFamily="34" charset="0"/>
                  </a:rPr>
                  <a:t>Extract synoptic-</a:t>
                </a:r>
              </a:p>
              <a:p>
                <a:pPr algn="ctr"/>
                <a:r>
                  <a:rPr lang="en-US" altLang="ko-KR" dirty="0">
                    <a:latin typeface="Arial" panose="020B0604020202020204" pitchFamily="34" charset="0"/>
                    <a:ea typeface="THE명품고딕B" panose="02020603020101020101" pitchFamily="18" charset="-127"/>
                    <a:cs typeface="Arial" panose="020B0604020202020204" pitchFamily="34" charset="0"/>
                  </a:rPr>
                  <a:t>eddy response</a:t>
                </a:r>
              </a:p>
            </p:txBody>
          </p:sp>
        </p:grpSp>
        <p:sp>
          <p:nvSpPr>
            <p:cNvPr id="19" name="직사각형 18">
              <a:extLst>
                <a:ext uri="{FF2B5EF4-FFF2-40B4-BE49-F238E27FC236}">
                  <a16:creationId xmlns:a16="http://schemas.microsoft.com/office/drawing/2014/main" id="{E3F15016-A166-4601-A045-6184D7E21466}"/>
                </a:ext>
              </a:extLst>
            </p:cNvPr>
            <p:cNvSpPr/>
            <p:nvPr/>
          </p:nvSpPr>
          <p:spPr>
            <a:xfrm>
              <a:off x="1148082" y="6030876"/>
              <a:ext cx="9113518" cy="496996"/>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Antarctic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depletion → </a:t>
              </a:r>
              <a:r>
                <a:rPr lang="en-US" altLang="ko-KR" sz="2000" dirty="0">
                  <a:solidFill>
                    <a:srgbClr val="0070C0"/>
                  </a:solidFill>
                  <a:latin typeface="Arial" panose="020B0604020202020204" pitchFamily="34" charset="0"/>
                  <a:cs typeface="Arial" panose="020B0604020202020204" pitchFamily="34" charset="0"/>
                </a:rPr>
                <a:t>Synoptic eddy</a:t>
              </a:r>
              <a:r>
                <a:rPr lang="en-US" altLang="ko-KR" sz="2000" dirty="0">
                  <a:latin typeface="Arial" panose="020B0604020202020204" pitchFamily="34" charset="0"/>
                  <a:cs typeface="Arial" panose="020B0604020202020204" pitchFamily="34" charset="0"/>
                </a:rPr>
                <a:t> → Poleward shift of jet</a:t>
              </a:r>
            </a:p>
          </p:txBody>
        </p:sp>
      </p:grpSp>
      <p:sp>
        <p:nvSpPr>
          <p:cNvPr id="21" name="슬라이드 번호 개체 틀 2">
            <a:extLst>
              <a:ext uri="{FF2B5EF4-FFF2-40B4-BE49-F238E27FC236}">
                <a16:creationId xmlns:a16="http://schemas.microsoft.com/office/drawing/2014/main" id="{51D4C162-6909-48E9-8FF4-386391A45D36}"/>
              </a:ext>
            </a:extLst>
          </p:cNvPr>
          <p:cNvSpPr>
            <a:spLocks noGrp="1"/>
          </p:cNvSpPr>
          <p:nvPr>
            <p:ph type="sldNum" sz="quarter" idx="12"/>
          </p:nvPr>
        </p:nvSpPr>
        <p:spPr>
          <a:xfrm>
            <a:off x="8610600" y="6356350"/>
            <a:ext cx="2743200" cy="365125"/>
          </a:xfrm>
        </p:spPr>
        <p:txBody>
          <a:bodyPr/>
          <a:lstStyle/>
          <a:p>
            <a:fld id="{C92E15F5-526D-4C45-AE35-3B502B383B82}" type="slidenum">
              <a:rPr lang="ko-KR" altLang="en-US" smtClean="0"/>
              <a:t>3</a:t>
            </a:fld>
            <a:endParaRPr lang="ko-KR" altLang="en-US"/>
          </a:p>
        </p:txBody>
      </p:sp>
    </p:spTree>
    <p:extLst>
      <p:ext uri="{BB962C8B-B14F-4D97-AF65-F5344CB8AC3E}">
        <p14:creationId xmlns:p14="http://schemas.microsoft.com/office/powerpoint/2010/main" val="28591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3C4E706C-C355-4BA9-AF66-E78374C6B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6" cy="6035052"/>
          </a:xfrm>
          <a:prstGeom prst="rect">
            <a:avLst/>
          </a:prstGeom>
        </p:spPr>
      </p:pic>
      <p:sp>
        <p:nvSpPr>
          <p:cNvPr id="4" name="TextBox 3">
            <a:extLst>
              <a:ext uri="{FF2B5EF4-FFF2-40B4-BE49-F238E27FC236}">
                <a16:creationId xmlns:a16="http://schemas.microsoft.com/office/drawing/2014/main" id="{8093C12C-5DD5-4A5D-A43B-092D6765084F}"/>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Polar-cap T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129550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31D72A6-9252-4594-BB79-859475E29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6" cy="6035051"/>
          </a:xfrm>
          <a:prstGeom prst="rect">
            <a:avLst/>
          </a:prstGeom>
        </p:spPr>
      </p:pic>
      <p:sp>
        <p:nvSpPr>
          <p:cNvPr id="4" name="TextBox 3">
            <a:extLst>
              <a:ext uri="{FF2B5EF4-FFF2-40B4-BE49-F238E27FC236}">
                <a16:creationId xmlns:a16="http://schemas.microsoft.com/office/drawing/2014/main" id="{EF4FFCD2-A674-4680-8994-4DB7DFC474D8}"/>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Meridional mass flux @60N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335742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95E6C51-EB9F-4409-9791-04DB303FA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5" y="753889"/>
            <a:ext cx="8046736" cy="6035051"/>
          </a:xfrm>
          <a:prstGeom prst="rect">
            <a:avLst/>
          </a:prstGeom>
        </p:spPr>
      </p:pic>
      <p:sp>
        <p:nvSpPr>
          <p:cNvPr id="4" name="TextBox 3">
            <a:extLst>
              <a:ext uri="{FF2B5EF4-FFF2-40B4-BE49-F238E27FC236}">
                <a16:creationId xmlns:a16="http://schemas.microsoft.com/office/drawing/2014/main" id="{347B5C1A-83E0-426E-910A-71326968DCC1}"/>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Eddy momentum flux div. @60N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2730631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062DE61F-3AEE-442C-87EA-F7538ADB1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7" cy="5852171"/>
          </a:xfrm>
          <a:prstGeom prst="rect">
            <a:avLst/>
          </a:prstGeom>
        </p:spPr>
      </p:pic>
      <p:sp>
        <p:nvSpPr>
          <p:cNvPr id="4" name="TextBox 3">
            <a:extLst>
              <a:ext uri="{FF2B5EF4-FFF2-40B4-BE49-F238E27FC236}">
                <a16:creationId xmlns:a16="http://schemas.microsoft.com/office/drawing/2014/main" id="{89C32380-9B51-4E5C-A13D-192518A3F9D5}"/>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Seasonal U diff.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242986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E5F0921-5255-468B-9116-85D75F040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6" cy="5852171"/>
          </a:xfrm>
          <a:prstGeom prst="rect">
            <a:avLst/>
          </a:prstGeom>
        </p:spPr>
      </p:pic>
      <p:sp>
        <p:nvSpPr>
          <p:cNvPr id="4" name="TextBox 3">
            <a:extLst>
              <a:ext uri="{FF2B5EF4-FFF2-40B4-BE49-F238E27FC236}">
                <a16:creationId xmlns:a16="http://schemas.microsoft.com/office/drawing/2014/main" id="{E0B2154D-CDCC-48B6-85DD-2E7CAE4F108E}"/>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Seasonal T diff.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55165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F5C400AE-5158-4ED0-BCD2-7AC0E5BA5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6" cy="5852171"/>
          </a:xfrm>
          <a:prstGeom prst="rect">
            <a:avLst/>
          </a:prstGeom>
        </p:spPr>
      </p:pic>
      <p:sp>
        <p:nvSpPr>
          <p:cNvPr id="4" name="TextBox 3">
            <a:extLst>
              <a:ext uri="{FF2B5EF4-FFF2-40B4-BE49-F238E27FC236}">
                <a16:creationId xmlns:a16="http://schemas.microsoft.com/office/drawing/2014/main" id="{259CED04-CE65-4A5C-9DE9-006BBA1A39E0}"/>
              </a:ext>
            </a:extLst>
          </p:cNvPr>
          <p:cNvSpPr txBox="1"/>
          <p:nvPr/>
        </p:nvSpPr>
        <p:spPr>
          <a:xfrm>
            <a:off x="242048" y="161365"/>
            <a:ext cx="11295529"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Seasonal U’V’ diff.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2943815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AC9C5BF-F72B-4C69-9E89-E41A3E34F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5" y="808603"/>
            <a:ext cx="8778256" cy="5852171"/>
          </a:xfrm>
          <a:prstGeom prst="rect">
            <a:avLst/>
          </a:prstGeom>
        </p:spPr>
      </p:pic>
      <p:sp>
        <p:nvSpPr>
          <p:cNvPr id="4" name="TextBox 3">
            <a:extLst>
              <a:ext uri="{FF2B5EF4-FFF2-40B4-BE49-F238E27FC236}">
                <a16:creationId xmlns:a16="http://schemas.microsoft.com/office/drawing/2014/main" id="{218545B7-652E-4695-A0B5-250C3F08EB73}"/>
              </a:ext>
            </a:extLst>
          </p:cNvPr>
          <p:cNvSpPr txBox="1"/>
          <p:nvPr/>
        </p:nvSpPr>
        <p:spPr>
          <a:xfrm>
            <a:off x="242048" y="161365"/>
            <a:ext cx="11703025" cy="553998"/>
          </a:xfrm>
          <a:prstGeom prst="rect">
            <a:avLst/>
          </a:prstGeom>
          <a:noFill/>
        </p:spPr>
        <p:txBody>
          <a:bodyPr wrap="square" rtlCol="0">
            <a:spAutoFit/>
          </a:bodyPr>
          <a:lstStyle/>
          <a:p>
            <a:r>
              <a:rPr lang="en-US" altLang="ko-KR" sz="3000" dirty="0">
                <a:latin typeface="Arial" panose="020B0604020202020204" pitchFamily="34" charset="0"/>
                <a:ea typeface="전기안전체 Bold TTF" pitchFamily="2" charset="-127"/>
                <a:cs typeface="Arial" panose="020B0604020202020204" pitchFamily="34" charset="0"/>
              </a:rPr>
              <a:t>Seasonal meridional mass flux diff. (Last 35 years – First 35 years)</a:t>
            </a:r>
            <a:endParaRPr lang="ko-KR" altLang="en-US" sz="3000" dirty="0">
              <a:latin typeface="Arial" panose="020B0604020202020204" pitchFamily="34" charset="0"/>
              <a:ea typeface="전기안전체 Bold TTF" pitchFamily="2" charset="-127"/>
              <a:cs typeface="Arial" panose="020B0604020202020204" pitchFamily="34" charset="0"/>
            </a:endParaRPr>
          </a:p>
        </p:txBody>
      </p:sp>
    </p:spTree>
    <p:extLst>
      <p:ext uri="{BB962C8B-B14F-4D97-AF65-F5344CB8AC3E}">
        <p14:creationId xmlns:p14="http://schemas.microsoft.com/office/powerpoint/2010/main" val="192773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9AF4FCF-3473-4727-A2A8-E09493FF84FF}"/>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Research questions</a:t>
            </a:r>
            <a:endParaRPr lang="ko-KR" altLang="en-US" sz="3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8816D7C-FA33-4618-8B37-6B043DD0468C}"/>
              </a:ext>
            </a:extLst>
          </p:cNvPr>
          <p:cNvSpPr txBox="1"/>
          <p:nvPr/>
        </p:nvSpPr>
        <p:spPr>
          <a:xfrm>
            <a:off x="9891505" y="4850727"/>
            <a:ext cx="2156086" cy="360612"/>
          </a:xfrm>
          <a:prstGeom prst="rect">
            <a:avLst/>
          </a:prstGeom>
          <a:noFill/>
        </p:spPr>
        <p:txBody>
          <a:bodyPr wrap="square" rtlCol="0" anchor="t">
            <a:spAutoFit/>
          </a:bodyPr>
          <a:lstStyle/>
          <a:p>
            <a:pPr defTabSz="1134648" latinLnBrk="1">
              <a:lnSpc>
                <a:spcPct val="12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(Butler et al., 2010)</a:t>
            </a:r>
          </a:p>
        </p:txBody>
      </p:sp>
      <p:pic>
        <p:nvPicPr>
          <p:cNvPr id="2" name="그림 1">
            <a:extLst>
              <a:ext uri="{FF2B5EF4-FFF2-40B4-BE49-F238E27FC236}">
                <a16:creationId xmlns:a16="http://schemas.microsoft.com/office/drawing/2014/main" id="{02A66CBD-E7E1-4BAA-B9B4-29A156CF73EB}"/>
              </a:ext>
            </a:extLst>
          </p:cNvPr>
          <p:cNvPicPr>
            <a:picLocks noChangeAspect="1"/>
          </p:cNvPicPr>
          <p:nvPr/>
        </p:nvPicPr>
        <p:blipFill>
          <a:blip r:embed="rId3"/>
          <a:stretch>
            <a:fillRect/>
          </a:stretch>
        </p:blipFill>
        <p:spPr>
          <a:xfrm>
            <a:off x="0" y="941841"/>
            <a:ext cx="12192000" cy="3908886"/>
          </a:xfrm>
          <a:prstGeom prst="rect">
            <a:avLst/>
          </a:prstGeom>
        </p:spPr>
      </p:pic>
      <p:sp>
        <p:nvSpPr>
          <p:cNvPr id="7" name="사각형: 둥근 모서리 6">
            <a:extLst>
              <a:ext uri="{FF2B5EF4-FFF2-40B4-BE49-F238E27FC236}">
                <a16:creationId xmlns:a16="http://schemas.microsoft.com/office/drawing/2014/main" id="{FAA1872F-26FB-4A91-9F85-6F87A2E9B045}"/>
              </a:ext>
            </a:extLst>
          </p:cNvPr>
          <p:cNvSpPr/>
          <p:nvPr/>
        </p:nvSpPr>
        <p:spPr>
          <a:xfrm>
            <a:off x="536448" y="5445889"/>
            <a:ext cx="11314176" cy="86859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altLang="ko-KR" sz="2400" b="1" dirty="0">
                <a:solidFill>
                  <a:schemeClr val="tx1"/>
                </a:solidFill>
                <a:latin typeface="Arial" panose="020B0604020202020204" pitchFamily="34" charset="0"/>
                <a:cs typeface="Arial" panose="020B0604020202020204" pitchFamily="34" charset="0"/>
              </a:rPr>
              <a:t>Q1: </a:t>
            </a:r>
            <a:r>
              <a:rPr lang="en-US" altLang="ko-KR" sz="2000" dirty="0">
                <a:solidFill>
                  <a:schemeClr val="tx1"/>
                </a:solidFill>
                <a:latin typeface="Arial" panose="020B0604020202020204" pitchFamily="34" charset="0"/>
                <a:cs typeface="Arial" panose="020B0604020202020204" pitchFamily="34" charset="0"/>
              </a:rPr>
              <a:t>How does the eddy momentum flux near the tropopause induce a barotropic shift of jet?</a:t>
            </a:r>
            <a:endParaRPr lang="ko-KR" altLang="en-US" sz="2000" dirty="0">
              <a:solidFill>
                <a:schemeClr val="tx1"/>
              </a:solidFill>
              <a:latin typeface="Arial" panose="020B0604020202020204" pitchFamily="34" charset="0"/>
              <a:cs typeface="Arial" panose="020B0604020202020204" pitchFamily="34" charset="0"/>
            </a:endParaRPr>
          </a:p>
        </p:txBody>
      </p:sp>
      <p:sp>
        <p:nvSpPr>
          <p:cNvPr id="8" name="슬라이드 번호 개체 틀 2">
            <a:extLst>
              <a:ext uri="{FF2B5EF4-FFF2-40B4-BE49-F238E27FC236}">
                <a16:creationId xmlns:a16="http://schemas.microsoft.com/office/drawing/2014/main" id="{42A43128-F48A-4BD3-804E-A5D09A03E0C1}"/>
              </a:ext>
            </a:extLst>
          </p:cNvPr>
          <p:cNvSpPr>
            <a:spLocks noGrp="1"/>
          </p:cNvSpPr>
          <p:nvPr>
            <p:ph type="sldNum" sz="quarter" idx="12"/>
          </p:nvPr>
        </p:nvSpPr>
        <p:spPr>
          <a:xfrm>
            <a:off x="8610600" y="6356350"/>
            <a:ext cx="2743200" cy="365125"/>
          </a:xfrm>
        </p:spPr>
        <p:txBody>
          <a:bodyPr/>
          <a:lstStyle/>
          <a:p>
            <a:fld id="{C92E15F5-526D-4C45-AE35-3B502B383B82}" type="slidenum">
              <a:rPr lang="ko-KR" altLang="en-US" smtClean="0"/>
              <a:t>4</a:t>
            </a:fld>
            <a:endParaRPr lang="ko-KR" altLang="en-US"/>
          </a:p>
        </p:txBody>
      </p:sp>
    </p:spTree>
    <p:extLst>
      <p:ext uri="{BB962C8B-B14F-4D97-AF65-F5344CB8AC3E}">
        <p14:creationId xmlns:p14="http://schemas.microsoft.com/office/powerpoint/2010/main" val="198790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C2F903D5-DAD2-40E0-8357-64D17D9A39A6}"/>
              </a:ext>
            </a:extLst>
          </p:cNvPr>
          <p:cNvPicPr>
            <a:picLocks noChangeAspect="1"/>
          </p:cNvPicPr>
          <p:nvPr/>
        </p:nvPicPr>
        <p:blipFill>
          <a:blip r:embed="rId3"/>
          <a:stretch>
            <a:fillRect/>
          </a:stretch>
        </p:blipFill>
        <p:spPr>
          <a:xfrm>
            <a:off x="792388" y="1377697"/>
            <a:ext cx="10819297" cy="3483248"/>
          </a:xfrm>
          <a:prstGeom prst="rect">
            <a:avLst/>
          </a:prstGeom>
        </p:spPr>
      </p:pic>
      <p:sp>
        <p:nvSpPr>
          <p:cNvPr id="19" name="TextBox 18">
            <a:extLst>
              <a:ext uri="{FF2B5EF4-FFF2-40B4-BE49-F238E27FC236}">
                <a16:creationId xmlns:a16="http://schemas.microsoft.com/office/drawing/2014/main" id="{F8816D7C-FA33-4618-8B37-6B043DD0468C}"/>
              </a:ext>
            </a:extLst>
          </p:cNvPr>
          <p:cNvSpPr txBox="1"/>
          <p:nvPr/>
        </p:nvSpPr>
        <p:spPr>
          <a:xfrm>
            <a:off x="9455599" y="4860945"/>
            <a:ext cx="2156086" cy="360612"/>
          </a:xfrm>
          <a:prstGeom prst="rect">
            <a:avLst/>
          </a:prstGeom>
          <a:noFill/>
        </p:spPr>
        <p:txBody>
          <a:bodyPr wrap="square" rtlCol="0" anchor="t">
            <a:spAutoFit/>
          </a:bodyPr>
          <a:lstStyle/>
          <a:p>
            <a:pPr defTabSz="1134648" latinLnBrk="1">
              <a:lnSpc>
                <a:spcPct val="120000"/>
              </a:lnSpc>
              <a:buClr>
                <a:srgbClr val="1582AB"/>
              </a:buClr>
            </a:pPr>
            <a:r>
              <a:rPr lang="en-US" altLang="ko-KR" sz="1600"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(Thompson et al., 2011)</a:t>
            </a:r>
          </a:p>
        </p:txBody>
      </p:sp>
      <p:sp>
        <p:nvSpPr>
          <p:cNvPr id="7" name="TextBox 6">
            <a:extLst>
              <a:ext uri="{FF2B5EF4-FFF2-40B4-BE49-F238E27FC236}">
                <a16:creationId xmlns:a16="http://schemas.microsoft.com/office/drawing/2014/main" id="{17C002CE-E743-4145-AC63-9300D2B239B3}"/>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Research questions</a:t>
            </a:r>
            <a:endParaRPr lang="ko-KR" altLang="en-US" sz="3600" dirty="0">
              <a:latin typeface="Arial" panose="020B0604020202020204" pitchFamily="34" charset="0"/>
              <a:cs typeface="Arial" panose="020B0604020202020204" pitchFamily="34" charset="0"/>
            </a:endParaRPr>
          </a:p>
        </p:txBody>
      </p:sp>
      <p:sp>
        <p:nvSpPr>
          <p:cNvPr id="8" name="사각형: 둥근 모서리 7">
            <a:extLst>
              <a:ext uri="{FF2B5EF4-FFF2-40B4-BE49-F238E27FC236}">
                <a16:creationId xmlns:a16="http://schemas.microsoft.com/office/drawing/2014/main" id="{9C96FD39-AF8B-42BC-82EE-81486BA2471F}"/>
              </a:ext>
            </a:extLst>
          </p:cNvPr>
          <p:cNvSpPr/>
          <p:nvPr/>
        </p:nvSpPr>
        <p:spPr>
          <a:xfrm>
            <a:off x="536448" y="5445889"/>
            <a:ext cx="8919151" cy="86859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altLang="ko-KR" sz="2400" b="1" dirty="0">
                <a:solidFill>
                  <a:schemeClr val="tx1"/>
                </a:solidFill>
                <a:latin typeface="Arial" panose="020B0604020202020204" pitchFamily="34" charset="0"/>
                <a:cs typeface="Arial" panose="020B0604020202020204" pitchFamily="34" charset="0"/>
              </a:rPr>
              <a:t>Q2: </a:t>
            </a:r>
            <a:r>
              <a:rPr lang="en-US" altLang="ko-KR" sz="2000" dirty="0">
                <a:solidFill>
                  <a:schemeClr val="tx1"/>
                </a:solidFill>
                <a:latin typeface="Arial" panose="020B0604020202020204" pitchFamily="34" charset="0"/>
                <a:cs typeface="Arial" panose="020B0604020202020204" pitchFamily="34" charset="0"/>
              </a:rPr>
              <a:t>How does the eddy momentum flux reduce the Antarctic mass fields?</a:t>
            </a:r>
            <a:endParaRPr lang="ko-KR" altLang="en-US" sz="2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40EE11-398C-4309-AFB2-0AEBDD1E99AA}"/>
              </a:ext>
            </a:extLst>
          </p:cNvPr>
          <p:cNvSpPr txBox="1"/>
          <p:nvPr/>
        </p:nvSpPr>
        <p:spPr>
          <a:xfrm>
            <a:off x="5866802" y="623030"/>
            <a:ext cx="4942661" cy="394210"/>
          </a:xfrm>
          <a:prstGeom prst="rect">
            <a:avLst/>
          </a:prstGeom>
          <a:noFill/>
        </p:spPr>
        <p:txBody>
          <a:bodyPr wrap="square" rtlCol="0" anchor="t">
            <a:spAutoFit/>
          </a:bodyPr>
          <a:lstStyle/>
          <a:p>
            <a:pPr defTabSz="1134648" latinLnBrk="1">
              <a:lnSpc>
                <a:spcPct val="120000"/>
              </a:lnSpc>
              <a:buClr>
                <a:srgbClr val="1582AB"/>
              </a:buClr>
            </a:pPr>
            <a:r>
              <a:rPr lang="en-US" altLang="ko-KR" spc="-63" dirty="0">
                <a:ln>
                  <a:solidFill>
                    <a:schemeClr val="tx1">
                      <a:alpha val="0"/>
                    </a:schemeClr>
                  </a:solidFill>
                </a:ln>
                <a:solidFill>
                  <a:schemeClr val="tx1">
                    <a:lumMod val="85000"/>
                    <a:lumOff val="15000"/>
                  </a:schemeClr>
                </a:solidFill>
                <a:latin typeface="Arial" panose="020B0604020202020204" pitchFamily="34" charset="0"/>
                <a:ea typeface="THE명품고딕B" panose="02020603020101020101" pitchFamily="18" charset="-127"/>
                <a:cs typeface="Arial" panose="020B0604020202020204" pitchFamily="34" charset="0"/>
              </a:rPr>
              <a:t>Results from ozone depletion experiments </a:t>
            </a:r>
          </a:p>
        </p:txBody>
      </p:sp>
      <p:sp>
        <p:nvSpPr>
          <p:cNvPr id="3" name="왼쪽 중괄호 2">
            <a:extLst>
              <a:ext uri="{FF2B5EF4-FFF2-40B4-BE49-F238E27FC236}">
                <a16:creationId xmlns:a16="http://schemas.microsoft.com/office/drawing/2014/main" id="{0847F7ED-6056-42FE-89A8-9D596EED43AE}"/>
              </a:ext>
            </a:extLst>
          </p:cNvPr>
          <p:cNvSpPr/>
          <p:nvPr/>
        </p:nvSpPr>
        <p:spPr>
          <a:xfrm rot="5400000">
            <a:off x="7657523" y="-2132653"/>
            <a:ext cx="266088" cy="675461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0" name="슬라이드 번호 개체 틀 2">
            <a:extLst>
              <a:ext uri="{FF2B5EF4-FFF2-40B4-BE49-F238E27FC236}">
                <a16:creationId xmlns:a16="http://schemas.microsoft.com/office/drawing/2014/main" id="{0981BD0E-119C-4514-BDB4-0BC67136A4C5}"/>
              </a:ext>
            </a:extLst>
          </p:cNvPr>
          <p:cNvSpPr>
            <a:spLocks noGrp="1"/>
          </p:cNvSpPr>
          <p:nvPr>
            <p:ph type="sldNum" sz="quarter" idx="12"/>
          </p:nvPr>
        </p:nvSpPr>
        <p:spPr>
          <a:xfrm>
            <a:off x="8610600" y="6356350"/>
            <a:ext cx="2743200" cy="365125"/>
          </a:xfrm>
        </p:spPr>
        <p:txBody>
          <a:bodyPr/>
          <a:lstStyle/>
          <a:p>
            <a:fld id="{C92E15F5-526D-4C45-AE35-3B502B383B82}" type="slidenum">
              <a:rPr lang="ko-KR" altLang="en-US" smtClean="0"/>
              <a:t>5</a:t>
            </a:fld>
            <a:endParaRPr lang="ko-KR" altLang="en-US"/>
          </a:p>
        </p:txBody>
      </p:sp>
    </p:spTree>
    <p:extLst>
      <p:ext uri="{BB962C8B-B14F-4D97-AF65-F5344CB8AC3E}">
        <p14:creationId xmlns:p14="http://schemas.microsoft.com/office/powerpoint/2010/main" val="271920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Research goals</a:t>
            </a:r>
            <a:endParaRPr lang="ko-KR" altLang="en-US" sz="3600" dirty="0">
              <a:latin typeface="Arial" panose="020B0604020202020204" pitchFamily="34" charset="0"/>
              <a:cs typeface="Arial" panose="020B0604020202020204" pitchFamily="34" charset="0"/>
            </a:endParaRPr>
          </a:p>
        </p:txBody>
      </p:sp>
      <p:sp>
        <p:nvSpPr>
          <p:cNvPr id="3" name="슬라이드 번호 개체 틀 2">
            <a:extLst>
              <a:ext uri="{FF2B5EF4-FFF2-40B4-BE49-F238E27FC236}">
                <a16:creationId xmlns:a16="http://schemas.microsoft.com/office/drawing/2014/main" id="{A8D5F33D-4E33-4E50-AB5C-8EDF1B08C6FC}"/>
              </a:ext>
            </a:extLst>
          </p:cNvPr>
          <p:cNvSpPr>
            <a:spLocks noGrp="1"/>
          </p:cNvSpPr>
          <p:nvPr>
            <p:ph type="sldNum" sz="quarter" idx="12"/>
          </p:nvPr>
        </p:nvSpPr>
        <p:spPr/>
        <p:txBody>
          <a:bodyPr/>
          <a:lstStyle/>
          <a:p>
            <a:fld id="{C92E15F5-526D-4C45-AE35-3B502B383B82}" type="slidenum">
              <a:rPr lang="ko-KR" altLang="en-US" smtClean="0"/>
              <a:t>6</a:t>
            </a:fld>
            <a:endParaRPr lang="ko-KR" altLang="en-US"/>
          </a:p>
        </p:txBody>
      </p:sp>
      <p:sp>
        <p:nvSpPr>
          <p:cNvPr id="16" name="사각형: 둥근 모서리 15">
            <a:extLst>
              <a:ext uri="{FF2B5EF4-FFF2-40B4-BE49-F238E27FC236}">
                <a16:creationId xmlns:a16="http://schemas.microsoft.com/office/drawing/2014/main" id="{1F40B39D-0CAB-49E2-8BBE-4E1775C2F02D}"/>
              </a:ext>
            </a:extLst>
          </p:cNvPr>
          <p:cNvSpPr/>
          <p:nvPr/>
        </p:nvSpPr>
        <p:spPr>
          <a:xfrm>
            <a:off x="528019" y="1952865"/>
            <a:ext cx="2965830" cy="619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Antarctic O</a:t>
            </a:r>
            <a:r>
              <a:rPr lang="en-US" altLang="ko-KR" sz="2000" baseline="-25000" dirty="0">
                <a:solidFill>
                  <a:schemeClr val="tx1"/>
                </a:solidFill>
                <a:latin typeface="Arial" panose="020B0604020202020204" pitchFamily="34" charset="0"/>
                <a:cs typeface="Arial" panose="020B0604020202020204" pitchFamily="34" charset="0"/>
              </a:rPr>
              <a:t>3</a:t>
            </a:r>
            <a:r>
              <a:rPr lang="en-US" altLang="ko-KR" sz="2000" dirty="0">
                <a:solidFill>
                  <a:schemeClr val="tx1"/>
                </a:solidFill>
                <a:latin typeface="Arial" panose="020B0604020202020204" pitchFamily="34" charset="0"/>
                <a:cs typeface="Arial" panose="020B0604020202020204" pitchFamily="34" charset="0"/>
              </a:rPr>
              <a:t> depletion</a:t>
            </a:r>
          </a:p>
        </p:txBody>
      </p:sp>
      <p:cxnSp>
        <p:nvCxnSpPr>
          <p:cNvPr id="22" name="직선 화살표 연결선 21">
            <a:extLst>
              <a:ext uri="{FF2B5EF4-FFF2-40B4-BE49-F238E27FC236}">
                <a16:creationId xmlns:a16="http://schemas.microsoft.com/office/drawing/2014/main" id="{A32AF875-1C9A-4025-9ACC-DC1E8E638D1F}"/>
              </a:ext>
            </a:extLst>
          </p:cNvPr>
          <p:cNvCxnSpPr>
            <a:cxnSpLocks/>
            <a:stCxn id="16" idx="3"/>
            <a:endCxn id="29" idx="1"/>
          </p:cNvCxnSpPr>
          <p:nvPr/>
        </p:nvCxnSpPr>
        <p:spPr>
          <a:xfrm>
            <a:off x="3493849" y="2262689"/>
            <a:ext cx="8559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사각형: 둥근 모서리 28">
            <a:extLst>
              <a:ext uri="{FF2B5EF4-FFF2-40B4-BE49-F238E27FC236}">
                <a16:creationId xmlns:a16="http://schemas.microsoft.com/office/drawing/2014/main" id="{A4946F7C-2952-4BFF-AF1C-396D0AC2C443}"/>
              </a:ext>
            </a:extLst>
          </p:cNvPr>
          <p:cNvSpPr/>
          <p:nvPr/>
        </p:nvSpPr>
        <p:spPr>
          <a:xfrm>
            <a:off x="4349801" y="1952865"/>
            <a:ext cx="2965830" cy="619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Synoptic eddy</a:t>
            </a:r>
          </a:p>
        </p:txBody>
      </p:sp>
      <p:sp>
        <p:nvSpPr>
          <p:cNvPr id="30" name="사각형: 둥근 모서리 29">
            <a:extLst>
              <a:ext uri="{FF2B5EF4-FFF2-40B4-BE49-F238E27FC236}">
                <a16:creationId xmlns:a16="http://schemas.microsoft.com/office/drawing/2014/main" id="{62E5EDBA-E629-4A0C-AC1D-FC310AFE22D7}"/>
              </a:ext>
            </a:extLst>
          </p:cNvPr>
          <p:cNvSpPr/>
          <p:nvPr/>
        </p:nvSpPr>
        <p:spPr>
          <a:xfrm>
            <a:off x="8171584" y="1952865"/>
            <a:ext cx="3477687" cy="619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Poleward shift of jet</a:t>
            </a:r>
          </a:p>
        </p:txBody>
      </p:sp>
      <p:cxnSp>
        <p:nvCxnSpPr>
          <p:cNvPr id="35" name="직선 화살표 연결선 34">
            <a:extLst>
              <a:ext uri="{FF2B5EF4-FFF2-40B4-BE49-F238E27FC236}">
                <a16:creationId xmlns:a16="http://schemas.microsoft.com/office/drawing/2014/main" id="{C82BD8EA-6F0A-495F-8619-78647C833026}"/>
              </a:ext>
            </a:extLst>
          </p:cNvPr>
          <p:cNvCxnSpPr>
            <a:cxnSpLocks/>
          </p:cNvCxnSpPr>
          <p:nvPr/>
        </p:nvCxnSpPr>
        <p:spPr>
          <a:xfrm>
            <a:off x="7315631" y="2354129"/>
            <a:ext cx="8559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2B982B4-E62A-4F1D-B645-B91FC354038A}"/>
              </a:ext>
            </a:extLst>
          </p:cNvPr>
          <p:cNvSpPr txBox="1"/>
          <p:nvPr/>
        </p:nvSpPr>
        <p:spPr>
          <a:xfrm>
            <a:off x="479682" y="1057733"/>
            <a:ext cx="3828288" cy="523220"/>
          </a:xfrm>
          <a:prstGeom prst="rect">
            <a:avLst/>
          </a:prstGeom>
          <a:noFill/>
        </p:spPr>
        <p:txBody>
          <a:bodyPr wrap="square" rtlCol="0">
            <a:spAutoFit/>
          </a:bodyPr>
          <a:lstStyle/>
          <a:p>
            <a:r>
              <a:rPr lang="en-US" altLang="ko-KR" sz="2800" dirty="0">
                <a:latin typeface="Arial" panose="020B0604020202020204" pitchFamily="34" charset="0"/>
                <a:cs typeface="Arial" panose="020B0604020202020204" pitchFamily="34" charset="0"/>
              </a:rPr>
              <a:t>Previous studies</a:t>
            </a:r>
            <a:endParaRPr lang="ko-KR" altLang="en-US" sz="2800" dirty="0">
              <a:latin typeface="Arial" panose="020B0604020202020204" pitchFamily="34" charset="0"/>
              <a:cs typeface="Arial" panose="020B0604020202020204" pitchFamily="34" charset="0"/>
            </a:endParaRPr>
          </a:p>
        </p:txBody>
      </p:sp>
      <p:sp>
        <p:nvSpPr>
          <p:cNvPr id="48" name="직사각형 47">
            <a:extLst>
              <a:ext uri="{FF2B5EF4-FFF2-40B4-BE49-F238E27FC236}">
                <a16:creationId xmlns:a16="http://schemas.microsoft.com/office/drawing/2014/main" id="{0C99947A-C104-4D69-8D38-B0822D36EE17}"/>
              </a:ext>
            </a:extLst>
          </p:cNvPr>
          <p:cNvSpPr/>
          <p:nvPr/>
        </p:nvSpPr>
        <p:spPr>
          <a:xfrm>
            <a:off x="6249244" y="1139488"/>
            <a:ext cx="2847254" cy="496996"/>
          </a:xfrm>
          <a:prstGeom prst="rect">
            <a:avLst/>
          </a:prstGeom>
          <a:ln>
            <a:noFill/>
          </a:ln>
        </p:spPr>
        <p:txBody>
          <a:bodyPr wrap="none">
            <a:spAutoFit/>
          </a:bodyPr>
          <a:lstStyle/>
          <a:p>
            <a:pPr algn="ctr">
              <a:lnSpc>
                <a:spcPct val="150000"/>
              </a:lnSpc>
            </a:pPr>
            <a:r>
              <a:rPr lang="en-US" altLang="ko-KR" sz="2000" dirty="0">
                <a:latin typeface="Arial" panose="020B0604020202020204" pitchFamily="34" charset="0"/>
                <a:cs typeface="Arial" panose="020B0604020202020204" pitchFamily="34" charset="0"/>
              </a:rPr>
              <a:t>Momentum perspective</a:t>
            </a:r>
          </a:p>
        </p:txBody>
      </p:sp>
      <p:cxnSp>
        <p:nvCxnSpPr>
          <p:cNvPr id="49" name="직선 화살표 연결선 48">
            <a:extLst>
              <a:ext uri="{FF2B5EF4-FFF2-40B4-BE49-F238E27FC236}">
                <a16:creationId xmlns:a16="http://schemas.microsoft.com/office/drawing/2014/main" id="{781251EB-4EE8-412F-A26F-436FF3BACA24}"/>
              </a:ext>
            </a:extLst>
          </p:cNvPr>
          <p:cNvCxnSpPr>
            <a:cxnSpLocks/>
            <a:stCxn id="48" idx="2"/>
          </p:cNvCxnSpPr>
          <p:nvPr/>
        </p:nvCxnSpPr>
        <p:spPr>
          <a:xfrm>
            <a:off x="7672871" y="1636484"/>
            <a:ext cx="0" cy="7130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그룹 11">
            <a:extLst>
              <a:ext uri="{FF2B5EF4-FFF2-40B4-BE49-F238E27FC236}">
                <a16:creationId xmlns:a16="http://schemas.microsoft.com/office/drawing/2014/main" id="{5826A1CE-B77D-4419-B686-1117F445484F}"/>
              </a:ext>
            </a:extLst>
          </p:cNvPr>
          <p:cNvGrpSpPr/>
          <p:nvPr/>
        </p:nvGrpSpPr>
        <p:grpSpPr>
          <a:xfrm>
            <a:off x="6043261" y="2358680"/>
            <a:ext cx="3259226" cy="1070320"/>
            <a:chOff x="6043261" y="2358680"/>
            <a:chExt cx="3259226" cy="1070320"/>
          </a:xfrm>
        </p:grpSpPr>
        <p:sp>
          <p:nvSpPr>
            <p:cNvPr id="18" name="직사각형 17">
              <a:extLst>
                <a:ext uri="{FF2B5EF4-FFF2-40B4-BE49-F238E27FC236}">
                  <a16:creationId xmlns:a16="http://schemas.microsoft.com/office/drawing/2014/main" id="{AB7A8E4B-EF25-4667-888E-367F65DFFAFD}"/>
                </a:ext>
              </a:extLst>
            </p:cNvPr>
            <p:cNvSpPr/>
            <p:nvPr/>
          </p:nvSpPr>
          <p:spPr>
            <a:xfrm>
              <a:off x="6043261" y="2932004"/>
              <a:ext cx="3259226" cy="496996"/>
            </a:xfrm>
            <a:prstGeom prst="rect">
              <a:avLst/>
            </a:prstGeom>
            <a:ln>
              <a:noFill/>
            </a:ln>
          </p:spPr>
          <p:txBody>
            <a:bodyPr wrap="none">
              <a:spAutoFit/>
            </a:bodyPr>
            <a:lstStyle/>
            <a:p>
              <a:pPr algn="ctr">
                <a:lnSpc>
                  <a:spcPct val="150000"/>
                </a:lnSpc>
              </a:pPr>
              <a:r>
                <a:rPr lang="en-US" altLang="ko-KR" sz="2000" dirty="0">
                  <a:solidFill>
                    <a:srgbClr val="0070C0"/>
                  </a:solidFill>
                  <a:latin typeface="Arial" panose="020B0604020202020204" pitchFamily="34" charset="0"/>
                  <a:cs typeface="Arial" panose="020B0604020202020204" pitchFamily="34" charset="0"/>
                </a:rPr>
                <a:t>Mass transport perspective</a:t>
              </a:r>
            </a:p>
          </p:txBody>
        </p:sp>
        <p:cxnSp>
          <p:nvCxnSpPr>
            <p:cNvPr id="19" name="직선 화살표 연결선 18">
              <a:extLst>
                <a:ext uri="{FF2B5EF4-FFF2-40B4-BE49-F238E27FC236}">
                  <a16:creationId xmlns:a16="http://schemas.microsoft.com/office/drawing/2014/main" id="{A19C0F80-E04C-4E68-B686-E4703ACC8A2E}"/>
                </a:ext>
              </a:extLst>
            </p:cNvPr>
            <p:cNvCxnSpPr>
              <a:cxnSpLocks/>
            </p:cNvCxnSpPr>
            <p:nvPr/>
          </p:nvCxnSpPr>
          <p:spPr>
            <a:xfrm flipV="1">
              <a:off x="7672868" y="2358680"/>
              <a:ext cx="0" cy="5674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그룹 14">
            <a:extLst>
              <a:ext uri="{FF2B5EF4-FFF2-40B4-BE49-F238E27FC236}">
                <a16:creationId xmlns:a16="http://schemas.microsoft.com/office/drawing/2014/main" id="{27509C3B-DFBA-478B-B3CE-1CFF99B60E8A}"/>
              </a:ext>
            </a:extLst>
          </p:cNvPr>
          <p:cNvGrpSpPr/>
          <p:nvPr/>
        </p:nvGrpSpPr>
        <p:grpSpPr>
          <a:xfrm>
            <a:off x="1437740" y="4504044"/>
            <a:ext cx="3336170" cy="1742407"/>
            <a:chOff x="1437740" y="4504044"/>
            <a:chExt cx="3336170" cy="1742407"/>
          </a:xfrm>
        </p:grpSpPr>
        <p:sp>
          <p:nvSpPr>
            <p:cNvPr id="33" name="직사각형 32">
              <a:extLst>
                <a:ext uri="{FF2B5EF4-FFF2-40B4-BE49-F238E27FC236}">
                  <a16:creationId xmlns:a16="http://schemas.microsoft.com/office/drawing/2014/main" id="{C06563E4-090E-422A-A9CE-8E2816971685}"/>
                </a:ext>
              </a:extLst>
            </p:cNvPr>
            <p:cNvSpPr/>
            <p:nvPr/>
          </p:nvSpPr>
          <p:spPr>
            <a:xfrm>
              <a:off x="1437740" y="5287791"/>
              <a:ext cx="3336170" cy="958660"/>
            </a:xfrm>
            <a:prstGeom prst="rect">
              <a:avLst/>
            </a:prstGeom>
            <a:ln>
              <a:noFill/>
            </a:ln>
          </p:spPr>
          <p:txBody>
            <a:bodyPr wrap="none">
              <a:spAutoFit/>
            </a:bodyPr>
            <a:lstStyle/>
            <a:p>
              <a:pPr marL="342900" indent="-342900" algn="just">
                <a:lnSpc>
                  <a:spcPct val="150000"/>
                </a:lnSpc>
                <a:buFont typeface="Arial" panose="020B0604020202020204" pitchFamily="34" charset="0"/>
                <a:buChar char="•"/>
              </a:pPr>
              <a:r>
                <a:rPr lang="en-US" altLang="ko-KR" sz="2000" dirty="0">
                  <a:solidFill>
                    <a:srgbClr val="0070C0"/>
                  </a:solidFill>
                  <a:latin typeface="Arial" panose="020B0604020202020204" pitchFamily="34" charset="0"/>
                  <a:cs typeface="Arial" panose="020B0604020202020204" pitchFamily="34" charset="0"/>
                </a:rPr>
                <a:t>Surface pressure budget</a:t>
              </a:r>
            </a:p>
            <a:p>
              <a:pPr marL="342900" indent="-342900" algn="just">
                <a:lnSpc>
                  <a:spcPct val="150000"/>
                </a:lnSpc>
                <a:buFont typeface="Arial" panose="020B0604020202020204" pitchFamily="34" charset="0"/>
                <a:buChar char="•"/>
              </a:pPr>
              <a:r>
                <a:rPr lang="en-US" altLang="ko-KR" sz="2000" dirty="0" err="1">
                  <a:solidFill>
                    <a:srgbClr val="0070C0"/>
                  </a:solidFill>
                  <a:latin typeface="Arial" panose="020B0604020202020204" pitchFamily="34" charset="0"/>
                  <a:cs typeface="Arial" panose="020B0604020202020204" pitchFamily="34" charset="0"/>
                </a:rPr>
                <a:t>Kuo-Eliassen</a:t>
              </a:r>
              <a:r>
                <a:rPr lang="en-US" altLang="ko-KR" sz="2000" dirty="0">
                  <a:solidFill>
                    <a:srgbClr val="0070C0"/>
                  </a:solidFill>
                  <a:latin typeface="Arial" panose="020B0604020202020204" pitchFamily="34" charset="0"/>
                  <a:cs typeface="Arial" panose="020B0604020202020204" pitchFamily="34" charset="0"/>
                </a:rPr>
                <a:t> equation</a:t>
              </a:r>
            </a:p>
          </p:txBody>
        </p:sp>
        <p:cxnSp>
          <p:nvCxnSpPr>
            <p:cNvPr id="34" name="직선 화살표 연결선 33">
              <a:extLst>
                <a:ext uri="{FF2B5EF4-FFF2-40B4-BE49-F238E27FC236}">
                  <a16:creationId xmlns:a16="http://schemas.microsoft.com/office/drawing/2014/main" id="{28866770-A96B-426B-A347-EF6299D18137}"/>
                </a:ext>
              </a:extLst>
            </p:cNvPr>
            <p:cNvCxnSpPr>
              <a:cxnSpLocks/>
            </p:cNvCxnSpPr>
            <p:nvPr/>
          </p:nvCxnSpPr>
          <p:spPr>
            <a:xfrm flipV="1">
              <a:off x="2969699" y="4504044"/>
              <a:ext cx="0" cy="78374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그룹 12">
            <a:extLst>
              <a:ext uri="{FF2B5EF4-FFF2-40B4-BE49-F238E27FC236}">
                <a16:creationId xmlns:a16="http://schemas.microsoft.com/office/drawing/2014/main" id="{02432DD6-5CCB-4F6D-B0F7-C145E917120E}"/>
              </a:ext>
            </a:extLst>
          </p:cNvPr>
          <p:cNvGrpSpPr/>
          <p:nvPr/>
        </p:nvGrpSpPr>
        <p:grpSpPr>
          <a:xfrm>
            <a:off x="479682" y="3353941"/>
            <a:ext cx="11213732" cy="1492339"/>
            <a:chOff x="479682" y="3353941"/>
            <a:chExt cx="11213732" cy="1492339"/>
          </a:xfrm>
        </p:grpSpPr>
        <p:sp>
          <p:nvSpPr>
            <p:cNvPr id="25" name="사각형: 둥근 모서리 24">
              <a:extLst>
                <a:ext uri="{FF2B5EF4-FFF2-40B4-BE49-F238E27FC236}">
                  <a16:creationId xmlns:a16="http://schemas.microsoft.com/office/drawing/2014/main" id="{31F412A9-B0F8-4097-B2AD-CD9E1517E606}"/>
                </a:ext>
              </a:extLst>
            </p:cNvPr>
            <p:cNvSpPr/>
            <p:nvPr/>
          </p:nvSpPr>
          <p:spPr>
            <a:xfrm>
              <a:off x="528019" y="4194221"/>
              <a:ext cx="2056685" cy="619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chemeClr val="tx1"/>
                  </a:solidFill>
                  <a:latin typeface="Arial" panose="020B0604020202020204" pitchFamily="34" charset="0"/>
                  <a:cs typeface="Arial" panose="020B0604020202020204" pitchFamily="34" charset="0"/>
                </a:rPr>
                <a:t>Synoptic eddy</a:t>
              </a:r>
            </a:p>
          </p:txBody>
        </p:sp>
        <p:cxnSp>
          <p:nvCxnSpPr>
            <p:cNvPr id="26" name="직선 화살표 연결선 25">
              <a:extLst>
                <a:ext uri="{FF2B5EF4-FFF2-40B4-BE49-F238E27FC236}">
                  <a16:creationId xmlns:a16="http://schemas.microsoft.com/office/drawing/2014/main" id="{12C5FBFF-9C92-4299-A619-5B2C376AA2B8}"/>
                </a:ext>
              </a:extLst>
            </p:cNvPr>
            <p:cNvCxnSpPr>
              <a:cxnSpLocks/>
              <a:stCxn id="25" idx="3"/>
              <a:endCxn id="27" idx="1"/>
            </p:cNvCxnSpPr>
            <p:nvPr/>
          </p:nvCxnSpPr>
          <p:spPr>
            <a:xfrm>
              <a:off x="2584704" y="4504045"/>
              <a:ext cx="81180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사각형: 둥근 모서리 26">
              <a:extLst>
                <a:ext uri="{FF2B5EF4-FFF2-40B4-BE49-F238E27FC236}">
                  <a16:creationId xmlns:a16="http://schemas.microsoft.com/office/drawing/2014/main" id="{8396438A-FCFC-4B9B-8D8A-63871490ACD0}"/>
                </a:ext>
              </a:extLst>
            </p:cNvPr>
            <p:cNvSpPr/>
            <p:nvPr/>
          </p:nvSpPr>
          <p:spPr>
            <a:xfrm>
              <a:off x="3396513" y="4194221"/>
              <a:ext cx="2965830" cy="61964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rgbClr val="0070C0"/>
                  </a:solidFill>
                  <a:latin typeface="Arial" panose="020B0604020202020204" pitchFamily="34" charset="0"/>
                  <a:cs typeface="Arial" panose="020B0604020202020204" pitchFamily="34" charset="0"/>
                </a:rPr>
                <a:t>Antarctic SP reduction</a:t>
              </a:r>
            </a:p>
          </p:txBody>
        </p:sp>
        <p:sp>
          <p:nvSpPr>
            <p:cNvPr id="28" name="사각형: 둥근 모서리 27">
              <a:extLst>
                <a:ext uri="{FF2B5EF4-FFF2-40B4-BE49-F238E27FC236}">
                  <a16:creationId xmlns:a16="http://schemas.microsoft.com/office/drawing/2014/main" id="{6A336857-AEB4-41E8-885E-40119AF44A1E}"/>
                </a:ext>
              </a:extLst>
            </p:cNvPr>
            <p:cNvSpPr/>
            <p:nvPr/>
          </p:nvSpPr>
          <p:spPr>
            <a:xfrm>
              <a:off x="7218295" y="4194222"/>
              <a:ext cx="4475119" cy="6520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ko-KR" sz="2000" dirty="0">
                  <a:solidFill>
                    <a:srgbClr val="0070C0"/>
                  </a:solidFill>
                  <a:latin typeface="Arial" panose="020B0604020202020204" pitchFamily="34" charset="0"/>
                  <a:cs typeface="Arial" panose="020B0604020202020204" pitchFamily="34" charset="0"/>
                </a:rPr>
                <a:t>Positive SAM</a:t>
              </a:r>
              <a:r>
                <a:rPr lang="en-US" altLang="ko-KR" sz="2000" dirty="0">
                  <a:solidFill>
                    <a:schemeClr val="tx1"/>
                  </a:solidFill>
                  <a:latin typeface="Arial" panose="020B0604020202020204" pitchFamily="34" charset="0"/>
                  <a:cs typeface="Arial" panose="020B0604020202020204" pitchFamily="34" charset="0"/>
                </a:rPr>
                <a:t> &amp; Poleward shift of jet</a:t>
              </a:r>
            </a:p>
          </p:txBody>
        </p:sp>
        <p:cxnSp>
          <p:nvCxnSpPr>
            <p:cNvPr id="31" name="직선 화살표 연결선 30">
              <a:extLst>
                <a:ext uri="{FF2B5EF4-FFF2-40B4-BE49-F238E27FC236}">
                  <a16:creationId xmlns:a16="http://schemas.microsoft.com/office/drawing/2014/main" id="{2AF6A838-61F0-4A34-B412-78A7724F16A8}"/>
                </a:ext>
              </a:extLst>
            </p:cNvPr>
            <p:cNvCxnSpPr>
              <a:cxnSpLocks/>
            </p:cNvCxnSpPr>
            <p:nvPr/>
          </p:nvCxnSpPr>
          <p:spPr>
            <a:xfrm>
              <a:off x="6362343" y="4504045"/>
              <a:ext cx="8559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0CD8002-533B-485C-9215-AA1F55727303}"/>
                </a:ext>
              </a:extLst>
            </p:cNvPr>
            <p:cNvSpPr txBox="1"/>
            <p:nvPr/>
          </p:nvSpPr>
          <p:spPr>
            <a:xfrm>
              <a:off x="479682" y="3353941"/>
              <a:ext cx="3828288" cy="523220"/>
            </a:xfrm>
            <a:prstGeom prst="rect">
              <a:avLst/>
            </a:prstGeom>
            <a:noFill/>
          </p:spPr>
          <p:txBody>
            <a:bodyPr wrap="square" rtlCol="0">
              <a:spAutoFit/>
            </a:bodyPr>
            <a:lstStyle/>
            <a:p>
              <a:r>
                <a:rPr lang="en-US" altLang="ko-KR" sz="2800" dirty="0">
                  <a:solidFill>
                    <a:srgbClr val="0070C0"/>
                  </a:solidFill>
                  <a:latin typeface="Arial" panose="020B0604020202020204" pitchFamily="34" charset="0"/>
                  <a:cs typeface="Arial" panose="020B0604020202020204" pitchFamily="34" charset="0"/>
                </a:rPr>
                <a:t>Hypothesis</a:t>
              </a:r>
              <a:endParaRPr lang="ko-KR" altLang="en-US" sz="2800" dirty="0">
                <a:solidFill>
                  <a:srgbClr val="0070C0"/>
                </a:solidFill>
                <a:latin typeface="Arial" panose="020B0604020202020204" pitchFamily="34" charset="0"/>
                <a:cs typeface="Arial" panose="020B0604020202020204" pitchFamily="34" charset="0"/>
              </a:endParaRPr>
            </a:p>
          </p:txBody>
        </p:sp>
      </p:grpSp>
      <p:grpSp>
        <p:nvGrpSpPr>
          <p:cNvPr id="14" name="그룹 13">
            <a:extLst>
              <a:ext uri="{FF2B5EF4-FFF2-40B4-BE49-F238E27FC236}">
                <a16:creationId xmlns:a16="http://schemas.microsoft.com/office/drawing/2014/main" id="{D124011E-BF8E-419C-8A46-B6516DD588B6}"/>
              </a:ext>
            </a:extLst>
          </p:cNvPr>
          <p:cNvGrpSpPr/>
          <p:nvPr/>
        </p:nvGrpSpPr>
        <p:grpSpPr>
          <a:xfrm>
            <a:off x="5832716" y="4504044"/>
            <a:ext cx="3709670" cy="1280743"/>
            <a:chOff x="5832716" y="4504044"/>
            <a:chExt cx="3709670" cy="1280743"/>
          </a:xfrm>
        </p:grpSpPr>
        <p:sp>
          <p:nvSpPr>
            <p:cNvPr id="38" name="직사각형 37">
              <a:extLst>
                <a:ext uri="{FF2B5EF4-FFF2-40B4-BE49-F238E27FC236}">
                  <a16:creationId xmlns:a16="http://schemas.microsoft.com/office/drawing/2014/main" id="{03F59BB6-4EE0-4D7A-B0EE-03559E598B4B}"/>
                </a:ext>
              </a:extLst>
            </p:cNvPr>
            <p:cNvSpPr/>
            <p:nvPr/>
          </p:nvSpPr>
          <p:spPr>
            <a:xfrm>
              <a:off x="5832716" y="5287791"/>
              <a:ext cx="3709670" cy="496996"/>
            </a:xfrm>
            <a:prstGeom prst="rect">
              <a:avLst/>
            </a:prstGeom>
            <a:ln>
              <a:noFill/>
            </a:ln>
          </p:spPr>
          <p:txBody>
            <a:bodyPr wrap="none">
              <a:spAutoFit/>
            </a:bodyPr>
            <a:lstStyle/>
            <a:p>
              <a:pPr marL="342900" indent="-342900" algn="just">
                <a:lnSpc>
                  <a:spcPct val="150000"/>
                </a:lnSpc>
                <a:buFont typeface="Arial" panose="020B0604020202020204" pitchFamily="34" charset="0"/>
                <a:buChar char="•"/>
              </a:pPr>
              <a:r>
                <a:rPr lang="en-US" altLang="ko-KR" sz="2000" dirty="0">
                  <a:solidFill>
                    <a:srgbClr val="0070C0"/>
                  </a:solidFill>
                  <a:latin typeface="Arial" panose="020B0604020202020204" pitchFamily="34" charset="0"/>
                  <a:cs typeface="Arial" panose="020B0604020202020204" pitchFamily="34" charset="0"/>
                </a:rPr>
                <a:t>Geopotential decomposition</a:t>
              </a:r>
            </a:p>
          </p:txBody>
        </p:sp>
        <p:cxnSp>
          <p:nvCxnSpPr>
            <p:cNvPr id="39" name="직선 화살표 연결선 38">
              <a:extLst>
                <a:ext uri="{FF2B5EF4-FFF2-40B4-BE49-F238E27FC236}">
                  <a16:creationId xmlns:a16="http://schemas.microsoft.com/office/drawing/2014/main" id="{CCBC08A2-1568-4494-B8CB-F752AA011B97}"/>
                </a:ext>
              </a:extLst>
            </p:cNvPr>
            <p:cNvCxnSpPr>
              <a:cxnSpLocks/>
            </p:cNvCxnSpPr>
            <p:nvPr/>
          </p:nvCxnSpPr>
          <p:spPr>
            <a:xfrm flipV="1">
              <a:off x="6791952" y="4504044"/>
              <a:ext cx="0" cy="78374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70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Data &amp; Methods</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7</a:t>
            </a:fld>
            <a:endParaRPr lang="ko-KR" altLang="en-US"/>
          </a:p>
        </p:txBody>
      </p:sp>
      <p:pic>
        <p:nvPicPr>
          <p:cNvPr id="2" name="그림 1">
            <a:extLst>
              <a:ext uri="{FF2B5EF4-FFF2-40B4-BE49-F238E27FC236}">
                <a16:creationId xmlns:a16="http://schemas.microsoft.com/office/drawing/2014/main" id="{06AA6959-6859-46E0-9F01-31A95DDC25CA}"/>
              </a:ext>
            </a:extLst>
          </p:cNvPr>
          <p:cNvPicPr>
            <a:picLocks noChangeAspect="1"/>
          </p:cNvPicPr>
          <p:nvPr/>
        </p:nvPicPr>
        <p:blipFill>
          <a:blip r:embed="rId3"/>
          <a:stretch>
            <a:fillRect/>
          </a:stretch>
        </p:blipFill>
        <p:spPr>
          <a:xfrm>
            <a:off x="97537" y="1511675"/>
            <a:ext cx="4709568" cy="3505504"/>
          </a:xfrm>
          <a:prstGeom prst="rect">
            <a:avLst/>
          </a:prstGeom>
        </p:spPr>
      </p:pic>
      <p:sp>
        <p:nvSpPr>
          <p:cNvPr id="9" name="TextBox 8">
            <a:extLst>
              <a:ext uri="{FF2B5EF4-FFF2-40B4-BE49-F238E27FC236}">
                <a16:creationId xmlns:a16="http://schemas.microsoft.com/office/drawing/2014/main" id="{68418F1F-B90D-4B3B-B5EE-C1D87EDE5124}"/>
              </a:ext>
            </a:extLst>
          </p:cNvPr>
          <p:cNvSpPr txBox="1"/>
          <p:nvPr/>
        </p:nvSpPr>
        <p:spPr>
          <a:xfrm>
            <a:off x="4979029" y="1395801"/>
            <a:ext cx="7212971" cy="32669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Temporal resolution: daily</a:t>
            </a:r>
          </a:p>
          <a:p>
            <a:pPr marL="285750" indent="-285750">
              <a:lnSpc>
                <a:spcPct val="150000"/>
              </a:lnSpc>
              <a:buFont typeface="Arial" panose="020B0604020202020204" pitchFamily="34" charset="0"/>
              <a:buChar char="•"/>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Spatial resolution: 1.25° x 1.25°</a:t>
            </a:r>
          </a:p>
          <a:p>
            <a:pPr marL="285750" indent="-285750">
              <a:lnSpc>
                <a:spcPct val="150000"/>
              </a:lnSpc>
              <a:buFont typeface="Arial" panose="020B0604020202020204" pitchFamily="34" charset="0"/>
              <a:buChar char="•"/>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Vertical resolution: L45 (Pressure level), L100 (Model level) </a:t>
            </a:r>
          </a:p>
          <a:p>
            <a:pPr marL="285750" indent="-285750">
              <a:lnSpc>
                <a:spcPct val="150000"/>
              </a:lnSpc>
              <a:buFont typeface="Arial" panose="020B0604020202020204" pitchFamily="34" charset="0"/>
              <a:buChar char="•"/>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7-days running mean</a:t>
            </a:r>
          </a:p>
          <a:p>
            <a:pPr marL="285750" indent="-285750">
              <a:lnSpc>
                <a:spcPct val="150000"/>
              </a:lnSpc>
              <a:buFont typeface="Arial" panose="020B0604020202020204" pitchFamily="34" charset="0"/>
              <a:buChar char="•"/>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O</a:t>
            </a:r>
            <a:r>
              <a:rPr lang="en-US" altLang="ko-KR" sz="2000" baseline="-25000" dirty="0">
                <a:latin typeface="Arial" panose="020B0604020202020204" pitchFamily="34" charset="0"/>
                <a:ea typeface="나눔스퀘어 Bold" panose="020B0600000101010101" pitchFamily="50" charset="-127"/>
                <a:cs typeface="Arial" panose="020B0604020202020204" pitchFamily="34" charset="0"/>
              </a:rPr>
              <a:t>3</a:t>
            </a:r>
            <a:r>
              <a:rPr lang="en-US" altLang="ko-KR" sz="2000" dirty="0">
                <a:latin typeface="Arial" panose="020B0604020202020204" pitchFamily="34" charset="0"/>
                <a:ea typeface="나눔스퀘어 Bold" panose="020B0600000101010101" pitchFamily="50" charset="-127"/>
                <a:cs typeface="Arial" panose="020B0604020202020204" pitchFamily="34" charset="0"/>
              </a:rPr>
              <a:t> (ozone), Z (geopotential height), T (air temperature), </a:t>
            </a:r>
          </a:p>
          <a:p>
            <a:pPr>
              <a:lnSpc>
                <a:spcPct val="150000"/>
              </a:lnSpc>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    U (zonal wind), SP (surface pressure) </a:t>
            </a:r>
          </a:p>
          <a:p>
            <a:pPr marL="285750" indent="-285750">
              <a:lnSpc>
                <a:spcPct val="150000"/>
              </a:lnSpc>
              <a:buFont typeface="Arial" panose="020B0604020202020204" pitchFamily="34" charset="0"/>
              <a:buChar char="•"/>
            </a:pPr>
            <a:endParaRPr lang="en-US" altLang="ko-KR" sz="2000" dirty="0">
              <a:latin typeface="Arial" panose="020B0604020202020204" pitchFamily="34" charset="0"/>
              <a:ea typeface="나눔스퀘어 Bold" panose="020B0600000101010101" pitchFamily="50" charset="-127"/>
              <a:cs typeface="Arial" panose="020B0604020202020204" pitchFamily="34" charset="0"/>
            </a:endParaRPr>
          </a:p>
        </p:txBody>
      </p:sp>
      <p:sp>
        <p:nvSpPr>
          <p:cNvPr id="10" name="직사각형 9">
            <a:extLst>
              <a:ext uri="{FF2B5EF4-FFF2-40B4-BE49-F238E27FC236}">
                <a16:creationId xmlns:a16="http://schemas.microsoft.com/office/drawing/2014/main" id="{93A07225-3BD7-41CC-8E14-9487C734D12C}"/>
              </a:ext>
            </a:extLst>
          </p:cNvPr>
          <p:cNvSpPr/>
          <p:nvPr/>
        </p:nvSpPr>
        <p:spPr>
          <a:xfrm>
            <a:off x="5138379" y="696205"/>
            <a:ext cx="1561646" cy="658835"/>
          </a:xfrm>
          <a:prstGeom prst="rect">
            <a:avLst/>
          </a:prstGeom>
        </p:spPr>
        <p:txBody>
          <a:bodyPr wrap="none">
            <a:spAutoFit/>
          </a:bodyPr>
          <a:lstStyle/>
          <a:p>
            <a:pPr>
              <a:lnSpc>
                <a:spcPct val="150000"/>
              </a:lnSpc>
            </a:pPr>
            <a:r>
              <a:rPr lang="en-US" altLang="ko-KR" sz="2800" dirty="0">
                <a:latin typeface="Arial" panose="020B0604020202020204" pitchFamily="34" charset="0"/>
                <a:ea typeface="나눔스퀘어 Bold" panose="020B0600000101010101" pitchFamily="50" charset="-127"/>
                <a:cs typeface="Arial" panose="020B0604020202020204" pitchFamily="34" charset="0"/>
              </a:rPr>
              <a:t>JRA-3Q </a:t>
            </a:r>
          </a:p>
        </p:txBody>
      </p:sp>
      <p:sp>
        <p:nvSpPr>
          <p:cNvPr id="7" name="직사각형 6">
            <a:extLst>
              <a:ext uri="{FF2B5EF4-FFF2-40B4-BE49-F238E27FC236}">
                <a16:creationId xmlns:a16="http://schemas.microsoft.com/office/drawing/2014/main" id="{8448D54A-97D9-4585-8B85-35E5A48D847C}"/>
              </a:ext>
            </a:extLst>
          </p:cNvPr>
          <p:cNvSpPr/>
          <p:nvPr/>
        </p:nvSpPr>
        <p:spPr>
          <a:xfrm>
            <a:off x="1173670" y="3700291"/>
            <a:ext cx="755336" cy="496996"/>
          </a:xfrm>
          <a:prstGeom prst="rect">
            <a:avLst/>
          </a:prstGeom>
          <a:ln>
            <a:noFill/>
          </a:ln>
        </p:spPr>
        <p:txBody>
          <a:bodyPr wrap="none">
            <a:spAutoFit/>
          </a:bodyPr>
          <a:lstStyle/>
          <a:p>
            <a:pPr algn="ctr">
              <a:lnSpc>
                <a:spcPct val="150000"/>
              </a:lnSpc>
            </a:pPr>
            <a:r>
              <a:rPr lang="en-US" altLang="ko-KR" sz="2000" dirty="0">
                <a:latin typeface="Arial" panose="020B0604020202020204" pitchFamily="34" charset="0"/>
                <a:cs typeface="Arial" panose="020B0604020202020204" pitchFamily="34" charset="0"/>
              </a:rPr>
              <a:t>1977</a:t>
            </a:r>
          </a:p>
        </p:txBody>
      </p:sp>
      <p:sp>
        <p:nvSpPr>
          <p:cNvPr id="8" name="직사각형 7">
            <a:extLst>
              <a:ext uri="{FF2B5EF4-FFF2-40B4-BE49-F238E27FC236}">
                <a16:creationId xmlns:a16="http://schemas.microsoft.com/office/drawing/2014/main" id="{0C8356E1-AD8C-4836-B2AB-B4FC6BCBEF90}"/>
              </a:ext>
            </a:extLst>
          </p:cNvPr>
          <p:cNvSpPr/>
          <p:nvPr/>
        </p:nvSpPr>
        <p:spPr>
          <a:xfrm>
            <a:off x="3210719" y="2419960"/>
            <a:ext cx="755336" cy="496996"/>
          </a:xfrm>
          <a:prstGeom prst="rect">
            <a:avLst/>
          </a:prstGeom>
          <a:ln>
            <a:noFill/>
          </a:ln>
        </p:spPr>
        <p:txBody>
          <a:bodyPr wrap="none">
            <a:spAutoFit/>
          </a:bodyPr>
          <a:lstStyle/>
          <a:p>
            <a:pPr algn="ctr">
              <a:lnSpc>
                <a:spcPct val="150000"/>
              </a:lnSpc>
            </a:pPr>
            <a:r>
              <a:rPr lang="en-US" altLang="ko-KR" sz="2000" dirty="0">
                <a:latin typeface="Arial" panose="020B0604020202020204" pitchFamily="34" charset="0"/>
                <a:cs typeface="Arial" panose="020B0604020202020204" pitchFamily="34" charset="0"/>
              </a:rPr>
              <a:t>1999</a:t>
            </a:r>
          </a:p>
        </p:txBody>
      </p:sp>
      <p:grpSp>
        <p:nvGrpSpPr>
          <p:cNvPr id="3" name="그룹 2">
            <a:extLst>
              <a:ext uri="{FF2B5EF4-FFF2-40B4-BE49-F238E27FC236}">
                <a16:creationId xmlns:a16="http://schemas.microsoft.com/office/drawing/2014/main" id="{A6D3BB4F-60F4-464B-9D08-C11FDF60AF0C}"/>
              </a:ext>
            </a:extLst>
          </p:cNvPr>
          <p:cNvGrpSpPr/>
          <p:nvPr/>
        </p:nvGrpSpPr>
        <p:grpSpPr>
          <a:xfrm>
            <a:off x="609069" y="3064697"/>
            <a:ext cx="11131295" cy="2959814"/>
            <a:chOff x="963168" y="3229270"/>
            <a:chExt cx="11131295" cy="2959814"/>
          </a:xfrm>
        </p:grpSpPr>
        <p:sp>
          <p:nvSpPr>
            <p:cNvPr id="11" name="직사각형 10">
              <a:extLst>
                <a:ext uri="{FF2B5EF4-FFF2-40B4-BE49-F238E27FC236}">
                  <a16:creationId xmlns:a16="http://schemas.microsoft.com/office/drawing/2014/main" id="{363A1779-9D8E-4866-8B86-FEEBEA450654}"/>
                </a:ext>
              </a:extLst>
            </p:cNvPr>
            <p:cNvSpPr/>
            <p:nvPr/>
          </p:nvSpPr>
          <p:spPr>
            <a:xfrm>
              <a:off x="5492478" y="4442003"/>
              <a:ext cx="6601985" cy="1747081"/>
            </a:xfrm>
            <a:prstGeom prst="rect">
              <a:avLst/>
            </a:prstGeom>
          </p:spPr>
          <p:txBody>
            <a:bodyPr wrap="square">
              <a:spAutoFit/>
            </a:bodyPr>
            <a:lstStyle/>
            <a:p>
              <a:pPr>
                <a:lnSpc>
                  <a:spcPct val="150000"/>
                </a:lnSpc>
              </a:pPr>
              <a:r>
                <a:rPr lang="en-US" altLang="ko-KR" sz="2000" dirty="0">
                  <a:solidFill>
                    <a:srgbClr val="00B050"/>
                  </a:solidFill>
                  <a:latin typeface="Arial" panose="020B0604020202020204" pitchFamily="34" charset="0"/>
                  <a:ea typeface="나눔스퀘어 Bold" panose="020B0600000101010101" pitchFamily="50" charset="-127"/>
                  <a:cs typeface="Arial" panose="020B0604020202020204" pitchFamily="34" charset="0"/>
                </a:rPr>
                <a:t>Pre-O</a:t>
              </a:r>
              <a:r>
                <a:rPr lang="en-US" altLang="ko-KR" sz="2000" baseline="-25000" dirty="0">
                  <a:solidFill>
                    <a:srgbClr val="00B050"/>
                  </a:solidFill>
                  <a:latin typeface="Arial" panose="020B0604020202020204" pitchFamily="34" charset="0"/>
                  <a:ea typeface="나눔스퀘어 Bold" panose="020B0600000101010101" pitchFamily="50" charset="-127"/>
                  <a:cs typeface="Arial" panose="020B0604020202020204" pitchFamily="34" charset="0"/>
                </a:rPr>
                <a:t>3</a:t>
              </a:r>
              <a:r>
                <a:rPr lang="en-US" altLang="ko-KR" sz="2000" dirty="0">
                  <a:solidFill>
                    <a:srgbClr val="00B050"/>
                  </a:solidFill>
                  <a:latin typeface="Arial" panose="020B0604020202020204" pitchFamily="34" charset="0"/>
                  <a:ea typeface="나눔스퀘어 Bold" panose="020B0600000101010101" pitchFamily="50" charset="-127"/>
                  <a:cs typeface="Arial" panose="020B0604020202020204" pitchFamily="34" charset="0"/>
                </a:rPr>
                <a:t>: 1957-1976 (20 years)</a:t>
              </a:r>
            </a:p>
            <a:p>
              <a:pPr>
                <a:lnSpc>
                  <a:spcPct val="150000"/>
                </a:lnSpc>
              </a:pPr>
              <a:r>
                <a:rPr lang="en-US" altLang="ko-KR" sz="2000" dirty="0">
                  <a:solidFill>
                    <a:srgbClr val="0070C0"/>
                  </a:solidFill>
                  <a:latin typeface="Arial" panose="020B0604020202020204" pitchFamily="34" charset="0"/>
                  <a:ea typeface="나눔스퀘어 Bold" panose="020B0600000101010101" pitchFamily="50" charset="-127"/>
                  <a:cs typeface="Arial" panose="020B0604020202020204" pitchFamily="34" charset="0"/>
                </a:rPr>
                <a:t>Post-O</a:t>
              </a:r>
              <a:r>
                <a:rPr lang="en-US" altLang="ko-KR" sz="2000" baseline="-25000" dirty="0">
                  <a:solidFill>
                    <a:srgbClr val="0070C0"/>
                  </a:solidFill>
                  <a:latin typeface="Arial" panose="020B0604020202020204" pitchFamily="34" charset="0"/>
                  <a:ea typeface="나눔스퀘어 Bold" panose="020B0600000101010101" pitchFamily="50" charset="-127"/>
                  <a:cs typeface="Arial" panose="020B0604020202020204" pitchFamily="34" charset="0"/>
                </a:rPr>
                <a:t>3</a:t>
              </a:r>
              <a:r>
                <a:rPr lang="en-US" altLang="ko-KR" sz="2000" dirty="0">
                  <a:solidFill>
                    <a:srgbClr val="0070C0"/>
                  </a:solidFill>
                  <a:latin typeface="Arial" panose="020B0604020202020204" pitchFamily="34" charset="0"/>
                  <a:ea typeface="나눔스퀘어 Bold" panose="020B0600000101010101" pitchFamily="50" charset="-127"/>
                  <a:cs typeface="Arial" panose="020B0604020202020204" pitchFamily="34" charset="0"/>
                </a:rPr>
                <a:t>: 2000-2020 (20 years; except 2002)</a:t>
              </a:r>
            </a:p>
            <a:p>
              <a:pPr>
                <a:lnSpc>
                  <a:spcPct val="150000"/>
                </a:lnSpc>
              </a:pPr>
              <a:r>
                <a:rPr lang="en-US" altLang="ko-KR" sz="2000" dirty="0">
                  <a:latin typeface="Arial" panose="020B0604020202020204" pitchFamily="34" charset="0"/>
                  <a:ea typeface="나눔스퀘어 Bold" panose="020B0600000101010101" pitchFamily="50" charset="-127"/>
                  <a:cs typeface="Arial" panose="020B0604020202020204" pitchFamily="34" charset="0"/>
                </a:rPr>
                <a:t>Diff: (</a:t>
              </a:r>
              <a:r>
                <a:rPr lang="en-US" altLang="ko-KR" sz="2000" dirty="0">
                  <a:solidFill>
                    <a:srgbClr val="0070C0"/>
                  </a:solidFill>
                  <a:latin typeface="Arial" panose="020B0604020202020204" pitchFamily="34" charset="0"/>
                  <a:ea typeface="나눔스퀘어 Bold" panose="020B0600000101010101" pitchFamily="50" charset="-127"/>
                  <a:cs typeface="Arial" panose="020B0604020202020204" pitchFamily="34" charset="0"/>
                </a:rPr>
                <a:t>Post-O</a:t>
              </a:r>
              <a:r>
                <a:rPr lang="en-US" altLang="ko-KR" sz="2000" baseline="-25000" dirty="0">
                  <a:solidFill>
                    <a:srgbClr val="0070C0"/>
                  </a:solidFill>
                  <a:latin typeface="Arial" panose="020B0604020202020204" pitchFamily="34" charset="0"/>
                  <a:ea typeface="나눔스퀘어 Bold" panose="020B0600000101010101" pitchFamily="50" charset="-127"/>
                  <a:cs typeface="Arial" panose="020B0604020202020204" pitchFamily="34" charset="0"/>
                </a:rPr>
                <a:t>3</a:t>
              </a:r>
              <a:r>
                <a:rPr lang="en-US" altLang="ko-KR" sz="2000" dirty="0">
                  <a:latin typeface="Arial" panose="020B0604020202020204" pitchFamily="34" charset="0"/>
                  <a:ea typeface="나눔스퀘어 Bold" panose="020B0600000101010101" pitchFamily="50" charset="-127"/>
                  <a:cs typeface="Arial" panose="020B0604020202020204" pitchFamily="34" charset="0"/>
                </a:rPr>
                <a:t>)-(</a:t>
              </a:r>
              <a:r>
                <a:rPr lang="en-US" altLang="ko-KR" sz="2000" dirty="0">
                  <a:solidFill>
                    <a:srgbClr val="27AE2D"/>
                  </a:solidFill>
                  <a:latin typeface="Arial" panose="020B0604020202020204" pitchFamily="34" charset="0"/>
                  <a:ea typeface="나눔스퀘어 Bold" panose="020B0600000101010101" pitchFamily="50" charset="-127"/>
                  <a:cs typeface="Arial" panose="020B0604020202020204" pitchFamily="34" charset="0"/>
                </a:rPr>
                <a:t>Pre-O</a:t>
              </a:r>
              <a:r>
                <a:rPr lang="en-US" altLang="ko-KR" sz="2000" baseline="-25000" dirty="0">
                  <a:solidFill>
                    <a:srgbClr val="27AE2D"/>
                  </a:solidFill>
                  <a:latin typeface="Arial" panose="020B0604020202020204" pitchFamily="34" charset="0"/>
                  <a:ea typeface="나눔스퀘어 Bold" panose="020B0600000101010101" pitchFamily="50" charset="-127"/>
                  <a:cs typeface="Arial" panose="020B0604020202020204" pitchFamily="34" charset="0"/>
                </a:rPr>
                <a:t>3</a:t>
              </a:r>
              <a:r>
                <a:rPr lang="en-US" altLang="ko-KR" sz="2000" dirty="0">
                  <a:latin typeface="Arial" panose="020B0604020202020204" pitchFamily="34" charset="0"/>
                  <a:ea typeface="나눔스퀘어 Bold" panose="020B0600000101010101" pitchFamily="50" charset="-127"/>
                  <a:cs typeface="Arial" panose="020B0604020202020204" pitchFamily="34" charset="0"/>
                </a:rPr>
                <a:t>)</a:t>
              </a:r>
              <a:r>
                <a:rPr lang="en-US" altLang="ko-KR" sz="2000" baseline="-25000" dirty="0">
                  <a:latin typeface="Arial" panose="020B0604020202020204" pitchFamily="34" charset="0"/>
                  <a:ea typeface="나눔스퀘어 Bold" panose="020B0600000101010101" pitchFamily="50" charset="-127"/>
                  <a:cs typeface="Arial" panose="020B0604020202020204" pitchFamily="34" charset="0"/>
                </a:rPr>
                <a:t> </a:t>
              </a:r>
              <a:r>
                <a:rPr lang="en-US" altLang="ko-KR" sz="2000" dirty="0">
                  <a:latin typeface="Arial" panose="020B0604020202020204" pitchFamily="34" charset="0"/>
                  <a:ea typeface="나눔스퀘어 Bold" panose="020B0600000101010101" pitchFamily="50" charset="-127"/>
                  <a:cs typeface="Arial" panose="020B0604020202020204" pitchFamily="34" charset="0"/>
                </a:rPr>
                <a:t> </a:t>
              </a:r>
            </a:p>
            <a:p>
              <a:pPr>
                <a:lnSpc>
                  <a:spcPct val="150000"/>
                </a:lnSpc>
              </a:pPr>
              <a:endParaRPr lang="en-US" altLang="ko-KR" sz="2000" baseline="-25000" dirty="0">
                <a:latin typeface="Arial" panose="020B0604020202020204" pitchFamily="34" charset="0"/>
                <a:ea typeface="나눔스퀘어 Bold" panose="020B0600000101010101" pitchFamily="50" charset="-127"/>
                <a:cs typeface="Arial" panose="020B0604020202020204" pitchFamily="34" charset="0"/>
              </a:endParaRPr>
            </a:p>
          </p:txBody>
        </p:sp>
        <p:cxnSp>
          <p:nvCxnSpPr>
            <p:cNvPr id="13" name="직선 화살표 연결선 12">
              <a:extLst>
                <a:ext uri="{FF2B5EF4-FFF2-40B4-BE49-F238E27FC236}">
                  <a16:creationId xmlns:a16="http://schemas.microsoft.com/office/drawing/2014/main" id="{68C803C0-1784-4692-B9CB-F4116F6C9686}"/>
                </a:ext>
              </a:extLst>
            </p:cNvPr>
            <p:cNvCxnSpPr/>
            <p:nvPr/>
          </p:nvCxnSpPr>
          <p:spPr>
            <a:xfrm>
              <a:off x="3669792" y="3279648"/>
              <a:ext cx="134112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DF579AAA-B389-4A2E-8A61-E758E91B650F}"/>
                </a:ext>
              </a:extLst>
            </p:cNvPr>
            <p:cNvCxnSpPr/>
            <p:nvPr/>
          </p:nvCxnSpPr>
          <p:spPr>
            <a:xfrm>
              <a:off x="963168" y="3742944"/>
              <a:ext cx="1341120" cy="0"/>
            </a:xfrm>
            <a:prstGeom prst="straightConnector1">
              <a:avLst/>
            </a:prstGeom>
            <a:ln>
              <a:solidFill>
                <a:srgbClr val="27AE2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직사각형 14">
              <a:extLst>
                <a:ext uri="{FF2B5EF4-FFF2-40B4-BE49-F238E27FC236}">
                  <a16:creationId xmlns:a16="http://schemas.microsoft.com/office/drawing/2014/main" id="{707DAC5C-CD5D-4E43-B2FE-07C02F34C035}"/>
                </a:ext>
              </a:extLst>
            </p:cNvPr>
            <p:cNvSpPr/>
            <p:nvPr/>
          </p:nvSpPr>
          <p:spPr>
            <a:xfrm>
              <a:off x="3992008" y="3229270"/>
              <a:ext cx="697627" cy="496996"/>
            </a:xfrm>
            <a:prstGeom prst="rect">
              <a:avLst/>
            </a:prstGeom>
            <a:ln>
              <a:noFill/>
            </a:ln>
          </p:spPr>
          <p:txBody>
            <a:bodyPr wrap="none">
              <a:spAutoFit/>
            </a:bodyPr>
            <a:lstStyle/>
            <a:p>
              <a:pPr algn="ctr">
                <a:lnSpc>
                  <a:spcPct val="150000"/>
                </a:lnSpc>
              </a:pPr>
              <a:r>
                <a:rPr lang="en-US" altLang="ko-KR" sz="2000" dirty="0">
                  <a:solidFill>
                    <a:srgbClr val="0070C0"/>
                  </a:solidFill>
                  <a:latin typeface="Arial" panose="020B0604020202020204" pitchFamily="34" charset="0"/>
                  <a:cs typeface="Arial" panose="020B0604020202020204" pitchFamily="34" charset="0"/>
                </a:rPr>
                <a:t>Post</a:t>
              </a:r>
            </a:p>
          </p:txBody>
        </p:sp>
        <p:sp>
          <p:nvSpPr>
            <p:cNvPr id="16" name="직사각형 15">
              <a:extLst>
                <a:ext uri="{FF2B5EF4-FFF2-40B4-BE49-F238E27FC236}">
                  <a16:creationId xmlns:a16="http://schemas.microsoft.com/office/drawing/2014/main" id="{2E34EC6F-905D-49FC-B0BA-68FEA0747614}"/>
                </a:ext>
              </a:extLst>
            </p:cNvPr>
            <p:cNvSpPr/>
            <p:nvPr/>
          </p:nvSpPr>
          <p:spPr>
            <a:xfrm>
              <a:off x="1341821" y="3255261"/>
              <a:ext cx="583814" cy="496996"/>
            </a:xfrm>
            <a:prstGeom prst="rect">
              <a:avLst/>
            </a:prstGeom>
            <a:ln>
              <a:noFill/>
            </a:ln>
          </p:spPr>
          <p:txBody>
            <a:bodyPr wrap="none">
              <a:spAutoFit/>
            </a:bodyPr>
            <a:lstStyle/>
            <a:p>
              <a:pPr algn="ctr">
                <a:lnSpc>
                  <a:spcPct val="150000"/>
                </a:lnSpc>
              </a:pPr>
              <a:r>
                <a:rPr lang="en-US" altLang="ko-KR" sz="2000" dirty="0">
                  <a:solidFill>
                    <a:srgbClr val="00B050"/>
                  </a:solidFill>
                  <a:latin typeface="Arial" panose="020B0604020202020204" pitchFamily="34" charset="0"/>
                  <a:cs typeface="Arial" panose="020B0604020202020204" pitchFamily="34" charset="0"/>
                </a:rPr>
                <a:t>Pre</a:t>
              </a:r>
            </a:p>
          </p:txBody>
        </p:sp>
      </p:grpSp>
      <p:sp>
        <p:nvSpPr>
          <p:cNvPr id="17" name="TextBox 16">
            <a:extLst>
              <a:ext uri="{FF2B5EF4-FFF2-40B4-BE49-F238E27FC236}">
                <a16:creationId xmlns:a16="http://schemas.microsoft.com/office/drawing/2014/main" id="{6A1F9A7F-310C-42E6-915D-7DBF1FF26329}"/>
              </a:ext>
            </a:extLst>
          </p:cNvPr>
          <p:cNvSpPr txBox="1"/>
          <p:nvPr/>
        </p:nvSpPr>
        <p:spPr>
          <a:xfrm>
            <a:off x="550908" y="5150971"/>
            <a:ext cx="2659811" cy="656077"/>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Anomaly from 1980-2000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5-years running mean</a:t>
            </a:r>
          </a:p>
        </p:txBody>
      </p:sp>
    </p:spTree>
    <p:extLst>
      <p:ext uri="{BB962C8B-B14F-4D97-AF65-F5344CB8AC3E}">
        <p14:creationId xmlns:p14="http://schemas.microsoft.com/office/powerpoint/2010/main" val="23577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Impacts of Antarctic ozone depletion</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8</a:t>
            </a:fld>
            <a:endParaRPr lang="ko-KR" altLang="en-US"/>
          </a:p>
        </p:txBody>
      </p:sp>
      <p:pic>
        <p:nvPicPr>
          <p:cNvPr id="17" name="그림 16">
            <a:extLst>
              <a:ext uri="{FF2B5EF4-FFF2-40B4-BE49-F238E27FC236}">
                <a16:creationId xmlns:a16="http://schemas.microsoft.com/office/drawing/2014/main" id="{0B3AEE02-5D92-41FD-A3AF-29C15B9CAE40}"/>
              </a:ext>
            </a:extLst>
          </p:cNvPr>
          <p:cNvPicPr>
            <a:picLocks noChangeAspect="1"/>
          </p:cNvPicPr>
          <p:nvPr/>
        </p:nvPicPr>
        <p:blipFill rotWithShape="1">
          <a:blip r:embed="rId3"/>
          <a:srcRect b="48195"/>
          <a:stretch/>
        </p:blipFill>
        <p:spPr>
          <a:xfrm>
            <a:off x="557784" y="1085939"/>
            <a:ext cx="7220712" cy="2806445"/>
          </a:xfrm>
          <a:prstGeom prst="rect">
            <a:avLst/>
          </a:prstGeom>
        </p:spPr>
      </p:pic>
      <p:sp>
        <p:nvSpPr>
          <p:cNvPr id="18" name="TextBox 17">
            <a:extLst>
              <a:ext uri="{FF2B5EF4-FFF2-40B4-BE49-F238E27FC236}">
                <a16:creationId xmlns:a16="http://schemas.microsoft.com/office/drawing/2014/main" id="{A8ED6220-6106-4D42-A2B9-18512EFDE8FC}"/>
              </a:ext>
            </a:extLst>
          </p:cNvPr>
          <p:cNvSpPr txBox="1"/>
          <p:nvPr/>
        </p:nvSpPr>
        <p:spPr>
          <a:xfrm>
            <a:off x="939285" y="819786"/>
            <a:ext cx="2272054"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Polar-cap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diff. </a:t>
            </a:r>
            <a:endParaRPr lang="ko-KR" altLang="en-US" sz="2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9BA941B-0468-4D87-B5A1-BA7A3E0CC690}"/>
              </a:ext>
            </a:extLst>
          </p:cNvPr>
          <p:cNvSpPr txBox="1"/>
          <p:nvPr/>
        </p:nvSpPr>
        <p:spPr>
          <a:xfrm>
            <a:off x="4494662" y="828726"/>
            <a:ext cx="2166189"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Polar-cap T diff.</a:t>
            </a:r>
            <a:endParaRPr lang="ko-KR" altLang="en-US" sz="2000" dirty="0">
              <a:latin typeface="Arial" panose="020B0604020202020204" pitchFamily="34" charset="0"/>
              <a:cs typeface="Arial" panose="020B0604020202020204" pitchFamily="34" charset="0"/>
            </a:endParaRPr>
          </a:p>
        </p:txBody>
      </p:sp>
      <p:sp>
        <p:nvSpPr>
          <p:cNvPr id="20" name="직사각형 19">
            <a:extLst>
              <a:ext uri="{FF2B5EF4-FFF2-40B4-BE49-F238E27FC236}">
                <a16:creationId xmlns:a16="http://schemas.microsoft.com/office/drawing/2014/main" id="{71E737DA-4286-45DF-97AF-7E88A5717CC9}"/>
              </a:ext>
            </a:extLst>
          </p:cNvPr>
          <p:cNvSpPr/>
          <p:nvPr/>
        </p:nvSpPr>
        <p:spPr>
          <a:xfrm>
            <a:off x="939285" y="3438300"/>
            <a:ext cx="671979"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ppbv</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21" name="직사각형 20">
            <a:extLst>
              <a:ext uri="{FF2B5EF4-FFF2-40B4-BE49-F238E27FC236}">
                <a16:creationId xmlns:a16="http://schemas.microsoft.com/office/drawing/2014/main" id="{8EBC4514-9E4D-40BC-BF46-F2BD6BE5A814}"/>
              </a:ext>
            </a:extLst>
          </p:cNvPr>
          <p:cNvSpPr/>
          <p:nvPr/>
        </p:nvSpPr>
        <p:spPr>
          <a:xfrm>
            <a:off x="7262215" y="3435783"/>
            <a:ext cx="404278"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[K]</a:t>
            </a:r>
            <a:endParaRPr lang="ko-KR" altLang="en-US" sz="1400" dirty="0"/>
          </a:p>
        </p:txBody>
      </p:sp>
      <p:sp>
        <p:nvSpPr>
          <p:cNvPr id="22" name="TextBox 21">
            <a:extLst>
              <a:ext uri="{FF2B5EF4-FFF2-40B4-BE49-F238E27FC236}">
                <a16:creationId xmlns:a16="http://schemas.microsoft.com/office/drawing/2014/main" id="{F4A45D77-A95E-4862-B814-BC1CBC5BE87E}"/>
              </a:ext>
            </a:extLst>
          </p:cNvPr>
          <p:cNvSpPr txBox="1"/>
          <p:nvPr/>
        </p:nvSpPr>
        <p:spPr>
          <a:xfrm>
            <a:off x="902646" y="3892384"/>
            <a:ext cx="2308693"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Polar-cap Z diff.</a:t>
            </a:r>
            <a:endParaRPr lang="ko-KR" altLang="en-US" sz="20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93442CE-331B-4626-8F9A-3A19E5E37958}"/>
              </a:ext>
            </a:extLst>
          </p:cNvPr>
          <p:cNvSpPr txBox="1"/>
          <p:nvPr/>
        </p:nvSpPr>
        <p:spPr>
          <a:xfrm>
            <a:off x="4494662" y="3892384"/>
            <a:ext cx="2324791" cy="400110"/>
          </a:xfrm>
          <a:prstGeom prst="rect">
            <a:avLst/>
          </a:prstGeom>
          <a:noFill/>
          <a:ln>
            <a:noFill/>
          </a:ln>
        </p:spPr>
        <p:txBody>
          <a:bodyPr wrap="square" rtlCol="0">
            <a:spAutoFit/>
          </a:bodyPr>
          <a:lstStyle/>
          <a:p>
            <a:r>
              <a:rPr lang="en-US" altLang="ko-KR" sz="2000" dirty="0">
                <a:latin typeface="Arial" panose="020B0604020202020204" pitchFamily="34" charset="0"/>
                <a:cs typeface="Arial" panose="020B0604020202020204" pitchFamily="34" charset="0"/>
              </a:rPr>
              <a:t>Zonal-mean U diff.</a:t>
            </a:r>
            <a:endParaRPr lang="ko-KR" altLang="en-US" sz="2000" dirty="0">
              <a:latin typeface="Arial" panose="020B0604020202020204" pitchFamily="34" charset="0"/>
              <a:cs typeface="Arial" panose="020B0604020202020204" pitchFamily="34" charset="0"/>
            </a:endParaRPr>
          </a:p>
        </p:txBody>
      </p:sp>
      <p:pic>
        <p:nvPicPr>
          <p:cNvPr id="26" name="그림 25">
            <a:extLst>
              <a:ext uri="{FF2B5EF4-FFF2-40B4-BE49-F238E27FC236}">
                <a16:creationId xmlns:a16="http://schemas.microsoft.com/office/drawing/2014/main" id="{56D237FA-E7B2-4BCA-A812-37E13A36A7A1}"/>
              </a:ext>
            </a:extLst>
          </p:cNvPr>
          <p:cNvPicPr>
            <a:picLocks noChangeAspect="1"/>
          </p:cNvPicPr>
          <p:nvPr/>
        </p:nvPicPr>
        <p:blipFill rotWithShape="1">
          <a:blip r:embed="rId3"/>
          <a:srcRect t="52255" b="1150"/>
          <a:stretch/>
        </p:blipFill>
        <p:spPr>
          <a:xfrm>
            <a:off x="557784" y="4197295"/>
            <a:ext cx="7220712" cy="2524180"/>
          </a:xfrm>
          <a:prstGeom prst="rect">
            <a:avLst/>
          </a:prstGeom>
        </p:spPr>
      </p:pic>
      <p:sp>
        <p:nvSpPr>
          <p:cNvPr id="25" name="직사각형 24">
            <a:extLst>
              <a:ext uri="{FF2B5EF4-FFF2-40B4-BE49-F238E27FC236}">
                <a16:creationId xmlns:a16="http://schemas.microsoft.com/office/drawing/2014/main" id="{05271AC6-D1E5-44B4-9E71-08220C8E80DE}"/>
              </a:ext>
            </a:extLst>
          </p:cNvPr>
          <p:cNvSpPr/>
          <p:nvPr/>
        </p:nvSpPr>
        <p:spPr>
          <a:xfrm>
            <a:off x="7265536" y="6353373"/>
            <a:ext cx="679994"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24" name="직사각형 23">
            <a:extLst>
              <a:ext uri="{FF2B5EF4-FFF2-40B4-BE49-F238E27FC236}">
                <a16:creationId xmlns:a16="http://schemas.microsoft.com/office/drawing/2014/main" id="{CF1246D5-EB5F-4149-948E-C007EE3E1E53}"/>
              </a:ext>
            </a:extLst>
          </p:cNvPr>
          <p:cNvSpPr/>
          <p:nvPr/>
        </p:nvSpPr>
        <p:spPr>
          <a:xfrm>
            <a:off x="1178132" y="6368613"/>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5" name="직사각형 4">
            <a:extLst>
              <a:ext uri="{FF2B5EF4-FFF2-40B4-BE49-F238E27FC236}">
                <a16:creationId xmlns:a16="http://schemas.microsoft.com/office/drawing/2014/main" id="{02E3B9E8-6C63-46A8-8EC2-148148AF71AE}"/>
              </a:ext>
            </a:extLst>
          </p:cNvPr>
          <p:cNvSpPr/>
          <p:nvPr/>
        </p:nvSpPr>
        <p:spPr>
          <a:xfrm>
            <a:off x="8315695" y="2889834"/>
            <a:ext cx="3396078" cy="2805320"/>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Antarctic O</a:t>
            </a:r>
            <a:r>
              <a:rPr lang="en-US" altLang="ko-KR" sz="2000" baseline="-25000" dirty="0">
                <a:latin typeface="Arial" panose="020B0604020202020204" pitchFamily="34" charset="0"/>
                <a:cs typeface="Arial" panose="020B0604020202020204" pitchFamily="34" charset="0"/>
              </a:rPr>
              <a:t>3</a:t>
            </a:r>
            <a:r>
              <a:rPr lang="en-US" altLang="ko-KR" sz="2000" dirty="0">
                <a:latin typeface="Arial" panose="020B0604020202020204" pitchFamily="34" charset="0"/>
                <a:cs typeface="Arial" panose="020B0604020202020204" pitchFamily="34" charset="0"/>
              </a:rPr>
              <a:t> depletion</a:t>
            </a:r>
          </a:p>
          <a:p>
            <a:pPr>
              <a:lnSpc>
                <a:spcPct val="150000"/>
              </a:lnSpc>
            </a:pPr>
            <a:r>
              <a:rPr lang="en-US" altLang="ko-KR" sz="2000" dirty="0">
                <a:latin typeface="Arial" panose="020B0604020202020204" pitchFamily="34" charset="0"/>
                <a:cs typeface="Arial" panose="020B0604020202020204" pitchFamily="34" charset="0"/>
              </a:rPr>
              <a:t>→ Strong polar vortex </a:t>
            </a:r>
          </a:p>
          <a:p>
            <a:pPr>
              <a:lnSpc>
                <a:spcPct val="150000"/>
              </a:lnSpc>
            </a:pPr>
            <a:r>
              <a:rPr lang="en-US" altLang="ko-KR" sz="2000" dirty="0">
                <a:latin typeface="Arial" panose="020B0604020202020204" pitchFamily="34" charset="0"/>
                <a:cs typeface="Arial" panose="020B0604020202020204" pitchFamily="34" charset="0"/>
              </a:rPr>
              <a:t>    (cold T &amp; negative Z)</a:t>
            </a:r>
          </a:p>
          <a:p>
            <a:pPr>
              <a:lnSpc>
                <a:spcPct val="150000"/>
              </a:lnSpc>
            </a:pPr>
            <a:r>
              <a:rPr lang="en-US" altLang="ko-KR" sz="2000" dirty="0">
                <a:latin typeface="Arial" panose="020B0604020202020204" pitchFamily="34" charset="0"/>
                <a:cs typeface="Arial" panose="020B0604020202020204" pitchFamily="34" charset="0"/>
              </a:rPr>
              <a:t>→ Positive SAM (negative Z) &amp; Poleward shift of jet in the troposphere</a:t>
            </a:r>
          </a:p>
        </p:txBody>
      </p:sp>
      <p:sp>
        <p:nvSpPr>
          <p:cNvPr id="27" name="TextBox 26">
            <a:extLst>
              <a:ext uri="{FF2B5EF4-FFF2-40B4-BE49-F238E27FC236}">
                <a16:creationId xmlns:a16="http://schemas.microsoft.com/office/drawing/2014/main" id="{A66DF47E-529F-486F-9485-1F2386CA78A2}"/>
              </a:ext>
            </a:extLst>
          </p:cNvPr>
          <p:cNvSpPr txBox="1"/>
          <p:nvPr/>
        </p:nvSpPr>
        <p:spPr>
          <a:xfrm>
            <a:off x="7778496" y="1228836"/>
            <a:ext cx="2659811" cy="951543"/>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O</a:t>
            </a:r>
            <a:r>
              <a:rPr lang="en-US" altLang="ko-KR" sz="1600" spc="-63" baseline="-25000"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3</a:t>
            </a: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 T, Z: 60-90°S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U: 55-65°S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p:txBody>
      </p:sp>
    </p:spTree>
    <p:extLst>
      <p:ext uri="{BB962C8B-B14F-4D97-AF65-F5344CB8AC3E}">
        <p14:creationId xmlns:p14="http://schemas.microsoft.com/office/powerpoint/2010/main" val="44150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0648DD-BFC9-4D30-B6BB-B4DF9083F65A}"/>
              </a:ext>
            </a:extLst>
          </p:cNvPr>
          <p:cNvSpPr txBox="1"/>
          <p:nvPr/>
        </p:nvSpPr>
        <p:spPr>
          <a:xfrm>
            <a:off x="60960" y="60960"/>
            <a:ext cx="11611685" cy="646331"/>
          </a:xfrm>
          <a:prstGeom prst="rect">
            <a:avLst/>
          </a:prstGeom>
          <a:noFill/>
        </p:spPr>
        <p:txBody>
          <a:bodyPr wrap="square" rtlCol="0">
            <a:spAutoFit/>
          </a:bodyPr>
          <a:lstStyle/>
          <a:p>
            <a:r>
              <a:rPr lang="en-US" altLang="ko-KR" sz="3600" dirty="0">
                <a:latin typeface="Arial" panose="020B0604020202020204" pitchFamily="34" charset="0"/>
                <a:cs typeface="Arial" panose="020B0604020202020204" pitchFamily="34" charset="0"/>
              </a:rPr>
              <a:t>Results: Impacts of Antarctic ozone depletion (DJF)</a:t>
            </a:r>
            <a:endParaRPr lang="ko-KR" altLang="en-US" sz="3600" dirty="0">
              <a:latin typeface="Arial" panose="020B0604020202020204" pitchFamily="34" charset="0"/>
              <a:cs typeface="Arial" panose="020B0604020202020204" pitchFamily="34" charset="0"/>
            </a:endParaRPr>
          </a:p>
        </p:txBody>
      </p:sp>
      <p:sp>
        <p:nvSpPr>
          <p:cNvPr id="4" name="슬라이드 번호 개체 틀 3">
            <a:extLst>
              <a:ext uri="{FF2B5EF4-FFF2-40B4-BE49-F238E27FC236}">
                <a16:creationId xmlns:a16="http://schemas.microsoft.com/office/drawing/2014/main" id="{D9A3619F-18F9-4E2E-897A-437B83DD3203}"/>
              </a:ext>
            </a:extLst>
          </p:cNvPr>
          <p:cNvSpPr>
            <a:spLocks noGrp="1"/>
          </p:cNvSpPr>
          <p:nvPr>
            <p:ph type="sldNum" sz="quarter" idx="12"/>
          </p:nvPr>
        </p:nvSpPr>
        <p:spPr/>
        <p:txBody>
          <a:bodyPr/>
          <a:lstStyle/>
          <a:p>
            <a:fld id="{C92E15F5-526D-4C45-AE35-3B502B383B82}" type="slidenum">
              <a:rPr lang="ko-KR" altLang="en-US" smtClean="0"/>
              <a:t>9</a:t>
            </a:fld>
            <a:endParaRPr lang="ko-KR" altLang="en-US"/>
          </a:p>
        </p:txBody>
      </p:sp>
      <p:sp>
        <p:nvSpPr>
          <p:cNvPr id="19" name="TextBox 18">
            <a:extLst>
              <a:ext uri="{FF2B5EF4-FFF2-40B4-BE49-F238E27FC236}">
                <a16:creationId xmlns:a16="http://schemas.microsoft.com/office/drawing/2014/main" id="{79BA941B-0468-4D87-B5A1-BA7A3E0CC690}"/>
              </a:ext>
            </a:extLst>
          </p:cNvPr>
          <p:cNvSpPr txBox="1"/>
          <p:nvPr/>
        </p:nvSpPr>
        <p:spPr>
          <a:xfrm>
            <a:off x="1373379" y="852147"/>
            <a:ext cx="2465407"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T diff.</a:t>
            </a:r>
            <a:endParaRPr lang="ko-KR" altLang="en-US" sz="2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66DF47E-529F-486F-9485-1F2386CA78A2}"/>
              </a:ext>
            </a:extLst>
          </p:cNvPr>
          <p:cNvSpPr txBox="1"/>
          <p:nvPr/>
        </p:nvSpPr>
        <p:spPr>
          <a:xfrm>
            <a:off x="9910377" y="1282913"/>
            <a:ext cx="2659811" cy="1247008"/>
          </a:xfrm>
          <a:prstGeom prst="rect">
            <a:avLst/>
          </a:prstGeom>
          <a:noFill/>
        </p:spPr>
        <p:txBody>
          <a:bodyPr wrap="square" rtlCol="0" anchor="t">
            <a:spAutoFit/>
          </a:bodyPr>
          <a:lstStyle/>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DJF averaged  </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Dotted: 95% significant</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Contour: climatology</a:t>
            </a:r>
          </a:p>
          <a:p>
            <a:pPr defTabSz="1134648">
              <a:lnSpc>
                <a:spcPct val="120000"/>
              </a:lnSpc>
              <a:buClr>
                <a:srgbClr val="1582AB"/>
              </a:buClr>
            </a:pPr>
            <a:r>
              <a:rPr lang="en-US" altLang="ko-KR" sz="1600" spc="-63" dirty="0">
                <a:ln>
                  <a:solidFill>
                    <a:schemeClr val="tx1">
                      <a:alpha val="0"/>
                    </a:schemeClr>
                  </a:solidFill>
                </a:ln>
                <a:solidFill>
                  <a:schemeClr val="bg1">
                    <a:lumMod val="50000"/>
                  </a:schemeClr>
                </a:solidFill>
                <a:latin typeface="Arial" panose="020B0604020202020204" pitchFamily="34" charset="0"/>
                <a:ea typeface="KoPub돋움체 Light" panose="00000300000000000000" pitchFamily="2" charset="-127"/>
                <a:cs typeface="Arial" panose="020B0604020202020204" pitchFamily="34" charset="0"/>
              </a:rPr>
              <a:t>Shading: difference</a:t>
            </a:r>
          </a:p>
        </p:txBody>
      </p:sp>
      <p:pic>
        <p:nvPicPr>
          <p:cNvPr id="28" name="그림 27">
            <a:extLst>
              <a:ext uri="{FF2B5EF4-FFF2-40B4-BE49-F238E27FC236}">
                <a16:creationId xmlns:a16="http://schemas.microsoft.com/office/drawing/2014/main" id="{FE0EDA62-DCBD-4A87-9020-8A712F7847C3}"/>
              </a:ext>
            </a:extLst>
          </p:cNvPr>
          <p:cNvPicPr>
            <a:picLocks noChangeAspect="1"/>
          </p:cNvPicPr>
          <p:nvPr/>
        </p:nvPicPr>
        <p:blipFill>
          <a:blip r:embed="rId3"/>
          <a:stretch>
            <a:fillRect/>
          </a:stretch>
        </p:blipFill>
        <p:spPr>
          <a:xfrm>
            <a:off x="951717" y="1233243"/>
            <a:ext cx="9030483" cy="4229467"/>
          </a:xfrm>
          <a:prstGeom prst="rect">
            <a:avLst/>
          </a:prstGeom>
        </p:spPr>
      </p:pic>
      <p:sp>
        <p:nvSpPr>
          <p:cNvPr id="29" name="TextBox 28">
            <a:extLst>
              <a:ext uri="{FF2B5EF4-FFF2-40B4-BE49-F238E27FC236}">
                <a16:creationId xmlns:a16="http://schemas.microsoft.com/office/drawing/2014/main" id="{321FB1CE-C274-4862-A93E-509D25C82361}"/>
              </a:ext>
            </a:extLst>
          </p:cNvPr>
          <p:cNvSpPr txBox="1"/>
          <p:nvPr/>
        </p:nvSpPr>
        <p:spPr>
          <a:xfrm>
            <a:off x="4382798" y="852147"/>
            <a:ext cx="2465407"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Z diff.</a:t>
            </a:r>
            <a:endParaRPr lang="ko-KR" altLang="en-US"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C1BD44-4A69-48FA-9DAD-07953D9F0E5D}"/>
              </a:ext>
            </a:extLst>
          </p:cNvPr>
          <p:cNvSpPr txBox="1"/>
          <p:nvPr/>
        </p:nvSpPr>
        <p:spPr>
          <a:xfrm>
            <a:off x="7392217" y="852147"/>
            <a:ext cx="2465407" cy="400110"/>
          </a:xfrm>
          <a:prstGeom prst="rect">
            <a:avLst/>
          </a:prstGeom>
          <a:noFill/>
          <a:ln>
            <a:noFill/>
          </a:ln>
        </p:spPr>
        <p:txBody>
          <a:bodyPr wrap="square" rtlCol="0">
            <a:spAutoFit/>
          </a:bodyPr>
          <a:lstStyle/>
          <a:p>
            <a:pPr algn="ctr"/>
            <a:r>
              <a:rPr lang="en-US" altLang="ko-KR" sz="2000" dirty="0">
                <a:latin typeface="Arial" panose="020B0604020202020204" pitchFamily="34" charset="0"/>
                <a:cs typeface="Arial" panose="020B0604020202020204" pitchFamily="34" charset="0"/>
              </a:rPr>
              <a:t>DJF U diff.</a:t>
            </a:r>
            <a:endParaRPr lang="ko-KR" altLang="en-US" sz="2000" dirty="0">
              <a:latin typeface="Arial" panose="020B0604020202020204" pitchFamily="34" charset="0"/>
              <a:cs typeface="Arial" panose="020B0604020202020204" pitchFamily="34" charset="0"/>
            </a:endParaRPr>
          </a:p>
        </p:txBody>
      </p:sp>
      <p:sp>
        <p:nvSpPr>
          <p:cNvPr id="21" name="직사각형 20">
            <a:extLst>
              <a:ext uri="{FF2B5EF4-FFF2-40B4-BE49-F238E27FC236}">
                <a16:creationId xmlns:a16="http://schemas.microsoft.com/office/drawing/2014/main" id="{8EBC4514-9E4D-40BC-BF46-F2BD6BE5A814}"/>
              </a:ext>
            </a:extLst>
          </p:cNvPr>
          <p:cNvSpPr/>
          <p:nvPr/>
        </p:nvSpPr>
        <p:spPr>
          <a:xfrm>
            <a:off x="2403943" y="5310905"/>
            <a:ext cx="404278"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[K]</a:t>
            </a:r>
            <a:endParaRPr lang="ko-KR" altLang="en-US" sz="1400" dirty="0"/>
          </a:p>
        </p:txBody>
      </p:sp>
      <p:sp>
        <p:nvSpPr>
          <p:cNvPr id="25" name="직사각형 24">
            <a:extLst>
              <a:ext uri="{FF2B5EF4-FFF2-40B4-BE49-F238E27FC236}">
                <a16:creationId xmlns:a16="http://schemas.microsoft.com/office/drawing/2014/main" id="{05271AC6-D1E5-44B4-9E71-08220C8E80DE}"/>
              </a:ext>
            </a:extLst>
          </p:cNvPr>
          <p:cNvSpPr/>
          <p:nvPr/>
        </p:nvSpPr>
        <p:spPr>
          <a:xfrm>
            <a:off x="8284923" y="5310905"/>
            <a:ext cx="679994"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 s</a:t>
            </a:r>
            <a:r>
              <a:rPr lang="en-US" altLang="ko-KR" sz="1400" baseline="30000" dirty="0">
                <a:latin typeface="Arial" panose="020B0604020202020204" pitchFamily="34" charset="0"/>
                <a:cs typeface="Arial" panose="020B0604020202020204" pitchFamily="34" charset="0"/>
              </a:rPr>
              <a:t>-1</a:t>
            </a:r>
            <a:r>
              <a:rPr lang="en-US" altLang="ko-KR" sz="1400" dirty="0">
                <a:latin typeface="Arial" panose="020B0604020202020204" pitchFamily="34" charset="0"/>
                <a:cs typeface="Arial" panose="020B0604020202020204" pitchFamily="34" charset="0"/>
              </a:rPr>
              <a:t>]</a:t>
            </a:r>
            <a:endParaRPr lang="ko-KR" altLang="en-US" sz="1400" dirty="0"/>
          </a:p>
        </p:txBody>
      </p:sp>
      <p:sp>
        <p:nvSpPr>
          <p:cNvPr id="24" name="직사각형 23">
            <a:extLst>
              <a:ext uri="{FF2B5EF4-FFF2-40B4-BE49-F238E27FC236}">
                <a16:creationId xmlns:a16="http://schemas.microsoft.com/office/drawing/2014/main" id="{CF1246D5-EB5F-4149-948E-C007EE3E1E53}"/>
              </a:ext>
            </a:extLst>
          </p:cNvPr>
          <p:cNvSpPr/>
          <p:nvPr/>
        </p:nvSpPr>
        <p:spPr>
          <a:xfrm>
            <a:off x="5398935" y="5310905"/>
            <a:ext cx="433132"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a:t>
            </a:r>
            <a:endParaRPr lang="ko-KR" altLang="en-US" sz="1400" dirty="0"/>
          </a:p>
        </p:txBody>
      </p:sp>
      <p:sp>
        <p:nvSpPr>
          <p:cNvPr id="31" name="직사각형 30">
            <a:extLst>
              <a:ext uri="{FF2B5EF4-FFF2-40B4-BE49-F238E27FC236}">
                <a16:creationId xmlns:a16="http://schemas.microsoft.com/office/drawing/2014/main" id="{0C12D878-1B24-4081-9406-CA8FD2C57FD0}"/>
              </a:ext>
            </a:extLst>
          </p:cNvPr>
          <p:cNvSpPr/>
          <p:nvPr/>
        </p:nvSpPr>
        <p:spPr>
          <a:xfrm>
            <a:off x="7401241" y="5644395"/>
            <a:ext cx="2589983" cy="496996"/>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Poleward shift of jet</a:t>
            </a:r>
          </a:p>
        </p:txBody>
      </p:sp>
      <p:sp>
        <p:nvSpPr>
          <p:cNvPr id="32" name="직사각형 31">
            <a:extLst>
              <a:ext uri="{FF2B5EF4-FFF2-40B4-BE49-F238E27FC236}">
                <a16:creationId xmlns:a16="http://schemas.microsoft.com/office/drawing/2014/main" id="{1F361576-F85F-450D-8D85-3DD29808CB93}"/>
              </a:ext>
            </a:extLst>
          </p:cNvPr>
          <p:cNvSpPr/>
          <p:nvPr/>
        </p:nvSpPr>
        <p:spPr>
          <a:xfrm>
            <a:off x="4320509" y="5644395"/>
            <a:ext cx="2589983" cy="958660"/>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Negative polar-cap Z (~Positive SAM)</a:t>
            </a:r>
          </a:p>
        </p:txBody>
      </p:sp>
      <p:sp>
        <p:nvSpPr>
          <p:cNvPr id="33" name="직사각형 32">
            <a:extLst>
              <a:ext uri="{FF2B5EF4-FFF2-40B4-BE49-F238E27FC236}">
                <a16:creationId xmlns:a16="http://schemas.microsoft.com/office/drawing/2014/main" id="{0F30FB56-AE7F-4731-87BE-87C56C04EF04}"/>
              </a:ext>
            </a:extLst>
          </p:cNvPr>
          <p:cNvSpPr/>
          <p:nvPr/>
        </p:nvSpPr>
        <p:spPr>
          <a:xfrm>
            <a:off x="1311090" y="5644395"/>
            <a:ext cx="2589983" cy="958660"/>
          </a:xfrm>
          <a:prstGeom prst="rect">
            <a:avLst/>
          </a:prstGeom>
        </p:spPr>
        <p:txBody>
          <a:bodyPr wrap="square">
            <a:spAutoFit/>
          </a:bodyPr>
          <a:lstStyle/>
          <a:p>
            <a:pPr algn="just">
              <a:lnSpc>
                <a:spcPct val="150000"/>
              </a:lnSpc>
            </a:pPr>
            <a:r>
              <a:rPr lang="en-US" altLang="ko-KR" sz="2000" dirty="0">
                <a:latin typeface="Arial" panose="020B0604020202020204" pitchFamily="34" charset="0"/>
                <a:cs typeface="Arial" panose="020B0604020202020204" pitchFamily="34" charset="0"/>
              </a:rPr>
              <a:t>Cold stratosphere &amp; Warm troposphere</a:t>
            </a:r>
          </a:p>
        </p:txBody>
      </p:sp>
    </p:spTree>
    <p:extLst>
      <p:ext uri="{BB962C8B-B14F-4D97-AF65-F5344CB8AC3E}">
        <p14:creationId xmlns:p14="http://schemas.microsoft.com/office/powerpoint/2010/main" val="91299705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3964</TotalTime>
  <Words>2856</Words>
  <Application>Microsoft Office PowerPoint</Application>
  <PresentationFormat>와이드스크린</PresentationFormat>
  <Paragraphs>360</Paragraphs>
  <Slides>36</Slides>
  <Notes>22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36</vt:i4>
      </vt:variant>
    </vt:vector>
  </HeadingPairs>
  <TitlesOfParts>
    <vt:vector size="45" baseType="lpstr">
      <vt:lpstr>KoPub돋움체 Light</vt:lpstr>
      <vt:lpstr>THE명품고딕B</vt:lpstr>
      <vt:lpstr>나눔스퀘어 Bold</vt:lpstr>
      <vt:lpstr>맑은 고딕</vt:lpstr>
      <vt:lpstr>전기안전체 Bold TTF</vt:lpstr>
      <vt:lpstr>Arial</vt:lpstr>
      <vt:lpstr>Calibri</vt:lpstr>
      <vt:lpstr>Cambria Math</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홍동찬</dc:creator>
  <cp:lastModifiedBy>홍동찬</cp:lastModifiedBy>
  <cp:revision>416</cp:revision>
  <dcterms:created xsi:type="dcterms:W3CDTF">2024-07-04T07:19:09Z</dcterms:created>
  <dcterms:modified xsi:type="dcterms:W3CDTF">2025-07-17T02:13:50Z</dcterms:modified>
</cp:coreProperties>
</file>