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71" r:id="rId5"/>
    <p:sldId id="274" r:id="rId6"/>
    <p:sldId id="288" r:id="rId7"/>
    <p:sldId id="289" r:id="rId8"/>
    <p:sldId id="290" r:id="rId9"/>
    <p:sldId id="292" r:id="rId10"/>
    <p:sldId id="293" r:id="rId11"/>
    <p:sldId id="294" r:id="rId12"/>
    <p:sldId id="283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  <a:srgbClr val="000000"/>
    <a:srgbClr val="FF014A"/>
    <a:srgbClr val="FFFFFF"/>
    <a:srgbClr val="D0CFCD"/>
    <a:srgbClr val="0047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E8B1032C-EA38-4F05-BA0D-38AFFFC7BED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75" autoAdjust="0"/>
    <p:restoredTop sz="94613" autoAdjust="0"/>
  </p:normalViewPr>
  <p:slideViewPr>
    <p:cSldViewPr snapToGrid="0" showGuides="1">
      <p:cViewPr varScale="1">
        <p:scale>
          <a:sx n="85" d="100"/>
          <a:sy n="85" d="100"/>
        </p:scale>
        <p:origin x="360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B66FD6-D2A9-4F00-B491-A99A8AA44ED0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5F57D8-2956-440C-8FE5-2823967F9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29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47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ED11D-86B6-41D9-804F-B21E465E6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6525"/>
            <a:ext cx="9144000" cy="1714500"/>
          </a:xfrm>
        </p:spPr>
        <p:txBody>
          <a:bodyPr anchor="b"/>
          <a:lstStyle>
            <a:lvl1pPr algn="ctr">
              <a:defRPr sz="6000" spc="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4DCADE-2A34-4B9D-9987-0330895D73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29125"/>
            <a:ext cx="9144000" cy="1247775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8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A79536-344B-4703-95C3-7F5AD0BFB3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23" y="654528"/>
            <a:ext cx="3540072" cy="774496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5D87C84-1993-43C1-A570-C771C220FB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14750" y="6162674"/>
            <a:ext cx="4772025" cy="314325"/>
          </a:xfrm>
        </p:spPr>
        <p:txBody>
          <a:bodyPr>
            <a:normAutofit/>
          </a:bodyPr>
          <a:lstStyle>
            <a:lvl1pPr marL="0" indent="0" algn="ctr">
              <a:buNone/>
              <a:defRPr sz="1350" cap="all" baseline="0">
                <a:solidFill>
                  <a:srgbClr val="FFFFFF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B5B0621-5201-4B3C-B3F3-03D9DDA06A71}"/>
              </a:ext>
            </a:extLst>
          </p:cNvPr>
          <p:cNvCxnSpPr/>
          <p:nvPr userDrawn="1"/>
        </p:nvCxnSpPr>
        <p:spPr>
          <a:xfrm>
            <a:off x="1769036" y="2752725"/>
            <a:ext cx="180975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0663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C5EF6-6786-4ED3-B643-2BCA247B6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6" y="542925"/>
            <a:ext cx="10544174" cy="11144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C6537-CD92-4621-BEAC-209C2F467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DD Month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802E95-BAFB-4FA5-935D-F153DAC81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AE8E8-275F-4879-A380-FC69F4F9B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8DD1B-5CD8-424B-8173-19E182143E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F31A79-8F5C-4459-9F47-4F4A56020D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65" y="236124"/>
            <a:ext cx="1811848" cy="185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74C6A6-466D-458F-9462-128882D6EF6C}"/>
              </a:ext>
            </a:extLst>
          </p:cNvPr>
          <p:cNvSpPr txBox="1"/>
          <p:nvPr userDrawn="1"/>
        </p:nvSpPr>
        <p:spPr>
          <a:xfrm>
            <a:off x="10410824" y="203200"/>
            <a:ext cx="962025" cy="24447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i-FI" sz="850">
                <a:solidFill>
                  <a:schemeClr val="bg2"/>
                </a:solidFill>
              </a:rPr>
              <a:t>ku.ac.ae</a:t>
            </a:r>
            <a:endParaRPr lang="en-US" sz="850">
              <a:solidFill>
                <a:schemeClr val="bg2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90FDB3-7706-4B32-BD35-532B4AC7ECDA}"/>
              </a:ext>
            </a:extLst>
          </p:cNvPr>
          <p:cNvCxnSpPr/>
          <p:nvPr userDrawn="1"/>
        </p:nvCxnSpPr>
        <p:spPr>
          <a:xfrm>
            <a:off x="383665" y="533400"/>
            <a:ext cx="11465435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930B2A2-81DA-4F3D-9D9E-46E4F7B938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38625" y="2752725"/>
            <a:ext cx="3714750" cy="35623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F16E22AE-DDB9-4C04-8CBA-FF04F1AFB38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0050" y="2752725"/>
            <a:ext cx="3714750" cy="35623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55F3CFBF-C13C-4A9F-BDDF-0E18286F15C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77200" y="2752725"/>
            <a:ext cx="3714750" cy="35623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88493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C5EF6-6786-4ED3-B643-2BCA247B6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074" y="1114424"/>
            <a:ext cx="6343651" cy="1438275"/>
          </a:xfrm>
        </p:spPr>
        <p:txBody>
          <a:bodyPr anchor="t" anchorCtr="0"/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C6537-CD92-4621-BEAC-209C2F467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DD Month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802E95-BAFB-4FA5-935D-F153DAC81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AE8E8-275F-4879-A380-FC69F4F9B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8DD1B-5CD8-424B-8173-19E182143E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F31A79-8F5C-4459-9F47-4F4A56020D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65" y="236124"/>
            <a:ext cx="1811848" cy="185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74C6A6-466D-458F-9462-128882D6EF6C}"/>
              </a:ext>
            </a:extLst>
          </p:cNvPr>
          <p:cNvSpPr txBox="1"/>
          <p:nvPr userDrawn="1"/>
        </p:nvSpPr>
        <p:spPr>
          <a:xfrm>
            <a:off x="10410824" y="203200"/>
            <a:ext cx="962025" cy="24447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i-FI" sz="850">
                <a:solidFill>
                  <a:schemeClr val="bg2"/>
                </a:solidFill>
              </a:rPr>
              <a:t>ku.ac.ae</a:t>
            </a:r>
            <a:endParaRPr lang="en-US" sz="850">
              <a:solidFill>
                <a:schemeClr val="bg2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90FDB3-7706-4B32-BD35-532B4AC7ECDA}"/>
              </a:ext>
            </a:extLst>
          </p:cNvPr>
          <p:cNvCxnSpPr/>
          <p:nvPr userDrawn="1"/>
        </p:nvCxnSpPr>
        <p:spPr>
          <a:xfrm>
            <a:off x="383665" y="533400"/>
            <a:ext cx="11465435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930B2A2-81DA-4F3D-9D9E-46E4F7B938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38625" y="2752725"/>
            <a:ext cx="3714750" cy="35623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F16E22AE-DDB9-4C04-8CBA-FF04F1AFB38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0050" y="2752725"/>
            <a:ext cx="3714750" cy="35623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55F3CFBF-C13C-4A9F-BDDF-0E18286F15C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77200" y="762000"/>
            <a:ext cx="3714750" cy="555307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06654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25EDB-8165-4C09-A93D-01F9B0F72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49EA8E-5754-4FAF-B3D4-63EA441F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DD Month 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F6CD72-BAC2-4994-B821-40432481E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Goes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93CFAF-562D-445B-846A-E8F71A026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8DD1B-5CD8-424B-8173-19E182143E0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98C825-F06D-4987-81B8-02D493880414}"/>
              </a:ext>
            </a:extLst>
          </p:cNvPr>
          <p:cNvSpPr txBox="1"/>
          <p:nvPr userDrawn="1"/>
        </p:nvSpPr>
        <p:spPr>
          <a:xfrm>
            <a:off x="10410824" y="203200"/>
            <a:ext cx="962025" cy="24447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i-FI" sz="850">
                <a:solidFill>
                  <a:schemeClr val="bg2"/>
                </a:solidFill>
              </a:rPr>
              <a:t>ku.ac.ae</a:t>
            </a:r>
            <a:endParaRPr lang="en-US" sz="850">
              <a:solidFill>
                <a:schemeClr val="bg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464E6B-FB97-4EC4-BBD3-24FE3C8D13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65" y="236124"/>
            <a:ext cx="1811848" cy="18530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8822A8-864B-49B0-9C0B-A862217EF3B8}"/>
              </a:ext>
            </a:extLst>
          </p:cNvPr>
          <p:cNvCxnSpPr/>
          <p:nvPr userDrawn="1"/>
        </p:nvCxnSpPr>
        <p:spPr>
          <a:xfrm>
            <a:off x="383665" y="533400"/>
            <a:ext cx="11465435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5884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25EDB-8165-4C09-A93D-01F9B0F72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49EA8E-5754-4FAF-B3D4-63EA441F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DD Month 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F6CD72-BAC2-4994-B821-40432481E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93CFAF-562D-445B-846A-E8F71A026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E68DD1B-5CD8-424B-8173-19E182143E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98C825-F06D-4987-81B8-02D493880414}"/>
              </a:ext>
            </a:extLst>
          </p:cNvPr>
          <p:cNvSpPr txBox="1"/>
          <p:nvPr userDrawn="1"/>
        </p:nvSpPr>
        <p:spPr>
          <a:xfrm>
            <a:off x="10410824" y="203200"/>
            <a:ext cx="962025" cy="24447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i-FI" sz="850">
                <a:solidFill>
                  <a:schemeClr val="tx2"/>
                </a:solidFill>
              </a:rPr>
              <a:t>ku.ac.ae</a:t>
            </a:r>
            <a:endParaRPr lang="en-US" sz="850">
              <a:solidFill>
                <a:schemeClr val="tx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464E6B-FB97-4EC4-BBD3-24FE3C8D13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65" y="236124"/>
            <a:ext cx="1811847" cy="18530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8822A8-864B-49B0-9C0B-A862217EF3B8}"/>
              </a:ext>
            </a:extLst>
          </p:cNvPr>
          <p:cNvCxnSpPr/>
          <p:nvPr userDrawn="1"/>
        </p:nvCxnSpPr>
        <p:spPr>
          <a:xfrm>
            <a:off x="383665" y="533400"/>
            <a:ext cx="11465435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85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94EFBB-C8CA-4201-A903-805856BE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DD Month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51DCEB-2462-4151-B7CC-F3EC0D3A5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Goes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A57B99-432B-45A8-9216-9BC01B297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8DD1B-5CD8-424B-8173-19E182143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54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D0C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49F49-C197-4276-BA18-25EE44687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04913"/>
            <a:ext cx="10515600" cy="2852737"/>
          </a:xfrm>
        </p:spPr>
        <p:txBody>
          <a:bodyPr anchor="b"/>
          <a:lstStyle>
            <a:lvl1pPr algn="ctr">
              <a:lnSpc>
                <a:spcPct val="100000"/>
              </a:lnSpc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04C747-8640-4D13-A1FA-90CDB4EBB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00500"/>
            <a:ext cx="10515600" cy="1584326"/>
          </a:xfrm>
        </p:spPr>
        <p:txBody>
          <a:bodyPr>
            <a:normAutofit/>
          </a:bodyPr>
          <a:lstStyle>
            <a:lvl1pPr marL="0" indent="0" algn="ctr">
              <a:buNone/>
              <a:defRPr sz="38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46D51-CC51-458D-B7F8-BB8DC09CB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DD Month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397C4-D37A-45E1-B1B8-7100D475B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3DD6E-BA6A-445E-B542-43DE3AEB0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8DD1B-5CD8-424B-8173-19E182143E0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5424D6-2475-46D6-A699-3A7CA5F8B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65" y="236124"/>
            <a:ext cx="1811848" cy="185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65327D-BC3D-4548-B6FC-FF18B53D2785}"/>
              </a:ext>
            </a:extLst>
          </p:cNvPr>
          <p:cNvSpPr txBox="1"/>
          <p:nvPr userDrawn="1"/>
        </p:nvSpPr>
        <p:spPr>
          <a:xfrm>
            <a:off x="10410824" y="203200"/>
            <a:ext cx="962025" cy="24447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i-FI" sz="850">
                <a:solidFill>
                  <a:schemeClr val="bg2"/>
                </a:solidFill>
              </a:rPr>
              <a:t>ku.ac.ae</a:t>
            </a:r>
            <a:endParaRPr lang="en-US" sz="85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361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Picture Background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49F49-C197-4276-BA18-25EE44687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52513"/>
            <a:ext cx="10515600" cy="2852737"/>
          </a:xfrm>
        </p:spPr>
        <p:txBody>
          <a:bodyPr anchor="b"/>
          <a:lstStyle>
            <a:lvl1pPr algn="ctr">
              <a:lnSpc>
                <a:spcPct val="100000"/>
              </a:lnSpc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46D51-CC51-458D-B7F8-BB8DC09CB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DD Month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397C4-D37A-45E1-B1B8-7100D475B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3DD6E-BA6A-445E-B542-43DE3AEB0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8DD1B-5CD8-424B-8173-19E182143E0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5424D6-2475-46D6-A699-3A7CA5F8B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65" y="236124"/>
            <a:ext cx="1811848" cy="185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65327D-BC3D-4548-B6FC-FF18B53D2785}"/>
              </a:ext>
            </a:extLst>
          </p:cNvPr>
          <p:cNvSpPr txBox="1"/>
          <p:nvPr userDrawn="1"/>
        </p:nvSpPr>
        <p:spPr>
          <a:xfrm>
            <a:off x="10410824" y="203200"/>
            <a:ext cx="962025" cy="24447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i-FI" sz="850">
                <a:solidFill>
                  <a:schemeClr val="bg2"/>
                </a:solidFill>
              </a:rPr>
              <a:t>ku.ac.ae</a:t>
            </a:r>
            <a:endParaRPr lang="en-US" sz="85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298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bg>
      <p:bgPr>
        <a:solidFill>
          <a:srgbClr val="0047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EA79536-344B-4703-95C3-7F5AD0BFB3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667" y="891158"/>
            <a:ext cx="2368684" cy="5182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AD5768-C7B0-4ABF-BE83-522BCD1F6FE5}"/>
              </a:ext>
            </a:extLst>
          </p:cNvPr>
          <p:cNvSpPr txBox="1"/>
          <p:nvPr userDrawn="1"/>
        </p:nvSpPr>
        <p:spPr>
          <a:xfrm>
            <a:off x="752475" y="2545809"/>
            <a:ext cx="10648950" cy="17697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i-FI" sz="11500" b="1" spc="-100" baseline="0" dirty="0" err="1">
                <a:solidFill>
                  <a:srgbClr val="FFFFFF"/>
                </a:solidFill>
                <a:latin typeface="+mj-lt"/>
              </a:rPr>
              <a:t>Thank</a:t>
            </a:r>
            <a:r>
              <a:rPr lang="fi-FI" sz="11500" b="1" spc="-100" baseline="0" dirty="0">
                <a:solidFill>
                  <a:srgbClr val="FFFFFF"/>
                </a:solidFill>
                <a:latin typeface="+mj-lt"/>
              </a:rPr>
              <a:t> </a:t>
            </a:r>
            <a:r>
              <a:rPr lang="fi-FI" sz="11500" b="1" spc="-100" baseline="0" dirty="0" err="1">
                <a:solidFill>
                  <a:srgbClr val="FFFFFF"/>
                </a:solidFill>
                <a:latin typeface="+mj-lt"/>
              </a:rPr>
              <a:t>You</a:t>
            </a:r>
            <a:endParaRPr lang="en-US" sz="11500" b="1" spc="-100" baseline="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4333D0-73BA-48D2-AA6E-3F2C63C9CA8F}"/>
              </a:ext>
            </a:extLst>
          </p:cNvPr>
          <p:cNvSpPr txBox="1"/>
          <p:nvPr userDrawn="1"/>
        </p:nvSpPr>
        <p:spPr>
          <a:xfrm>
            <a:off x="5181601" y="6146800"/>
            <a:ext cx="1838324" cy="24447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fi-FI" sz="1250" b="1">
                <a:solidFill>
                  <a:srgbClr val="FFFFFF"/>
                </a:solidFill>
              </a:rPr>
              <a:t>ku.ac.ae</a:t>
            </a:r>
            <a:endParaRPr lang="en-US" sz="125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569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eg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ED11D-86B6-41D9-804F-B21E465E6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6525"/>
            <a:ext cx="9144000" cy="1714500"/>
          </a:xfrm>
        </p:spPr>
        <p:txBody>
          <a:bodyPr anchor="b"/>
          <a:lstStyle>
            <a:lvl1pPr algn="ctr">
              <a:defRPr sz="6000" spc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4DCADE-2A34-4B9D-9987-0330895D73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29125"/>
            <a:ext cx="9144000" cy="1247775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8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5D87C84-1993-43C1-A570-C771C220FB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14750" y="6162674"/>
            <a:ext cx="4772025" cy="314325"/>
          </a:xfrm>
        </p:spPr>
        <p:txBody>
          <a:bodyPr>
            <a:normAutofit/>
          </a:bodyPr>
          <a:lstStyle>
            <a:lvl1pPr marL="0" indent="0" algn="ctr">
              <a:buNone/>
              <a:defRPr sz="1350" cap="all" baseline="0">
                <a:solidFill>
                  <a:schemeClr val="bg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B5B0621-5201-4B3C-B3F3-03D9DDA06A71}"/>
              </a:ext>
            </a:extLst>
          </p:cNvPr>
          <p:cNvCxnSpPr/>
          <p:nvPr userDrawn="1"/>
        </p:nvCxnSpPr>
        <p:spPr>
          <a:xfrm>
            <a:off x="5181600" y="2752725"/>
            <a:ext cx="180975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7211BEC-8A05-5048-8010-DA55CE4672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24" y="654528"/>
            <a:ext cx="3540072" cy="77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87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">
    <p:bg>
      <p:bgPr>
        <a:solidFill>
          <a:srgbClr val="0047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B21E90-80D8-4070-8157-51F5D9E9BA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6ED11D-86B6-41D9-804F-B21E465E6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6525"/>
            <a:ext cx="9144000" cy="1714500"/>
          </a:xfrm>
        </p:spPr>
        <p:txBody>
          <a:bodyPr anchor="b"/>
          <a:lstStyle>
            <a:lvl1pPr algn="ctr">
              <a:defRPr sz="6000" spc="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4DCADE-2A34-4B9D-9987-0330895D73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29125"/>
            <a:ext cx="9144000" cy="1247775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8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5D87C84-1993-43C1-A570-C771C220FB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14750" y="6162674"/>
            <a:ext cx="4772025" cy="314325"/>
          </a:xfrm>
        </p:spPr>
        <p:txBody>
          <a:bodyPr>
            <a:normAutofit/>
          </a:bodyPr>
          <a:lstStyle>
            <a:lvl1pPr marL="0" indent="0" algn="ctr">
              <a:buNone/>
              <a:defRPr sz="1350" cap="all" baseline="0">
                <a:solidFill>
                  <a:srgbClr val="FFFFFF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4C8DC6-096E-714D-AF28-5869725897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23" y="654528"/>
            <a:ext cx="3540072" cy="77449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1EF1488-91C4-7449-841C-78AF4CE5EB83}"/>
              </a:ext>
            </a:extLst>
          </p:cNvPr>
          <p:cNvCxnSpPr/>
          <p:nvPr userDrawn="1"/>
        </p:nvCxnSpPr>
        <p:spPr>
          <a:xfrm>
            <a:off x="1769036" y="2752725"/>
            <a:ext cx="180975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5840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C5EF6-6786-4ED3-B643-2BCA247B6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B3A0E-D963-4BA4-863C-413B32E51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C6537-CD92-4621-BEAC-209C2F467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DD Month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802E95-BAFB-4FA5-935D-F153DAC81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AE8E8-275F-4879-A380-FC69F4F9B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8DD1B-5CD8-424B-8173-19E182143E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F31A79-8F5C-4459-9F47-4F4A56020D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65" y="236124"/>
            <a:ext cx="1811848" cy="185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74C6A6-466D-458F-9462-128882D6EF6C}"/>
              </a:ext>
            </a:extLst>
          </p:cNvPr>
          <p:cNvSpPr txBox="1"/>
          <p:nvPr userDrawn="1"/>
        </p:nvSpPr>
        <p:spPr>
          <a:xfrm>
            <a:off x="10410824" y="203200"/>
            <a:ext cx="962025" cy="24447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i-FI" sz="850">
                <a:solidFill>
                  <a:schemeClr val="bg2"/>
                </a:solidFill>
              </a:rPr>
              <a:t>ku.ac.ae</a:t>
            </a:r>
            <a:endParaRPr lang="en-US" sz="850">
              <a:solidFill>
                <a:schemeClr val="bg2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90FDB3-7706-4B32-BD35-532B4AC7ECDA}"/>
              </a:ext>
            </a:extLst>
          </p:cNvPr>
          <p:cNvCxnSpPr/>
          <p:nvPr userDrawn="1"/>
        </p:nvCxnSpPr>
        <p:spPr>
          <a:xfrm>
            <a:off x="383665" y="533400"/>
            <a:ext cx="11465435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2791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ortr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B3A0E-D963-4BA4-863C-413B32E51AE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62675" y="1152524"/>
            <a:ext cx="5191124" cy="5162121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/>
              <a:t>Heading 1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C6537-CD92-4621-BEAC-209C2F467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DD Month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802E95-BAFB-4FA5-935D-F153DAC81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AE8E8-275F-4879-A380-FC69F4F9B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8DD1B-5CD8-424B-8173-19E182143E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F31A79-8F5C-4459-9F47-4F4A56020D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65" y="236124"/>
            <a:ext cx="1811848" cy="185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74C6A6-466D-458F-9462-128882D6EF6C}"/>
              </a:ext>
            </a:extLst>
          </p:cNvPr>
          <p:cNvSpPr txBox="1"/>
          <p:nvPr userDrawn="1"/>
        </p:nvSpPr>
        <p:spPr>
          <a:xfrm>
            <a:off x="10410824" y="203200"/>
            <a:ext cx="962025" cy="24447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i-FI" sz="850">
                <a:solidFill>
                  <a:schemeClr val="bg2"/>
                </a:solidFill>
              </a:rPr>
              <a:t>ku.ac.ae</a:t>
            </a:r>
            <a:endParaRPr lang="en-US" sz="850">
              <a:solidFill>
                <a:schemeClr val="bg2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C1F0F3F-166A-422E-B49B-E35296BCC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075" y="1123950"/>
            <a:ext cx="4419600" cy="5190695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385506D-9F69-4855-B473-3BFDAF44ED69}"/>
              </a:ext>
            </a:extLst>
          </p:cNvPr>
          <p:cNvCxnSpPr/>
          <p:nvPr userDrawn="1"/>
        </p:nvCxnSpPr>
        <p:spPr>
          <a:xfrm>
            <a:off x="383665" y="533400"/>
            <a:ext cx="11465435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095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8BB98-3A1E-4BA6-A18A-C711FCA9C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5B3EF-8293-4FA5-B31C-91F5BA7D4E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60800" y="1868400"/>
            <a:ext cx="4680000" cy="4449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6ED27-71A5-4DAD-A199-5EA0A05E7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7500" y="1868400"/>
            <a:ext cx="4680000" cy="4449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6C24C3-5F25-4ACD-A2D4-0198F4B9F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DD Month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61D6D0-37D4-42A5-B774-5A583D840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B79724-736B-42D4-9FC2-BBF87F438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8DD1B-5CD8-424B-8173-19E182143E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8462DF-95A9-4839-9F28-1A83BCE28186}"/>
              </a:ext>
            </a:extLst>
          </p:cNvPr>
          <p:cNvSpPr txBox="1"/>
          <p:nvPr userDrawn="1"/>
        </p:nvSpPr>
        <p:spPr>
          <a:xfrm>
            <a:off x="10410824" y="203200"/>
            <a:ext cx="962025" cy="24447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i-FI" sz="850">
                <a:solidFill>
                  <a:schemeClr val="bg2"/>
                </a:solidFill>
              </a:rPr>
              <a:t>ku.ac.ae</a:t>
            </a:r>
            <a:endParaRPr lang="en-US" sz="850">
              <a:solidFill>
                <a:schemeClr val="bg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DB1926-9526-4026-8069-F153FB78BD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65" y="236124"/>
            <a:ext cx="1811848" cy="18530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B93EDA0-B8B5-41ED-80CE-BFDA6DF8FC4B}"/>
              </a:ext>
            </a:extLst>
          </p:cNvPr>
          <p:cNvCxnSpPr/>
          <p:nvPr userDrawn="1"/>
        </p:nvCxnSpPr>
        <p:spPr>
          <a:xfrm>
            <a:off x="383665" y="533400"/>
            <a:ext cx="11465435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45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8BB98-3A1E-4BA6-A18A-C711FCA9C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5B3EF-8293-4FA5-B31C-91F5BA7D4E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60800" y="2352674"/>
            <a:ext cx="4680000" cy="39653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6ED27-71A5-4DAD-A199-5EA0A05E7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7500" y="2352674"/>
            <a:ext cx="4680000" cy="39653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6C24C3-5F25-4ACD-A2D4-0198F4B9F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DD Month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61D6D0-37D4-42A5-B774-5A583D840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B79724-736B-42D4-9FC2-BBF87F438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8DD1B-5CD8-424B-8173-19E182143E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4673FD0-9E13-4C1A-B859-688309735A0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360800" y="1868399"/>
            <a:ext cx="4680000" cy="379501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81F1501-AF73-4AAC-9FF0-0767311D3E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7500" y="1868399"/>
            <a:ext cx="4687888" cy="379501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DE178B-FD49-4EE2-9A05-5F6BE0A0483C}"/>
              </a:ext>
            </a:extLst>
          </p:cNvPr>
          <p:cNvSpPr txBox="1"/>
          <p:nvPr userDrawn="1"/>
        </p:nvSpPr>
        <p:spPr>
          <a:xfrm>
            <a:off x="10410824" y="203200"/>
            <a:ext cx="962025" cy="24447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i-FI" sz="850">
                <a:solidFill>
                  <a:schemeClr val="bg2"/>
                </a:solidFill>
              </a:rPr>
              <a:t>ku.ac.ae</a:t>
            </a:r>
            <a:endParaRPr lang="en-US" sz="850">
              <a:solidFill>
                <a:schemeClr val="bg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D110D8-F82F-4692-8B00-F633DEF1AC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65" y="236124"/>
            <a:ext cx="1811848" cy="18530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132C51C-6D36-4A71-A1DB-6C92A35CA313}"/>
              </a:ext>
            </a:extLst>
          </p:cNvPr>
          <p:cNvCxnSpPr/>
          <p:nvPr userDrawn="1"/>
        </p:nvCxnSpPr>
        <p:spPr>
          <a:xfrm>
            <a:off x="383665" y="533400"/>
            <a:ext cx="11465435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714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F29153F9-78D4-4D70-B44A-4B9B91D91CB2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162675" y="771525"/>
            <a:ext cx="5638800" cy="55340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CC5EF6-6786-4ED3-B643-2BCA247B6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075" y="542925"/>
            <a:ext cx="4181476" cy="11144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B3A0E-D963-4BA4-863C-413B32E51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075" y="1866900"/>
            <a:ext cx="4181476" cy="4448175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C6537-CD92-4621-BEAC-209C2F467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DD Month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802E95-BAFB-4FA5-935D-F153DAC81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AE8E8-275F-4879-A380-FC69F4F9B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8DD1B-5CD8-424B-8173-19E182143E0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C296D0-EF25-4659-9A29-DE874EE0BD57}"/>
              </a:ext>
            </a:extLst>
          </p:cNvPr>
          <p:cNvSpPr txBox="1"/>
          <p:nvPr userDrawn="1"/>
        </p:nvSpPr>
        <p:spPr>
          <a:xfrm>
            <a:off x="10410824" y="203200"/>
            <a:ext cx="962025" cy="24447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i-FI" sz="850">
                <a:solidFill>
                  <a:schemeClr val="bg2"/>
                </a:solidFill>
              </a:rPr>
              <a:t>ku.ac.ae</a:t>
            </a:r>
            <a:endParaRPr lang="en-US" sz="850">
              <a:solidFill>
                <a:schemeClr val="bg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2D0369-8EEE-446D-A24C-9E71B18567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65" y="236124"/>
            <a:ext cx="1811848" cy="18530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DF66C09-963E-47DD-8166-11F0934BF635}"/>
              </a:ext>
            </a:extLst>
          </p:cNvPr>
          <p:cNvCxnSpPr/>
          <p:nvPr userDrawn="1"/>
        </p:nvCxnSpPr>
        <p:spPr>
          <a:xfrm>
            <a:off x="383665" y="533400"/>
            <a:ext cx="11465435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436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C5EF6-6786-4ED3-B643-2BCA247B6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075" y="542925"/>
            <a:ext cx="4181476" cy="11144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B3A0E-D963-4BA4-863C-413B32E51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075" y="1866900"/>
            <a:ext cx="4181476" cy="4448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C6537-CD92-4621-BEAC-209C2F467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DD Month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802E95-BAFB-4FA5-935D-F153DAC81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AE8E8-275F-4879-A380-FC69F4F9B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8DD1B-5CD8-424B-8173-19E182143E0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E416A-BFDB-410E-9AC9-671259E5DA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2675" y="771525"/>
            <a:ext cx="5638800" cy="55340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C296D0-EF25-4659-9A29-DE874EE0BD57}"/>
              </a:ext>
            </a:extLst>
          </p:cNvPr>
          <p:cNvSpPr txBox="1"/>
          <p:nvPr userDrawn="1"/>
        </p:nvSpPr>
        <p:spPr>
          <a:xfrm>
            <a:off x="10410824" y="203200"/>
            <a:ext cx="962025" cy="24447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i-FI" sz="850">
                <a:solidFill>
                  <a:schemeClr val="bg2"/>
                </a:solidFill>
              </a:rPr>
              <a:t>ku.ac.ae</a:t>
            </a:r>
            <a:endParaRPr lang="en-US" sz="850">
              <a:solidFill>
                <a:schemeClr val="bg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2D0369-8EEE-446D-A24C-9E71B18567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65" y="236124"/>
            <a:ext cx="1811848" cy="18530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DF66C09-963E-47DD-8166-11F0934BF635}"/>
              </a:ext>
            </a:extLst>
          </p:cNvPr>
          <p:cNvCxnSpPr/>
          <p:nvPr userDrawn="1"/>
        </p:nvCxnSpPr>
        <p:spPr>
          <a:xfrm>
            <a:off x="383665" y="533400"/>
            <a:ext cx="11465435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0598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7564FE-F745-443F-8321-B0EFD169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074" y="542925"/>
            <a:ext cx="9991725" cy="111442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911581-2B37-40B3-825A-043921DFB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4" y="1866900"/>
            <a:ext cx="9991725" cy="44481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172D0-FD25-45C4-A82E-F4094DCDE0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86725" y="203200"/>
            <a:ext cx="1733550" cy="2444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50">
                <a:solidFill>
                  <a:schemeClr val="bg2"/>
                </a:solidFill>
              </a:defRPr>
            </a:lvl1pPr>
          </a:lstStyle>
          <a:p>
            <a:r>
              <a:rPr lang="en-US"/>
              <a:t>DD Month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18871-7BC3-4A13-9CC9-B9A1DB22F2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67025" y="203200"/>
            <a:ext cx="4114800" cy="2444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50">
                <a:solidFill>
                  <a:schemeClr val="bg2"/>
                </a:solidFill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EA17DA-0D3F-410F-A9AA-3171ED151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3349" y="203200"/>
            <a:ext cx="523875" cy="2444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50">
                <a:solidFill>
                  <a:schemeClr val="bg2"/>
                </a:solidFill>
              </a:defRPr>
            </a:lvl1pPr>
          </a:lstStyle>
          <a:p>
            <a:fld id="{1E68DD1B-5CD8-424B-8173-19E182143E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18493A-1FC9-483C-BC41-405831F9D965}"/>
              </a:ext>
            </a:extLst>
          </p:cNvPr>
          <p:cNvSpPr txBox="1"/>
          <p:nvPr userDrawn="1"/>
        </p:nvSpPr>
        <p:spPr>
          <a:xfrm>
            <a:off x="10410824" y="203200"/>
            <a:ext cx="962025" cy="24447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i-FI" sz="850">
                <a:solidFill>
                  <a:schemeClr val="bg2"/>
                </a:solidFill>
              </a:rPr>
              <a:t>ku.ac.ae</a:t>
            </a:r>
            <a:endParaRPr lang="en-US" sz="85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456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68" r:id="rId3"/>
    <p:sldLayoutId id="2147483650" r:id="rId4"/>
    <p:sldLayoutId id="2147483662" r:id="rId5"/>
    <p:sldLayoutId id="2147483652" r:id="rId6"/>
    <p:sldLayoutId id="2147483661" r:id="rId7"/>
    <p:sldLayoutId id="2147483663" r:id="rId8"/>
    <p:sldLayoutId id="2147483660" r:id="rId9"/>
    <p:sldLayoutId id="2147483664" r:id="rId10"/>
    <p:sldLayoutId id="2147483665" r:id="rId11"/>
    <p:sldLayoutId id="2147483654" r:id="rId12"/>
    <p:sldLayoutId id="2147483671" r:id="rId13"/>
    <p:sldLayoutId id="2147483655" r:id="rId14"/>
    <p:sldLayoutId id="2147483651" r:id="rId15"/>
    <p:sldLayoutId id="2147483666" r:id="rId16"/>
    <p:sldLayoutId id="2147483667" r:id="rId17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kern="1200" spc="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100000"/>
        </a:lnSpc>
        <a:spcBef>
          <a:spcPts val="400"/>
        </a:spcBef>
        <a:buFont typeface="Arial" panose="020B0604020202020204" pitchFamily="34" charset="0"/>
        <a:buChar char="•"/>
        <a:defRPr sz="185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180975" algn="l" defTabSz="914400" rtl="0" eaLnBrk="1" latinLnBrk="0" hangingPunct="1">
        <a:lnSpc>
          <a:spcPct val="100000"/>
        </a:lnSpc>
        <a:spcBef>
          <a:spcPts val="400"/>
        </a:spcBef>
        <a:buFont typeface="Arial" panose="020B0604020202020204" pitchFamily="34" charset="0"/>
        <a:buChar char="•"/>
        <a:defRPr sz="1850" kern="1200">
          <a:solidFill>
            <a:schemeClr val="tx1"/>
          </a:solidFill>
          <a:latin typeface="+mn-lt"/>
          <a:ea typeface="+mn-ea"/>
          <a:cs typeface="+mn-cs"/>
        </a:defRPr>
      </a:lvl2pPr>
      <a:lvl3pPr marL="714375" indent="-171450" algn="l" defTabSz="914400" rtl="0" eaLnBrk="1" latinLnBrk="0" hangingPunct="1">
        <a:lnSpc>
          <a:spcPct val="10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180975" algn="l" defTabSz="914400" rtl="0" eaLnBrk="1" latinLnBrk="0" hangingPunct="1">
        <a:lnSpc>
          <a:spcPct val="10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180975" algn="l" defTabSz="914400" rtl="0" eaLnBrk="1" latinLnBrk="0" hangingPunct="1">
        <a:lnSpc>
          <a:spcPct val="10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u.ac.ae/engeos/" TargetMode="External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29/2021JD036424" TargetMode="External"/><Relationship Id="rId4" Type="http://schemas.openxmlformats.org/officeDocument/2006/relationships/hyperlink" Target="https://doi.org/10.5194/tc-15-2147-2021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emf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jp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194/tc-15-2147-2021" TargetMode="External"/><Relationship Id="rId2" Type="http://schemas.openxmlformats.org/officeDocument/2006/relationships/hyperlink" Target="https://doi.org/10.1029/2021JD036424" TargetMode="Externa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ku.ac.ae/engeos/" TargetMode="External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43ABC-9A46-4327-BF74-FE0C643DC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798" y="1573119"/>
            <a:ext cx="10928403" cy="1714500"/>
          </a:xfrm>
        </p:spPr>
        <p:txBody>
          <a:bodyPr>
            <a:normAutofit/>
          </a:bodyPr>
          <a:lstStyle/>
          <a:p>
            <a:r>
              <a:rPr lang="en-GB" sz="3300" dirty="0"/>
              <a:t>Atmospheric Triggers of February 2021 Brunt Ice Shelf and September 2019 Amery Ice Shelf Calving Events</a:t>
            </a:r>
            <a:endParaRPr lang="en-US" sz="33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96F05C-E8E5-40A0-96E2-70DA59031E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043" y="6441493"/>
            <a:ext cx="6730165" cy="314325"/>
          </a:xfrm>
        </p:spPr>
        <p:txBody>
          <a:bodyPr/>
          <a:lstStyle/>
          <a:p>
            <a:pPr algn="l"/>
            <a:r>
              <a:rPr lang="fi-FI" dirty="0"/>
              <a:t>17 JULY 2025</a:t>
            </a:r>
            <a:endParaRPr lang="en-US" dirty="0"/>
          </a:p>
          <a:p>
            <a:pPr algn="l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116" y="316843"/>
            <a:ext cx="4270669" cy="1398258"/>
          </a:xfrm>
          <a:prstGeom prst="rect">
            <a:avLst/>
          </a:prstGeom>
        </p:spPr>
      </p:pic>
      <p:sp>
        <p:nvSpPr>
          <p:cNvPr id="10" name="object 2"/>
          <p:cNvSpPr txBox="1"/>
          <p:nvPr/>
        </p:nvSpPr>
        <p:spPr>
          <a:xfrm>
            <a:off x="473502" y="3429000"/>
            <a:ext cx="11379227" cy="287111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>
              <a:spcAft>
                <a:spcPts val="1800"/>
              </a:spcAft>
            </a:pPr>
            <a:r>
              <a:rPr lang="en-GB" altLang="en-US" sz="2500" b="1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Diana Francis</a:t>
            </a:r>
            <a:r>
              <a:rPr lang="en-GB" altLang="en-US" sz="2500" b="1" baseline="30000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1</a:t>
            </a:r>
            <a:r>
              <a:rPr lang="en-GB" altLang="en-US" sz="2500" b="1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, Kyle Mattingly</a:t>
            </a:r>
            <a:r>
              <a:rPr lang="en-GB" altLang="en-US" sz="2500" b="1" baseline="30000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2</a:t>
            </a:r>
            <a:r>
              <a:rPr lang="en-GB" altLang="en-US" sz="2500" b="1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, Stef Lhermitte</a:t>
            </a:r>
            <a:r>
              <a:rPr lang="en-GB" altLang="en-US" sz="2500" b="1" baseline="30000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3</a:t>
            </a:r>
            <a:r>
              <a:rPr lang="en-GB" altLang="en-US" sz="2500" b="1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, Ricardo Fonseca</a:t>
            </a:r>
            <a:r>
              <a:rPr lang="en-GB" altLang="en-US" sz="2500" b="1" baseline="30000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1</a:t>
            </a:r>
            <a:r>
              <a:rPr lang="en-GB" altLang="en-US" sz="2500" b="1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, </a:t>
            </a:r>
            <a:r>
              <a:rPr lang="en-GB" altLang="en-US" sz="2500" b="1" dirty="0" err="1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Charfeddine</a:t>
            </a:r>
            <a:r>
              <a:rPr lang="en-GB" altLang="en-US" sz="2500" b="1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 Cherif</a:t>
            </a:r>
            <a:r>
              <a:rPr lang="en-GB" altLang="en-US" sz="2500" b="1" baseline="30000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1</a:t>
            </a:r>
            <a:r>
              <a:rPr lang="en-GB" altLang="en-US" sz="2500" b="1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, Marouane Temimi</a:t>
            </a:r>
            <a:r>
              <a:rPr lang="en-GB" altLang="en-US" sz="2500" b="1" baseline="30000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4</a:t>
            </a:r>
            <a:r>
              <a:rPr lang="en-GB" altLang="en-US" sz="2500" b="1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, Oliver Marsh</a:t>
            </a:r>
            <a:r>
              <a:rPr lang="en-GB" altLang="en-US" sz="2500" b="1" baseline="30000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5</a:t>
            </a:r>
            <a:r>
              <a:rPr lang="en-GB" altLang="en-US" sz="2500" b="1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, Petra Heil</a:t>
            </a:r>
            <a:r>
              <a:rPr lang="en-GB" altLang="en-US" sz="2500" b="1" baseline="30000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6</a:t>
            </a:r>
          </a:p>
          <a:p>
            <a:pPr algn="ctr">
              <a:spcAft>
                <a:spcPts val="600"/>
              </a:spcAft>
            </a:pPr>
            <a:r>
              <a:rPr lang="en-GB" altLang="en-US" sz="1500" b="1" baseline="30000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1</a:t>
            </a:r>
            <a:r>
              <a:rPr lang="en-GB" altLang="en-US" sz="1500" b="1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The Environmental and Geophysical Sciences (ENGEOS) Lab, </a:t>
            </a:r>
            <a:r>
              <a:rPr lang="en-GB" altLang="en-US" sz="1500" b="1" dirty="0" err="1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Khalifa</a:t>
            </a:r>
            <a:r>
              <a:rPr lang="en-GB" altLang="en-US" sz="1500" b="1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 University, Abu Dhabi, UAE</a:t>
            </a:r>
          </a:p>
          <a:p>
            <a:pPr algn="ctr">
              <a:spcAft>
                <a:spcPts val="600"/>
              </a:spcAft>
            </a:pPr>
            <a:r>
              <a:rPr lang="en-GB" altLang="en-US" sz="1500" b="1" baseline="30000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2</a:t>
            </a:r>
            <a:r>
              <a:rPr lang="en-GB" altLang="en-US" sz="1500" b="1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Space Science and Engineering </a:t>
            </a:r>
            <a:r>
              <a:rPr lang="en-GB" altLang="en-US" sz="1500" b="1" dirty="0" err="1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Center</a:t>
            </a:r>
            <a:r>
              <a:rPr lang="en-GB" altLang="en-US" sz="1500" b="1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, University of Wisconsin-Madison, Madison, WI, USA</a:t>
            </a:r>
          </a:p>
          <a:p>
            <a:pPr algn="ctr">
              <a:spcAft>
                <a:spcPts val="600"/>
              </a:spcAft>
            </a:pPr>
            <a:r>
              <a:rPr lang="en-GB" altLang="en-US" sz="1500" b="1" baseline="30000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3</a:t>
            </a:r>
            <a:r>
              <a:rPr lang="en-GB" altLang="en-US" sz="1500" b="1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Department of Geosciences and Remote Sensing, Delft University of Technology, Delft, The Netherlands</a:t>
            </a:r>
          </a:p>
          <a:p>
            <a:pPr algn="ctr">
              <a:spcAft>
                <a:spcPts val="600"/>
              </a:spcAft>
            </a:pPr>
            <a:r>
              <a:rPr lang="en-GB" altLang="en-US" sz="1500" b="1" baseline="30000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4</a:t>
            </a:r>
            <a:r>
              <a:rPr lang="en-GB" altLang="en-US" sz="1500" b="1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Department of Civil, Environmental, and Ocean Engineering (CEOE), Stevens Institute of Technology, Hoboken, NJ 07030, USA</a:t>
            </a:r>
          </a:p>
          <a:p>
            <a:pPr algn="ctr">
              <a:spcAft>
                <a:spcPts val="600"/>
              </a:spcAft>
            </a:pPr>
            <a:r>
              <a:rPr lang="en-GB" altLang="en-US" sz="1500" b="1" baseline="30000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5</a:t>
            </a:r>
            <a:r>
              <a:rPr lang="en-GB" altLang="en-US" sz="1500" b="1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British Antarctic Survey, Cambridge, United Kingdom, UK</a:t>
            </a:r>
          </a:p>
          <a:p>
            <a:pPr algn="ctr">
              <a:spcAft>
                <a:spcPts val="600"/>
              </a:spcAft>
            </a:pPr>
            <a:r>
              <a:rPr lang="en-GB" altLang="en-US" sz="1500" b="1" baseline="30000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6</a:t>
            </a:r>
            <a:r>
              <a:rPr lang="en-GB" altLang="en-US" sz="1500" b="1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Australian Antarctic Division and Australian Antarctic Program Partnership, University of Tasmania, Hobart, Tasmania 7001, Australia</a:t>
            </a:r>
            <a:endParaRPr lang="en-GB" altLang="en-US" sz="1900" dirty="0">
              <a:solidFill>
                <a:srgbClr val="0000FF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63116" y="1639284"/>
            <a:ext cx="4270669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altLang="en-US" sz="2450" b="1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  <a:hlinkClick r:id="rId3"/>
              </a:rPr>
              <a:t>https://www.ku.ac.ae/engeos/</a:t>
            </a:r>
            <a:r>
              <a:rPr lang="en-GB" altLang="en-US" sz="2450" b="1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 </a:t>
            </a:r>
            <a:endParaRPr lang="en-GB" altLang="en-US" sz="2450" dirty="0">
              <a:solidFill>
                <a:srgbClr val="0000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74132" y="6321657"/>
            <a:ext cx="631328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500" dirty="0">
                <a:solidFill>
                  <a:srgbClr val="1C1D1E"/>
                </a:solidFill>
              </a:rPr>
              <a:t>Francis et al. (2021) </a:t>
            </a:r>
            <a:r>
              <a:rPr lang="en-US" sz="1500" dirty="0">
                <a:hlinkClick r:id="rId4"/>
              </a:rPr>
              <a:t>https://doi.org/10.5194/tc-15-2147-2021</a:t>
            </a:r>
            <a:r>
              <a:rPr lang="en-US" sz="1500" dirty="0"/>
              <a:t> </a:t>
            </a:r>
            <a:endParaRPr lang="en-US" sz="1500" dirty="0">
              <a:solidFill>
                <a:srgbClr val="1C1D1E"/>
              </a:solidFill>
            </a:endParaRPr>
          </a:p>
          <a:p>
            <a:pPr algn="r"/>
            <a:r>
              <a:rPr lang="en-US" sz="1500" dirty="0">
                <a:solidFill>
                  <a:srgbClr val="1C1D1E"/>
                </a:solidFill>
              </a:rPr>
              <a:t>Francis et al. (2022) </a:t>
            </a:r>
            <a:r>
              <a:rPr lang="en-US" sz="1500" dirty="0">
                <a:solidFill>
                  <a:srgbClr val="1C1D1E"/>
                </a:solidFill>
                <a:hlinkClick r:id="rId5"/>
              </a:rPr>
              <a:t>https://doi.org/10.1029/2021JD036424</a:t>
            </a:r>
            <a:endParaRPr lang="en-US" sz="1500" dirty="0">
              <a:solidFill>
                <a:srgbClr val="005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639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285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AE0E4-85DE-4F16-91DA-63A23F739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037" y="121109"/>
            <a:ext cx="11612373" cy="1114425"/>
          </a:xfrm>
        </p:spPr>
        <p:txBody>
          <a:bodyPr/>
          <a:lstStyle/>
          <a:p>
            <a:pPr algn="ctr"/>
            <a:r>
              <a:rPr lang="fi-FI" dirty="0"/>
              <a:t>Calving of Iceberg A-74 in February 2021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2B48B6-5880-4AD0-87AA-3CD2E0648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17 July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8C420-638A-4D4C-9B72-8A32B09AC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February 2021 Brunt Ice Shelf Calving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18707-6809-45DB-87A9-B541AB553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8DD1B-5CD8-424B-8173-19E182143E0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FAF3715F-CCC9-43D1-92F7-3B1560D9D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308" y="1282007"/>
            <a:ext cx="11919916" cy="1792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GB" altLang="en-US" sz="1900" dirty="0"/>
              <a:t>Most studies on ice shelf calving focus on ocean dynamics but atmospheric forcing can also play a role. This is explored for calving of iceberg A-74 from Brunt Ice Shelf in February 2021 with ERA-5 reanalysis, satellite-derived &amp; </a:t>
            </a:r>
            <a:r>
              <a:rPr lang="en-GB" altLang="en-US" sz="1900" i="1" dirty="0"/>
              <a:t>in-situ</a:t>
            </a:r>
            <a:r>
              <a:rPr lang="en-GB" altLang="en-US" sz="1900" dirty="0"/>
              <a:t> meteorological data. Calving occurred on 26 February 2021, with 1,270</a:t>
            </a:r>
            <a:r>
              <a:rPr lang="en-GB" altLang="en-US" sz="950" dirty="0"/>
              <a:t> </a:t>
            </a:r>
            <a:r>
              <a:rPr lang="en-GB" altLang="en-US" sz="1900" dirty="0"/>
              <a:t>km</a:t>
            </a:r>
            <a:r>
              <a:rPr lang="en-GB" altLang="en-US" sz="1900" baseline="30000" dirty="0"/>
              <a:t>2</a:t>
            </a:r>
            <a:r>
              <a:rPr lang="en-GB" altLang="en-US" sz="1900" dirty="0"/>
              <a:t> iceberg drifting into Southern Ocean in the following weeks at a speed in excess of 700</a:t>
            </a:r>
            <a:r>
              <a:rPr lang="en-GB" altLang="en-US" sz="950" dirty="0"/>
              <a:t> </a:t>
            </a:r>
            <a:r>
              <a:rPr lang="en-GB" altLang="en-US" sz="1900" dirty="0"/>
              <a:t>m</a:t>
            </a:r>
            <a:r>
              <a:rPr lang="en-GB" altLang="en-US" sz="950" dirty="0"/>
              <a:t> </a:t>
            </a:r>
            <a:r>
              <a:rPr lang="en-GB" altLang="en-US" sz="1900" dirty="0"/>
              <a:t>day</a:t>
            </a:r>
            <a:r>
              <a:rPr lang="en-GB" altLang="en-US" sz="1900" baseline="30000" dirty="0"/>
              <a:t>-1</a:t>
            </a:r>
            <a:r>
              <a:rPr lang="en-GB" altLang="en-US" sz="1900" dirty="0"/>
              <a:t>.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53027" y="3175159"/>
            <a:ext cx="11782392" cy="3558489"/>
            <a:chOff x="210687" y="3034846"/>
            <a:chExt cx="11782392" cy="355848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688" y="3034846"/>
              <a:ext cx="3930763" cy="355848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5908" y="3034846"/>
              <a:ext cx="3946148" cy="355848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5547" y="3034846"/>
              <a:ext cx="3697532" cy="355848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623484" y="4270249"/>
              <a:ext cx="1317409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500" dirty="0"/>
                <a:t>Brunt Ice Shelf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0687" y="5765844"/>
              <a:ext cx="1367437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500" dirty="0">
                  <a:solidFill>
                    <a:srgbClr val="FFFF00"/>
                  </a:solidFill>
                </a:rPr>
                <a:t>Weddell Sea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838339" y="4013956"/>
              <a:ext cx="567809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500" dirty="0">
                  <a:solidFill>
                    <a:srgbClr val="FF0000"/>
                  </a:solidFill>
                </a:rPr>
                <a:t>A74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18269588">
              <a:off x="9314554" y="4228201"/>
              <a:ext cx="1255986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500" dirty="0">
                  <a:solidFill>
                    <a:srgbClr val="FF0000"/>
                  </a:solidFill>
                </a:rPr>
                <a:t>1.270 km</a:t>
              </a:r>
              <a:r>
                <a:rPr lang="en-US" sz="1500" baseline="30000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339983" y="6317069"/>
              <a:ext cx="1736100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AE" sz="1500" dirty="0">
                  <a:solidFill>
                    <a:schemeClr val="bg2">
                      <a:lumMod val="50000"/>
                    </a:schemeClr>
                  </a:solidFill>
                  <a:sym typeface="Symbol" panose="05050102010706020507" pitchFamily="18" charset="2"/>
                </a:rPr>
                <a:t> NASA Worldview</a:t>
              </a:r>
              <a:endParaRPr lang="en-US" sz="15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426368" y="6317069"/>
              <a:ext cx="1736100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AE" sz="1500" dirty="0">
                  <a:solidFill>
                    <a:schemeClr val="bg2">
                      <a:lumMod val="50000"/>
                    </a:schemeClr>
                  </a:solidFill>
                  <a:sym typeface="Symbol" panose="05050102010706020507" pitchFamily="18" charset="2"/>
                </a:rPr>
                <a:t> NASA Worldview</a:t>
              </a:r>
              <a:endParaRPr lang="en-US" sz="15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193949" y="6317069"/>
              <a:ext cx="1736100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AE" sz="1500" dirty="0">
                  <a:solidFill>
                    <a:schemeClr val="bg2">
                      <a:lumMod val="50000"/>
                    </a:schemeClr>
                  </a:solidFill>
                  <a:sym typeface="Symbol" panose="05050102010706020507" pitchFamily="18" charset="2"/>
                </a:rPr>
                <a:t> NASA Worldview</a:t>
              </a:r>
              <a:endParaRPr lang="en-US" sz="15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53136" y="3133760"/>
              <a:ext cx="1736100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AE" sz="1500" dirty="0">
                  <a:solidFill>
                    <a:srgbClr val="0000FF"/>
                  </a:solidFill>
                  <a:sym typeface="Symbol" panose="05050102010706020507" pitchFamily="18" charset="2"/>
                </a:rPr>
                <a:t>27 February 2021</a:t>
              </a:r>
              <a:endParaRPr lang="en-US" sz="1500" dirty="0">
                <a:solidFill>
                  <a:srgbClr val="0000FF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559447" y="3133760"/>
              <a:ext cx="1736100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AE" sz="1500" dirty="0">
                  <a:solidFill>
                    <a:srgbClr val="0000FF"/>
                  </a:solidFill>
                  <a:sym typeface="Symbol" panose="05050102010706020507" pitchFamily="18" charset="2"/>
                </a:rPr>
                <a:t>14 March 2021</a:t>
              </a:r>
              <a:endParaRPr lang="en-US" sz="1500" dirty="0">
                <a:solidFill>
                  <a:srgbClr val="0000FF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256979" y="3133760"/>
              <a:ext cx="1736100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AE" sz="1500" dirty="0">
                  <a:solidFill>
                    <a:srgbClr val="0000FF"/>
                  </a:solidFill>
                  <a:sym typeface="Symbol" panose="05050102010706020507" pitchFamily="18" charset="2"/>
                </a:rPr>
                <a:t>22 March 2021</a:t>
              </a:r>
              <a:endParaRPr lang="en-US" sz="1500" dirty="0">
                <a:solidFill>
                  <a:srgbClr val="0000FF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0687" y="3034846"/>
              <a:ext cx="1533417" cy="12674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5212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2B48B6-5880-4AD0-87AA-3CD2E0648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17 July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8C420-638A-4D4C-9B72-8A32B09AC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February 2021 Brunt Ice Shelf Calving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18707-6809-45DB-87A9-B541AB553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8DD1B-5CD8-424B-8173-19E182143E0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4DAE0E4-85DE-4F16-91DA-63A23F739F1F}"/>
              </a:ext>
            </a:extLst>
          </p:cNvPr>
          <p:cNvSpPr txBox="1">
            <a:spLocks/>
          </p:cNvSpPr>
          <p:nvPr/>
        </p:nvSpPr>
        <p:spPr>
          <a:xfrm>
            <a:off x="338037" y="42862"/>
            <a:ext cx="11583704" cy="111442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spc="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dirty="0"/>
              <a:t>Large-scale Circulation from ERA-5 reanalysis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80255" y="1346672"/>
            <a:ext cx="12053767" cy="5474485"/>
            <a:chOff x="80255" y="1346672"/>
            <a:chExt cx="12053767" cy="5474485"/>
          </a:xfrm>
        </p:grpSpPr>
        <p:grpSp>
          <p:nvGrpSpPr>
            <p:cNvPr id="15" name="Group 14"/>
            <p:cNvGrpSpPr/>
            <p:nvPr/>
          </p:nvGrpSpPr>
          <p:grpSpPr>
            <a:xfrm>
              <a:off x="80255" y="1346672"/>
              <a:ext cx="12053767" cy="5474485"/>
              <a:chOff x="80255" y="1337047"/>
              <a:chExt cx="12053767" cy="547448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21" r="6667"/>
              <a:stretch/>
            </p:blipFill>
            <p:spPr>
              <a:xfrm rot="5400000">
                <a:off x="4041016" y="2126153"/>
                <a:ext cx="4183206" cy="4006503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591"/>
              <a:stretch/>
            </p:blipFill>
            <p:spPr>
              <a:xfrm rot="5400000">
                <a:off x="8090566" y="2177554"/>
                <a:ext cx="4133883" cy="3953028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947"/>
              <a:stretch/>
            </p:blipFill>
            <p:spPr>
              <a:xfrm>
                <a:off x="80255" y="2053581"/>
                <a:ext cx="4023360" cy="4183206"/>
              </a:xfrm>
              <a:prstGeom prst="rect">
                <a:avLst/>
              </a:prstGeom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80256" y="1337047"/>
                <a:ext cx="80516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dirty="0"/>
                  <a:t>Sea-Level Pressure (</a:t>
                </a:r>
                <a:r>
                  <a:rPr lang="en-US" sz="1600" b="1" dirty="0" err="1"/>
                  <a:t>hPa</a:t>
                </a:r>
                <a:r>
                  <a:rPr lang="en-US" sz="1600" b="1" dirty="0"/>
                  <a:t>) and 10-m Wind (m</a:t>
                </a:r>
                <a:r>
                  <a:rPr lang="en-US" sz="800" b="1" dirty="0"/>
                  <a:t> </a:t>
                </a:r>
                <a:r>
                  <a:rPr lang="en-US" sz="1600" b="1" dirty="0"/>
                  <a:t>s</a:t>
                </a:r>
                <a:r>
                  <a:rPr lang="en-US" sz="1600" b="1" baseline="30000" dirty="0"/>
                  <a:t>-1</a:t>
                </a:r>
                <a:r>
                  <a:rPr lang="en-US" sz="1600" b="1" dirty="0"/>
                  <a:t>) Anomalies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8337927" y="1391374"/>
                <a:ext cx="3639159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500" b="1" dirty="0"/>
                  <a:t>Meridional Heat Flux (10</a:t>
                </a:r>
                <a:r>
                  <a:rPr lang="en-US" sz="1500" b="1" baseline="30000" dirty="0"/>
                  <a:t>10</a:t>
                </a:r>
                <a:r>
                  <a:rPr lang="en-US" sz="750" b="1" dirty="0"/>
                  <a:t> </a:t>
                </a:r>
                <a:r>
                  <a:rPr lang="en-US" sz="1500" b="1" dirty="0"/>
                  <a:t>Ws</a:t>
                </a:r>
                <a:r>
                  <a:rPr lang="en-US" sz="1500" b="1" baseline="30000" dirty="0"/>
                  <a:t>-1</a:t>
                </a:r>
                <a:r>
                  <a:rPr lang="en-US" sz="1500" b="1" dirty="0"/>
                  <a:t>) Anomalies over 20-26 February 2021</a:t>
                </a:r>
              </a:p>
            </p:txBody>
          </p:sp>
          <p:sp>
            <p:nvSpPr>
              <p:cNvPr id="13" name="Right Arrow 12"/>
              <p:cNvSpPr/>
              <p:nvPr/>
            </p:nvSpPr>
            <p:spPr>
              <a:xfrm rot="3691278">
                <a:off x="9315547" y="2731209"/>
                <a:ext cx="770021" cy="317634"/>
              </a:xfrm>
              <a:prstGeom prst="rightArrow">
                <a:avLst/>
              </a:prstGeom>
              <a:solidFill>
                <a:srgbClr val="00B0F0"/>
              </a:solidFill>
              <a:ln w="381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ight Arrow 35"/>
              <p:cNvSpPr/>
              <p:nvPr/>
            </p:nvSpPr>
            <p:spPr>
              <a:xfrm rot="15367788">
                <a:off x="10063881" y="2625619"/>
                <a:ext cx="770021" cy="317634"/>
              </a:xfrm>
              <a:prstGeom prst="rightArrow">
                <a:avLst/>
              </a:prstGeom>
              <a:solidFill>
                <a:srgbClr val="FF014A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flipV="1">
                <a:off x="10276915" y="4954289"/>
                <a:ext cx="240631" cy="1276662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>
                <a:off x="8632089" y="6311068"/>
                <a:ext cx="3289652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500" dirty="0"/>
                  <a:t>Stipple: more than 1</a:t>
                </a:r>
                <a:r>
                  <a:rPr lang="en-AE" sz="1500" dirty="0">
                    <a:sym typeface="Symbol" panose="05050102010706020507" pitchFamily="18" charset="2"/>
                  </a:rPr>
                  <a:t> away from climatological (1979-2020) mean</a:t>
                </a:r>
                <a:endParaRPr lang="en-US" sz="1500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299994" y="2890026"/>
                <a:ext cx="765373" cy="619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FF0000"/>
                    </a:solidFill>
                  </a:rPr>
                  <a:t>L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5783775" y="2455049"/>
                <a:ext cx="765373" cy="619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0000FF"/>
                    </a:solidFill>
                  </a:rPr>
                  <a:t>H</a:t>
                </a:r>
              </a:p>
            </p:txBody>
          </p:sp>
          <p:cxnSp>
            <p:nvCxnSpPr>
              <p:cNvPr id="43" name="Straight Arrow Connector 42"/>
              <p:cNvCxnSpPr/>
              <p:nvPr/>
            </p:nvCxnSpPr>
            <p:spPr>
              <a:xfrm flipH="1">
                <a:off x="2073766" y="2503906"/>
                <a:ext cx="1265560" cy="987678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4199112" y="1704897"/>
                <a:ext cx="3953947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500" b="1" dirty="0"/>
                  <a:t>20-26 February 2021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3282950" y="2087124"/>
                <a:ext cx="1139705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500" dirty="0"/>
                  <a:t>Brunt Ice Shelf (BIS)</a:t>
                </a:r>
              </a:p>
            </p:txBody>
          </p:sp>
          <p:sp>
            <p:nvSpPr>
              <p:cNvPr id="26" name="5-Point Star 25"/>
              <p:cNvSpPr/>
              <p:nvPr/>
            </p:nvSpPr>
            <p:spPr>
              <a:xfrm>
                <a:off x="1908872" y="3496307"/>
                <a:ext cx="135466" cy="122767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5-Point Star 26"/>
              <p:cNvSpPr/>
              <p:nvPr/>
            </p:nvSpPr>
            <p:spPr>
              <a:xfrm>
                <a:off x="5955857" y="3492073"/>
                <a:ext cx="135466" cy="122767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5-Point Star 27"/>
              <p:cNvSpPr/>
              <p:nvPr/>
            </p:nvSpPr>
            <p:spPr>
              <a:xfrm>
                <a:off x="9950191" y="3491584"/>
                <a:ext cx="135466" cy="122767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199112" y="6257534"/>
                <a:ext cx="4194668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altLang="en-US" sz="1500" dirty="0"/>
                  <a:t>Poleward advection of warm &amp; moist air mass into Brunt Ice Shelf (BIS) in late February 2021</a:t>
                </a:r>
                <a:endParaRPr lang="en-US" sz="1500" dirty="0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27838" y="6254129"/>
                <a:ext cx="3988653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altLang="en-US" sz="1500" dirty="0"/>
                  <a:t>Stronger Amundsen Sea Low and positive SAM in February 2021, likely due to La Nina.</a:t>
                </a:r>
                <a:endParaRPr lang="en-US" sz="1500" dirty="0"/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50812" y="1715615"/>
              <a:ext cx="3953947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500" b="1" dirty="0"/>
                <a:t>01-28 February 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1121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2B48B6-5880-4AD0-87AA-3CD2E0648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17 July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8C420-638A-4D4C-9B72-8A32B09AC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February 2021 Brunt Ice Shelf Calving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18707-6809-45DB-87A9-B541AB553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8DD1B-5CD8-424B-8173-19E182143E0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4DAE0E4-85DE-4F16-91DA-63A23F739F1F}"/>
              </a:ext>
            </a:extLst>
          </p:cNvPr>
          <p:cNvSpPr txBox="1">
            <a:spLocks/>
          </p:cNvSpPr>
          <p:nvPr/>
        </p:nvSpPr>
        <p:spPr>
          <a:xfrm>
            <a:off x="338036" y="42862"/>
            <a:ext cx="11537317" cy="111442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spc="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dirty="0"/>
              <a:t>Atmospheric Conditions Prior to Calving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38037" y="1327250"/>
            <a:ext cx="6775031" cy="5451925"/>
            <a:chOff x="434289" y="1365167"/>
            <a:chExt cx="6678779" cy="54043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289" y="1365167"/>
              <a:ext cx="6678779" cy="5404383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58265" y="1597794"/>
              <a:ext cx="385011" cy="3657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endParaRPr lang="en-US" sz="185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64004" y="1597794"/>
              <a:ext cx="385011" cy="3657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endParaRPr lang="en-US" sz="185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943150" y="4300889"/>
              <a:ext cx="385011" cy="3657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endParaRPr lang="en-US" sz="185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58264" y="4300889"/>
              <a:ext cx="385011" cy="3657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endParaRPr lang="en-US" sz="1850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136364" y="2283634"/>
            <a:ext cx="765373" cy="619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L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238830" y="1893468"/>
            <a:ext cx="4879843" cy="4319488"/>
            <a:chOff x="7238830" y="1749839"/>
            <a:chExt cx="4879843" cy="431948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5804" t="1" b="1106"/>
            <a:stretch/>
          </p:blipFill>
          <p:spPr>
            <a:xfrm>
              <a:off x="7238830" y="1749839"/>
              <a:ext cx="4879843" cy="3640796"/>
            </a:xfrm>
            <a:prstGeom prst="rect">
              <a:avLst/>
            </a:prstGeom>
          </p:spPr>
        </p:pic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7373F4AB-172A-448A-8AF3-8B150D2BA7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17332" y="5284497"/>
              <a:ext cx="4569892" cy="784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spcAft>
                  <a:spcPts val="1800"/>
                </a:spcAft>
              </a:pPr>
              <a:r>
                <a:rPr lang="en-US" altLang="en-US" sz="1500" dirty="0"/>
                <a:t>ERA-5 area-averaged (74.8</a:t>
              </a:r>
              <a:r>
                <a:rPr lang="en-AE" altLang="en-US" sz="1500" dirty="0">
                  <a:sym typeface="Symbol" panose="05050102010706020507" pitchFamily="18" charset="2"/>
                </a:rPr>
                <a:t></a:t>
              </a:r>
              <a:r>
                <a:rPr lang="en-US" altLang="en-US" sz="1500" dirty="0"/>
                <a:t>-75.8</a:t>
              </a:r>
              <a:r>
                <a:rPr lang="en-AE" altLang="en-US" sz="1500" dirty="0">
                  <a:sym typeface="Symbol" panose="05050102010706020507" pitchFamily="18" charset="2"/>
                </a:rPr>
                <a:t>S</a:t>
              </a:r>
              <a:r>
                <a:rPr lang="en-US" altLang="en-US" sz="1500" dirty="0"/>
                <a:t> and 24</a:t>
              </a:r>
              <a:r>
                <a:rPr lang="en-AE" altLang="en-US" sz="1500" dirty="0">
                  <a:sym typeface="Symbol" panose="05050102010706020507" pitchFamily="18" charset="2"/>
                </a:rPr>
                <a:t></a:t>
              </a:r>
              <a:r>
                <a:rPr lang="en-US" altLang="en-US" sz="1500" dirty="0"/>
                <a:t>-28</a:t>
              </a:r>
              <a:r>
                <a:rPr lang="en-AE" altLang="en-US" sz="1500" dirty="0">
                  <a:sym typeface="Symbol" panose="05050102010706020507" pitchFamily="18" charset="2"/>
                </a:rPr>
                <a:t></a:t>
              </a:r>
              <a:r>
                <a:rPr lang="en-US" altLang="en-US" sz="1500" dirty="0"/>
                <a:t>W) hourly 10-m wind speed over DJF 1979-2019.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2061" r="4291"/>
            <a:stretch/>
          </p:blipFill>
          <p:spPr>
            <a:xfrm>
              <a:off x="9373065" y="2170073"/>
              <a:ext cx="2461846" cy="1671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327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8851749" y="5037344"/>
            <a:ext cx="3076240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/>
              <a:t>74.7°–75.7°S &amp; 26.2°–25.2°W</a:t>
            </a:r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2B48B6-5880-4AD0-87AA-3CD2E0648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17 July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8C420-638A-4D4C-9B72-8A32B09AC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February 2021 Brunt Ice Shelf Calving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18707-6809-45DB-87A9-B541AB553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8DD1B-5CD8-424B-8173-19E182143E0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4DAE0E4-85DE-4F16-91DA-63A23F739F1F}"/>
              </a:ext>
            </a:extLst>
          </p:cNvPr>
          <p:cNvSpPr txBox="1">
            <a:spLocks/>
          </p:cNvSpPr>
          <p:nvPr/>
        </p:nvSpPr>
        <p:spPr>
          <a:xfrm>
            <a:off x="338036" y="42862"/>
            <a:ext cx="11679758" cy="111442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spc="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dirty="0"/>
              <a:t>In-situ Measurements and ERA-5 Fluxes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" t="40079" b="13592"/>
          <a:stretch/>
        </p:blipFill>
        <p:spPr>
          <a:xfrm>
            <a:off x="4588310" y="5219209"/>
            <a:ext cx="7526592" cy="1636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8" r="5812"/>
          <a:stretch/>
        </p:blipFill>
        <p:spPr>
          <a:xfrm>
            <a:off x="2492955" y="3155467"/>
            <a:ext cx="5248280" cy="19972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5" r="5222"/>
          <a:stretch/>
        </p:blipFill>
        <p:spPr>
          <a:xfrm>
            <a:off x="2498342" y="1167988"/>
            <a:ext cx="5242893" cy="204036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56903" y="1379117"/>
            <a:ext cx="1823773" cy="3508074"/>
            <a:chOff x="258520" y="1509219"/>
            <a:chExt cx="1823773" cy="3508074"/>
          </a:xfrm>
        </p:grpSpPr>
        <p:sp>
          <p:nvSpPr>
            <p:cNvPr id="37" name="TextBox 36"/>
            <p:cNvSpPr txBox="1"/>
            <p:nvPr/>
          </p:nvSpPr>
          <p:spPr>
            <a:xfrm>
              <a:off x="258520" y="1509219"/>
              <a:ext cx="1823773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b="1" dirty="0"/>
                <a:t>Observations at Halley </a:t>
              </a:r>
              <a:r>
                <a:rPr lang="en-US" sz="2000" b="1" dirty="0" err="1"/>
                <a:t>VIa</a:t>
              </a:r>
              <a:r>
                <a:rPr lang="en-US" sz="2000" b="1" dirty="0"/>
                <a:t> station on BIS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404934" y="2558948"/>
              <a:ext cx="1530946" cy="1473376"/>
              <a:chOff x="412509" y="2440858"/>
              <a:chExt cx="1530946" cy="1473376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2509" y="2440858"/>
                <a:ext cx="1530946" cy="1473376"/>
              </a:xfrm>
              <a:prstGeom prst="rect">
                <a:avLst/>
              </a:prstGeom>
            </p:spPr>
          </p:pic>
          <p:sp>
            <p:nvSpPr>
              <p:cNvPr id="20" name="5-Point Star 19"/>
              <p:cNvSpPr/>
              <p:nvPr/>
            </p:nvSpPr>
            <p:spPr>
              <a:xfrm>
                <a:off x="960259" y="3013440"/>
                <a:ext cx="135466" cy="122767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4" name="Straight Arrow Connector 43"/>
            <p:cNvCxnSpPr/>
            <p:nvPr/>
          </p:nvCxnSpPr>
          <p:spPr>
            <a:xfrm flipV="1">
              <a:off x="957465" y="3389789"/>
              <a:ext cx="56485" cy="867875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338036" y="4324796"/>
              <a:ext cx="1497996" cy="6924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500" dirty="0"/>
                <a:t>Halley </a:t>
              </a:r>
              <a:r>
                <a:rPr lang="en-US" sz="1500" dirty="0" err="1"/>
                <a:t>VIa</a:t>
              </a:r>
              <a:r>
                <a:rPr lang="en-US" sz="1500" dirty="0"/>
                <a:t> station</a:t>
              </a:r>
            </a:p>
            <a:p>
              <a:pPr algn="ctr"/>
              <a:r>
                <a:rPr lang="en-US" sz="1500" dirty="0"/>
                <a:t>(75.5681</a:t>
              </a:r>
              <a:r>
                <a:rPr lang="en-AE" sz="1500" dirty="0">
                  <a:sym typeface="Symbol" panose="05050102010706020507" pitchFamily="18" charset="2"/>
                </a:rPr>
                <a:t></a:t>
              </a:r>
              <a:r>
                <a:rPr lang="en-US" sz="1500" dirty="0"/>
                <a:t>S;</a:t>
              </a:r>
            </a:p>
            <a:p>
              <a:pPr algn="ctr"/>
              <a:r>
                <a:rPr lang="en-US" sz="1500" dirty="0"/>
                <a:t> 25.5083</a:t>
              </a:r>
              <a:r>
                <a:rPr lang="en-AE" sz="1500" dirty="0">
                  <a:sym typeface="Symbol" panose="05050102010706020507" pitchFamily="18" charset="2"/>
                </a:rPr>
                <a:t></a:t>
              </a:r>
              <a:r>
                <a:rPr lang="en-US" sz="1500" dirty="0"/>
                <a:t>W)</a:t>
              </a:r>
            </a:p>
          </p:txBody>
        </p:sp>
      </p:grpSp>
      <p:sp>
        <p:nvSpPr>
          <p:cNvPr id="7" name="Oval 6"/>
          <p:cNvSpPr/>
          <p:nvPr/>
        </p:nvSpPr>
        <p:spPr>
          <a:xfrm>
            <a:off x="4649002" y="1450385"/>
            <a:ext cx="654518" cy="852062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649002" y="3356268"/>
            <a:ext cx="654518" cy="852062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842535" y="1419905"/>
            <a:ext cx="1087653" cy="882542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842535" y="3616070"/>
            <a:ext cx="1087653" cy="673856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7373F4AB-172A-448A-8AF3-8B150D2BA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314" y="1720756"/>
            <a:ext cx="31812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en-GB" altLang="en-US" sz="2000" dirty="0"/>
              <a:t>Warm and moist low-latitude air intrusions</a:t>
            </a:r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7373F4AB-172A-448A-8AF3-8B150D2BA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4012" y="3259687"/>
            <a:ext cx="423378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en-US" altLang="en-US" sz="2000" dirty="0">
                <a:sym typeface="Symbol" panose="05050102010706020507" pitchFamily="18" charset="2"/>
              </a:rPr>
              <a:t>R</a:t>
            </a:r>
            <a:r>
              <a:rPr lang="en-US" altLang="en-US" sz="2000" baseline="-25000" dirty="0">
                <a:sym typeface="Symbol" panose="05050102010706020507" pitchFamily="18" charset="2"/>
              </a:rPr>
              <a:t>net</a:t>
            </a:r>
            <a:r>
              <a:rPr lang="en-US" altLang="en-US" sz="2000" dirty="0">
                <a:sym typeface="Symbol" panose="05050102010706020507" pitchFamily="18" charset="2"/>
              </a:rPr>
              <a:t> and F</a:t>
            </a:r>
            <a:r>
              <a:rPr lang="en-US" altLang="en-US" sz="2000" baseline="-25000" dirty="0">
                <a:sym typeface="Symbol" panose="05050102010706020507" pitchFamily="18" charset="2"/>
              </a:rPr>
              <a:t>net</a:t>
            </a:r>
            <a:r>
              <a:rPr lang="en-US" altLang="en-US" sz="2000" dirty="0">
                <a:sym typeface="Symbol" panose="05050102010706020507" pitchFamily="18" charset="2"/>
              </a:rPr>
              <a:t> values similar to those seen during opening of Weddell Sea polynya in 1973 and 2017 (Francis et al., 2020, </a:t>
            </a:r>
            <a:r>
              <a:rPr lang="en-US" altLang="en-US" sz="2000" i="1" dirty="0">
                <a:sym typeface="Symbol" panose="05050102010706020507" pitchFamily="18" charset="2"/>
              </a:rPr>
              <a:t>Sci. Adv.</a:t>
            </a:r>
            <a:r>
              <a:rPr lang="en-US" altLang="en-US" sz="2000" dirty="0">
                <a:sym typeface="Symbol" panose="05050102010706020507" pitchFamily="18" charset="2"/>
              </a:rPr>
              <a:t>). </a:t>
            </a:r>
            <a:endParaRPr lang="en-AE" altLang="en-US" sz="2000" dirty="0">
              <a:sym typeface="Symbol" panose="05050102010706020507" pitchFamily="18" charset="2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7081289" y="1646615"/>
            <a:ext cx="1177187" cy="322987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6737685" y="2188171"/>
            <a:ext cx="1520791" cy="1427899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9593512" y="4583126"/>
            <a:ext cx="147253" cy="960875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4B768F9-12F2-4C24-61A3-BDC54B3BBACC}"/>
              </a:ext>
            </a:extLst>
          </p:cNvPr>
          <p:cNvSpPr txBox="1"/>
          <p:nvPr/>
        </p:nvSpPr>
        <p:spPr>
          <a:xfrm>
            <a:off x="77098" y="5344911"/>
            <a:ext cx="4453490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ERA-5 Surface Fluxes</a:t>
            </a:r>
          </a:p>
          <a:p>
            <a:pPr algn="ctr">
              <a:spcAft>
                <a:spcPts val="1200"/>
              </a:spcAft>
            </a:pPr>
            <a:r>
              <a:rPr lang="en-US" sz="2000" dirty="0">
                <a:solidFill>
                  <a:srgbClr val="000000"/>
                </a:solidFill>
              </a:rPr>
              <a:t>(positive if downwards towards surface)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R</a:t>
            </a:r>
            <a:r>
              <a:rPr lang="en-US" sz="2000" baseline="-25000" dirty="0">
                <a:solidFill>
                  <a:srgbClr val="000000"/>
                </a:solidFill>
              </a:rPr>
              <a:t>net</a:t>
            </a:r>
            <a:r>
              <a:rPr lang="en-US" sz="2000" dirty="0">
                <a:solidFill>
                  <a:srgbClr val="000000"/>
                </a:solidFill>
              </a:rPr>
              <a:t>: Surface net radiation flux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F</a:t>
            </a:r>
            <a:r>
              <a:rPr lang="en-US" sz="2000" baseline="-25000" dirty="0">
                <a:solidFill>
                  <a:srgbClr val="000000"/>
                </a:solidFill>
              </a:rPr>
              <a:t>net</a:t>
            </a:r>
            <a:r>
              <a:rPr lang="en-US" sz="2000" dirty="0">
                <a:solidFill>
                  <a:srgbClr val="000000"/>
                </a:solidFill>
              </a:rPr>
              <a:t>: Surface total energy flux</a:t>
            </a:r>
          </a:p>
        </p:txBody>
      </p:sp>
    </p:spTree>
    <p:extLst>
      <p:ext uri="{BB962C8B-B14F-4D97-AF65-F5344CB8AC3E}">
        <p14:creationId xmlns:p14="http://schemas.microsoft.com/office/powerpoint/2010/main" val="361323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  <p:bldP spid="24" grpId="0" animBg="1"/>
      <p:bldP spid="25" grpId="0" animBg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88" y="1819715"/>
            <a:ext cx="7939106" cy="496194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2B48B6-5880-4AD0-87AA-3CD2E0648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17 July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8C420-638A-4D4C-9B72-8A32B09AC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February 2021 Brunt Ice Shelf Calving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18707-6809-45DB-87A9-B541AB553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8DD1B-5CD8-424B-8173-19E182143E0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4DAE0E4-85DE-4F16-91DA-63A23F739F1F}"/>
              </a:ext>
            </a:extLst>
          </p:cNvPr>
          <p:cNvSpPr txBox="1">
            <a:spLocks/>
          </p:cNvSpPr>
          <p:nvPr/>
        </p:nvSpPr>
        <p:spPr>
          <a:xfrm>
            <a:off x="338036" y="42862"/>
            <a:ext cx="11679758" cy="111442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spc="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dirty="0"/>
              <a:t>Ocean Slope and Ice Conditions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5"/>
          <a:stretch/>
        </p:blipFill>
        <p:spPr>
          <a:xfrm>
            <a:off x="88947" y="3975501"/>
            <a:ext cx="3657748" cy="25513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" t="10865" r="58474" b="15852"/>
          <a:stretch/>
        </p:blipFill>
        <p:spPr>
          <a:xfrm>
            <a:off x="88947" y="1356126"/>
            <a:ext cx="3801979" cy="2543175"/>
          </a:xfrm>
          <a:prstGeom prst="rect">
            <a:avLst/>
          </a:prstGeom>
        </p:spPr>
      </p:pic>
      <p:sp>
        <p:nvSpPr>
          <p:cNvPr id="31" name="TextBox 5">
            <a:extLst>
              <a:ext uri="{FF2B5EF4-FFF2-40B4-BE49-F238E27FC236}">
                <a16:creationId xmlns:a16="http://schemas.microsoft.com/office/drawing/2014/main" id="{7373F4AB-172A-448A-8AF3-8B150D2BA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5615" y="1241333"/>
            <a:ext cx="76052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en-GB" altLang="en-US" sz="2000" b="1" u="sng" dirty="0"/>
              <a:t>Ocean Slope</a:t>
            </a:r>
            <a:r>
              <a:rPr lang="en-GB" altLang="en-US" sz="2000" dirty="0"/>
              <a:t>: horizontal gradient of height of water column (larger values indicate higher water levels away from ice shelf) 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3890926" y="1681034"/>
            <a:ext cx="571007" cy="138681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5">
            <a:extLst>
              <a:ext uri="{FF2B5EF4-FFF2-40B4-BE49-F238E27FC236}">
                <a16:creationId xmlns:a16="http://schemas.microsoft.com/office/drawing/2014/main" id="{7373F4AB-172A-448A-8AF3-8B150D2BA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8391" y="5320841"/>
            <a:ext cx="14378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en-GB" altLang="en-US" dirty="0"/>
              <a:t>~6</a:t>
            </a:r>
            <a:r>
              <a:rPr lang="en-GB" altLang="en-US" sz="900" dirty="0"/>
              <a:t> </a:t>
            </a:r>
            <a:r>
              <a:rPr lang="en-GB" altLang="en-US" dirty="0"/>
              <a:t>m</a:t>
            </a:r>
            <a:r>
              <a:rPr lang="en-GB" altLang="en-US" sz="900" dirty="0"/>
              <a:t> </a:t>
            </a:r>
            <a:r>
              <a:rPr lang="en-GB" altLang="en-US" dirty="0"/>
              <a:t>day</a:t>
            </a:r>
            <a:r>
              <a:rPr lang="en-GB" altLang="en-US" baseline="30000" dirty="0"/>
              <a:t>-1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7373F4AB-172A-448A-8AF3-8B150D2BA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8975" y="6128662"/>
            <a:ext cx="15992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en-GB" altLang="en-US" dirty="0"/>
              <a:t>~700</a:t>
            </a:r>
            <a:r>
              <a:rPr lang="en-GB" altLang="en-US" sz="900" dirty="0"/>
              <a:t> </a:t>
            </a:r>
            <a:r>
              <a:rPr lang="en-GB" altLang="en-US" dirty="0"/>
              <a:t>m</a:t>
            </a:r>
            <a:r>
              <a:rPr lang="en-GB" altLang="en-US" sz="900" dirty="0"/>
              <a:t> </a:t>
            </a:r>
            <a:r>
              <a:rPr lang="en-GB" altLang="en-US" dirty="0"/>
              <a:t>day</a:t>
            </a:r>
            <a:r>
              <a:rPr lang="en-GB" altLang="en-US" baseline="30000" dirty="0"/>
              <a:t>-1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1751798" y="3821230"/>
            <a:ext cx="9625" cy="8373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5">
            <a:extLst>
              <a:ext uri="{FF2B5EF4-FFF2-40B4-BE49-F238E27FC236}">
                <a16:creationId xmlns:a16="http://schemas.microsoft.com/office/drawing/2014/main" id="{7373F4AB-172A-448A-8AF3-8B150D2BA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47" y="6488668"/>
            <a:ext cx="36577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en-GB" altLang="en-US" sz="1400" dirty="0"/>
              <a:t>15-28 Feb 2021 w.r.t. Apr 2020 </a:t>
            </a:r>
            <a:r>
              <a:rPr lang="en-AE" altLang="en-US" sz="1400" dirty="0"/>
              <a:t>–</a:t>
            </a:r>
            <a:r>
              <a:rPr lang="en-GB" altLang="en-US" sz="1400" dirty="0"/>
              <a:t> Mar 2021</a:t>
            </a:r>
            <a:endParaRPr lang="en-GB" altLang="en-US" sz="1400" baseline="30000" dirty="0"/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7373F4AB-172A-448A-8AF3-8B150D2BA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06" y="1062586"/>
            <a:ext cx="231144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en-US" altLang="en-US" sz="1600" dirty="0"/>
              <a:t>HYCOM (~9</a:t>
            </a:r>
            <a:r>
              <a:rPr lang="en-US" altLang="en-US" sz="800" dirty="0"/>
              <a:t> </a:t>
            </a:r>
            <a:r>
              <a:rPr lang="en-US" altLang="en-US" sz="1600" dirty="0"/>
              <a:t>km; 3-h)</a:t>
            </a:r>
            <a:endParaRPr lang="en-GB" altLang="en-US" sz="1600" baseline="30000" dirty="0"/>
          </a:p>
        </p:txBody>
      </p:sp>
    </p:spTree>
    <p:extLst>
      <p:ext uri="{BB962C8B-B14F-4D97-AF65-F5344CB8AC3E}">
        <p14:creationId xmlns:p14="http://schemas.microsoft.com/office/powerpoint/2010/main" val="404269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83257-6929-9986-E27A-8EF26AEDA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DF53C-34B8-3984-324D-B6671D4B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17 July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8048D-F573-1664-BCA7-8A4B00CFD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September 2019 Amery Ice Shelf Calving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8177B-F8E6-10B0-53E4-AB4ED53F5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8DD1B-5CD8-424B-8173-19E182143E0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C70969A4-DDBC-89C1-CEDB-CCDD71123EB0}"/>
              </a:ext>
            </a:extLst>
          </p:cNvPr>
          <p:cNvSpPr txBox="1">
            <a:spLocks/>
          </p:cNvSpPr>
          <p:nvPr/>
        </p:nvSpPr>
        <p:spPr>
          <a:xfrm>
            <a:off x="338036" y="42862"/>
            <a:ext cx="11679758" cy="111442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spc="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dirty="0"/>
              <a:t>Calving of Iceberg D-28 in September 2019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9D9C2E-6E77-954A-D92A-5C03EFC467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30" y="1922570"/>
            <a:ext cx="4528085" cy="48137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D5D683-D5CC-F61E-3923-4780C0767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863" y="2344522"/>
            <a:ext cx="3635964" cy="3700317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8D52917B-4DFE-815C-34D8-8357D228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05" y="1233413"/>
            <a:ext cx="11919916" cy="476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GB" altLang="en-US" sz="1900" dirty="0"/>
              <a:t>Deep cyclones during 18-22 and 23-25 September pre-conditioned ice shelf and promoted calving event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614820A-AD0A-1F95-4D3C-DF7CAC9E28B4}"/>
              </a:ext>
            </a:extLst>
          </p:cNvPr>
          <p:cNvGrpSpPr/>
          <p:nvPr/>
        </p:nvGrpSpPr>
        <p:grpSpPr>
          <a:xfrm>
            <a:off x="8449924" y="1765806"/>
            <a:ext cx="3625397" cy="2428875"/>
            <a:chOff x="8449924" y="1765806"/>
            <a:chExt cx="3625397" cy="2428875"/>
          </a:xfrm>
        </p:grpSpPr>
        <p:pic>
          <p:nvPicPr>
            <p:cNvPr id="12" name="image27.png" descr="C:\Users\diana.francis\Desktop\Amery_IceShelf\Sept2019\Manuscripts\fig_images\MSLP_925hPa_wind_2019-09-19_2200.png">
              <a:extLst>
                <a:ext uri="{FF2B5EF4-FFF2-40B4-BE49-F238E27FC236}">
                  <a16:creationId xmlns:a16="http://schemas.microsoft.com/office/drawing/2014/main" id="{F13FC5D1-547D-E69F-066D-51DFEDC3F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449924" y="1765806"/>
              <a:ext cx="3625397" cy="2428875"/>
            </a:xfrm>
            <a:prstGeom prst="rect">
              <a:avLst/>
            </a:prstGeom>
            <a:ln/>
          </p:spPr>
        </p:pic>
        <p:sp>
          <p:nvSpPr>
            <p:cNvPr id="7" name="Star: 5 Points 6">
              <a:extLst>
                <a:ext uri="{FF2B5EF4-FFF2-40B4-BE49-F238E27FC236}">
                  <a16:creationId xmlns:a16="http://schemas.microsoft.com/office/drawing/2014/main" id="{BFBB2976-7B7A-C587-EDAB-22A9E8209186}"/>
                </a:ext>
              </a:extLst>
            </p:cNvPr>
            <p:cNvSpPr/>
            <p:nvPr/>
          </p:nvSpPr>
          <p:spPr>
            <a:xfrm>
              <a:off x="10169753" y="2913459"/>
              <a:ext cx="185738" cy="173831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4110E4B-554F-CC55-05CD-A101FE0C516D}"/>
              </a:ext>
            </a:extLst>
          </p:cNvPr>
          <p:cNvGrpSpPr/>
          <p:nvPr/>
        </p:nvGrpSpPr>
        <p:grpSpPr>
          <a:xfrm>
            <a:off x="8461827" y="4445114"/>
            <a:ext cx="3625397" cy="2291201"/>
            <a:chOff x="8461827" y="4445114"/>
            <a:chExt cx="3625397" cy="2291201"/>
          </a:xfrm>
        </p:grpSpPr>
        <p:pic>
          <p:nvPicPr>
            <p:cNvPr id="9" name="image18.png" descr="C:\Users\diana.francis\Desktop\Amery_IceShelf\Sept2019\Manuscripts\fig_images\MSLP_925hPa_wind_2019-09-24_0000.png">
              <a:extLst>
                <a:ext uri="{FF2B5EF4-FFF2-40B4-BE49-F238E27FC236}">
                  <a16:creationId xmlns:a16="http://schemas.microsoft.com/office/drawing/2014/main" id="{CF7955F3-6E8C-B906-E7B6-50C23AAC1525}"/>
                </a:ext>
              </a:extLst>
            </p:cNvPr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8461827" y="4445114"/>
              <a:ext cx="3625397" cy="2291201"/>
            </a:xfrm>
            <a:prstGeom prst="rect">
              <a:avLst/>
            </a:prstGeom>
            <a:ln/>
          </p:spPr>
        </p:pic>
        <p:sp>
          <p:nvSpPr>
            <p:cNvPr id="8" name="Star: 5 Points 7">
              <a:extLst>
                <a:ext uri="{FF2B5EF4-FFF2-40B4-BE49-F238E27FC236}">
                  <a16:creationId xmlns:a16="http://schemas.microsoft.com/office/drawing/2014/main" id="{BE6655FB-DB2D-1A27-DE6A-A8590E56AC31}"/>
                </a:ext>
              </a:extLst>
            </p:cNvPr>
            <p:cNvSpPr/>
            <p:nvPr/>
          </p:nvSpPr>
          <p:spPr>
            <a:xfrm>
              <a:off x="10181656" y="5504259"/>
              <a:ext cx="185738" cy="173831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E"/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CE452F4-C2D5-9D7D-6E09-DCABAEA46B4D}"/>
              </a:ext>
            </a:extLst>
          </p:cNvPr>
          <p:cNvCxnSpPr>
            <a:cxnSpLocks/>
          </p:cNvCxnSpPr>
          <p:nvPr/>
        </p:nvCxnSpPr>
        <p:spPr>
          <a:xfrm flipV="1">
            <a:off x="5848933" y="5394370"/>
            <a:ext cx="293851" cy="832526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CE25872-0C5D-49F6-E4CB-9D8AC38EEE3C}"/>
              </a:ext>
            </a:extLst>
          </p:cNvPr>
          <p:cNvCxnSpPr>
            <a:cxnSpLocks/>
          </p:cNvCxnSpPr>
          <p:nvPr/>
        </p:nvCxnSpPr>
        <p:spPr>
          <a:xfrm flipH="1" flipV="1">
            <a:off x="6463277" y="5233283"/>
            <a:ext cx="1115584" cy="993613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5">
            <a:extLst>
              <a:ext uri="{FF2B5EF4-FFF2-40B4-BE49-F238E27FC236}">
                <a16:creationId xmlns:a16="http://schemas.microsoft.com/office/drawing/2014/main" id="{16A52A2B-9611-070C-DF90-1E2E57D68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5908" y="6150114"/>
            <a:ext cx="166702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000" dirty="0"/>
              <a:t>1</a:t>
            </a:r>
            <a:r>
              <a:rPr lang="en-GB" altLang="en-US" sz="2000" dirty="0">
                <a:sym typeface="Symbol" panose="05050102010706020507" pitchFamily="18" charset="2"/>
              </a:rPr>
              <a:t> away </a:t>
            </a:r>
          </a:p>
          <a:p>
            <a:pPr algn="ctr" eaLnBrk="1" hangingPunct="1">
              <a:spcAft>
                <a:spcPts val="1800"/>
              </a:spcAft>
            </a:pPr>
            <a:r>
              <a:rPr lang="en-GB" altLang="en-US" sz="2000" dirty="0">
                <a:sym typeface="Symbol" panose="05050102010706020507" pitchFamily="18" charset="2"/>
              </a:rPr>
              <a:t>from mean</a:t>
            </a:r>
            <a:endParaRPr lang="en-GB" altLang="en-US" sz="2000" dirty="0"/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B1561327-B85D-86CD-8C27-29EE6A14B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6302" y="5932499"/>
            <a:ext cx="17251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000" dirty="0"/>
              <a:t>2</a:t>
            </a:r>
            <a:r>
              <a:rPr lang="en-GB" altLang="en-US" sz="2000" dirty="0">
                <a:sym typeface="Symbol" panose="05050102010706020507" pitchFamily="18" charset="2"/>
              </a:rPr>
              <a:t> away </a:t>
            </a:r>
          </a:p>
          <a:p>
            <a:pPr algn="ctr" eaLnBrk="1" hangingPunct="1">
              <a:spcAft>
                <a:spcPts val="1800"/>
              </a:spcAft>
            </a:pPr>
            <a:r>
              <a:rPr lang="en-GB" altLang="en-US" sz="2000" dirty="0">
                <a:sym typeface="Symbol" panose="05050102010706020507" pitchFamily="18" charset="2"/>
              </a:rPr>
              <a:t>from mean</a:t>
            </a:r>
            <a:endParaRPr lang="en-GB" altLang="en-US" sz="2000" dirty="0"/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8A037411-C78C-727E-254B-B27E0D57F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5132" y="1922570"/>
            <a:ext cx="38174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000" dirty="0"/>
              <a:t>Sep 2019 MSLP std. anomalies </a:t>
            </a:r>
          </a:p>
        </p:txBody>
      </p:sp>
    </p:spTree>
    <p:extLst>
      <p:ext uri="{BB962C8B-B14F-4D97-AF65-F5344CB8AC3E}">
        <p14:creationId xmlns:p14="http://schemas.microsoft.com/office/powerpoint/2010/main" val="1752799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17D6D-B0BF-A6E9-2146-BC948A3F4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7ED45-7EC1-459C-FFDC-4A569EEEB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17 July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898B2-A5A9-99A9-3E7E-84652F061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September 2019 Amery Ice Shelf Calving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6ED4E-A2C1-E8D7-399A-83E50DDC9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8DD1B-5CD8-424B-8173-19E182143E0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C0B9EC0A-D2DE-9CEB-9A69-2967C59C8A40}"/>
              </a:ext>
            </a:extLst>
          </p:cNvPr>
          <p:cNvSpPr txBox="1">
            <a:spLocks/>
          </p:cNvSpPr>
          <p:nvPr/>
        </p:nvSpPr>
        <p:spPr>
          <a:xfrm>
            <a:off x="338036" y="42862"/>
            <a:ext cx="11679758" cy="111442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spc="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dirty="0"/>
              <a:t>Calving of Iceberg D-28 in September 2019</a:t>
            </a:r>
            <a:endParaRPr lang="en-US" dirty="0"/>
          </a:p>
        </p:txBody>
      </p:sp>
      <p:pic>
        <p:nvPicPr>
          <p:cNvPr id="3" name="image21.png">
            <a:extLst>
              <a:ext uri="{FF2B5EF4-FFF2-40B4-BE49-F238E27FC236}">
                <a16:creationId xmlns:a16="http://schemas.microsoft.com/office/drawing/2014/main" id="{49B5EDA7-3708-B954-7F0C-3AB1CA7F9E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2876" y="1393825"/>
            <a:ext cx="8677274" cy="5326727"/>
          </a:xfrm>
          <a:prstGeom prst="rect">
            <a:avLst/>
          </a:prstGeom>
          <a:ln/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A63FE42B-CE71-E5C0-7E2C-FDECF2C20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0150" y="1510337"/>
            <a:ext cx="3335109" cy="509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eaLnBrk="1" hangingPunct="1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altLang="en-US" sz="2000" dirty="0">
                <a:sym typeface="Symbol" panose="05050102010706020507" pitchFamily="18" charset="2"/>
              </a:rPr>
              <a:t>Sea-ice pushed 65 km away from ice shelf on 23-24 September 2019;</a:t>
            </a:r>
          </a:p>
          <a:p>
            <a:pPr marL="342900" indent="-342900" eaLnBrk="1" hangingPunct="1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altLang="en-US" sz="2000" dirty="0">
                <a:sym typeface="Symbol" panose="05050102010706020507" pitchFamily="18" charset="2"/>
              </a:rPr>
              <a:t>MODIS images show sea-ice front retreated more on western side;</a:t>
            </a:r>
          </a:p>
          <a:p>
            <a:pPr marL="342900" indent="-342900" eaLnBrk="1" hangingPunct="1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altLang="en-US" sz="2000" dirty="0">
                <a:sym typeface="Symbol" panose="05050102010706020507" pitchFamily="18" charset="2"/>
              </a:rPr>
              <a:t>Sea-ice concentration dropped to as low as 40%, with sea-ice drift speeds of 50</a:t>
            </a:r>
            <a:r>
              <a:rPr lang="en-US" altLang="en-US" sz="1000" dirty="0">
                <a:sym typeface="Symbol" panose="05050102010706020507" pitchFamily="18" charset="2"/>
              </a:rPr>
              <a:t> </a:t>
            </a:r>
            <a:r>
              <a:rPr lang="en-US" altLang="en-US" sz="2000" dirty="0">
                <a:sym typeface="Symbol" panose="05050102010706020507" pitchFamily="18" charset="2"/>
              </a:rPr>
              <a:t>km</a:t>
            </a:r>
            <a:r>
              <a:rPr lang="en-US" altLang="en-US" sz="1000" dirty="0">
                <a:sym typeface="Symbol" panose="05050102010706020507" pitchFamily="18" charset="2"/>
              </a:rPr>
              <a:t> </a:t>
            </a:r>
            <a:r>
              <a:rPr lang="en-US" altLang="en-US" sz="2000" dirty="0">
                <a:sym typeface="Symbol" panose="05050102010706020507" pitchFamily="18" charset="2"/>
              </a:rPr>
              <a:t>day</a:t>
            </a:r>
            <a:r>
              <a:rPr lang="en-US" altLang="en-US" sz="2000" baseline="30000" dirty="0">
                <a:sym typeface="Symbol" panose="05050102010706020507" pitchFamily="18" charset="2"/>
              </a:rPr>
              <a:t>-1</a:t>
            </a:r>
            <a:r>
              <a:rPr lang="en-US" altLang="en-US" sz="2000" dirty="0">
                <a:sym typeface="Symbol" panose="05050102010706020507" pitchFamily="18" charset="2"/>
              </a:rPr>
              <a:t>;</a:t>
            </a:r>
          </a:p>
          <a:p>
            <a:pPr marL="342900" indent="-342900" eaLnBrk="1" hangingPunct="1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altLang="en-US" sz="2000" dirty="0">
                <a:sym typeface="Symbol" panose="05050102010706020507" pitchFamily="18" charset="2"/>
              </a:rPr>
              <a:t>Offshore winds triggered calving and subsequent drifting of D28 iceberg into Southern Ocean.</a:t>
            </a:r>
            <a:endParaRPr lang="en-AE" altLang="en-US" sz="2000" dirty="0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50502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AE0E4-85DE-4F16-91DA-63A23F739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721" y="17525"/>
            <a:ext cx="11510662" cy="1114425"/>
          </a:xfrm>
        </p:spPr>
        <p:txBody>
          <a:bodyPr/>
          <a:lstStyle/>
          <a:p>
            <a:pPr algn="ctr"/>
            <a:r>
              <a:rPr lang="fi-FI" dirty="0"/>
              <a:t>Conclusions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2B48B6-5880-4AD0-87AA-3CD2E0648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17 July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8C420-638A-4D4C-9B72-8A32B09AC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67025" y="203200"/>
            <a:ext cx="5514040" cy="261950"/>
          </a:xfrm>
        </p:spPr>
        <p:txBody>
          <a:bodyPr/>
          <a:lstStyle/>
          <a:p>
            <a:r>
              <a:rPr lang="en-US" dirty="0"/>
              <a:t>Atmospheric Triggers of Brunt Ice Shelf Calving in February 2021 &amp; Amery Ice Shelf Calving in September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18707-6809-45DB-87A9-B541AB553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8DD1B-5CD8-424B-8173-19E182143E0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FAF3715F-CCC9-43D1-92F7-3B1560D9D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14" y="1131950"/>
            <a:ext cx="11990971" cy="3934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155951" indent="-155951" eaLnBrk="1" hangingPunct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altLang="en-US" dirty="0"/>
              <a:t> </a:t>
            </a:r>
            <a:r>
              <a:rPr lang="en-US" altLang="en-US" dirty="0"/>
              <a:t>Role of atmospheric forcing in calving of A-74 iceberg from Brunt Ice Shelf in February 2021 &amp; D-28 iceberg from Amery Ice Shelf in September 2019 investigated using reanalysis, observational, and satellite-derived data;</a:t>
            </a:r>
            <a:endParaRPr lang="en-GB" altLang="en-US" dirty="0"/>
          </a:p>
          <a:p>
            <a:pPr marL="155951" indent="-155951" eaLnBrk="1" hangingPunct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altLang="en-US" dirty="0"/>
              <a:t> </a:t>
            </a:r>
            <a:r>
              <a:rPr lang="en-GB" altLang="en-US" b="1" dirty="0">
                <a:solidFill>
                  <a:srgbClr val="FF0000"/>
                </a:solidFill>
              </a:rPr>
              <a:t>Brunt Ice Shelf</a:t>
            </a:r>
            <a:r>
              <a:rPr lang="en-GB" altLang="en-US" dirty="0"/>
              <a:t>: Strong cyclone prior to calving (20-21 February) led to warm &amp; moist air advection into ice shelf </a:t>
            </a:r>
            <a:r>
              <a:rPr lang="en-AE" altLang="en-US" dirty="0">
                <a:sym typeface="Wingdings" panose="05000000000000000000" pitchFamily="2" charset="2"/>
              </a:rPr>
              <a:t> surface total energy flux F</a:t>
            </a:r>
            <a:r>
              <a:rPr lang="en-AE" altLang="en-US" baseline="-25000" dirty="0">
                <a:sym typeface="Wingdings" panose="05000000000000000000" pitchFamily="2" charset="2"/>
              </a:rPr>
              <a:t>net</a:t>
            </a:r>
            <a:r>
              <a:rPr lang="en-AE" altLang="en-US" dirty="0">
                <a:sym typeface="Wingdings" panose="05000000000000000000" pitchFamily="2" charset="2"/>
              </a:rPr>
              <a:t> increased to 100</a:t>
            </a:r>
            <a:r>
              <a:rPr lang="en-AE" altLang="en-US" sz="900" dirty="0">
                <a:sym typeface="Wingdings" panose="05000000000000000000" pitchFamily="2" charset="2"/>
              </a:rPr>
              <a:t> </a:t>
            </a:r>
            <a:r>
              <a:rPr lang="en-AE" altLang="en-US" dirty="0">
                <a:sym typeface="Wingdings" panose="05000000000000000000" pitchFamily="2" charset="2"/>
              </a:rPr>
              <a:t>W</a:t>
            </a:r>
            <a:r>
              <a:rPr lang="en-AE" altLang="en-US" sz="900" dirty="0">
                <a:sym typeface="Wingdings" panose="05000000000000000000" pitchFamily="2" charset="2"/>
              </a:rPr>
              <a:t> </a:t>
            </a:r>
            <a:r>
              <a:rPr lang="en-AE" altLang="en-US" dirty="0">
                <a:sym typeface="Wingdings" panose="05000000000000000000" pitchFamily="2" charset="2"/>
              </a:rPr>
              <a:t>m</a:t>
            </a:r>
            <a:r>
              <a:rPr lang="en-AE" altLang="en-US" baseline="30000" dirty="0">
                <a:sym typeface="Wingdings" panose="05000000000000000000" pitchFamily="2" charset="2"/>
              </a:rPr>
              <a:t>-2</a:t>
            </a:r>
            <a:r>
              <a:rPr lang="en-AE" altLang="en-US" dirty="0">
                <a:sym typeface="Wingdings" panose="05000000000000000000" pitchFamily="2" charset="2"/>
              </a:rPr>
              <a:t>. Wet snow &amp; strong winds (speeds up to 3</a:t>
            </a:r>
            <a:r>
              <a:rPr lang="en-AE" altLang="en-US" dirty="0">
                <a:sym typeface="Symbol" panose="05050102010706020507" pitchFamily="18" charset="2"/>
              </a:rPr>
              <a:t> above mean) </a:t>
            </a:r>
            <a:r>
              <a:rPr lang="en-AE" altLang="en-US" dirty="0">
                <a:sym typeface="Wingdings" panose="05000000000000000000" pitchFamily="2" charset="2"/>
              </a:rPr>
              <a:t>combined with high ocean waves &amp; swells wekened ice shelf front. During 24-25 February, offshore winds led to high sea-surface slope towards ocean  calving of A-74 iceberg on 26 February &amp; drift towards Southern Ocean;</a:t>
            </a:r>
          </a:p>
          <a:p>
            <a:pPr marL="155951" indent="-155951" eaLnBrk="1" hangingPunct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AE" altLang="en-US" dirty="0">
                <a:sym typeface="Wingdings" panose="05000000000000000000" pitchFamily="2" charset="2"/>
              </a:rPr>
              <a:t> </a:t>
            </a:r>
            <a:r>
              <a:rPr lang="en-AE" alt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Amery Ice Shelf</a:t>
            </a:r>
            <a:r>
              <a:rPr lang="en-AE" altLang="en-US" dirty="0">
                <a:sym typeface="Wingdings" panose="05000000000000000000" pitchFamily="2" charset="2"/>
              </a:rPr>
              <a:t>: explosive cyclones on 18 September (evolving into two stationary cyclones in 19-22 September) and 23 September (twin cyclones on 24-25 September) brought strong winds and warm and moist air into ice shelf. Offshore wind direction on 23-25 September led to high sea-surface slope and triggered calving on 25 September.</a:t>
            </a:r>
            <a:endParaRPr lang="en-GB" alt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4DAE0E4-85DE-4F16-91DA-63A23F739F1F}"/>
              </a:ext>
            </a:extLst>
          </p:cNvPr>
          <p:cNvSpPr txBox="1">
            <a:spLocks/>
          </p:cNvSpPr>
          <p:nvPr/>
        </p:nvSpPr>
        <p:spPr>
          <a:xfrm>
            <a:off x="236749" y="4656505"/>
            <a:ext cx="11510662" cy="111442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spc="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Publications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566" y="5924929"/>
            <a:ext cx="119909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1C1D1E"/>
                </a:solidFill>
              </a:rPr>
              <a:t>Francis, D., et al. (2022), JGR Atmospheres. </a:t>
            </a:r>
            <a:r>
              <a:rPr lang="en-US" sz="1500" dirty="0">
                <a:solidFill>
                  <a:srgbClr val="1C1D1E"/>
                </a:solidFill>
                <a:hlinkClick r:id="rId2"/>
              </a:rPr>
              <a:t>https://doi.org/10.1029/2021JD036424</a:t>
            </a:r>
            <a:r>
              <a:rPr lang="en-US" sz="1500" dirty="0">
                <a:solidFill>
                  <a:srgbClr val="1C1D1E"/>
                </a:solidFill>
              </a:rPr>
              <a:t> </a:t>
            </a:r>
            <a:endParaRPr lang="en-US" sz="1500" dirty="0">
              <a:solidFill>
                <a:srgbClr val="005274"/>
              </a:solidFill>
            </a:endParaRPr>
          </a:p>
          <a:p>
            <a:endParaRPr lang="en-US" sz="1000" dirty="0"/>
          </a:p>
          <a:p>
            <a:r>
              <a:rPr lang="en-US" sz="1500" dirty="0"/>
              <a:t>Francis, D., et al. (2021), The Cryosphere. </a:t>
            </a:r>
            <a:r>
              <a:rPr lang="en-US" sz="1500" dirty="0">
                <a:hlinkClick r:id="rId3"/>
              </a:rPr>
              <a:t>https://doi.org/10.5194/tc-15-2147-2021</a:t>
            </a:r>
            <a:r>
              <a:rPr lang="en-US" sz="15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33D9F4-E5E9-DFB9-E8C0-DE6EB475E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5814" y="5160584"/>
            <a:ext cx="3792849" cy="12418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46F791-28E5-AFCD-B849-CDB44F24B21C}"/>
              </a:ext>
            </a:extLst>
          </p:cNvPr>
          <p:cNvSpPr/>
          <p:nvPr/>
        </p:nvSpPr>
        <p:spPr>
          <a:xfrm>
            <a:off x="7776903" y="6353255"/>
            <a:ext cx="4270669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altLang="en-US" sz="2450" b="1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  <a:hlinkClick r:id="rId5"/>
              </a:rPr>
              <a:t>https://www.ku.ac.ae/engeos/</a:t>
            </a:r>
            <a:r>
              <a:rPr lang="en-GB" altLang="en-US" sz="2450" b="1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 </a:t>
            </a:r>
            <a:endParaRPr lang="en-GB" altLang="en-US" sz="2450" dirty="0">
              <a:solidFill>
                <a:srgbClr val="0000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818808"/>
      </p:ext>
    </p:extLst>
  </p:cSld>
  <p:clrMapOvr>
    <a:masterClrMapping/>
  </p:clrMapOvr>
</p:sld>
</file>

<file path=ppt/theme/theme1.xml><?xml version="1.0" encoding="utf-8"?>
<a:theme xmlns:a="http://schemas.openxmlformats.org/drawingml/2006/main" name="KU Theme">
  <a:themeElements>
    <a:clrScheme name="KU">
      <a:dk1>
        <a:sysClr val="windowText" lastClr="000000"/>
      </a:dk1>
      <a:lt1>
        <a:sysClr val="window" lastClr="FFFFFF"/>
      </a:lt1>
      <a:dk2>
        <a:srgbClr val="0047BA"/>
      </a:dk2>
      <a:lt2>
        <a:srgbClr val="96969A"/>
      </a:lt2>
      <a:accent1>
        <a:srgbClr val="00CE7C"/>
      </a:accent1>
      <a:accent2>
        <a:srgbClr val="E53E51"/>
      </a:accent2>
      <a:accent3>
        <a:srgbClr val="84DADE"/>
      </a:accent3>
      <a:accent4>
        <a:srgbClr val="4C3041"/>
      </a:accent4>
      <a:accent5>
        <a:srgbClr val="F5CE3E"/>
      </a:accent5>
      <a:accent6>
        <a:srgbClr val="D0CFC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85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KU_presentation_template_v2018-04-09 E.potx" id="{AF960482-6B50-417C-AC38-1AFEBFC77BA4}" vid="{1F04D338-456F-4FFC-9561-BAAA645232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BCE9BEE86D22418B98990A0B028EF2" ma:contentTypeVersion="2" ma:contentTypeDescription="Create a new document." ma:contentTypeScope="" ma:versionID="c92d080676834feb7a8d6e7ac37a685f">
  <xsd:schema xmlns:xsd="http://www.w3.org/2001/XMLSchema" xmlns:xs="http://www.w3.org/2001/XMLSchema" xmlns:p="http://schemas.microsoft.com/office/2006/metadata/properties" xmlns:ns1="http://schemas.microsoft.com/sharepoint/v3" xmlns:ns2="557946a8-a765-46f2-8d44-445b86b509b9" targetNamespace="http://schemas.microsoft.com/office/2006/metadata/properties" ma:root="true" ma:fieldsID="773afa511ca0245c4474d0f23d29f83c" ns1:_="" ns2:_="">
    <xsd:import namespace="http://schemas.microsoft.com/sharepoint/v3"/>
    <xsd:import namespace="557946a8-a765-46f2-8d44-445b86b509b9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7946a8-a765-46f2-8d44-445b86b509b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B510135-11A2-4CE9-AC9A-F9B5F7E81A9F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AC14F958-FA86-4F8B-BDB0-691B121869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57946a8-a765-46f2-8d44-445b86b509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FD50A8C-CA97-4410-A798-5A85CCD8F17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KU Theme</Template>
  <TotalTime>1326</TotalTime>
  <Words>997</Words>
  <Application>Microsoft Office PowerPoint</Application>
  <PresentationFormat>Widescreen</PresentationFormat>
  <Paragraphs>101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Microsoft Sans Serif</vt:lpstr>
      <vt:lpstr>Symbol</vt:lpstr>
      <vt:lpstr>Wingdings</vt:lpstr>
      <vt:lpstr>KU Theme</vt:lpstr>
      <vt:lpstr>Atmospheric Triggers of February 2021 Brunt Ice Shelf and September 2019 Amery Ice Shelf Calving Events</vt:lpstr>
      <vt:lpstr>Calving of Iceberg A-74 in February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Title Goes Here</dc:title>
  <dc:creator>Majed Almansoori</dc:creator>
  <cp:lastModifiedBy>Ricardo Morais Fonseca</cp:lastModifiedBy>
  <cp:revision>178</cp:revision>
  <dcterms:created xsi:type="dcterms:W3CDTF">2018-04-29T10:48:36Z</dcterms:created>
  <dcterms:modified xsi:type="dcterms:W3CDTF">2025-07-14T03:24:27Z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0x010100E7BCE9BEE86D22418B98990A0B028EF2</vt:lpwstr>
  </property>
</Properties>
</file>