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97" r:id="rId2"/>
    <p:sldId id="340" r:id="rId3"/>
    <p:sldId id="308" r:id="rId4"/>
    <p:sldId id="342" r:id="rId5"/>
    <p:sldId id="356" r:id="rId6"/>
    <p:sldId id="344" r:id="rId7"/>
    <p:sldId id="350" r:id="rId8"/>
    <p:sldId id="309" r:id="rId9"/>
    <p:sldId id="345" r:id="rId10"/>
    <p:sldId id="348" r:id="rId11"/>
    <p:sldId id="346" r:id="rId12"/>
    <p:sldId id="339" r:id="rId13"/>
    <p:sldId id="332" r:id="rId14"/>
    <p:sldId id="353" r:id="rId15"/>
    <p:sldId id="354" r:id="rId16"/>
    <p:sldId id="333" r:id="rId17"/>
    <p:sldId id="349" r:id="rId18"/>
    <p:sldId id="335" r:id="rId19"/>
    <p:sldId id="352" r:id="rId20"/>
    <p:sldId id="347" r:id="rId21"/>
    <p:sldId id="326" r:id="rId22"/>
    <p:sldId id="32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i Wang" initials="SW" lastIdx="1" clrIdx="0">
    <p:extLst>
      <p:ext uri="{19B8F6BF-5375-455C-9EA6-DF929625EA0E}">
        <p15:presenceInfo xmlns:p15="http://schemas.microsoft.com/office/powerpoint/2012/main" userId="265693c79779c7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7EAE"/>
    <a:srgbClr val="000000"/>
    <a:srgbClr val="80A9CB"/>
    <a:srgbClr val="FC9272"/>
    <a:srgbClr val="446B9B"/>
    <a:srgbClr val="4934AD"/>
    <a:srgbClr val="82A2EB"/>
    <a:srgbClr val="A4CEDE"/>
    <a:srgbClr val="F1BE89"/>
    <a:srgbClr val="779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397" autoAdjust="0"/>
  </p:normalViewPr>
  <p:slideViewPr>
    <p:cSldViewPr snapToGrid="0">
      <p:cViewPr varScale="1">
        <p:scale>
          <a:sx n="105" d="100"/>
          <a:sy n="105" d="100"/>
        </p:scale>
        <p:origin x="8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437F9-0A51-443F-8212-FFFCA8A8D283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7E0C6-BCAA-415D-B2C3-803FAB39E9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91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7E0C6-BCAA-415D-B2C3-803FAB39E92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617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7E0C6-BCAA-415D-B2C3-803FAB39E92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296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68431-7CBA-AAC6-BAB3-5A6362502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BE9DD65-8795-486A-FF20-954284D8F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EA8DDAC-0FE2-8486-C486-CF0E1D0DD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5497C1-8600-2493-D2DB-C97E256B91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7E0C6-BCAA-415D-B2C3-803FAB39E92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243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7E0C6-BCAA-415D-B2C3-803FAB39E92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032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7E0C6-BCAA-415D-B2C3-803FAB39E92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682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63606-0EF1-55FC-BC89-804D91F39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AEA91C4-89A6-8E90-8A6D-F49BADD694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DB7280F-7EB4-8404-E325-D58144837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942DBE-5F63-F99F-38DC-B2414BE94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7E0C6-BCAA-415D-B2C3-803FAB39E92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342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7E0C6-BCAA-415D-B2C3-803FAB39E92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545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65A3F-0502-CE9D-9ACD-AC7608FA7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CC3FDB1-E491-19BB-424F-2BB719F269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09D9E93-E60D-DBE2-138D-13B844B99E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5E95B4-E75F-FB19-A33D-10CD83028B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7E0C6-BCAA-415D-B2C3-803FAB39E92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48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0E2A-F760-415D-8897-1959F905E26D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8DFB-472A-41B8-BD62-BCCC926998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0E2A-F760-415D-8897-1959F905E26D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8DFB-472A-41B8-BD62-BCCC926998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0E2A-F760-415D-8897-1959F905E26D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8DFB-472A-41B8-BD62-BCCC926998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0E2A-F760-415D-8897-1959F905E26D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8DFB-472A-41B8-BD62-BCCC926998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0E2A-F760-415D-8897-1959F905E26D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8DFB-472A-41B8-BD62-BCCC926998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0E2A-F760-415D-8897-1959F905E26D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8DFB-472A-41B8-BD62-BCCC926998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0E2A-F760-415D-8897-1959F905E26D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8DFB-472A-41B8-BD62-BCCC926998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0E2A-F760-415D-8897-1959F905E26D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8DFB-472A-41B8-BD62-BCCC926998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0E2A-F760-415D-8897-1959F905E26D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8DFB-472A-41B8-BD62-BCCC926998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0E2A-F760-415D-8897-1959F905E26D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8DFB-472A-41B8-BD62-BCCC926998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0E2A-F760-415D-8897-1959F905E26D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8DFB-472A-41B8-BD62-BCCC926998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F0E2A-F760-415D-8897-1959F905E26D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E8DFB-472A-41B8-BD62-BCCC926998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48235" y="1886779"/>
            <a:ext cx="10508923" cy="86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Blocking Events in East Antarctica</a:t>
            </a:r>
            <a:endParaRPr lang="en-US" altLang="zh-CN" sz="4400" b="1" kern="10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32AD934-77DF-2896-E842-5169E0A036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biLevel thresh="25000"/>
          </a:blip>
          <a:stretch>
            <a:fillRect/>
          </a:stretch>
        </p:blipFill>
        <p:spPr>
          <a:xfrm>
            <a:off x="201336" y="379557"/>
            <a:ext cx="4071351" cy="7165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9BDB450-C45E-1538-246C-2363E84575D3}"/>
              </a:ext>
            </a:extLst>
          </p:cNvPr>
          <p:cNvSpPr txBox="1"/>
          <p:nvPr/>
        </p:nvSpPr>
        <p:spPr>
          <a:xfrm>
            <a:off x="848235" y="2946497"/>
            <a:ext cx="10508923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Sai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Wang, 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Minghu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Ding,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 Liu, et al.</a:t>
            </a: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Institute of Global Change and Polar Meteorology, CAMS,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China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267291C-44D7-AC4B-DC2B-B2C1B4D0EB61}"/>
              </a:ext>
            </a:extLst>
          </p:cNvPr>
          <p:cNvSpPr txBox="1"/>
          <p:nvPr/>
        </p:nvSpPr>
        <p:spPr>
          <a:xfrm>
            <a:off x="318783" y="5632486"/>
            <a:ext cx="11526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July,2025</a:t>
            </a:r>
          </a:p>
          <a:p>
            <a:pPr algn="ctr"/>
            <a:r>
              <a:rPr lang="en-US" altLang="zh-CN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20</a:t>
            </a:r>
            <a:r>
              <a:rPr lang="en-US" altLang="zh-CN" sz="2400" b="1" baseline="30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Workshop on Antarctic Meteorology and Climate</a:t>
            </a:r>
            <a:endParaRPr lang="zh-CN" altLang="en-US" sz="2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329652E-CDCB-387F-CD4B-B8A6265011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45846" b="-953"/>
          <a:stretch/>
        </p:blipFill>
        <p:spPr>
          <a:xfrm>
            <a:off x="9348830" y="394517"/>
            <a:ext cx="2764874" cy="8613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51048-FA63-666E-E57E-8923EE710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C46A944-19A2-0CC1-D8F9-45F29E259501}"/>
              </a:ext>
            </a:extLst>
          </p:cNvPr>
          <p:cNvSpPr/>
          <p:nvPr/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rgbClr val="517E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Data and methods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38B1052-C3B1-0EB6-551F-DA5CD8D717D0}"/>
              </a:ext>
            </a:extLst>
          </p:cNvPr>
          <p:cNvSpPr txBox="1"/>
          <p:nvPr/>
        </p:nvSpPr>
        <p:spPr>
          <a:xfrm>
            <a:off x="812800" y="1183431"/>
            <a:ext cx="10850880" cy="501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50000"/>
              </a:lnSpc>
              <a:tabLst>
                <a:tab pos="298450" algn="l"/>
              </a:tabLst>
            </a:pPr>
            <a:r>
              <a:rPr lang="en-US" altLang="zh-CN" sz="2400" b="1" dirty="0">
                <a:latin typeface="Times New Roman"/>
                <a:cs typeface="Times New Roman"/>
              </a:rPr>
              <a:t>Data: </a:t>
            </a:r>
          </a:p>
          <a:p>
            <a:pPr marL="298450" indent="-285750">
              <a:lnSpc>
                <a:spcPct val="150000"/>
              </a:lnSpc>
              <a:buFont typeface="Arial"/>
              <a:buChar char="▪"/>
              <a:tabLst>
                <a:tab pos="298450" algn="l"/>
              </a:tabLst>
            </a:pPr>
            <a:r>
              <a:rPr lang="en-US" altLang="zh-CN" sz="2400" dirty="0">
                <a:latin typeface="Times New Roman"/>
                <a:cs typeface="Times New Roman"/>
              </a:rPr>
              <a:t>R</a:t>
            </a:r>
            <a:r>
              <a:rPr lang="en-US" altLang="zh-CN" sz="2400" spc="-10" dirty="0">
                <a:latin typeface="Times New Roman"/>
                <a:cs typeface="Times New Roman"/>
              </a:rPr>
              <a:t>ea</a:t>
            </a:r>
            <a:r>
              <a:rPr lang="en-US" altLang="zh-CN" sz="2400" spc="-5" dirty="0">
                <a:latin typeface="Times New Roman"/>
                <a:cs typeface="Times New Roman"/>
              </a:rPr>
              <a:t>na</a:t>
            </a:r>
            <a:r>
              <a:rPr lang="en-US" altLang="zh-CN" sz="2400" spc="-15" dirty="0">
                <a:latin typeface="Times New Roman"/>
                <a:cs typeface="Times New Roman"/>
              </a:rPr>
              <a:t>l</a:t>
            </a:r>
            <a:r>
              <a:rPr lang="en-US" altLang="zh-CN" sz="2400" dirty="0">
                <a:latin typeface="Times New Roman"/>
                <a:cs typeface="Times New Roman"/>
              </a:rPr>
              <a:t>y</a:t>
            </a:r>
            <a:r>
              <a:rPr lang="en-US" altLang="zh-CN" sz="2400" spc="-5" dirty="0">
                <a:latin typeface="Times New Roman"/>
                <a:cs typeface="Times New Roman"/>
              </a:rPr>
              <a:t>s</a:t>
            </a:r>
            <a:r>
              <a:rPr lang="en-US" altLang="zh-CN" sz="2400" spc="-15" dirty="0">
                <a:latin typeface="Times New Roman"/>
                <a:cs typeface="Times New Roman"/>
              </a:rPr>
              <a:t>is: </a:t>
            </a:r>
            <a:r>
              <a:rPr lang="en-US" altLang="zh-CN" sz="2400" spc="-5" dirty="0">
                <a:latin typeface="Times New Roman"/>
                <a:cs typeface="Times New Roman"/>
              </a:rPr>
              <a:t>E</a:t>
            </a:r>
            <a:r>
              <a:rPr lang="en-US" altLang="zh-CN" sz="2400" dirty="0">
                <a:latin typeface="Times New Roman"/>
                <a:cs typeface="Times New Roman"/>
              </a:rPr>
              <a:t>R</a:t>
            </a:r>
            <a:r>
              <a:rPr lang="en-US" altLang="zh-CN" sz="2400" spc="5" dirty="0">
                <a:latin typeface="Times New Roman"/>
                <a:cs typeface="Times New Roman"/>
              </a:rPr>
              <a:t>A</a:t>
            </a:r>
            <a:r>
              <a:rPr lang="en-US" altLang="zh-CN" sz="2400" dirty="0">
                <a:latin typeface="Times New Roman"/>
                <a:cs typeface="Times New Roman"/>
              </a:rPr>
              <a:t>5</a:t>
            </a:r>
          </a:p>
          <a:p>
            <a:pPr marL="298450" indent="-285750">
              <a:lnSpc>
                <a:spcPct val="150000"/>
              </a:lnSpc>
              <a:buFont typeface="Arial"/>
              <a:buChar char="▪"/>
              <a:tabLst>
                <a:tab pos="298450" algn="l"/>
              </a:tabLst>
            </a:pPr>
            <a:r>
              <a:rPr lang="en-US" altLang="zh-CN" sz="2400" dirty="0">
                <a:latin typeface="Times New Roman"/>
                <a:cs typeface="Times New Roman"/>
              </a:rPr>
              <a:t>Observations: The Reference Antarctic Data for Environmental Research project</a:t>
            </a:r>
          </a:p>
          <a:p>
            <a:pPr marL="12700">
              <a:lnSpc>
                <a:spcPct val="150000"/>
              </a:lnSpc>
              <a:tabLst>
                <a:tab pos="298450" algn="l"/>
              </a:tabLst>
            </a:pPr>
            <a:r>
              <a:rPr lang="en-US" altLang="zh-CN" sz="2400" b="1" dirty="0">
                <a:latin typeface="Times New Roman"/>
                <a:cs typeface="Times New Roman"/>
              </a:rPr>
              <a:t>Methods:</a:t>
            </a:r>
          </a:p>
          <a:p>
            <a:pPr marL="3556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altLang="zh-CN" sz="2400" dirty="0">
                <a:latin typeface="Times New Roman"/>
                <a:cs typeface="Times New Roman"/>
              </a:rPr>
              <a:t>Two-dimensional blocking index (Scherrer et al., 2006)</a:t>
            </a:r>
          </a:p>
          <a:p>
            <a:pPr marL="3556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altLang="zh-CN" sz="2400" dirty="0">
                <a:latin typeface="Times New Roman"/>
                <a:cs typeface="Times New Roman"/>
              </a:rPr>
              <a:t>Projection index (Feldstein, 2003)</a:t>
            </a:r>
            <a:endParaRPr lang="en-US" altLang="zh-CN" sz="2400" b="1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altLang="zh-CN" sz="2400" dirty="0">
                <a:latin typeface="Times New Roman"/>
                <a:cs typeface="Times New Roman"/>
              </a:rPr>
              <a:t>Linear correlation</a:t>
            </a:r>
          </a:p>
          <a:p>
            <a:pPr marL="3556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altLang="zh-CN" sz="2400" dirty="0">
                <a:latin typeface="Times New Roman"/>
                <a:cs typeface="Times New Roman"/>
              </a:rPr>
              <a:t>Composite analysis </a:t>
            </a:r>
          </a:p>
          <a:p>
            <a:pPr marL="3556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US" altLang="zh-CN" sz="2400" dirty="0">
                <a:latin typeface="Times New Roman"/>
                <a:cs typeface="Times New Roman"/>
              </a:rPr>
              <a:t>Two-tailed Student's t test</a:t>
            </a:r>
          </a:p>
        </p:txBody>
      </p:sp>
    </p:spTree>
    <p:extLst>
      <p:ext uri="{BB962C8B-B14F-4D97-AF65-F5344CB8AC3E}">
        <p14:creationId xmlns:p14="http://schemas.microsoft.com/office/powerpoint/2010/main" val="391194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A60FF-FA20-480A-17C5-D69026726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27C5D9D-6AC8-10D0-5561-F666BB59E1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306"/>
          <a:stretch/>
        </p:blipFill>
        <p:spPr>
          <a:xfrm>
            <a:off x="0" y="0"/>
            <a:ext cx="3594538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22602E9-A48F-2A2D-E122-E8E140B42541}"/>
              </a:ext>
            </a:extLst>
          </p:cNvPr>
          <p:cNvSpPr txBox="1"/>
          <p:nvPr/>
        </p:nvSpPr>
        <p:spPr>
          <a:xfrm>
            <a:off x="329025" y="3169882"/>
            <a:ext cx="2770948" cy="675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2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CONTENTS</a:t>
            </a:r>
            <a:endParaRPr lang="zh-CN" altLang="en-US" sz="3792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027F4D0-9C63-E3D4-0818-4A57FE52B37E}"/>
              </a:ext>
            </a:extLst>
          </p:cNvPr>
          <p:cNvGrpSpPr/>
          <p:nvPr/>
        </p:nvGrpSpPr>
        <p:grpSpPr>
          <a:xfrm>
            <a:off x="5048759" y="1046727"/>
            <a:ext cx="6585775" cy="584775"/>
            <a:chOff x="5179505" y="1899592"/>
            <a:chExt cx="6585775" cy="58477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EDD0A87-F15E-900F-6E9C-9DF3D34D93B9}"/>
                </a:ext>
              </a:extLst>
            </p:cNvPr>
            <p:cNvSpPr/>
            <p:nvPr/>
          </p:nvSpPr>
          <p:spPr>
            <a:xfrm>
              <a:off x="5954334" y="1899592"/>
              <a:ext cx="581094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  <a:defRPr/>
              </a:pPr>
              <a:r>
                <a:rPr lang="en-US" altLang="zh-CN" sz="3200" b="1" kern="100" spc="12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Motivation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E6F783E-1A2E-66FA-BA22-A316FB5C9196}"/>
                </a:ext>
              </a:extLst>
            </p:cNvPr>
            <p:cNvGrpSpPr/>
            <p:nvPr/>
          </p:nvGrpSpPr>
          <p:grpSpPr>
            <a:xfrm>
              <a:off x="5179505" y="1946139"/>
              <a:ext cx="506277" cy="506277"/>
              <a:chOff x="6493605" y="1911473"/>
              <a:chExt cx="526472" cy="526472"/>
            </a:xfrm>
            <a:solidFill>
              <a:srgbClr val="517EAE"/>
            </a:solidFill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A74A6B60-3203-CB05-D846-DBA33A74B76D}"/>
                  </a:ext>
                </a:extLst>
              </p:cNvPr>
              <p:cNvSpPr/>
              <p:nvPr/>
            </p:nvSpPr>
            <p:spPr>
              <a:xfrm>
                <a:off x="6493605" y="1911473"/>
                <a:ext cx="526472" cy="5264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>
                  <a:solidFill>
                    <a:srgbClr val="446B9B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9" name="文本框 9">
                <a:extLst>
                  <a:ext uri="{FF2B5EF4-FFF2-40B4-BE49-F238E27FC236}">
                    <a16:creationId xmlns:a16="http://schemas.microsoft.com/office/drawing/2014/main" id="{4F4AC660-BBDB-D137-86E9-D31C88D10B26}"/>
                  </a:ext>
                </a:extLst>
              </p:cNvPr>
              <p:cNvSpPr txBox="1"/>
              <p:nvPr/>
            </p:nvSpPr>
            <p:spPr>
              <a:xfrm>
                <a:off x="6602860" y="1913973"/>
                <a:ext cx="307975" cy="48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zh-CN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Arial Narrow" panose="020B0606020202030204" pitchFamily="34" charset="0"/>
                  </a:rPr>
                  <a:t>1</a:t>
                </a: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5DF29D6-DB07-3C6A-09B1-C261828A5121}"/>
              </a:ext>
            </a:extLst>
          </p:cNvPr>
          <p:cNvGrpSpPr/>
          <p:nvPr/>
        </p:nvGrpSpPr>
        <p:grpSpPr>
          <a:xfrm>
            <a:off x="5048759" y="2360910"/>
            <a:ext cx="5549455" cy="584775"/>
            <a:chOff x="5179505" y="3092580"/>
            <a:chExt cx="5549455" cy="584775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B40D71F-8EC9-7BC9-4D6F-77A4338207F5}"/>
                </a:ext>
              </a:extLst>
            </p:cNvPr>
            <p:cNvSpPr/>
            <p:nvPr/>
          </p:nvSpPr>
          <p:spPr>
            <a:xfrm>
              <a:off x="5954334" y="3092580"/>
              <a:ext cx="47746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  <a:defRPr/>
              </a:pPr>
              <a:r>
                <a:rPr lang="en-US" altLang="zh-CN" sz="3200" b="1" kern="100" spc="12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Data and methods</a:t>
              </a:r>
              <a:endParaRPr lang="zh-CN" altLang="en-US" sz="3200" b="1" kern="100" spc="12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8B261DF-7F87-BDC1-8B4D-72E41CD7E93F}"/>
                </a:ext>
              </a:extLst>
            </p:cNvPr>
            <p:cNvGrpSpPr/>
            <p:nvPr/>
          </p:nvGrpSpPr>
          <p:grpSpPr>
            <a:xfrm>
              <a:off x="5179505" y="3146696"/>
              <a:ext cx="506277" cy="513017"/>
              <a:chOff x="6493605" y="1904464"/>
              <a:chExt cx="526472" cy="533481"/>
            </a:xfrm>
            <a:solidFill>
              <a:srgbClr val="517EAE"/>
            </a:solidFill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1FB8E00E-B3B1-C758-B5A4-139D95B2E87F}"/>
                  </a:ext>
                </a:extLst>
              </p:cNvPr>
              <p:cNvSpPr/>
              <p:nvPr/>
            </p:nvSpPr>
            <p:spPr>
              <a:xfrm>
                <a:off x="6493605" y="1911473"/>
                <a:ext cx="526472" cy="5264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7" name="文本框 14">
                <a:extLst>
                  <a:ext uri="{FF2B5EF4-FFF2-40B4-BE49-F238E27FC236}">
                    <a16:creationId xmlns:a16="http://schemas.microsoft.com/office/drawing/2014/main" id="{353A0DDF-B966-D6CA-BBB5-57FE5243A659}"/>
                  </a:ext>
                </a:extLst>
              </p:cNvPr>
              <p:cNvSpPr txBox="1"/>
              <p:nvPr/>
            </p:nvSpPr>
            <p:spPr>
              <a:xfrm>
                <a:off x="6602860" y="1904464"/>
                <a:ext cx="307975" cy="48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zh-CN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Arial Narrow" panose="020B0606020202030204" pitchFamily="34" charset="0"/>
                  </a:rPr>
                  <a:t>2</a:t>
                </a: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BC35DC7-6B09-27E3-DF99-F25020678DBD}"/>
              </a:ext>
            </a:extLst>
          </p:cNvPr>
          <p:cNvGrpSpPr/>
          <p:nvPr/>
        </p:nvGrpSpPr>
        <p:grpSpPr>
          <a:xfrm>
            <a:off x="5048759" y="3637569"/>
            <a:ext cx="4242564" cy="584775"/>
            <a:chOff x="5179505" y="4306432"/>
            <a:chExt cx="4242564" cy="58477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673C145-9870-B697-96D7-B639C17E7CDC}"/>
                </a:ext>
              </a:extLst>
            </p:cNvPr>
            <p:cNvSpPr/>
            <p:nvPr/>
          </p:nvSpPr>
          <p:spPr>
            <a:xfrm>
              <a:off x="5954334" y="4306432"/>
              <a:ext cx="346773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  <a:defRPr/>
              </a:pPr>
              <a:r>
                <a:rPr lang="en-US" altLang="zh-CN" sz="3200" b="1" kern="100" spc="12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Main Results</a:t>
              </a:r>
              <a:endParaRPr lang="zh-CN" altLang="en-US" sz="3200" b="1" kern="100" spc="12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7974B853-9C26-B5D5-C11C-304470735A0F}"/>
                </a:ext>
              </a:extLst>
            </p:cNvPr>
            <p:cNvGrpSpPr/>
            <p:nvPr/>
          </p:nvGrpSpPr>
          <p:grpSpPr>
            <a:xfrm>
              <a:off x="5179505" y="4321044"/>
              <a:ext cx="506277" cy="506277"/>
              <a:chOff x="6493605" y="1911473"/>
              <a:chExt cx="526472" cy="526472"/>
            </a:xfrm>
            <a:solidFill>
              <a:srgbClr val="517EAE"/>
            </a:solidFill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A04901A7-D113-D746-7B05-BB40C3050E13}"/>
                  </a:ext>
                </a:extLst>
              </p:cNvPr>
              <p:cNvSpPr/>
              <p:nvPr/>
            </p:nvSpPr>
            <p:spPr>
              <a:xfrm>
                <a:off x="6493605" y="1911473"/>
                <a:ext cx="526472" cy="5264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sz="24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5" name="文本框 17">
                <a:extLst>
                  <a:ext uri="{FF2B5EF4-FFF2-40B4-BE49-F238E27FC236}">
                    <a16:creationId xmlns:a16="http://schemas.microsoft.com/office/drawing/2014/main" id="{FEEF3947-9B11-7EC4-7AE1-A5DA630B9C00}"/>
                  </a:ext>
                </a:extLst>
              </p:cNvPr>
              <p:cNvSpPr txBox="1"/>
              <p:nvPr/>
            </p:nvSpPr>
            <p:spPr>
              <a:xfrm>
                <a:off x="6593350" y="1913973"/>
                <a:ext cx="307975" cy="48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zh-CN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Arial Narrow" panose="020B0606020202030204" pitchFamily="34" charset="0"/>
                  </a:rPr>
                  <a:t>3</a:t>
                </a:r>
              </a:p>
            </p:txBody>
          </p:sp>
        </p:grp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48FF10EF-5049-45E0-32DD-A223A5496D3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biLevel thresh="25000"/>
          </a:blip>
          <a:stretch>
            <a:fillRect/>
          </a:stretch>
        </p:blipFill>
        <p:spPr>
          <a:xfrm>
            <a:off x="204888" y="317114"/>
            <a:ext cx="2895085" cy="50949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34A53244-55DF-B045-97DB-8E2497481524}"/>
              </a:ext>
            </a:extLst>
          </p:cNvPr>
          <p:cNvGrpSpPr/>
          <p:nvPr/>
        </p:nvGrpSpPr>
        <p:grpSpPr>
          <a:xfrm>
            <a:off x="5048759" y="4946482"/>
            <a:ext cx="4251704" cy="584775"/>
            <a:chOff x="5170365" y="5347204"/>
            <a:chExt cx="4251704" cy="58477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EF5AF3F-B5A2-AF8B-371F-8F2815679F7A}"/>
                </a:ext>
              </a:extLst>
            </p:cNvPr>
            <p:cNvGrpSpPr/>
            <p:nvPr/>
          </p:nvGrpSpPr>
          <p:grpSpPr>
            <a:xfrm>
              <a:off x="5170365" y="5347204"/>
              <a:ext cx="506277" cy="506277"/>
              <a:chOff x="6493605" y="1911473"/>
              <a:chExt cx="526472" cy="526472"/>
            </a:xfrm>
            <a:solidFill>
              <a:srgbClr val="517EAE"/>
            </a:solidFill>
          </p:grpSpPr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159145B5-9E51-02D4-C66B-2BABC9F47ECB}"/>
                  </a:ext>
                </a:extLst>
              </p:cNvPr>
              <p:cNvSpPr/>
              <p:nvPr/>
            </p:nvSpPr>
            <p:spPr>
              <a:xfrm>
                <a:off x="6493605" y="1911473"/>
                <a:ext cx="526472" cy="5264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sz="24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" name="文本框 17">
                <a:extLst>
                  <a:ext uri="{FF2B5EF4-FFF2-40B4-BE49-F238E27FC236}">
                    <a16:creationId xmlns:a16="http://schemas.microsoft.com/office/drawing/2014/main" id="{C3953A3B-6960-E555-B3F5-B830923C78DC}"/>
                  </a:ext>
                </a:extLst>
              </p:cNvPr>
              <p:cNvSpPr txBox="1"/>
              <p:nvPr/>
            </p:nvSpPr>
            <p:spPr>
              <a:xfrm>
                <a:off x="6593350" y="1913973"/>
                <a:ext cx="307975" cy="48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zh-CN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Arial Narrow" panose="020B0606020202030204" pitchFamily="34" charset="0"/>
                  </a:rPr>
                  <a:t>4</a:t>
                </a:r>
              </a:p>
            </p:txBody>
          </p:sp>
        </p:grp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850A659-4965-E713-5541-5445A318A9A5}"/>
                </a:ext>
              </a:extLst>
            </p:cNvPr>
            <p:cNvSpPr/>
            <p:nvPr/>
          </p:nvSpPr>
          <p:spPr>
            <a:xfrm>
              <a:off x="5954334" y="5347204"/>
              <a:ext cx="346773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  <a:defRPr/>
              </a:pPr>
              <a:r>
                <a:rPr lang="en-US" altLang="zh-CN" sz="3200" b="1" kern="100" spc="12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Summary</a:t>
              </a:r>
              <a:endParaRPr lang="zh-CN" altLang="en-US" sz="3200" b="1" kern="100" spc="12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34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060C0E0-6B8D-4796-0341-72D39C8D6F28}"/>
              </a:ext>
            </a:extLst>
          </p:cNvPr>
          <p:cNvSpPr/>
          <p:nvPr/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rgbClr val="517E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climatology of annual blocking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6DC5A16-C51C-F675-13CF-AC6C99C7BDDD}"/>
                  </a:ext>
                </a:extLst>
              </p:cNvPr>
              <p:cNvSpPr txBox="1"/>
              <p:nvPr/>
            </p:nvSpPr>
            <p:spPr>
              <a:xfrm>
                <a:off x="6286546" y="2584057"/>
                <a:ext cx="5597600" cy="1689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700">
                  <a:lnSpc>
                    <a:spcPct val="150000"/>
                  </a:lnSpc>
                  <a:tabLst>
                    <a:tab pos="298450" algn="l"/>
                  </a:tabLst>
                </a:pPr>
                <a:r>
                  <a:rPr lang="en-US" altLang="zh-CN" sz="1800" dirty="0">
                    <a:latin typeface="Times New Roman"/>
                    <a:cs typeface="Times New Roman"/>
                  </a:rPr>
                  <a:t>Two-dimensional blocking index (Scherrer et al., 2006):</a:t>
                </a:r>
                <a:endParaRPr lang="en-US" altLang="zh-CN" dirty="0">
                  <a:latin typeface="Times New Roman"/>
                  <a:cs typeface="Times New Roman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kern="0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GHGS</m:t>
                    </m:r>
                    <m:d>
                      <m:dPr>
                        <m:ctrlPr>
                          <a:rPr lang="zh-CN" altLang="zh-CN" sz="18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800" i="1" ker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1800" i="1" ker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sub>
                        </m:sSub>
                        <m:r>
                          <a:rPr lang="en-US" altLang="zh-CN" sz="1800" ker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1800" i="1" ker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𝛷</m:t>
                            </m:r>
                          </m:e>
                          <m:sub>
                            <m:r>
                              <a:rPr lang="en-US" altLang="zh-CN" sz="1800" i="1" ker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sub>
                        </m:sSub>
                      </m:e>
                    </m:d>
                    <m:r>
                      <a:rPr lang="en-US" altLang="zh-CN" sz="1800" ker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8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1800" i="1" ker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zh-CN" altLang="zh-CN" sz="1800" i="1" ker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zh-CN" sz="1800" i="1" ker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500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zh-CN" altLang="zh-CN" sz="1800" i="1" ker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1800" i="1" ker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CN" sz="1800" i="1" kern="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US" altLang="zh-CN" sz="1800" ker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1800" i="1" ker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𝛷</m:t>
                                    </m:r>
                                  </m:e>
                                  <m:sub>
                                    <m:r>
                                      <a:rPr lang="en-US" altLang="zh-CN" sz="1800" i="1" kern="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</m:sub>
                                </m:sSub>
                                <m:r>
                                  <a:rPr lang="en-US" altLang="zh-CN" sz="1800" i="1" ker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−∆</m:t>
                                </m:r>
                                <m:r>
                                  <a:rPr lang="en-US" altLang="zh-CN" sz="1800" i="1" ker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𝛷</m:t>
                                </m:r>
                              </m:e>
                            </m:d>
                            <m:r>
                              <a:rPr lang="en-US" altLang="zh-CN" sz="1800" i="1" ker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1800" i="1" ker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1800" i="1" ker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500</m:t>
                            </m:r>
                          </m:sub>
                        </m:sSub>
                        <m:d>
                          <m:dPr>
                            <m:ctrlPr>
                              <a:rPr lang="zh-CN" altLang="zh-CN" sz="1800" i="1" ker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800" i="1" ker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zh-CN" sz="1800" i="1" ker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sub>
                            </m:sSub>
                            <m:r>
                              <a:rPr lang="en-US" altLang="zh-CN" sz="1800" ker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1800" i="1" ker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𝛷</m:t>
                                </m:r>
                              </m:e>
                              <m:sub>
                                <m:r>
                                  <a:rPr lang="en-US" altLang="zh-CN" sz="1800" i="1" ker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sz="1800" i="1" ker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altLang="zh-CN" sz="1800" i="1" ker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𝛷</m:t>
                        </m:r>
                      </m:den>
                    </m:f>
                  </m:oMath>
                </a14:m>
                <a:r>
                  <a:rPr lang="en-US" altLang="zh-CN" sz="1800" kern="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 </a:t>
                </a:r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ker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GHGN</m:t>
                    </m:r>
                    <m:d>
                      <m:dPr>
                        <m:ctrlPr>
                          <a:rPr lang="zh-CN" altLang="zh-CN" sz="18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800" i="1" ker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1800" i="1" ker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sub>
                        </m:sSub>
                        <m:r>
                          <a:rPr lang="en-US" altLang="zh-CN" sz="1800" ker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1800" i="1" ker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𝛷</m:t>
                            </m:r>
                          </m:e>
                          <m:sub>
                            <m:r>
                              <a:rPr lang="en-US" altLang="zh-CN" sz="1800" i="1" ker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sub>
                        </m:sSub>
                      </m:e>
                    </m:d>
                    <m:r>
                      <a:rPr lang="en-US" altLang="zh-CN" sz="1800" ker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80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1800" i="1" ker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1800" i="1" ker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500</m:t>
                            </m:r>
                          </m:sub>
                        </m:sSub>
                        <m:d>
                          <m:dPr>
                            <m:ctrlPr>
                              <a:rPr lang="zh-CN" altLang="zh-CN" sz="1800" i="1" ker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800" i="1" ker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zh-CN" sz="1800" i="1" ker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sub>
                            </m:sSub>
                            <m:r>
                              <a:rPr lang="en-US" altLang="zh-CN" sz="1800" ker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1800" i="1" ker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𝛷</m:t>
                                </m:r>
                              </m:e>
                              <m:sub>
                                <m:r>
                                  <a:rPr lang="en-US" altLang="zh-CN" sz="1800" i="1" ker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800" i="1" ker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1800" i="1" ker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ker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1800" i="1" ker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500</m:t>
                            </m:r>
                          </m:sub>
                        </m:sSub>
                        <m:d>
                          <m:dPr>
                            <m:ctrlPr>
                              <a:rPr lang="zh-CN" altLang="zh-CN" sz="1800" i="1" ker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800" i="1" ker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zh-CN" sz="1800" i="1" ker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sub>
                            </m:sSub>
                            <m:r>
                              <a:rPr lang="en-US" altLang="zh-CN" sz="1800" ker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1800" i="1" ker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𝛷</m:t>
                                </m:r>
                              </m:e>
                              <m:sub>
                                <m:r>
                                  <a:rPr lang="en-US" altLang="zh-CN" sz="1800" i="1" ker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sub>
                            </m:sSub>
                            <m:r>
                              <a:rPr lang="en-US" altLang="zh-CN" sz="1800" i="1" ker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+∆</m:t>
                            </m:r>
                            <m:r>
                              <a:rPr lang="en-US" altLang="zh-CN" sz="1800" i="1" kern="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𝛷</m:t>
                            </m:r>
                          </m:e>
                        </m:d>
                      </m:num>
                      <m:den>
                        <m:r>
                          <a:rPr lang="en-US" altLang="zh-CN" sz="1800" i="1" ker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altLang="zh-CN" sz="1800" i="1" kern="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𝛷</m:t>
                        </m:r>
                      </m:den>
                    </m:f>
                  </m:oMath>
                </a14:m>
                <a:r>
                  <a:rPr lang="en-US" altLang="zh-CN" sz="1800" kern="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       </a:t>
                </a:r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6DC5A16-C51C-F675-13CF-AC6C99C7B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46" y="2584057"/>
                <a:ext cx="5597600" cy="1689886"/>
              </a:xfrm>
              <a:prstGeom prst="rect">
                <a:avLst/>
              </a:prstGeo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18B73832-D9F6-5D1B-91C8-0BAD32D157CD}"/>
              </a:ext>
            </a:extLst>
          </p:cNvPr>
          <p:cNvGrpSpPr/>
          <p:nvPr/>
        </p:nvGrpSpPr>
        <p:grpSpPr>
          <a:xfrm>
            <a:off x="519547" y="1268240"/>
            <a:ext cx="5335108" cy="5098684"/>
            <a:chOff x="119558" y="1389731"/>
            <a:chExt cx="5335108" cy="5098684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302D5413-E2A9-FCE9-2191-127DFF598972}"/>
                </a:ext>
              </a:extLst>
            </p:cNvPr>
            <p:cNvSpPr txBox="1"/>
            <p:nvPr/>
          </p:nvSpPr>
          <p:spPr>
            <a:xfrm>
              <a:off x="119558" y="1389731"/>
              <a:ext cx="53351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Annual blocking frequency (%)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5729D13C-6838-61D2-41A0-871343D52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052" y="1720930"/>
              <a:ext cx="5060119" cy="47674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7765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060C0E0-6B8D-4796-0341-72D39C8D6F28}"/>
              </a:ext>
            </a:extLst>
          </p:cNvPr>
          <p:cNvSpPr/>
          <p:nvPr/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rgbClr val="517E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Classification of East Antarctic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EA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Blockings​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346F71A-32B8-3589-D66D-174C8C92AEC8}"/>
              </a:ext>
            </a:extLst>
          </p:cNvPr>
          <p:cNvGrpSpPr/>
          <p:nvPr/>
        </p:nvGrpSpPr>
        <p:grpSpPr>
          <a:xfrm>
            <a:off x="454563" y="1314060"/>
            <a:ext cx="3923477" cy="4825365"/>
            <a:chOff x="535843" y="991800"/>
            <a:chExt cx="4345940" cy="482536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8E1E726-DF81-8067-B943-8A7FD4622B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767" t="14760" r="7808" b="14501"/>
            <a:stretch/>
          </p:blipFill>
          <p:spPr bwMode="auto">
            <a:xfrm>
              <a:off x="535843" y="991800"/>
              <a:ext cx="4345940" cy="48253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99E6F52-1154-41E1-0BBE-4A5BAF4D66CD}"/>
                </a:ext>
              </a:extLst>
            </p:cNvPr>
            <p:cNvSpPr txBox="1"/>
            <p:nvPr/>
          </p:nvSpPr>
          <p:spPr>
            <a:xfrm>
              <a:off x="2484762" y="1538247"/>
              <a:ext cx="169077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within clusters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E3624E6-8F97-01A5-F197-2D77311BC5A3}"/>
                </a:ext>
              </a:extLst>
            </p:cNvPr>
            <p:cNvSpPr txBox="1"/>
            <p:nvPr/>
          </p:nvSpPr>
          <p:spPr>
            <a:xfrm>
              <a:off x="2420938" y="2165341"/>
              <a:ext cx="190324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between clusters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5C831516-A568-F2DF-6967-C4357A51BD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079" b="26357"/>
          <a:stretch/>
        </p:blipFill>
        <p:spPr bwMode="auto">
          <a:xfrm>
            <a:off x="4477996" y="1488665"/>
            <a:ext cx="7178161" cy="4696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6D8C4A3-B179-7C59-3CE0-3F4DD645E048}"/>
              </a:ext>
            </a:extLst>
          </p:cNvPr>
          <p:cNvSpPr txBox="1"/>
          <p:nvPr/>
        </p:nvSpPr>
        <p:spPr>
          <a:xfrm>
            <a:off x="-130294" y="6289244"/>
            <a:ext cx="5093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optimal number of clusters is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54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852EB-A99A-AB77-AE3C-4E2F00561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6C2484A-5E92-37AF-05B4-4E6FADC3B05F}"/>
              </a:ext>
            </a:extLst>
          </p:cNvPr>
          <p:cNvSpPr/>
          <p:nvPr/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rgbClr val="517E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climatology of seasonal blocking frequency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4977B2C-3648-A3C4-E250-11C719E753D7}"/>
              </a:ext>
            </a:extLst>
          </p:cNvPr>
          <p:cNvGrpSpPr/>
          <p:nvPr/>
        </p:nvGrpSpPr>
        <p:grpSpPr>
          <a:xfrm>
            <a:off x="114814" y="1129272"/>
            <a:ext cx="5838946" cy="5574840"/>
            <a:chOff x="5801948" y="1414895"/>
            <a:chExt cx="5335108" cy="5137546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907C22F-6B9A-711B-B3E2-A3E35B1998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66" t="12893" r="6693" b="16961"/>
            <a:stretch/>
          </p:blipFill>
          <p:spPr bwMode="auto">
            <a:xfrm>
              <a:off x="5949548" y="1548480"/>
              <a:ext cx="4833313" cy="50039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9687A9F-5D62-63CD-D20A-8C632C61C22F}"/>
                </a:ext>
              </a:extLst>
            </p:cNvPr>
            <p:cNvSpPr txBox="1"/>
            <p:nvPr/>
          </p:nvSpPr>
          <p:spPr>
            <a:xfrm>
              <a:off x="5801948" y="1414895"/>
              <a:ext cx="5335108" cy="3403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Seasonal blocking frequency (%)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1030CBE-FA21-ECEC-9ACA-071431998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115" y="2125228"/>
            <a:ext cx="6625885" cy="403354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DF114065-7B32-C86E-02F6-D1A0E1805FC1}"/>
              </a:ext>
            </a:extLst>
          </p:cNvPr>
          <p:cNvSpPr/>
          <p:nvPr/>
        </p:nvSpPr>
        <p:spPr>
          <a:xfrm>
            <a:off x="7091681" y="2651760"/>
            <a:ext cx="253999" cy="1412441"/>
          </a:xfrm>
          <a:prstGeom prst="rect">
            <a:avLst/>
          </a:prstGeom>
          <a:noFill/>
          <a:ln w="28575">
            <a:solidFill>
              <a:srgbClr val="80A9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EAE83E8-A368-8484-98B0-FD67958D8A52}"/>
              </a:ext>
            </a:extLst>
          </p:cNvPr>
          <p:cNvSpPr/>
          <p:nvPr/>
        </p:nvSpPr>
        <p:spPr>
          <a:xfrm>
            <a:off x="11399521" y="2651759"/>
            <a:ext cx="253999" cy="1412441"/>
          </a:xfrm>
          <a:prstGeom prst="rect">
            <a:avLst/>
          </a:prstGeom>
          <a:noFill/>
          <a:ln w="28575">
            <a:solidFill>
              <a:srgbClr val="80A9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4940F5D-00C0-D086-C2E9-20006B439535}"/>
              </a:ext>
            </a:extLst>
          </p:cNvPr>
          <p:cNvSpPr/>
          <p:nvPr/>
        </p:nvSpPr>
        <p:spPr>
          <a:xfrm>
            <a:off x="8167858" y="4653279"/>
            <a:ext cx="253999" cy="1412441"/>
          </a:xfrm>
          <a:prstGeom prst="rect">
            <a:avLst/>
          </a:prstGeom>
          <a:noFill/>
          <a:ln w="28575">
            <a:solidFill>
              <a:srgbClr val="80A9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459B00B-84F8-0104-8D6C-AD72698DE0B8}"/>
              </a:ext>
            </a:extLst>
          </p:cNvPr>
          <p:cNvSpPr/>
          <p:nvPr/>
        </p:nvSpPr>
        <p:spPr>
          <a:xfrm>
            <a:off x="10322561" y="4653279"/>
            <a:ext cx="253999" cy="1412441"/>
          </a:xfrm>
          <a:prstGeom prst="rect">
            <a:avLst/>
          </a:prstGeom>
          <a:noFill/>
          <a:ln w="28575">
            <a:solidFill>
              <a:srgbClr val="80A9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F68DAC0-7868-532C-A31A-6295E0803298}"/>
              </a:ext>
            </a:extLst>
          </p:cNvPr>
          <p:cNvSpPr/>
          <p:nvPr/>
        </p:nvSpPr>
        <p:spPr>
          <a:xfrm>
            <a:off x="406400" y="3850640"/>
            <a:ext cx="2438400" cy="2428240"/>
          </a:xfrm>
          <a:prstGeom prst="rect">
            <a:avLst/>
          </a:prstGeom>
          <a:noFill/>
          <a:ln w="28575">
            <a:solidFill>
              <a:srgbClr val="80A9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923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79CB1-4A6A-2543-C32C-540CC9844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0ACC5CE-0D98-99D4-9F41-2510992E9F34}"/>
              </a:ext>
            </a:extLst>
          </p:cNvPr>
          <p:cNvSpPr/>
          <p:nvPr/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rgbClr val="517E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Relationship Between EA Blocking and Atmospheric Circulation Modes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7E95736-3F96-A227-F68D-DDAAAA2D6A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20"/>
          <a:stretch/>
        </p:blipFill>
        <p:spPr>
          <a:xfrm>
            <a:off x="540789" y="1039104"/>
            <a:ext cx="6042891" cy="46911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3B5378F-6235-527E-556C-36B3C0C22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71" y="3329714"/>
            <a:ext cx="6149109" cy="337844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AA45829-8BED-FE4C-D725-A06278C5B58E}"/>
              </a:ext>
            </a:extLst>
          </p:cNvPr>
          <p:cNvSpPr/>
          <p:nvPr/>
        </p:nvSpPr>
        <p:spPr>
          <a:xfrm>
            <a:off x="434570" y="1039104"/>
            <a:ext cx="2095269" cy="56690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632EFC9-6602-1C32-A36D-BDA2E41791E8}"/>
              </a:ext>
            </a:extLst>
          </p:cNvPr>
          <p:cNvSpPr txBox="1"/>
          <p:nvPr/>
        </p:nvSpPr>
        <p:spPr>
          <a:xfrm>
            <a:off x="6852458" y="1611471"/>
            <a:ext cx="522778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SAM, with strengthened circumpolar westerlies, hinders Rossby wave amplification, reducing blocking; negative SAM, with weakened westerlies, enables such amplification and more East Antarctic blocking.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phase variability of the PSA-1 and PSA-2 modes does not significantly impact the intensity of the circumpolar westerlies surrounding the East Antarctica, and thus does not modulate the blocking frequency in the region</a:t>
            </a:r>
          </a:p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79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060C0E0-6B8D-4796-0341-72D39C8D6F28}"/>
              </a:ext>
            </a:extLst>
          </p:cNvPr>
          <p:cNvSpPr/>
          <p:nvPr/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rgbClr val="517E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Relationship Between EA Blocking and Atmospheric Circulation Modes on Seasonal Scale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495B3AF-449A-338D-8141-1C122A0F8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270" y="1044448"/>
            <a:ext cx="5512490" cy="556387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FB38845-7332-B31F-6A69-D1AD0EE836DE}"/>
              </a:ext>
            </a:extLst>
          </p:cNvPr>
          <p:cNvSpPr/>
          <p:nvPr/>
        </p:nvSpPr>
        <p:spPr>
          <a:xfrm>
            <a:off x="3637280" y="1455664"/>
            <a:ext cx="3139440" cy="1470416"/>
          </a:xfrm>
          <a:prstGeom prst="rect">
            <a:avLst/>
          </a:prstGeom>
          <a:noFill/>
          <a:ln w="28575">
            <a:solidFill>
              <a:srgbClr val="517EA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CEEE893-E5BC-5F06-3B93-140C8237D996}"/>
              </a:ext>
            </a:extLst>
          </p:cNvPr>
          <p:cNvSpPr txBox="1"/>
          <p:nvPr/>
        </p:nvSpPr>
        <p:spPr>
          <a:xfrm>
            <a:off x="8114140" y="2097943"/>
            <a:ext cx="1929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95% confidence level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71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4B225-6321-A691-EB04-2DB9A83C6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B8C6093-62D0-88A9-2113-C4E44FA6BF48}"/>
              </a:ext>
            </a:extLst>
          </p:cNvPr>
          <p:cNvSpPr/>
          <p:nvPr/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rgbClr val="517E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Influence of EA Blocking on precipitation  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07189D2-D5DF-084C-B485-EF2B39DE51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20" b="26127"/>
          <a:stretch/>
        </p:blipFill>
        <p:spPr bwMode="auto">
          <a:xfrm>
            <a:off x="6138745" y="1339417"/>
            <a:ext cx="5921736" cy="3944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A0286D8-DDD2-6B8A-30AA-1202E2CE9BD8}"/>
              </a:ext>
            </a:extLst>
          </p:cNvPr>
          <p:cNvSpPr txBox="1"/>
          <p:nvPr/>
        </p:nvSpPr>
        <p:spPr>
          <a:xfrm>
            <a:off x="6956049" y="5229068"/>
            <a:ext cx="4506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Precipitation anomalies (shaded); water vapor anomalies (contour lines)</a:t>
            </a:r>
            <a:endParaRPr lang="zh-CN" altLang="en-US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7B3482C-D917-F979-29D1-5B65603ADA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079" b="26357"/>
          <a:stretch/>
        </p:blipFill>
        <p:spPr bwMode="auto">
          <a:xfrm>
            <a:off x="117051" y="1269934"/>
            <a:ext cx="6241328" cy="40837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箭头: 右 12">
            <a:extLst>
              <a:ext uri="{FF2B5EF4-FFF2-40B4-BE49-F238E27FC236}">
                <a16:creationId xmlns:a16="http://schemas.microsoft.com/office/drawing/2014/main" id="{D11B90E5-19FE-B2C2-15A2-69B6CED591B5}"/>
              </a:ext>
            </a:extLst>
          </p:cNvPr>
          <p:cNvSpPr/>
          <p:nvPr/>
        </p:nvSpPr>
        <p:spPr>
          <a:xfrm>
            <a:off x="5819153" y="3606801"/>
            <a:ext cx="835647" cy="386080"/>
          </a:xfrm>
          <a:prstGeom prst="rightArrow">
            <a:avLst/>
          </a:prstGeom>
          <a:solidFill>
            <a:srgbClr val="80A9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BFE5A69-CF3E-C5DC-C561-515CF71E7680}"/>
              </a:ext>
            </a:extLst>
          </p:cNvPr>
          <p:cNvSpPr txBox="1"/>
          <p:nvPr/>
        </p:nvSpPr>
        <p:spPr>
          <a:xfrm>
            <a:off x="1166069" y="5813843"/>
            <a:ext cx="8231931" cy="88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western flank of the blocking high, warm and humid air was transported  into inland Antarctica, instigating regional snowfall.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57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060C0E0-6B8D-4796-0341-72D39C8D6F28}"/>
              </a:ext>
            </a:extLst>
          </p:cNvPr>
          <p:cNvSpPr/>
          <p:nvPr/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rgbClr val="517E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Contribution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of EA Blocking on precipitation  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826B266-27AD-2177-A3D5-CB2122595E70}"/>
              </a:ext>
            </a:extLst>
          </p:cNvPr>
          <p:cNvGrpSpPr/>
          <p:nvPr/>
        </p:nvGrpSpPr>
        <p:grpSpPr>
          <a:xfrm>
            <a:off x="507546" y="1899806"/>
            <a:ext cx="6570226" cy="3823722"/>
            <a:chOff x="5621774" y="2160523"/>
            <a:chExt cx="6570226" cy="382372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20AE4FB-E591-A96B-0C74-AD1201DB0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78" t="28174" r="4034" b="32445"/>
            <a:stretch/>
          </p:blipFill>
          <p:spPr bwMode="auto">
            <a:xfrm>
              <a:off x="5621774" y="2329800"/>
              <a:ext cx="6570226" cy="36544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81F31F7-5C0D-B0CD-43A0-DEAFF3AD31C8}"/>
                </a:ext>
              </a:extLst>
            </p:cNvPr>
            <p:cNvSpPr txBox="1"/>
            <p:nvPr/>
          </p:nvSpPr>
          <p:spPr>
            <a:xfrm>
              <a:off x="6675120" y="2160523"/>
              <a:ext cx="14871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Annual mean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27549A7D-3FA8-DE7A-5D32-0495962DD38E}"/>
                </a:ext>
              </a:extLst>
            </p:cNvPr>
            <p:cNvSpPr txBox="1"/>
            <p:nvPr/>
          </p:nvSpPr>
          <p:spPr>
            <a:xfrm>
              <a:off x="9642294" y="2174240"/>
              <a:ext cx="19770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Extreme precipitation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5D7C4489-9A44-492B-59A1-81A06CFCDC85}"/>
              </a:ext>
            </a:extLst>
          </p:cNvPr>
          <p:cNvSpPr txBox="1"/>
          <p:nvPr/>
        </p:nvSpPr>
        <p:spPr>
          <a:xfrm>
            <a:off x="298200" y="5990848"/>
            <a:ext cx="698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Precipitation in regions where composite precipitation anomalies are greater than 0 and pass the 95% significance test is considered blocking-driven precipitation</a:t>
            </a:r>
            <a:endParaRPr lang="zh-CN" altLang="en-US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769127-A5CC-6767-6090-EFFA6030FFA3}"/>
              </a:ext>
            </a:extLst>
          </p:cNvPr>
          <p:cNvSpPr txBox="1"/>
          <p:nvPr/>
        </p:nvSpPr>
        <p:spPr>
          <a:xfrm>
            <a:off x="1441911" y="1352865"/>
            <a:ext cx="583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Contribution of EA blocking to precipitation (%)</a:t>
            </a:r>
            <a:endParaRPr lang="zh-CN" altLang="en-US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919A494-6326-8C6A-7C3C-6790E0999E5E}"/>
              </a:ext>
            </a:extLst>
          </p:cNvPr>
          <p:cNvSpPr txBox="1"/>
          <p:nvPr/>
        </p:nvSpPr>
        <p:spPr>
          <a:xfrm>
            <a:off x="7500831" y="2252077"/>
            <a:ext cx="4345729" cy="3366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The relative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of atmospheric blockings to total annual precipitation and extreme precipitation events increases from coastal to inland.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East Antarctic plateau, the blockings are responsible for at least 15% of total accumulated snowfall and 30% of extreme precipitation events.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77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E0CF4-55A7-3A2C-FF32-8628BAD57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B90CEE7-ADA0-D080-702F-EDF636D1E215}"/>
              </a:ext>
            </a:extLst>
          </p:cNvPr>
          <p:cNvSpPr/>
          <p:nvPr/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rgbClr val="517E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Seasonal contribution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of EA Blocking on precipitation  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C9E5085-8D61-99D4-D74B-4DA2DD03C6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09"/>
          <a:stretch>
            <a:fillRect/>
          </a:stretch>
        </p:blipFill>
        <p:spPr>
          <a:xfrm>
            <a:off x="753280" y="1686560"/>
            <a:ext cx="7699840" cy="4318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55F242F-8C60-0C9D-583A-9EDF6D4CB68A}"/>
              </a:ext>
            </a:extLst>
          </p:cNvPr>
          <p:cNvSpPr txBox="1"/>
          <p:nvPr/>
        </p:nvSpPr>
        <p:spPr>
          <a:xfrm>
            <a:off x="8986474" y="2602551"/>
            <a:ext cx="1487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sum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7ABA484-702B-592A-D704-DE1DFF71A2D3}"/>
              </a:ext>
            </a:extLst>
          </p:cNvPr>
          <p:cNvSpPr txBox="1"/>
          <p:nvPr/>
        </p:nvSpPr>
        <p:spPr>
          <a:xfrm>
            <a:off x="8680027" y="4401961"/>
            <a:ext cx="2758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 precipitation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641FD1D-89D9-10D9-CC65-8DACD72C5D08}"/>
              </a:ext>
            </a:extLst>
          </p:cNvPr>
          <p:cNvSpPr/>
          <p:nvPr/>
        </p:nvSpPr>
        <p:spPr>
          <a:xfrm>
            <a:off x="4778744" y="1219200"/>
            <a:ext cx="1743976" cy="5252719"/>
          </a:xfrm>
          <a:prstGeom prst="rect">
            <a:avLst/>
          </a:prstGeom>
          <a:noFill/>
          <a:ln w="28575">
            <a:solidFill>
              <a:srgbClr val="80A9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783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458BD2-5822-E82C-5F9B-C7B034C0E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306"/>
          <a:stretch/>
        </p:blipFill>
        <p:spPr>
          <a:xfrm>
            <a:off x="0" y="0"/>
            <a:ext cx="3594538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1D657B5-6AE6-B25B-5028-FA6389BA949F}"/>
              </a:ext>
            </a:extLst>
          </p:cNvPr>
          <p:cNvSpPr txBox="1"/>
          <p:nvPr/>
        </p:nvSpPr>
        <p:spPr>
          <a:xfrm>
            <a:off x="329025" y="3169882"/>
            <a:ext cx="2770948" cy="675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2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CONTENTS</a:t>
            </a:r>
            <a:endParaRPr lang="zh-CN" altLang="en-US" sz="3792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B434D61-A285-D77B-731E-02A73AE31795}"/>
              </a:ext>
            </a:extLst>
          </p:cNvPr>
          <p:cNvGrpSpPr/>
          <p:nvPr/>
        </p:nvGrpSpPr>
        <p:grpSpPr>
          <a:xfrm>
            <a:off x="5048759" y="1046727"/>
            <a:ext cx="6585775" cy="584775"/>
            <a:chOff x="5179505" y="1899592"/>
            <a:chExt cx="6585775" cy="58477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66E71A1-8851-EA7A-125C-0D808604A548}"/>
                </a:ext>
              </a:extLst>
            </p:cNvPr>
            <p:cNvSpPr/>
            <p:nvPr/>
          </p:nvSpPr>
          <p:spPr>
            <a:xfrm>
              <a:off x="5954334" y="1899592"/>
              <a:ext cx="581094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  <a:defRPr/>
              </a:pPr>
              <a:r>
                <a:rPr lang="en-US" altLang="zh-CN" sz="3200" b="1" kern="100" spc="12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Motivation</a:t>
              </a:r>
              <a:endParaRPr lang="zh-CN" altLang="en-US" sz="3200" b="1" kern="100" spc="12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C74CD87-6469-EEA6-7215-F722A1EA26FD}"/>
                </a:ext>
              </a:extLst>
            </p:cNvPr>
            <p:cNvGrpSpPr/>
            <p:nvPr/>
          </p:nvGrpSpPr>
          <p:grpSpPr>
            <a:xfrm>
              <a:off x="5179505" y="1946139"/>
              <a:ext cx="506277" cy="506277"/>
              <a:chOff x="6493605" y="1911473"/>
              <a:chExt cx="526472" cy="526472"/>
            </a:xfrm>
            <a:solidFill>
              <a:srgbClr val="517EAE"/>
            </a:solidFill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502F7F14-4A91-A23B-26A6-8A9C2C1E3084}"/>
                  </a:ext>
                </a:extLst>
              </p:cNvPr>
              <p:cNvSpPr/>
              <p:nvPr/>
            </p:nvSpPr>
            <p:spPr>
              <a:xfrm>
                <a:off x="6493605" y="1911473"/>
                <a:ext cx="526472" cy="5264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>
                  <a:solidFill>
                    <a:srgbClr val="446B9B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9" name="文本框 9">
                <a:extLst>
                  <a:ext uri="{FF2B5EF4-FFF2-40B4-BE49-F238E27FC236}">
                    <a16:creationId xmlns:a16="http://schemas.microsoft.com/office/drawing/2014/main" id="{C4889EC8-E044-875D-843F-2BE088B8E8C9}"/>
                  </a:ext>
                </a:extLst>
              </p:cNvPr>
              <p:cNvSpPr txBox="1"/>
              <p:nvPr/>
            </p:nvSpPr>
            <p:spPr>
              <a:xfrm>
                <a:off x="6602860" y="1913973"/>
                <a:ext cx="307975" cy="48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zh-CN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Arial Narrow" panose="020B0606020202030204" pitchFamily="34" charset="0"/>
                  </a:rPr>
                  <a:t>1</a:t>
                </a: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1816DD6-5AAE-0AE6-82FE-82E32C54180A}"/>
              </a:ext>
            </a:extLst>
          </p:cNvPr>
          <p:cNvGrpSpPr/>
          <p:nvPr/>
        </p:nvGrpSpPr>
        <p:grpSpPr>
          <a:xfrm>
            <a:off x="5048759" y="2360910"/>
            <a:ext cx="5549455" cy="584775"/>
            <a:chOff x="5179505" y="3092580"/>
            <a:chExt cx="5549455" cy="584775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23D2EE3-83A6-0D3B-7BD4-B470CFE592A5}"/>
                </a:ext>
              </a:extLst>
            </p:cNvPr>
            <p:cNvSpPr/>
            <p:nvPr/>
          </p:nvSpPr>
          <p:spPr>
            <a:xfrm>
              <a:off x="5954334" y="3092580"/>
              <a:ext cx="47746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  <a:defRPr/>
              </a:pPr>
              <a:r>
                <a:rPr lang="en-US" altLang="zh-CN" sz="3200" b="1" kern="100" spc="12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Data and methods</a:t>
              </a:r>
              <a:endParaRPr lang="zh-CN" altLang="en-US" sz="3200" b="1" kern="100" spc="12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4CBD681-5D9B-7793-E001-5842B3585AD4}"/>
                </a:ext>
              </a:extLst>
            </p:cNvPr>
            <p:cNvGrpSpPr/>
            <p:nvPr/>
          </p:nvGrpSpPr>
          <p:grpSpPr>
            <a:xfrm>
              <a:off x="5179505" y="3146696"/>
              <a:ext cx="506277" cy="513017"/>
              <a:chOff x="6493605" y="1904464"/>
              <a:chExt cx="526472" cy="533481"/>
            </a:xfrm>
            <a:solidFill>
              <a:srgbClr val="517EAE"/>
            </a:solidFill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3B30CDF3-6BFC-3364-7839-F166565CC3A0}"/>
                  </a:ext>
                </a:extLst>
              </p:cNvPr>
              <p:cNvSpPr/>
              <p:nvPr/>
            </p:nvSpPr>
            <p:spPr>
              <a:xfrm>
                <a:off x="6493605" y="1911473"/>
                <a:ext cx="526472" cy="5264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7" name="文本框 14">
                <a:extLst>
                  <a:ext uri="{FF2B5EF4-FFF2-40B4-BE49-F238E27FC236}">
                    <a16:creationId xmlns:a16="http://schemas.microsoft.com/office/drawing/2014/main" id="{27CA51E4-797E-6B8A-ACE3-86CA7DC603E3}"/>
                  </a:ext>
                </a:extLst>
              </p:cNvPr>
              <p:cNvSpPr txBox="1"/>
              <p:nvPr/>
            </p:nvSpPr>
            <p:spPr>
              <a:xfrm>
                <a:off x="6602860" y="1904464"/>
                <a:ext cx="307975" cy="48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zh-CN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Arial Narrow" panose="020B0606020202030204" pitchFamily="34" charset="0"/>
                  </a:rPr>
                  <a:t>2</a:t>
                </a: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70694B8-718D-5AE6-7997-8E6BC7023CAA}"/>
              </a:ext>
            </a:extLst>
          </p:cNvPr>
          <p:cNvGrpSpPr/>
          <p:nvPr/>
        </p:nvGrpSpPr>
        <p:grpSpPr>
          <a:xfrm>
            <a:off x="5057899" y="3733530"/>
            <a:ext cx="4242564" cy="584775"/>
            <a:chOff x="5179505" y="4306432"/>
            <a:chExt cx="4242564" cy="58477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A7A0ED1-9C56-3F43-C664-125E585D8C74}"/>
                </a:ext>
              </a:extLst>
            </p:cNvPr>
            <p:cNvSpPr/>
            <p:nvPr/>
          </p:nvSpPr>
          <p:spPr>
            <a:xfrm>
              <a:off x="5954334" y="4306432"/>
              <a:ext cx="346773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  <a:defRPr/>
              </a:pPr>
              <a:r>
                <a:rPr lang="en-US" altLang="zh-CN" sz="3200" b="1" kern="100" spc="12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Main Results</a:t>
              </a:r>
              <a:endParaRPr lang="zh-CN" altLang="en-US" sz="3200" b="1" kern="100" spc="12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6E6BC26C-573D-915E-6F3D-6C814FD3477C}"/>
                </a:ext>
              </a:extLst>
            </p:cNvPr>
            <p:cNvGrpSpPr/>
            <p:nvPr/>
          </p:nvGrpSpPr>
          <p:grpSpPr>
            <a:xfrm>
              <a:off x="5179505" y="4321044"/>
              <a:ext cx="506277" cy="506277"/>
              <a:chOff x="6493605" y="1911473"/>
              <a:chExt cx="526472" cy="526472"/>
            </a:xfrm>
            <a:solidFill>
              <a:srgbClr val="517EAE"/>
            </a:solidFill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EA94B68C-ACD7-C5F7-1434-811FACDE2AD8}"/>
                  </a:ext>
                </a:extLst>
              </p:cNvPr>
              <p:cNvSpPr/>
              <p:nvPr/>
            </p:nvSpPr>
            <p:spPr>
              <a:xfrm>
                <a:off x="6493605" y="1911473"/>
                <a:ext cx="526472" cy="5264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sz="24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5" name="文本框 17">
                <a:extLst>
                  <a:ext uri="{FF2B5EF4-FFF2-40B4-BE49-F238E27FC236}">
                    <a16:creationId xmlns:a16="http://schemas.microsoft.com/office/drawing/2014/main" id="{87156323-F764-3D86-9B6D-EA56EC49205C}"/>
                  </a:ext>
                </a:extLst>
              </p:cNvPr>
              <p:cNvSpPr txBox="1"/>
              <p:nvPr/>
            </p:nvSpPr>
            <p:spPr>
              <a:xfrm>
                <a:off x="6593350" y="1913973"/>
                <a:ext cx="307975" cy="48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zh-CN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Arial Narrow" panose="020B0606020202030204" pitchFamily="34" charset="0"/>
                  </a:rPr>
                  <a:t>3</a:t>
                </a:r>
              </a:p>
            </p:txBody>
          </p:sp>
        </p:grp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07045870-4D96-D639-7DF9-ECE1D2D852B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biLevel thresh="25000"/>
          </a:blip>
          <a:stretch>
            <a:fillRect/>
          </a:stretch>
        </p:blipFill>
        <p:spPr>
          <a:xfrm>
            <a:off x="204888" y="317114"/>
            <a:ext cx="2895085" cy="50949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60895CFD-7C0C-CF71-2240-3D20843ADE61}"/>
              </a:ext>
            </a:extLst>
          </p:cNvPr>
          <p:cNvGrpSpPr/>
          <p:nvPr/>
        </p:nvGrpSpPr>
        <p:grpSpPr>
          <a:xfrm>
            <a:off x="5057899" y="5074518"/>
            <a:ext cx="4251704" cy="584775"/>
            <a:chOff x="5170365" y="5347204"/>
            <a:chExt cx="4251704" cy="58477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DA425157-8683-8825-EE23-7C1A85BADA4B}"/>
                </a:ext>
              </a:extLst>
            </p:cNvPr>
            <p:cNvGrpSpPr/>
            <p:nvPr/>
          </p:nvGrpSpPr>
          <p:grpSpPr>
            <a:xfrm>
              <a:off x="5170365" y="5347204"/>
              <a:ext cx="506277" cy="506277"/>
              <a:chOff x="6493605" y="1911473"/>
              <a:chExt cx="526472" cy="526472"/>
            </a:xfrm>
            <a:solidFill>
              <a:srgbClr val="517EAE"/>
            </a:solidFill>
          </p:grpSpPr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548AA4D7-2FE0-CADA-7CAB-00905FDBF55D}"/>
                  </a:ext>
                </a:extLst>
              </p:cNvPr>
              <p:cNvSpPr/>
              <p:nvPr/>
            </p:nvSpPr>
            <p:spPr>
              <a:xfrm>
                <a:off x="6493605" y="1911473"/>
                <a:ext cx="526472" cy="5264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sz="24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" name="文本框 17">
                <a:extLst>
                  <a:ext uri="{FF2B5EF4-FFF2-40B4-BE49-F238E27FC236}">
                    <a16:creationId xmlns:a16="http://schemas.microsoft.com/office/drawing/2014/main" id="{4983F00E-273A-2BF9-81E0-1AFCC10E50CF}"/>
                  </a:ext>
                </a:extLst>
              </p:cNvPr>
              <p:cNvSpPr txBox="1"/>
              <p:nvPr/>
            </p:nvSpPr>
            <p:spPr>
              <a:xfrm>
                <a:off x="6593350" y="1913973"/>
                <a:ext cx="307975" cy="48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zh-CN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Arial Narrow" panose="020B0606020202030204" pitchFamily="34" charset="0"/>
                  </a:rPr>
                  <a:t>4</a:t>
                </a:r>
              </a:p>
            </p:txBody>
          </p:sp>
        </p:grp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C854B61-1179-3C5D-15B3-32553329B2CF}"/>
                </a:ext>
              </a:extLst>
            </p:cNvPr>
            <p:cNvSpPr/>
            <p:nvPr/>
          </p:nvSpPr>
          <p:spPr>
            <a:xfrm>
              <a:off x="5954334" y="5347204"/>
              <a:ext cx="346773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  <a:defRPr/>
              </a:pPr>
              <a:r>
                <a:rPr lang="en-US" altLang="zh-CN" sz="3200" b="1" kern="100" spc="12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Summary</a:t>
              </a:r>
              <a:endParaRPr lang="zh-CN" altLang="en-US" sz="3200" b="1" kern="100" spc="12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85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2502A-B0C8-533D-7207-A1FD1B210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306053-FEB8-A271-E048-C6B9BDFBD7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306"/>
          <a:stretch/>
        </p:blipFill>
        <p:spPr>
          <a:xfrm>
            <a:off x="0" y="0"/>
            <a:ext cx="3594538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1114EA7-7681-33C1-8346-0716EE84F883}"/>
              </a:ext>
            </a:extLst>
          </p:cNvPr>
          <p:cNvSpPr txBox="1"/>
          <p:nvPr/>
        </p:nvSpPr>
        <p:spPr>
          <a:xfrm>
            <a:off x="329025" y="3169882"/>
            <a:ext cx="2770948" cy="675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2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CONTENTS</a:t>
            </a:r>
            <a:endParaRPr lang="zh-CN" altLang="en-US" sz="3792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5D2C4E9-83A2-21AA-5FE4-11287CFE4FDE}"/>
              </a:ext>
            </a:extLst>
          </p:cNvPr>
          <p:cNvGrpSpPr/>
          <p:nvPr/>
        </p:nvGrpSpPr>
        <p:grpSpPr>
          <a:xfrm>
            <a:off x="5048759" y="1046727"/>
            <a:ext cx="6585775" cy="584775"/>
            <a:chOff x="5179505" y="1899592"/>
            <a:chExt cx="6585775" cy="58477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F414348-EEAA-C693-84F3-9FF00635FE89}"/>
                </a:ext>
              </a:extLst>
            </p:cNvPr>
            <p:cNvSpPr/>
            <p:nvPr/>
          </p:nvSpPr>
          <p:spPr>
            <a:xfrm>
              <a:off x="5954334" y="1899592"/>
              <a:ext cx="581094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  <a:defRPr/>
              </a:pPr>
              <a:r>
                <a:rPr lang="en-US" altLang="zh-CN" sz="3200" b="1" kern="100" spc="12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Motivation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6B1F8573-85A0-3596-5BC3-2F657E71645A}"/>
                </a:ext>
              </a:extLst>
            </p:cNvPr>
            <p:cNvGrpSpPr/>
            <p:nvPr/>
          </p:nvGrpSpPr>
          <p:grpSpPr>
            <a:xfrm>
              <a:off x="5179505" y="1946139"/>
              <a:ext cx="506277" cy="506277"/>
              <a:chOff x="6493605" y="1911473"/>
              <a:chExt cx="526472" cy="526472"/>
            </a:xfrm>
            <a:solidFill>
              <a:srgbClr val="517EAE"/>
            </a:solidFill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542753B6-C854-E3E5-5235-9F2556507D04}"/>
                  </a:ext>
                </a:extLst>
              </p:cNvPr>
              <p:cNvSpPr/>
              <p:nvPr/>
            </p:nvSpPr>
            <p:spPr>
              <a:xfrm>
                <a:off x="6493605" y="1911473"/>
                <a:ext cx="526472" cy="5264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>
                  <a:solidFill>
                    <a:srgbClr val="446B9B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9" name="文本框 9">
                <a:extLst>
                  <a:ext uri="{FF2B5EF4-FFF2-40B4-BE49-F238E27FC236}">
                    <a16:creationId xmlns:a16="http://schemas.microsoft.com/office/drawing/2014/main" id="{D49FDA5F-9594-576B-7C7F-1546C3D1B654}"/>
                  </a:ext>
                </a:extLst>
              </p:cNvPr>
              <p:cNvSpPr txBox="1"/>
              <p:nvPr/>
            </p:nvSpPr>
            <p:spPr>
              <a:xfrm>
                <a:off x="6602860" y="1913973"/>
                <a:ext cx="307975" cy="48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zh-CN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Arial Narrow" panose="020B0606020202030204" pitchFamily="34" charset="0"/>
                  </a:rPr>
                  <a:t>1</a:t>
                </a: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F1EF5EF-C028-DEB4-CD26-FE64AB537EB0}"/>
              </a:ext>
            </a:extLst>
          </p:cNvPr>
          <p:cNvGrpSpPr/>
          <p:nvPr/>
        </p:nvGrpSpPr>
        <p:grpSpPr>
          <a:xfrm>
            <a:off x="5048759" y="2360910"/>
            <a:ext cx="5549455" cy="584775"/>
            <a:chOff x="5179505" y="3092580"/>
            <a:chExt cx="5549455" cy="584775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B6DF915-A996-DE37-CEFF-691C2FC55FE8}"/>
                </a:ext>
              </a:extLst>
            </p:cNvPr>
            <p:cNvSpPr/>
            <p:nvPr/>
          </p:nvSpPr>
          <p:spPr>
            <a:xfrm>
              <a:off x="5954334" y="3092580"/>
              <a:ext cx="47746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  <a:defRPr/>
              </a:pPr>
              <a:r>
                <a:rPr lang="en-US" altLang="zh-CN" sz="3200" b="1" kern="100" spc="12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Data and methods</a:t>
              </a:r>
              <a:endParaRPr lang="zh-CN" altLang="en-US" sz="3200" b="1" kern="100" spc="12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D930584-5E4B-042D-7144-1E7BD80C11E0}"/>
                </a:ext>
              </a:extLst>
            </p:cNvPr>
            <p:cNvGrpSpPr/>
            <p:nvPr/>
          </p:nvGrpSpPr>
          <p:grpSpPr>
            <a:xfrm>
              <a:off x="5179505" y="3146696"/>
              <a:ext cx="506277" cy="513017"/>
              <a:chOff x="6493605" y="1904464"/>
              <a:chExt cx="526472" cy="533481"/>
            </a:xfrm>
            <a:solidFill>
              <a:srgbClr val="517EAE"/>
            </a:solidFill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21213D44-E39A-41C0-8CA1-E7D36C370D8C}"/>
                  </a:ext>
                </a:extLst>
              </p:cNvPr>
              <p:cNvSpPr/>
              <p:nvPr/>
            </p:nvSpPr>
            <p:spPr>
              <a:xfrm>
                <a:off x="6493605" y="1911473"/>
                <a:ext cx="526472" cy="5264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7" name="文本框 14">
                <a:extLst>
                  <a:ext uri="{FF2B5EF4-FFF2-40B4-BE49-F238E27FC236}">
                    <a16:creationId xmlns:a16="http://schemas.microsoft.com/office/drawing/2014/main" id="{00F7D0D0-7269-27EA-ED39-A4BF71C54151}"/>
                  </a:ext>
                </a:extLst>
              </p:cNvPr>
              <p:cNvSpPr txBox="1"/>
              <p:nvPr/>
            </p:nvSpPr>
            <p:spPr>
              <a:xfrm>
                <a:off x="6602860" y="1904464"/>
                <a:ext cx="307975" cy="48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zh-CN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Arial Narrow" panose="020B0606020202030204" pitchFamily="34" charset="0"/>
                  </a:rPr>
                  <a:t>2</a:t>
                </a: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2292F0A-DC60-6FC4-9CE6-5DFE791820BE}"/>
              </a:ext>
            </a:extLst>
          </p:cNvPr>
          <p:cNvGrpSpPr/>
          <p:nvPr/>
        </p:nvGrpSpPr>
        <p:grpSpPr>
          <a:xfrm>
            <a:off x="5048759" y="3637569"/>
            <a:ext cx="4242564" cy="584775"/>
            <a:chOff x="5179505" y="4306432"/>
            <a:chExt cx="4242564" cy="58477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29EB2C1-538A-F034-BACC-4FAC73604BB9}"/>
                </a:ext>
              </a:extLst>
            </p:cNvPr>
            <p:cNvSpPr/>
            <p:nvPr/>
          </p:nvSpPr>
          <p:spPr>
            <a:xfrm>
              <a:off x="5954334" y="4306432"/>
              <a:ext cx="346773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  <a:defRPr/>
              </a:pPr>
              <a:r>
                <a:rPr lang="en-US" altLang="zh-CN" sz="3200" b="1" kern="100" spc="12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Main Results</a:t>
              </a:r>
              <a:endParaRPr lang="zh-CN" altLang="en-US" sz="3200" b="1" kern="100" spc="12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2955FF47-17F9-A8DF-3BF0-59F6B5540EA8}"/>
                </a:ext>
              </a:extLst>
            </p:cNvPr>
            <p:cNvGrpSpPr/>
            <p:nvPr/>
          </p:nvGrpSpPr>
          <p:grpSpPr>
            <a:xfrm>
              <a:off x="5179505" y="4321044"/>
              <a:ext cx="506277" cy="506277"/>
              <a:chOff x="6493605" y="1911473"/>
              <a:chExt cx="526472" cy="526472"/>
            </a:xfrm>
            <a:solidFill>
              <a:srgbClr val="517EAE"/>
            </a:solidFill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A3EAF59D-BFBE-483C-15A6-F224EAB3CD59}"/>
                  </a:ext>
                </a:extLst>
              </p:cNvPr>
              <p:cNvSpPr/>
              <p:nvPr/>
            </p:nvSpPr>
            <p:spPr>
              <a:xfrm>
                <a:off x="6493605" y="1911473"/>
                <a:ext cx="526472" cy="5264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sz="24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5" name="文本框 17">
                <a:extLst>
                  <a:ext uri="{FF2B5EF4-FFF2-40B4-BE49-F238E27FC236}">
                    <a16:creationId xmlns:a16="http://schemas.microsoft.com/office/drawing/2014/main" id="{DE8D49F6-4CA4-8729-6C6F-7E77C0CD06F4}"/>
                  </a:ext>
                </a:extLst>
              </p:cNvPr>
              <p:cNvSpPr txBox="1"/>
              <p:nvPr/>
            </p:nvSpPr>
            <p:spPr>
              <a:xfrm>
                <a:off x="6593350" y="1913973"/>
                <a:ext cx="307975" cy="48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zh-CN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Arial Narrow" panose="020B0606020202030204" pitchFamily="34" charset="0"/>
                  </a:rPr>
                  <a:t>3</a:t>
                </a:r>
              </a:p>
            </p:txBody>
          </p:sp>
        </p:grp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8D6EA78E-73B4-B4AB-3A5F-EA6A5161D87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biLevel thresh="25000"/>
          </a:blip>
          <a:stretch>
            <a:fillRect/>
          </a:stretch>
        </p:blipFill>
        <p:spPr>
          <a:xfrm>
            <a:off x="204888" y="317114"/>
            <a:ext cx="2895085" cy="50949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A9FBD34A-203D-4026-2C8E-D7639AF4E86D}"/>
              </a:ext>
            </a:extLst>
          </p:cNvPr>
          <p:cNvGrpSpPr/>
          <p:nvPr/>
        </p:nvGrpSpPr>
        <p:grpSpPr>
          <a:xfrm>
            <a:off x="5048759" y="4946482"/>
            <a:ext cx="4251704" cy="584775"/>
            <a:chOff x="5170365" y="5347204"/>
            <a:chExt cx="4251704" cy="58477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EF37E873-13AF-F558-8A25-490FF70E9B2A}"/>
                </a:ext>
              </a:extLst>
            </p:cNvPr>
            <p:cNvGrpSpPr/>
            <p:nvPr/>
          </p:nvGrpSpPr>
          <p:grpSpPr>
            <a:xfrm>
              <a:off x="5170365" y="5347204"/>
              <a:ext cx="506277" cy="506277"/>
              <a:chOff x="6493605" y="1911473"/>
              <a:chExt cx="526472" cy="526472"/>
            </a:xfrm>
            <a:solidFill>
              <a:srgbClr val="517EAE"/>
            </a:solidFill>
          </p:grpSpPr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2E1FC005-50E4-1B6D-31FF-81506BAF1479}"/>
                  </a:ext>
                </a:extLst>
              </p:cNvPr>
              <p:cNvSpPr/>
              <p:nvPr/>
            </p:nvSpPr>
            <p:spPr>
              <a:xfrm>
                <a:off x="6493605" y="1911473"/>
                <a:ext cx="526472" cy="5264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sz="24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" name="文本框 17">
                <a:extLst>
                  <a:ext uri="{FF2B5EF4-FFF2-40B4-BE49-F238E27FC236}">
                    <a16:creationId xmlns:a16="http://schemas.microsoft.com/office/drawing/2014/main" id="{14CEACBC-146D-53C9-BF7B-F5070FAA1B20}"/>
                  </a:ext>
                </a:extLst>
              </p:cNvPr>
              <p:cNvSpPr txBox="1"/>
              <p:nvPr/>
            </p:nvSpPr>
            <p:spPr>
              <a:xfrm>
                <a:off x="6593350" y="1913973"/>
                <a:ext cx="307975" cy="48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zh-CN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Arial Narrow" panose="020B0606020202030204" pitchFamily="34" charset="0"/>
                  </a:rPr>
                  <a:t>4</a:t>
                </a:r>
              </a:p>
            </p:txBody>
          </p:sp>
        </p:grp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2F9FB86-CCE3-4298-31D8-BCAEDF959EEC}"/>
                </a:ext>
              </a:extLst>
            </p:cNvPr>
            <p:cNvSpPr/>
            <p:nvPr/>
          </p:nvSpPr>
          <p:spPr>
            <a:xfrm>
              <a:off x="5954334" y="5347204"/>
              <a:ext cx="346773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  <a:defRPr/>
              </a:pPr>
              <a:r>
                <a:rPr lang="en-US" altLang="zh-CN" sz="3200" b="1" kern="100" spc="12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Summary</a:t>
              </a:r>
              <a:endParaRPr lang="zh-CN" altLang="en-US" sz="3200" b="1" kern="100" spc="12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493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060C0E0-6B8D-4796-0341-72D39C8D6F28}"/>
              </a:ext>
            </a:extLst>
          </p:cNvPr>
          <p:cNvSpPr/>
          <p:nvPr/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rgbClr val="517E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Summary 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FC9EAA2-22C7-C090-9887-14071250112E}"/>
              </a:ext>
            </a:extLst>
          </p:cNvPr>
          <p:cNvSpPr txBox="1"/>
          <p:nvPr/>
        </p:nvSpPr>
        <p:spPr>
          <a:xfrm>
            <a:off x="725952" y="1033967"/>
            <a:ext cx="10740095" cy="3782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East Antarctica is a region with frequent blocking in the Southern Hemisphere, with the highest frequency in the austral winter and the lowest in summer.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variation in East Antarctic blocking frequency is regulated by the phase change of SAM; positive phase SAM is unfavorable for the occurrence of blocking in East Antarctica.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East Antarctic blocking has an important impact on the occurrence of extreme climate events in inland Antarctica: approximately 30% of extreme precipitation in the Antarctic Plateau region is contributed by blocking; more than half of the explosive warmings over the Dome C region are driven by blocking located in Wilkes Land.</a:t>
            </a:r>
          </a:p>
        </p:txBody>
      </p:sp>
      <p:sp>
        <p:nvSpPr>
          <p:cNvPr id="5" name="object 120">
            <a:extLst>
              <a:ext uri="{FF2B5EF4-FFF2-40B4-BE49-F238E27FC236}">
                <a16:creationId xmlns:a16="http://schemas.microsoft.com/office/drawing/2014/main" id="{BF252743-1287-AC87-4F96-861FABF1E6EA}"/>
              </a:ext>
            </a:extLst>
          </p:cNvPr>
          <p:cNvSpPr/>
          <p:nvPr/>
        </p:nvSpPr>
        <p:spPr>
          <a:xfrm>
            <a:off x="368751" y="4816862"/>
            <a:ext cx="11610912" cy="1966641"/>
          </a:xfrm>
          <a:custGeom>
            <a:avLst/>
            <a:gdLst/>
            <a:ahLst/>
            <a:cxnLst/>
            <a:rect l="l" t="t" r="r" b="b"/>
            <a:pathLst>
              <a:path w="7467600" h="1016000">
                <a:moveTo>
                  <a:pt x="0" y="0"/>
                </a:moveTo>
                <a:lnTo>
                  <a:pt x="7467600" y="0"/>
                </a:lnTo>
                <a:lnTo>
                  <a:pt x="7467600" y="1015662"/>
                </a:lnTo>
                <a:lnTo>
                  <a:pt x="0" y="1015662"/>
                </a:lnTo>
                <a:lnTo>
                  <a:pt x="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tabLst>
                <a:tab pos="298450" algn="l"/>
              </a:tabLst>
            </a:pP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For more details, please refer to:</a:t>
            </a:r>
            <a:endParaRPr lang="en-US" altLang="zh-CN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tabLst>
                <a:tab pos="298450" algn="l"/>
              </a:tabLst>
            </a:pPr>
            <a:r>
              <a:rPr lang="en-US" altLang="zh-CN" sz="2000" spc="-5" dirty="0">
                <a:latin typeface="Times New Roman"/>
                <a:cs typeface="Times New Roman"/>
              </a:rPr>
              <a:t>Sai Wang, </a:t>
            </a:r>
            <a:r>
              <a:rPr lang="en-US" altLang="zh-CN" sz="2000" spc="-5" dirty="0" err="1">
                <a:latin typeface="Times New Roman"/>
                <a:cs typeface="Times New Roman"/>
              </a:rPr>
              <a:t>Minghu</a:t>
            </a:r>
            <a:r>
              <a:rPr lang="en-US" altLang="zh-CN" sz="2000" spc="-5" dirty="0">
                <a:latin typeface="Times New Roman"/>
                <a:cs typeface="Times New Roman"/>
              </a:rPr>
              <a:t> Ding*, Ge Liu, et al. New record of explosive warmings in East Antarctica, Science Bulletin. 2023, 68(2) :129-132</a:t>
            </a:r>
          </a:p>
          <a:p>
            <a:pPr marL="12700">
              <a:tabLst>
                <a:tab pos="298450" algn="l"/>
              </a:tabLst>
            </a:pPr>
            <a:r>
              <a:rPr lang="en-US" altLang="zh-CN" sz="2000" spc="-5" dirty="0">
                <a:latin typeface="Times New Roman"/>
                <a:cs typeface="Times New Roman"/>
              </a:rPr>
              <a:t>Sai Wang, </a:t>
            </a:r>
            <a:r>
              <a:rPr lang="en-US" altLang="zh-CN" sz="2000" spc="-5" dirty="0" err="1">
                <a:latin typeface="Times New Roman"/>
                <a:cs typeface="Times New Roman"/>
              </a:rPr>
              <a:t>Minghu</a:t>
            </a:r>
            <a:r>
              <a:rPr lang="en-US" altLang="zh-CN" sz="2000" spc="-5" dirty="0">
                <a:latin typeface="Times New Roman"/>
                <a:cs typeface="Times New Roman"/>
              </a:rPr>
              <a:t> Ding*, Ge Liu, et al. Blocking Events in East Antarctica: Impact on Precipitation and their Association with Large-Scale Atmospheric Circulation Modes, Journal of Climate. 2024,37(4): 1333-1345</a:t>
            </a:r>
          </a:p>
        </p:txBody>
      </p:sp>
    </p:spTree>
    <p:extLst>
      <p:ext uri="{BB962C8B-B14F-4D97-AF65-F5344CB8AC3E}">
        <p14:creationId xmlns:p14="http://schemas.microsoft.com/office/powerpoint/2010/main" val="575366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41538" y="2182125"/>
            <a:ext cx="10508923" cy="149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0" b="1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Thanks for listening</a:t>
            </a:r>
            <a:r>
              <a:rPr lang="zh-CN" altLang="en-US" sz="8000" b="1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！</a:t>
            </a:r>
            <a:endParaRPr lang="en-US" altLang="zh-CN" sz="8000" b="1" kern="1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32AD934-77DF-2896-E842-5169E0A036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biLevel thresh="25000"/>
          </a:blip>
          <a:stretch>
            <a:fillRect/>
          </a:stretch>
        </p:blipFill>
        <p:spPr>
          <a:xfrm>
            <a:off x="378624" y="394517"/>
            <a:ext cx="3986342" cy="70154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8356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060C0E0-6B8D-4796-0341-72D39C8D6F28}"/>
              </a:ext>
            </a:extLst>
          </p:cNvPr>
          <p:cNvSpPr/>
          <p:nvPr/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rgbClr val="517E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Record-breaking warming event in Antarctica (and on Earth)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40A6555-F5C0-323B-3140-2B6E8A178CC9}"/>
              </a:ext>
            </a:extLst>
          </p:cNvPr>
          <p:cNvSpPr txBox="1"/>
          <p:nvPr/>
        </p:nvSpPr>
        <p:spPr>
          <a:xfrm>
            <a:off x="298117" y="1077405"/>
            <a:ext cx="11595765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42900" algn="just">
              <a:lnSpc>
                <a:spcPct val="150000"/>
              </a:lnSpc>
              <a:buFont typeface="Wingdings" panose="05000000000000000000" pitchFamily="2" charset="2"/>
              <a:buChar char="n"/>
              <a:tabLst>
                <a:tab pos="355600" algn="l"/>
              </a:tabLst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en-US" altLang="zh-CN" sz="2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Mar, 2022: </a:t>
            </a:r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AirT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increased by ~44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℃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around Dome C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62EE00E-3568-7B39-59AF-32745CA22F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61" y="1769189"/>
            <a:ext cx="6264696" cy="355118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18700D2-17FE-6C77-52A6-E62B45919E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477" y="2588729"/>
            <a:ext cx="4414824" cy="197141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2A23CA1-6DFF-6A2C-BFB2-FE8815CB4289}"/>
              </a:ext>
            </a:extLst>
          </p:cNvPr>
          <p:cNvSpPr txBox="1"/>
          <p:nvPr/>
        </p:nvSpPr>
        <p:spPr>
          <a:xfrm>
            <a:off x="377612" y="5378314"/>
            <a:ext cx="11436775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SAT at the Concordia station experienced a rapid increase from the 15th to 18th of March 2022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salient increase in the SAT occurred over the region from Wilkes Land to Victoria Land, with the maximal warming anomalies over the Dome C region</a:t>
            </a:r>
          </a:p>
        </p:txBody>
      </p:sp>
    </p:spTree>
    <p:extLst>
      <p:ext uri="{BB962C8B-B14F-4D97-AF65-F5344CB8AC3E}">
        <p14:creationId xmlns:p14="http://schemas.microsoft.com/office/powerpoint/2010/main" val="373440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060C0E0-6B8D-4796-0341-72D39C8D6F28}"/>
              </a:ext>
            </a:extLst>
          </p:cNvPr>
          <p:cNvSpPr/>
          <p:nvPr/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rgbClr val="517E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Mechanism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8B37F6F-B921-CF7A-0A35-07F95474D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02" y="1044448"/>
            <a:ext cx="5354338" cy="5502678"/>
          </a:xfrm>
          <a:prstGeom prst="rect">
            <a:avLst/>
          </a:prstGeom>
        </p:spPr>
      </p:pic>
      <p:pic>
        <p:nvPicPr>
          <p:cNvPr id="3" name="图片 17">
            <a:extLst>
              <a:ext uri="{FF2B5EF4-FFF2-40B4-BE49-F238E27FC236}">
                <a16:creationId xmlns:a16="http://schemas.microsoft.com/office/drawing/2014/main" id="{03589CD6-F56E-F464-4A4F-B0796AEF3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98" y="2330479"/>
            <a:ext cx="5155974" cy="297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D6AD7C1-61B2-D3E9-9641-CB9EA945C5C7}"/>
              </a:ext>
            </a:extLst>
          </p:cNvPr>
          <p:cNvSpPr txBox="1"/>
          <p:nvPr/>
        </p:nvSpPr>
        <p:spPr>
          <a:xfrm rot="489200">
            <a:off x="6384022" y="2161202"/>
            <a:ext cx="1414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Rossby Wave</a:t>
            </a:r>
            <a:endParaRPr lang="zh-CN" altLang="en-US" sz="16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8BBE87B-30A1-0024-78D9-E4880D667CC9}"/>
              </a:ext>
            </a:extLst>
          </p:cNvPr>
          <p:cNvSpPr txBox="1"/>
          <p:nvPr/>
        </p:nvSpPr>
        <p:spPr>
          <a:xfrm rot="489200">
            <a:off x="8812340" y="4569901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Atmospheric River</a:t>
            </a:r>
            <a:endParaRPr lang="zh-CN" altLang="en-US" sz="16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B620E9E-C202-0866-20AE-96794C59CF80}"/>
              </a:ext>
            </a:extLst>
          </p:cNvPr>
          <p:cNvSpPr txBox="1"/>
          <p:nvPr/>
        </p:nvSpPr>
        <p:spPr>
          <a:xfrm>
            <a:off x="8853204" y="3276501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Blocking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84007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060C0E0-6B8D-4796-0341-72D39C8D6F28}"/>
              </a:ext>
            </a:extLst>
          </p:cNvPr>
          <p:cNvSpPr/>
          <p:nvPr/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rgbClr val="517E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Composite anomalies of explosive warmings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8B37F6F-B921-CF7A-0A35-07F95474D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02" y="1044448"/>
            <a:ext cx="5354338" cy="550267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3A8662C-2DDE-8796-8D9F-D211851D6D2C}"/>
              </a:ext>
            </a:extLst>
          </p:cNvPr>
          <p:cNvSpPr txBox="1"/>
          <p:nvPr/>
        </p:nvSpPr>
        <p:spPr>
          <a:xfrm>
            <a:off x="6226385" y="1406810"/>
            <a:ext cx="5611709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past 40 years (January 1979–March 2022), 58 explosive warming events were detected over the Dome C region.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typical structure of blocking high can be observed during the explosive warmings, with a high-pressure anomaly over the Wilkes Land and two low-pressure anomalies on the east and west sides of this ridge.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blocking high over the Wilkes Land guides the intense poleward moisture fluxes to the Antarctic ice sheet, which  cause immediate warming over Dome C due to the large amounts of water vapor and cloud liquid water.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8A67924-F73E-003E-5331-9CF9F7F661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853" t="49368" r="14467"/>
          <a:stretch>
            <a:fillRect/>
          </a:stretch>
        </p:blipFill>
        <p:spPr>
          <a:xfrm>
            <a:off x="709400" y="1044448"/>
            <a:ext cx="5256216" cy="278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1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060C0E0-6B8D-4796-0341-72D39C8D6F28}"/>
              </a:ext>
            </a:extLst>
          </p:cNvPr>
          <p:cNvSpPr/>
          <p:nvPr/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rgbClr val="517E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Influence of Blocking on explosive warming over Dome C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844068C-D793-25AD-D344-FB7FABF6C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657" y="1044326"/>
            <a:ext cx="5618583" cy="581367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408769B-12F2-C444-B6F6-6F332447191A}"/>
              </a:ext>
            </a:extLst>
          </p:cNvPr>
          <p:cNvSpPr txBox="1"/>
          <p:nvPr/>
        </p:nvSpPr>
        <p:spPr>
          <a:xfrm>
            <a:off x="117843" y="5639045"/>
            <a:ext cx="5723285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the 58 explosive warming events,  34 were driven by Wilkes Land blocking.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DF66728-97DF-3D41-C661-2824E56F0B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8872"/>
          <a:stretch/>
        </p:blipFill>
        <p:spPr>
          <a:xfrm>
            <a:off x="732209" y="1554112"/>
            <a:ext cx="4494552" cy="419681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FE40EE4-8C77-A18C-BEF6-5CE8D2936D46}"/>
              </a:ext>
            </a:extLst>
          </p:cNvPr>
          <p:cNvSpPr txBox="1"/>
          <p:nvPr/>
        </p:nvSpPr>
        <p:spPr>
          <a:xfrm>
            <a:off x="1087809" y="1132265"/>
            <a:ext cx="3585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Composite blocking frequency (%)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274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626EB-0E34-FC1E-1094-53DF46C87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794E1C6-3272-044D-DD3E-F143082AF650}"/>
              </a:ext>
            </a:extLst>
          </p:cNvPr>
          <p:cNvSpPr/>
          <p:nvPr/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rgbClr val="517E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Blocking circulation intensity </a:t>
            </a:r>
            <a:r>
              <a:rPr lang="en-US" altLang="zh-CN" sz="36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warming intensity 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8B45336-0948-A47D-3995-750DFE86BB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53" t="49368" r="14467"/>
          <a:stretch>
            <a:fillRect/>
          </a:stretch>
        </p:blipFill>
        <p:spPr>
          <a:xfrm>
            <a:off x="6320033" y="1385149"/>
            <a:ext cx="5729821" cy="303445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0AC6D1C-B1BC-FB09-F589-B2CEB7FC5673}"/>
              </a:ext>
            </a:extLst>
          </p:cNvPr>
          <p:cNvSpPr txBox="1"/>
          <p:nvPr/>
        </p:nvSpPr>
        <p:spPr>
          <a:xfrm>
            <a:off x="721360" y="4613832"/>
            <a:ext cx="10749280" cy="212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magnitude of warming depends largely on the circulation intensity of the blocking high. A blocking high with stronger circulation intensity can transport more heat and moisture from low latitudes to the interior of Antarctica, thereby causing warm anomalies over Dome C.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unprecedented explosive warming on March 18, 2022 was driven by the blocking high with the strongest circulation intensity.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746A3FD-86CF-4889-35A2-61AF496619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85" t="-1282" r="-2712" b="1282"/>
          <a:stretch>
            <a:fillRect/>
          </a:stretch>
        </p:blipFill>
        <p:spPr>
          <a:xfrm>
            <a:off x="721360" y="1126920"/>
            <a:ext cx="6350514" cy="346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63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060C0E0-6B8D-4796-0341-72D39C8D6F28}"/>
              </a:ext>
            </a:extLst>
          </p:cNvPr>
          <p:cNvSpPr/>
          <p:nvPr/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rgbClr val="517E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More research related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EE977E0-9131-F258-5755-B206FE3773BE}"/>
              </a:ext>
            </a:extLst>
          </p:cNvPr>
          <p:cNvSpPr txBox="1"/>
          <p:nvPr/>
        </p:nvSpPr>
        <p:spPr>
          <a:xfrm>
            <a:off x="243840" y="1067178"/>
            <a:ext cx="11348720" cy="2120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Atmospheric rivers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(ARs) can cause extreme precipitation on the AIS(Wille et al., 2021;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Maclennan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et al., 2022); they can also trigger extreme high temperatures, leading to extreme melt in certain  regions (Turner et al., 2022; Hirasawa et al., 2000).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occurrence of 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blocking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is more conducive to the landfall of ARs on the Antarctic ice sheet (Wille et al., 2021; 2024).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C3CF640A-6FAF-C137-3606-9D0B4C98E6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08"/>
          <a:stretch/>
        </p:blipFill>
        <p:spPr>
          <a:xfrm>
            <a:off x="645978" y="3429000"/>
            <a:ext cx="3786162" cy="2960080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3954DC2E-F0C7-93F1-4C4A-6E73CB90D3F8}"/>
              </a:ext>
            </a:extLst>
          </p:cNvPr>
          <p:cNvSpPr txBox="1"/>
          <p:nvPr/>
        </p:nvSpPr>
        <p:spPr>
          <a:xfrm>
            <a:off x="454980" y="3244320"/>
            <a:ext cx="3606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AR’s contribution to  annual precipitation</a:t>
            </a:r>
            <a:endParaRPr lang="zh-CN" altLang="en-US" sz="1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73A2883B-2262-6EA2-07E1-7D34620D5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157" y="3843328"/>
            <a:ext cx="5849443" cy="2545752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B508A917-D8A5-71F7-4B47-D1F039F9F16F}"/>
              </a:ext>
            </a:extLst>
          </p:cNvPr>
          <p:cNvSpPr txBox="1"/>
          <p:nvPr/>
        </p:nvSpPr>
        <p:spPr>
          <a:xfrm>
            <a:off x="6096000" y="3362144"/>
            <a:ext cx="37861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Schematic diagram of blocking affecting ARs</a:t>
            </a:r>
            <a:endParaRPr lang="zh-CN" altLang="en-US" sz="1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478E4D1-6423-E568-AF84-4AF54E64043E}"/>
              </a:ext>
            </a:extLst>
          </p:cNvPr>
          <p:cNvSpPr txBox="1"/>
          <p:nvPr/>
        </p:nvSpPr>
        <p:spPr>
          <a:xfrm>
            <a:off x="747400" y="6308603"/>
            <a:ext cx="3021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(Maclennan et al., 2022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7ADDABE-3D62-3110-678A-18EFB8B63E87}"/>
              </a:ext>
            </a:extLst>
          </p:cNvPr>
          <p:cNvSpPr txBox="1"/>
          <p:nvPr/>
        </p:nvSpPr>
        <p:spPr>
          <a:xfrm>
            <a:off x="7097080" y="6247621"/>
            <a:ext cx="3021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(Hirasawa et al., 2000)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38573DC8-7B3C-B79E-A5F7-18AED674DCE4}"/>
              </a:ext>
            </a:extLst>
          </p:cNvPr>
          <p:cNvSpPr/>
          <p:nvPr/>
        </p:nvSpPr>
        <p:spPr>
          <a:xfrm>
            <a:off x="566160" y="5453943"/>
            <a:ext cx="11348720" cy="1351072"/>
          </a:xfrm>
          <a:prstGeom prst="rect">
            <a:avLst/>
          </a:prstGeom>
          <a:solidFill>
            <a:srgbClr val="80A9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Current issue: 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 research has systematically studied the climatological characteristics and climatic impacts of Antarctic blocking.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426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D5894-603B-F2AF-E0DF-04CF91E33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EE57ED5-B3C4-9BC8-2D12-20D7891ED3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306"/>
          <a:stretch/>
        </p:blipFill>
        <p:spPr>
          <a:xfrm>
            <a:off x="0" y="0"/>
            <a:ext cx="3594538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F7056C8-9019-06B0-D0C5-D09B0C4A7AE1}"/>
              </a:ext>
            </a:extLst>
          </p:cNvPr>
          <p:cNvSpPr txBox="1"/>
          <p:nvPr/>
        </p:nvSpPr>
        <p:spPr>
          <a:xfrm>
            <a:off x="329025" y="3169882"/>
            <a:ext cx="2770948" cy="675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2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CONTENTS</a:t>
            </a:r>
            <a:endParaRPr lang="zh-CN" altLang="en-US" sz="3792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FC53F5A-0AE6-FCE5-E178-00239890FBBE}"/>
              </a:ext>
            </a:extLst>
          </p:cNvPr>
          <p:cNvGrpSpPr/>
          <p:nvPr/>
        </p:nvGrpSpPr>
        <p:grpSpPr>
          <a:xfrm>
            <a:off x="5048759" y="1046727"/>
            <a:ext cx="6585775" cy="584775"/>
            <a:chOff x="5179505" y="1899592"/>
            <a:chExt cx="6585775" cy="58477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FD18093-3E54-A0B6-25C1-26090AC1B2E2}"/>
                </a:ext>
              </a:extLst>
            </p:cNvPr>
            <p:cNvSpPr/>
            <p:nvPr/>
          </p:nvSpPr>
          <p:spPr>
            <a:xfrm>
              <a:off x="5954334" y="1899592"/>
              <a:ext cx="581094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  <a:defRPr/>
              </a:pPr>
              <a:r>
                <a:rPr lang="en-US" altLang="zh-CN" sz="3200" b="1" kern="100" spc="12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Motivation</a:t>
              </a: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20C832F7-17AE-31A7-2DEC-CBACD9B6E79A}"/>
                </a:ext>
              </a:extLst>
            </p:cNvPr>
            <p:cNvGrpSpPr/>
            <p:nvPr/>
          </p:nvGrpSpPr>
          <p:grpSpPr>
            <a:xfrm>
              <a:off x="5179505" y="1946139"/>
              <a:ext cx="506277" cy="506277"/>
              <a:chOff x="6493605" y="1911473"/>
              <a:chExt cx="526472" cy="526472"/>
            </a:xfrm>
            <a:solidFill>
              <a:srgbClr val="517EAE"/>
            </a:solidFill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5AD331E0-5D7C-1CC4-0072-CD60393761B4}"/>
                  </a:ext>
                </a:extLst>
              </p:cNvPr>
              <p:cNvSpPr/>
              <p:nvPr/>
            </p:nvSpPr>
            <p:spPr>
              <a:xfrm>
                <a:off x="6493605" y="1911473"/>
                <a:ext cx="526472" cy="5264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>
                  <a:solidFill>
                    <a:srgbClr val="446B9B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9" name="文本框 9">
                <a:extLst>
                  <a:ext uri="{FF2B5EF4-FFF2-40B4-BE49-F238E27FC236}">
                    <a16:creationId xmlns:a16="http://schemas.microsoft.com/office/drawing/2014/main" id="{3B759BC4-928A-99C1-A67A-50A03BAA564E}"/>
                  </a:ext>
                </a:extLst>
              </p:cNvPr>
              <p:cNvSpPr txBox="1"/>
              <p:nvPr/>
            </p:nvSpPr>
            <p:spPr>
              <a:xfrm>
                <a:off x="6602860" y="1913973"/>
                <a:ext cx="307975" cy="48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zh-CN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Arial Narrow" panose="020B0606020202030204" pitchFamily="34" charset="0"/>
                  </a:rPr>
                  <a:t>1</a:t>
                </a: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4FC8892-05E7-B7AB-9BD8-CEE3D770308A}"/>
              </a:ext>
            </a:extLst>
          </p:cNvPr>
          <p:cNvGrpSpPr/>
          <p:nvPr/>
        </p:nvGrpSpPr>
        <p:grpSpPr>
          <a:xfrm>
            <a:off x="5048759" y="2360910"/>
            <a:ext cx="5549455" cy="584775"/>
            <a:chOff x="5179505" y="3092580"/>
            <a:chExt cx="5549455" cy="584775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F2CD72F-FA09-556E-3F22-1B707E9556DC}"/>
                </a:ext>
              </a:extLst>
            </p:cNvPr>
            <p:cNvSpPr/>
            <p:nvPr/>
          </p:nvSpPr>
          <p:spPr>
            <a:xfrm>
              <a:off x="5954334" y="3092580"/>
              <a:ext cx="47746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  <a:defRPr/>
              </a:pPr>
              <a:r>
                <a:rPr lang="en-US" altLang="zh-CN" sz="3200" b="1" kern="100" spc="12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Data and methods</a:t>
              </a:r>
              <a:endParaRPr lang="zh-CN" altLang="en-US" sz="3200" b="1" kern="100" spc="12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46515E33-FCDA-D92E-C48C-9577126016B3}"/>
                </a:ext>
              </a:extLst>
            </p:cNvPr>
            <p:cNvGrpSpPr/>
            <p:nvPr/>
          </p:nvGrpSpPr>
          <p:grpSpPr>
            <a:xfrm>
              <a:off x="5179505" y="3146696"/>
              <a:ext cx="506277" cy="513017"/>
              <a:chOff x="6493605" y="1904464"/>
              <a:chExt cx="526472" cy="533481"/>
            </a:xfrm>
            <a:solidFill>
              <a:srgbClr val="517EAE"/>
            </a:solidFill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4C47A796-E46A-3F49-B635-BFD99FF9FBCD}"/>
                  </a:ext>
                </a:extLst>
              </p:cNvPr>
              <p:cNvSpPr/>
              <p:nvPr/>
            </p:nvSpPr>
            <p:spPr>
              <a:xfrm>
                <a:off x="6493605" y="1911473"/>
                <a:ext cx="526472" cy="5264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7" name="文本框 14">
                <a:extLst>
                  <a:ext uri="{FF2B5EF4-FFF2-40B4-BE49-F238E27FC236}">
                    <a16:creationId xmlns:a16="http://schemas.microsoft.com/office/drawing/2014/main" id="{7EF92C52-6721-95B2-6230-CA0602F07792}"/>
                  </a:ext>
                </a:extLst>
              </p:cNvPr>
              <p:cNvSpPr txBox="1"/>
              <p:nvPr/>
            </p:nvSpPr>
            <p:spPr>
              <a:xfrm>
                <a:off x="6602860" y="1904464"/>
                <a:ext cx="307975" cy="48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zh-CN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Arial Narrow" panose="020B0606020202030204" pitchFamily="34" charset="0"/>
                  </a:rPr>
                  <a:t>2</a:t>
                </a: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230E45C-43F4-5DC6-675D-F8F5C51D8869}"/>
              </a:ext>
            </a:extLst>
          </p:cNvPr>
          <p:cNvGrpSpPr/>
          <p:nvPr/>
        </p:nvGrpSpPr>
        <p:grpSpPr>
          <a:xfrm>
            <a:off x="5048759" y="3637569"/>
            <a:ext cx="4242564" cy="584775"/>
            <a:chOff x="5179505" y="4306432"/>
            <a:chExt cx="4242564" cy="58477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4F4A185-BCA6-F72F-E784-2A5AB000AB7E}"/>
                </a:ext>
              </a:extLst>
            </p:cNvPr>
            <p:cNvSpPr/>
            <p:nvPr/>
          </p:nvSpPr>
          <p:spPr>
            <a:xfrm>
              <a:off x="5954334" y="4306432"/>
              <a:ext cx="346773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  <a:defRPr/>
              </a:pPr>
              <a:r>
                <a:rPr lang="en-US" altLang="zh-CN" sz="3200" b="1" kern="100" spc="12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Main Results</a:t>
              </a:r>
              <a:endParaRPr lang="zh-CN" altLang="en-US" sz="3200" b="1" kern="100" spc="12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61A29932-9491-EDD3-1823-678459384654}"/>
                </a:ext>
              </a:extLst>
            </p:cNvPr>
            <p:cNvGrpSpPr/>
            <p:nvPr/>
          </p:nvGrpSpPr>
          <p:grpSpPr>
            <a:xfrm>
              <a:off x="5179505" y="4321044"/>
              <a:ext cx="506277" cy="506277"/>
              <a:chOff x="6493605" y="1911473"/>
              <a:chExt cx="526472" cy="526472"/>
            </a:xfrm>
            <a:solidFill>
              <a:srgbClr val="517EAE"/>
            </a:solidFill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7315705B-D044-E2E3-F018-F7A6D95C4D8F}"/>
                  </a:ext>
                </a:extLst>
              </p:cNvPr>
              <p:cNvSpPr/>
              <p:nvPr/>
            </p:nvSpPr>
            <p:spPr>
              <a:xfrm>
                <a:off x="6493605" y="1911473"/>
                <a:ext cx="526472" cy="5264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sz="24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5" name="文本框 17">
                <a:extLst>
                  <a:ext uri="{FF2B5EF4-FFF2-40B4-BE49-F238E27FC236}">
                    <a16:creationId xmlns:a16="http://schemas.microsoft.com/office/drawing/2014/main" id="{64ACA649-9B06-F56E-6B24-AEEDBCC8AB12}"/>
                  </a:ext>
                </a:extLst>
              </p:cNvPr>
              <p:cNvSpPr txBox="1"/>
              <p:nvPr/>
            </p:nvSpPr>
            <p:spPr>
              <a:xfrm>
                <a:off x="6593350" y="1913973"/>
                <a:ext cx="307975" cy="48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zh-CN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Arial Narrow" panose="020B0606020202030204" pitchFamily="34" charset="0"/>
                  </a:rPr>
                  <a:t>3</a:t>
                </a:r>
              </a:p>
            </p:txBody>
          </p:sp>
        </p:grpSp>
      </p:grpSp>
      <p:pic>
        <p:nvPicPr>
          <p:cNvPr id="36" name="图片 35">
            <a:extLst>
              <a:ext uri="{FF2B5EF4-FFF2-40B4-BE49-F238E27FC236}">
                <a16:creationId xmlns:a16="http://schemas.microsoft.com/office/drawing/2014/main" id="{483469A5-DD19-ED35-E03B-142262FF052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biLevel thresh="25000"/>
          </a:blip>
          <a:stretch>
            <a:fillRect/>
          </a:stretch>
        </p:blipFill>
        <p:spPr>
          <a:xfrm>
            <a:off x="204888" y="317114"/>
            <a:ext cx="2895085" cy="50949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134191AA-9258-F787-31A1-1338E0514963}"/>
              </a:ext>
            </a:extLst>
          </p:cNvPr>
          <p:cNvGrpSpPr/>
          <p:nvPr/>
        </p:nvGrpSpPr>
        <p:grpSpPr>
          <a:xfrm>
            <a:off x="5048759" y="4946482"/>
            <a:ext cx="4251704" cy="584775"/>
            <a:chOff x="5170365" y="5347204"/>
            <a:chExt cx="4251704" cy="58477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0720E707-9AA3-5CB7-42E8-E36C5905ED65}"/>
                </a:ext>
              </a:extLst>
            </p:cNvPr>
            <p:cNvGrpSpPr/>
            <p:nvPr/>
          </p:nvGrpSpPr>
          <p:grpSpPr>
            <a:xfrm>
              <a:off x="5170365" y="5347204"/>
              <a:ext cx="506277" cy="506277"/>
              <a:chOff x="6493605" y="1911473"/>
              <a:chExt cx="526472" cy="526472"/>
            </a:xfrm>
            <a:solidFill>
              <a:srgbClr val="517EAE"/>
            </a:solidFill>
          </p:grpSpPr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786FD7A3-4614-664C-655F-A918168F7A8F}"/>
                  </a:ext>
                </a:extLst>
              </p:cNvPr>
              <p:cNvSpPr/>
              <p:nvPr/>
            </p:nvSpPr>
            <p:spPr>
              <a:xfrm>
                <a:off x="6493605" y="1911473"/>
                <a:ext cx="526472" cy="5264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zh-CN" altLang="en-US" sz="24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5" name="文本框 17">
                <a:extLst>
                  <a:ext uri="{FF2B5EF4-FFF2-40B4-BE49-F238E27FC236}">
                    <a16:creationId xmlns:a16="http://schemas.microsoft.com/office/drawing/2014/main" id="{BCA8860A-818B-4187-CFA7-4EB775B0AB9A}"/>
                  </a:ext>
                </a:extLst>
              </p:cNvPr>
              <p:cNvSpPr txBox="1"/>
              <p:nvPr/>
            </p:nvSpPr>
            <p:spPr>
              <a:xfrm>
                <a:off x="6593350" y="1913973"/>
                <a:ext cx="307975" cy="48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en-US" altLang="zh-CN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Arial Narrow" panose="020B0606020202030204" pitchFamily="34" charset="0"/>
                  </a:rPr>
                  <a:t>4</a:t>
                </a:r>
              </a:p>
            </p:txBody>
          </p:sp>
        </p:grp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CDF30FB-F954-C330-D51B-88004178E460}"/>
                </a:ext>
              </a:extLst>
            </p:cNvPr>
            <p:cNvSpPr/>
            <p:nvPr/>
          </p:nvSpPr>
          <p:spPr>
            <a:xfrm>
              <a:off x="5954334" y="5347204"/>
              <a:ext cx="346773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  <a:defRPr/>
              </a:pPr>
              <a:r>
                <a:rPr lang="en-US" altLang="zh-CN" sz="3200" b="1" kern="100" spc="12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Summary</a:t>
              </a:r>
              <a:endParaRPr lang="zh-CN" altLang="en-US" sz="3200" b="1" kern="100" spc="12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53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1031</Words>
  <Application>Microsoft Office PowerPoint</Application>
  <PresentationFormat>와이드스크린</PresentationFormat>
  <Paragraphs>122</Paragraphs>
  <Slides>22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1" baseType="lpstr">
      <vt:lpstr>等线</vt:lpstr>
      <vt:lpstr>等线 Light</vt:lpstr>
      <vt:lpstr>微软雅黑</vt:lpstr>
      <vt:lpstr>黑体</vt:lpstr>
      <vt:lpstr>Arial</vt:lpstr>
      <vt:lpstr>Cambria Math</vt:lpstr>
      <vt:lpstr>Times New Roman</vt:lpstr>
      <vt:lpstr>Wingdings</vt:lpstr>
      <vt:lpstr>Office 主题​​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梓桓 张</dc:creator>
  <cp:lastModifiedBy>kopri</cp:lastModifiedBy>
  <cp:revision>651</cp:revision>
  <dcterms:created xsi:type="dcterms:W3CDTF">2024-03-09T11:37:00Z</dcterms:created>
  <dcterms:modified xsi:type="dcterms:W3CDTF">2025-07-17T02:46:04Z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8CCC08FE4C3043ECB700A4B2ECD47D23_12</vt:lpwstr>
  </property>
  <property fmtid="{D5CDD505-2E9C-101B-9397-08002B2CF9AE}" pid="3" name="KSOProductBuildVer">
    <vt:lpwstr>1033-12.2.0.17119</vt:lpwstr>
  </property>
</Properties>
</file>