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16"/>
  </p:notesMasterIdLst>
  <p:sldIdLst>
    <p:sldId id="256" r:id="rId3"/>
    <p:sldId id="257" r:id="rId4"/>
    <p:sldId id="258" r:id="rId5"/>
    <p:sldId id="259" r:id="rId6"/>
    <p:sldId id="260" r:id="rId7"/>
    <p:sldId id="261" r:id="rId8"/>
    <p:sldId id="274" r:id="rId9"/>
    <p:sldId id="263" r:id="rId10"/>
    <p:sldId id="262" r:id="rId11"/>
    <p:sldId id="264" r:id="rId12"/>
    <p:sldId id="265" r:id="rId13"/>
    <p:sldId id="271" r:id="rId14"/>
    <p:sldId id="266" r:id="rId15"/>
  </p:sldIdLst>
  <p:sldSz cx="12192000" cy="6858000"/>
  <p:notesSz cx="6858000" cy="9144000"/>
  <p:embeddedFontLst>
    <p:embeddedFont>
      <p:font typeface="Play" panose="020B060402020202020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V+iGD272YWU7U7AV9tjx+SeJeq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93B323-6C7C-4A72-B88F-22F8ABF37DCD}">
  <a:tblStyle styleId="{1993B323-6C7C-4A72-B88F-22F8ABF37DCD}" styleName="Table_0">
    <a:wholeTbl>
      <a:tcTxStyle b="off" i="off">
        <a:font>
          <a:latin typeface="Aptos"/>
          <a:ea typeface="Aptos"/>
          <a:cs typeface="Aptos"/>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fill>
          <a:solidFill>
            <a:schemeClr val="dk1">
              <a:alpha val="20000"/>
            </a:schemeClr>
          </a:solidFill>
        </a:fill>
      </a:tcStyle>
    </a:band1H>
    <a:band2H>
      <a:tcTxStyle/>
      <a:tcStyle>
        <a:tcBdr/>
      </a:tcStyle>
    </a:band2H>
    <a:band1V>
      <a:tcTxStyle/>
      <a:tcStyle>
        <a:tcBdr/>
        <a:fill>
          <a:solidFill>
            <a:schemeClr val="dk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dk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7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8"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latin typeface="Times New Roman"/>
                <a:ea typeface="Times New Roman"/>
                <a:cs typeface="Times New Roman"/>
                <a:sym typeface="Times New Roman"/>
              </a:rPr>
              <a:t>. Extreme warm temperature trend is calculated based on the percentage of timesteps with a daily maximum temperature greater than the reference threshold. Temperature reference threshold is calculated as the 90th percentile of daily maximum temperatures of a five-day window centered on each calendar day of between 1988 – 2022, instead of 1981 – 2010 as used in Fig. 5. Linear trends are represented by dashed lines.</a:t>
            </a:r>
            <a:r>
              <a:rPr lang="en-US"/>
              <a:t> </a:t>
            </a:r>
            <a:endParaRPr/>
          </a:p>
        </p:txBody>
      </p:sp>
      <p:sp>
        <p:nvSpPr>
          <p:cNvPr id="181" name="Google Shape;18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latin typeface="Times New Roman" panose="02020603050405020304" pitchFamily="18" charset="0"/>
              </a:rPr>
              <a:t>The</a:t>
            </a:r>
          </a:p>
          <a:p>
            <a:r>
              <a:rPr lang="en-US" dirty="0">
                <a:solidFill>
                  <a:srgbClr val="000000"/>
                </a:solidFill>
                <a:effectLst/>
                <a:latin typeface="Times New Roman" panose="02020603050405020304" pitchFamily="18" charset="0"/>
              </a:rPr>
              <a:t>climatology baseline is the average monthly 2m temperature and 500-hPa geopotential height in</a:t>
            </a:r>
          </a:p>
          <a:p>
            <a:r>
              <a:rPr lang="en-US" dirty="0">
                <a:solidFill>
                  <a:srgbClr val="000000"/>
                </a:solidFill>
                <a:effectLst/>
                <a:latin typeface="Times New Roman" panose="02020603050405020304" pitchFamily="18" charset="0"/>
              </a:rPr>
              <a:t>August and July during 1981 – 2010.</a:t>
            </a:r>
          </a:p>
          <a:p>
            <a:endParaRPr lang="en-US" dirty="0"/>
          </a:p>
        </p:txBody>
      </p:sp>
      <p:sp>
        <p:nvSpPr>
          <p:cNvPr id="4" name="Slide Number Placeholder 3"/>
          <p:cNvSpPr>
            <a:spLocks noGrp="1"/>
          </p:cNvSpPr>
          <p:nvPr>
            <p:ph type="sldNum" sz="quarter" idx="5"/>
          </p:nvPr>
        </p:nvSpPr>
        <p:spPr/>
        <p:txBody>
          <a:bodyPr/>
          <a:lstStyle/>
          <a:p>
            <a:fld id="{79B981ED-E143-C543-9317-8BDDA1C44031}" type="slidenum">
              <a:rPr lang="en-US" smtClean="0"/>
              <a:t>12</a:t>
            </a:fld>
            <a:endParaRPr lang="en-US"/>
          </a:p>
        </p:txBody>
      </p:sp>
    </p:spTree>
    <p:extLst>
      <p:ext uri="{BB962C8B-B14F-4D97-AF65-F5344CB8AC3E}">
        <p14:creationId xmlns:p14="http://schemas.microsoft.com/office/powerpoint/2010/main" val="2241633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latin typeface="Times New Roman"/>
                <a:ea typeface="Times New Roman"/>
                <a:cs typeface="Times New Roman"/>
                <a:sym typeface="Times New Roman"/>
              </a:rPr>
              <a:t>This study selected 44 CMIP6 ensemble members from 15 groups (Table S1), incorporating historical data spanning from 1950 to 2014 and SSP5-8.5 future projections (high emissions) from 2015 to 2022. </a:t>
            </a: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u="none" strike="noStrike" cap="none">
                <a:solidFill>
                  <a:schemeClr val="dk1"/>
                </a:solidFill>
              </a:rPr>
              <a:t>with two standard error confidence intervals (CI) after correction for autocorrelation in regression residuals following</a:t>
            </a:r>
            <a:r>
              <a:rPr lang="en-US" b="0" i="0" u="none" strike="noStrike" cap="none" baseline="30000">
                <a:solidFill>
                  <a:schemeClr val="dk1"/>
                </a:solidFill>
              </a:rPr>
              <a:t>76</a:t>
            </a:r>
            <a:r>
              <a:rPr lang="en-US" b="0" i="0" u="none" strike="noStrike" cap="none">
                <a:solidFill>
                  <a:schemeClr val="dk1"/>
                </a:solidFill>
              </a:rPr>
              <a:t> (Top). Linear regression trends of smoothed temperature time series (°C decade</a:t>
            </a:r>
            <a:r>
              <a:rPr lang="en-US" b="0" i="0" u="none" strike="noStrike" cap="none" baseline="30000">
                <a:solidFill>
                  <a:schemeClr val="dk1"/>
                </a:solidFill>
              </a:rPr>
              <a:t>-1</a:t>
            </a:r>
            <a:r>
              <a:rPr lang="en-US" b="0" i="0" u="none" strike="noStrike" cap="none">
                <a:solidFill>
                  <a:schemeClr val="dk1"/>
                </a:solidFill>
              </a:rPr>
              <a:t>) for 1958 -2022 together </a:t>
            </a:r>
            <a:r>
              <a:rPr lang="en-US" b="0" i="0" u="none" strike="noStrike" cap="none">
                <a:solidFill>
                  <a:srgbClr val="000000"/>
                </a:solidFill>
              </a:rPr>
              <a:t>with two standard error confidence intervals (CI) after correction for both “hot models” and “normal models” (Bottom).</a:t>
            </a:r>
            <a:endParaRPr/>
          </a:p>
        </p:txBody>
      </p:sp>
      <p:sp>
        <p:nvSpPr>
          <p:cNvPr id="140" name="Google Shape;14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33C7C2-9CF1-8041-B2E6-3E008CF4981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1788543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solidFill>
                  <a:srgbClr val="000000"/>
                </a:solidFill>
                <a:latin typeface="Times New Roman"/>
                <a:ea typeface="Times New Roman"/>
                <a:cs typeface="Times New Roman"/>
                <a:sym typeface="Times New Roman"/>
              </a:rPr>
              <a:t>Annual and seasonal surface air temperature (SAT) trend from 1979 to 2022 based on monthly anomalies from ERA5 reanalysis data (left column) and RECON data (middle). The time series with 5-year running mean of monthly temperature anomalies from both ERA5 and RECON are shown in the right column. The dash pattern represents trends that are significantly different from zero at P &lt; 0.05. The climatology baseline is 1981 – 2010 (Adapted from</a:t>
            </a:r>
            <a:r>
              <a:rPr lang="en-US" sz="1800" baseline="30000">
                <a:solidFill>
                  <a:srgbClr val="000000"/>
                </a:solidFill>
                <a:latin typeface="Times New Roman"/>
                <a:ea typeface="Times New Roman"/>
                <a:cs typeface="Times New Roman"/>
                <a:sym typeface="Times New Roman"/>
              </a:rPr>
              <a:t>1</a:t>
            </a:r>
            <a:r>
              <a:rPr lang="en-US" sz="1800">
                <a:solidFill>
                  <a:srgbClr val="000000"/>
                </a:solidFill>
                <a:latin typeface="Times New Roman"/>
                <a:ea typeface="Times New Roman"/>
                <a:cs typeface="Times New Roman"/>
                <a:sym typeface="Times New Roman"/>
              </a:rPr>
              <a:t>). The numbers in the bottom right corner of the rightmost column represent the linear regression trends of the smoothed temperature time series (°C per decade) for 1979–2022, along with the two-standard-error confidence intervals.</a:t>
            </a:r>
            <a:r>
              <a:rPr lang="en-US"/>
              <a:t> </a:t>
            </a:r>
            <a:endParaRPr/>
          </a:p>
        </p:txBody>
      </p:sp>
      <p:sp>
        <p:nvSpPr>
          <p:cNvPr id="149" name="Google Shape;14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4972A-713A-8866-ECEA-2D8FF1E269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6BF48D-2EC2-3406-00C8-70CBE2D212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AD9711-A53B-87E0-A571-22756D0E9C5A}"/>
              </a:ext>
            </a:extLst>
          </p:cNvPr>
          <p:cNvSpPr>
            <a:spLocks noGrp="1"/>
          </p:cNvSpPr>
          <p:nvPr>
            <p:ph type="dt" sz="half" idx="10"/>
          </p:nvPr>
        </p:nvSpPr>
        <p:spPr/>
        <p:txBody>
          <a:bodyPr/>
          <a:lstStyle/>
          <a:p>
            <a:fld id="{319B50D2-59F2-264F-A31F-F7B3FDCB35BE}" type="datetimeFigureOut">
              <a:rPr lang="en-US" smtClean="0"/>
              <a:t>7/18/2025</a:t>
            </a:fld>
            <a:endParaRPr lang="en-US"/>
          </a:p>
        </p:txBody>
      </p:sp>
      <p:sp>
        <p:nvSpPr>
          <p:cNvPr id="5" name="Footer Placeholder 4">
            <a:extLst>
              <a:ext uri="{FF2B5EF4-FFF2-40B4-BE49-F238E27FC236}">
                <a16:creationId xmlns:a16="http://schemas.microsoft.com/office/drawing/2014/main" id="{F86E9DDC-7E9A-8941-512A-14D3B9F6B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2D8FCF-3478-B799-3F61-C554D7A08E78}"/>
              </a:ext>
            </a:extLst>
          </p:cNvPr>
          <p:cNvSpPr>
            <a:spLocks noGrp="1"/>
          </p:cNvSpPr>
          <p:nvPr>
            <p:ph type="sldNum" sz="quarter" idx="12"/>
          </p:nvPr>
        </p:nvSpPr>
        <p:spPr/>
        <p:txBody>
          <a:bodyPr/>
          <a:lstStyle/>
          <a:p>
            <a:fld id="{015961F2-5673-814A-81CB-CA9CE182DD5A}" type="slidenum">
              <a:rPr lang="en-US" smtClean="0"/>
              <a:t>‹#›</a:t>
            </a:fld>
            <a:endParaRPr lang="en-US"/>
          </a:p>
        </p:txBody>
      </p:sp>
    </p:spTree>
    <p:extLst>
      <p:ext uri="{BB962C8B-B14F-4D97-AF65-F5344CB8AC3E}">
        <p14:creationId xmlns:p14="http://schemas.microsoft.com/office/powerpoint/2010/main" val="3403574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897AB-43B9-E25A-0B48-E7CE99931E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F88E52-3FED-402C-34E4-E551D438D9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2AF96C-CCE6-798C-56C1-347FCA164228}"/>
              </a:ext>
            </a:extLst>
          </p:cNvPr>
          <p:cNvSpPr>
            <a:spLocks noGrp="1"/>
          </p:cNvSpPr>
          <p:nvPr>
            <p:ph type="dt" sz="half" idx="10"/>
          </p:nvPr>
        </p:nvSpPr>
        <p:spPr/>
        <p:txBody>
          <a:bodyPr/>
          <a:lstStyle/>
          <a:p>
            <a:fld id="{319B50D2-59F2-264F-A31F-F7B3FDCB35BE}" type="datetimeFigureOut">
              <a:rPr lang="en-US" smtClean="0"/>
              <a:t>7/18/2025</a:t>
            </a:fld>
            <a:endParaRPr lang="en-US"/>
          </a:p>
        </p:txBody>
      </p:sp>
      <p:sp>
        <p:nvSpPr>
          <p:cNvPr id="5" name="Footer Placeholder 4">
            <a:extLst>
              <a:ext uri="{FF2B5EF4-FFF2-40B4-BE49-F238E27FC236}">
                <a16:creationId xmlns:a16="http://schemas.microsoft.com/office/drawing/2014/main" id="{24E4C969-FB77-1A39-D13B-142030C4B6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9CB2B-7529-3883-24FA-78AF0E5A454B}"/>
              </a:ext>
            </a:extLst>
          </p:cNvPr>
          <p:cNvSpPr>
            <a:spLocks noGrp="1"/>
          </p:cNvSpPr>
          <p:nvPr>
            <p:ph type="sldNum" sz="quarter" idx="12"/>
          </p:nvPr>
        </p:nvSpPr>
        <p:spPr/>
        <p:txBody>
          <a:bodyPr/>
          <a:lstStyle/>
          <a:p>
            <a:fld id="{015961F2-5673-814A-81CB-CA9CE182DD5A}" type="slidenum">
              <a:rPr lang="en-US" smtClean="0"/>
              <a:t>‹#›</a:t>
            </a:fld>
            <a:endParaRPr lang="en-US"/>
          </a:p>
        </p:txBody>
      </p:sp>
    </p:spTree>
    <p:extLst>
      <p:ext uri="{BB962C8B-B14F-4D97-AF65-F5344CB8AC3E}">
        <p14:creationId xmlns:p14="http://schemas.microsoft.com/office/powerpoint/2010/main" val="730176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D8ACA-A524-E93A-1D2A-5931F26B0C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CE966D-9438-9ACC-1A9B-AB33C7CC760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D63022-9EA3-30FC-BE67-51B7DE32EAF2}"/>
              </a:ext>
            </a:extLst>
          </p:cNvPr>
          <p:cNvSpPr>
            <a:spLocks noGrp="1"/>
          </p:cNvSpPr>
          <p:nvPr>
            <p:ph type="dt" sz="half" idx="10"/>
          </p:nvPr>
        </p:nvSpPr>
        <p:spPr/>
        <p:txBody>
          <a:bodyPr/>
          <a:lstStyle/>
          <a:p>
            <a:fld id="{319B50D2-59F2-264F-A31F-F7B3FDCB35BE}" type="datetimeFigureOut">
              <a:rPr lang="en-US" smtClean="0"/>
              <a:t>7/18/2025</a:t>
            </a:fld>
            <a:endParaRPr lang="en-US"/>
          </a:p>
        </p:txBody>
      </p:sp>
      <p:sp>
        <p:nvSpPr>
          <p:cNvPr id="5" name="Footer Placeholder 4">
            <a:extLst>
              <a:ext uri="{FF2B5EF4-FFF2-40B4-BE49-F238E27FC236}">
                <a16:creationId xmlns:a16="http://schemas.microsoft.com/office/drawing/2014/main" id="{2218D4E5-5693-5BAB-1F41-DCCD015FC1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39E1E3-1A07-45E9-8F3F-48882B5E17FB}"/>
              </a:ext>
            </a:extLst>
          </p:cNvPr>
          <p:cNvSpPr>
            <a:spLocks noGrp="1"/>
          </p:cNvSpPr>
          <p:nvPr>
            <p:ph type="sldNum" sz="quarter" idx="12"/>
          </p:nvPr>
        </p:nvSpPr>
        <p:spPr/>
        <p:txBody>
          <a:bodyPr/>
          <a:lstStyle/>
          <a:p>
            <a:fld id="{015961F2-5673-814A-81CB-CA9CE182DD5A}" type="slidenum">
              <a:rPr lang="en-US" smtClean="0"/>
              <a:t>‹#›</a:t>
            </a:fld>
            <a:endParaRPr lang="en-US"/>
          </a:p>
        </p:txBody>
      </p:sp>
    </p:spTree>
    <p:extLst>
      <p:ext uri="{BB962C8B-B14F-4D97-AF65-F5344CB8AC3E}">
        <p14:creationId xmlns:p14="http://schemas.microsoft.com/office/powerpoint/2010/main" val="2224976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36AC-EC15-93EF-4248-F9287C81BC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A7E47E-B08D-3FF4-FA0C-ED9B3EBAD3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D2A873-0811-41DE-7EBF-1F584A838E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5DCD27-CB8A-1F56-95E3-81FC7B8CD1D6}"/>
              </a:ext>
            </a:extLst>
          </p:cNvPr>
          <p:cNvSpPr>
            <a:spLocks noGrp="1"/>
          </p:cNvSpPr>
          <p:nvPr>
            <p:ph type="dt" sz="half" idx="10"/>
          </p:nvPr>
        </p:nvSpPr>
        <p:spPr/>
        <p:txBody>
          <a:bodyPr/>
          <a:lstStyle/>
          <a:p>
            <a:fld id="{319B50D2-59F2-264F-A31F-F7B3FDCB35BE}" type="datetimeFigureOut">
              <a:rPr lang="en-US" smtClean="0"/>
              <a:t>7/18/2025</a:t>
            </a:fld>
            <a:endParaRPr lang="en-US"/>
          </a:p>
        </p:txBody>
      </p:sp>
      <p:sp>
        <p:nvSpPr>
          <p:cNvPr id="6" name="Footer Placeholder 5">
            <a:extLst>
              <a:ext uri="{FF2B5EF4-FFF2-40B4-BE49-F238E27FC236}">
                <a16:creationId xmlns:a16="http://schemas.microsoft.com/office/drawing/2014/main" id="{19678BE1-FEF6-86E9-56CC-6E67277FF4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AEB37F-41EE-88AA-6593-F09DB92770E9}"/>
              </a:ext>
            </a:extLst>
          </p:cNvPr>
          <p:cNvSpPr>
            <a:spLocks noGrp="1"/>
          </p:cNvSpPr>
          <p:nvPr>
            <p:ph type="sldNum" sz="quarter" idx="12"/>
          </p:nvPr>
        </p:nvSpPr>
        <p:spPr/>
        <p:txBody>
          <a:bodyPr/>
          <a:lstStyle/>
          <a:p>
            <a:fld id="{015961F2-5673-814A-81CB-CA9CE182DD5A}" type="slidenum">
              <a:rPr lang="en-US" smtClean="0"/>
              <a:t>‹#›</a:t>
            </a:fld>
            <a:endParaRPr lang="en-US"/>
          </a:p>
        </p:txBody>
      </p:sp>
    </p:spTree>
    <p:extLst>
      <p:ext uri="{BB962C8B-B14F-4D97-AF65-F5344CB8AC3E}">
        <p14:creationId xmlns:p14="http://schemas.microsoft.com/office/powerpoint/2010/main" val="4262654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7CCFB-5F9D-B46B-DCA4-D750433E5C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1E36D7-C15A-D6EE-A455-267C6B77B7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B8CEDA-CDC0-7381-EC39-A5CFA46AA8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7ADEA9-CA1D-32F3-A5F7-53B81978C1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9EC643-9A96-0E44-5F05-A9048BFC82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6877C3-E6BA-CDCF-2F9D-C6D4FC01D77F}"/>
              </a:ext>
            </a:extLst>
          </p:cNvPr>
          <p:cNvSpPr>
            <a:spLocks noGrp="1"/>
          </p:cNvSpPr>
          <p:nvPr>
            <p:ph type="dt" sz="half" idx="10"/>
          </p:nvPr>
        </p:nvSpPr>
        <p:spPr/>
        <p:txBody>
          <a:bodyPr/>
          <a:lstStyle/>
          <a:p>
            <a:fld id="{319B50D2-59F2-264F-A31F-F7B3FDCB35BE}" type="datetimeFigureOut">
              <a:rPr lang="en-US" smtClean="0"/>
              <a:t>7/18/2025</a:t>
            </a:fld>
            <a:endParaRPr lang="en-US"/>
          </a:p>
        </p:txBody>
      </p:sp>
      <p:sp>
        <p:nvSpPr>
          <p:cNvPr id="8" name="Footer Placeholder 7">
            <a:extLst>
              <a:ext uri="{FF2B5EF4-FFF2-40B4-BE49-F238E27FC236}">
                <a16:creationId xmlns:a16="http://schemas.microsoft.com/office/drawing/2014/main" id="{A390A0E9-3C9A-10FA-FD46-C4CE8182FD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AB7C8-2246-6FD3-32BB-5BFD966A7B5C}"/>
              </a:ext>
            </a:extLst>
          </p:cNvPr>
          <p:cNvSpPr>
            <a:spLocks noGrp="1"/>
          </p:cNvSpPr>
          <p:nvPr>
            <p:ph type="sldNum" sz="quarter" idx="12"/>
          </p:nvPr>
        </p:nvSpPr>
        <p:spPr/>
        <p:txBody>
          <a:bodyPr/>
          <a:lstStyle/>
          <a:p>
            <a:fld id="{015961F2-5673-814A-81CB-CA9CE182DD5A}" type="slidenum">
              <a:rPr lang="en-US" smtClean="0"/>
              <a:t>‹#›</a:t>
            </a:fld>
            <a:endParaRPr lang="en-US"/>
          </a:p>
        </p:txBody>
      </p:sp>
    </p:spTree>
    <p:extLst>
      <p:ext uri="{BB962C8B-B14F-4D97-AF65-F5344CB8AC3E}">
        <p14:creationId xmlns:p14="http://schemas.microsoft.com/office/powerpoint/2010/main" val="3749353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C5152-0A8C-7B2F-19E2-03E8A51AD1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14E38A-43B9-1C30-69C3-EA77A6863D58}"/>
              </a:ext>
            </a:extLst>
          </p:cNvPr>
          <p:cNvSpPr>
            <a:spLocks noGrp="1"/>
          </p:cNvSpPr>
          <p:nvPr>
            <p:ph type="dt" sz="half" idx="10"/>
          </p:nvPr>
        </p:nvSpPr>
        <p:spPr/>
        <p:txBody>
          <a:bodyPr/>
          <a:lstStyle/>
          <a:p>
            <a:fld id="{319B50D2-59F2-264F-A31F-F7B3FDCB35BE}" type="datetimeFigureOut">
              <a:rPr lang="en-US" smtClean="0"/>
              <a:t>7/18/2025</a:t>
            </a:fld>
            <a:endParaRPr lang="en-US"/>
          </a:p>
        </p:txBody>
      </p:sp>
      <p:sp>
        <p:nvSpPr>
          <p:cNvPr id="4" name="Footer Placeholder 3">
            <a:extLst>
              <a:ext uri="{FF2B5EF4-FFF2-40B4-BE49-F238E27FC236}">
                <a16:creationId xmlns:a16="http://schemas.microsoft.com/office/drawing/2014/main" id="{105A4DD8-8313-1E76-7087-A6077F32AA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B85B08-D21F-E57A-D618-050FA08C947F}"/>
              </a:ext>
            </a:extLst>
          </p:cNvPr>
          <p:cNvSpPr>
            <a:spLocks noGrp="1"/>
          </p:cNvSpPr>
          <p:nvPr>
            <p:ph type="sldNum" sz="quarter" idx="12"/>
          </p:nvPr>
        </p:nvSpPr>
        <p:spPr/>
        <p:txBody>
          <a:bodyPr/>
          <a:lstStyle/>
          <a:p>
            <a:fld id="{015961F2-5673-814A-81CB-CA9CE182DD5A}" type="slidenum">
              <a:rPr lang="en-US" smtClean="0"/>
              <a:t>‹#›</a:t>
            </a:fld>
            <a:endParaRPr lang="en-US"/>
          </a:p>
        </p:txBody>
      </p:sp>
    </p:spTree>
    <p:extLst>
      <p:ext uri="{BB962C8B-B14F-4D97-AF65-F5344CB8AC3E}">
        <p14:creationId xmlns:p14="http://schemas.microsoft.com/office/powerpoint/2010/main" val="598312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56FDD8-8260-52E9-E945-B109E7A10F84}"/>
              </a:ext>
            </a:extLst>
          </p:cNvPr>
          <p:cNvSpPr>
            <a:spLocks noGrp="1"/>
          </p:cNvSpPr>
          <p:nvPr>
            <p:ph type="dt" sz="half" idx="10"/>
          </p:nvPr>
        </p:nvSpPr>
        <p:spPr/>
        <p:txBody>
          <a:bodyPr/>
          <a:lstStyle/>
          <a:p>
            <a:fld id="{319B50D2-59F2-264F-A31F-F7B3FDCB35BE}" type="datetimeFigureOut">
              <a:rPr lang="en-US" smtClean="0"/>
              <a:t>7/18/2025</a:t>
            </a:fld>
            <a:endParaRPr lang="en-US"/>
          </a:p>
        </p:txBody>
      </p:sp>
      <p:sp>
        <p:nvSpPr>
          <p:cNvPr id="3" name="Footer Placeholder 2">
            <a:extLst>
              <a:ext uri="{FF2B5EF4-FFF2-40B4-BE49-F238E27FC236}">
                <a16:creationId xmlns:a16="http://schemas.microsoft.com/office/drawing/2014/main" id="{D3C3AE7E-E579-42BD-80BB-AC20CAD08A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E8622B-7F7B-6957-C18F-4D9420B685C5}"/>
              </a:ext>
            </a:extLst>
          </p:cNvPr>
          <p:cNvSpPr>
            <a:spLocks noGrp="1"/>
          </p:cNvSpPr>
          <p:nvPr>
            <p:ph type="sldNum" sz="quarter" idx="12"/>
          </p:nvPr>
        </p:nvSpPr>
        <p:spPr/>
        <p:txBody>
          <a:bodyPr/>
          <a:lstStyle/>
          <a:p>
            <a:fld id="{015961F2-5673-814A-81CB-CA9CE182DD5A}" type="slidenum">
              <a:rPr lang="en-US" smtClean="0"/>
              <a:t>‹#›</a:t>
            </a:fld>
            <a:endParaRPr lang="en-US"/>
          </a:p>
        </p:txBody>
      </p:sp>
    </p:spTree>
    <p:extLst>
      <p:ext uri="{BB962C8B-B14F-4D97-AF65-F5344CB8AC3E}">
        <p14:creationId xmlns:p14="http://schemas.microsoft.com/office/powerpoint/2010/main" val="3184024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736A3-00DC-88A8-9734-670E023875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91B7EB-6AB4-1E88-7282-E5B372BF47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AE4A24-8863-7C83-632A-FF2C5C8AF0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83C445-C671-BE8D-539F-50CAE5EF9F2C}"/>
              </a:ext>
            </a:extLst>
          </p:cNvPr>
          <p:cNvSpPr>
            <a:spLocks noGrp="1"/>
          </p:cNvSpPr>
          <p:nvPr>
            <p:ph type="dt" sz="half" idx="10"/>
          </p:nvPr>
        </p:nvSpPr>
        <p:spPr/>
        <p:txBody>
          <a:bodyPr/>
          <a:lstStyle/>
          <a:p>
            <a:fld id="{319B50D2-59F2-264F-A31F-F7B3FDCB35BE}" type="datetimeFigureOut">
              <a:rPr lang="en-US" smtClean="0"/>
              <a:t>7/18/2025</a:t>
            </a:fld>
            <a:endParaRPr lang="en-US"/>
          </a:p>
        </p:txBody>
      </p:sp>
      <p:sp>
        <p:nvSpPr>
          <p:cNvPr id="6" name="Footer Placeholder 5">
            <a:extLst>
              <a:ext uri="{FF2B5EF4-FFF2-40B4-BE49-F238E27FC236}">
                <a16:creationId xmlns:a16="http://schemas.microsoft.com/office/drawing/2014/main" id="{4CDD4F8F-355C-1F67-F7F1-1A69990945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7F5C87-4434-54D4-1B87-1C23B08303E6}"/>
              </a:ext>
            </a:extLst>
          </p:cNvPr>
          <p:cNvSpPr>
            <a:spLocks noGrp="1"/>
          </p:cNvSpPr>
          <p:nvPr>
            <p:ph type="sldNum" sz="quarter" idx="12"/>
          </p:nvPr>
        </p:nvSpPr>
        <p:spPr/>
        <p:txBody>
          <a:bodyPr/>
          <a:lstStyle/>
          <a:p>
            <a:fld id="{015961F2-5673-814A-81CB-CA9CE182DD5A}" type="slidenum">
              <a:rPr lang="en-US" smtClean="0"/>
              <a:t>‹#›</a:t>
            </a:fld>
            <a:endParaRPr lang="en-US"/>
          </a:p>
        </p:txBody>
      </p:sp>
    </p:spTree>
    <p:extLst>
      <p:ext uri="{BB962C8B-B14F-4D97-AF65-F5344CB8AC3E}">
        <p14:creationId xmlns:p14="http://schemas.microsoft.com/office/powerpoint/2010/main" val="1935373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3F275-A9A5-E8BD-7609-C1A9D3F3EA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7E34BF-6798-68F8-AF35-1A57FE1DED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BD19BE-86DE-FFE2-B736-43834C4417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98C5B5-4368-2CB0-B7EF-4347BC7389F8}"/>
              </a:ext>
            </a:extLst>
          </p:cNvPr>
          <p:cNvSpPr>
            <a:spLocks noGrp="1"/>
          </p:cNvSpPr>
          <p:nvPr>
            <p:ph type="dt" sz="half" idx="10"/>
          </p:nvPr>
        </p:nvSpPr>
        <p:spPr/>
        <p:txBody>
          <a:bodyPr/>
          <a:lstStyle/>
          <a:p>
            <a:fld id="{319B50D2-59F2-264F-A31F-F7B3FDCB35BE}" type="datetimeFigureOut">
              <a:rPr lang="en-US" smtClean="0"/>
              <a:t>7/18/2025</a:t>
            </a:fld>
            <a:endParaRPr lang="en-US"/>
          </a:p>
        </p:txBody>
      </p:sp>
      <p:sp>
        <p:nvSpPr>
          <p:cNvPr id="6" name="Footer Placeholder 5">
            <a:extLst>
              <a:ext uri="{FF2B5EF4-FFF2-40B4-BE49-F238E27FC236}">
                <a16:creationId xmlns:a16="http://schemas.microsoft.com/office/drawing/2014/main" id="{526C7949-33EC-41D9-CEBD-B5AF9293F2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0E64BB-4B82-0C84-54CD-EE09FF0759EB}"/>
              </a:ext>
            </a:extLst>
          </p:cNvPr>
          <p:cNvSpPr>
            <a:spLocks noGrp="1"/>
          </p:cNvSpPr>
          <p:nvPr>
            <p:ph type="sldNum" sz="quarter" idx="12"/>
          </p:nvPr>
        </p:nvSpPr>
        <p:spPr/>
        <p:txBody>
          <a:bodyPr/>
          <a:lstStyle/>
          <a:p>
            <a:fld id="{015961F2-5673-814A-81CB-CA9CE182DD5A}" type="slidenum">
              <a:rPr lang="en-US" smtClean="0"/>
              <a:t>‹#›</a:t>
            </a:fld>
            <a:endParaRPr lang="en-US"/>
          </a:p>
        </p:txBody>
      </p:sp>
    </p:spTree>
    <p:extLst>
      <p:ext uri="{BB962C8B-B14F-4D97-AF65-F5344CB8AC3E}">
        <p14:creationId xmlns:p14="http://schemas.microsoft.com/office/powerpoint/2010/main" val="3553733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46C73-E1AA-58B6-2E13-59FB64DC23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F36E04-F078-EE98-1A38-F0C994A471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565226-36FA-C996-CD13-DCA18918702D}"/>
              </a:ext>
            </a:extLst>
          </p:cNvPr>
          <p:cNvSpPr>
            <a:spLocks noGrp="1"/>
          </p:cNvSpPr>
          <p:nvPr>
            <p:ph type="dt" sz="half" idx="10"/>
          </p:nvPr>
        </p:nvSpPr>
        <p:spPr/>
        <p:txBody>
          <a:bodyPr/>
          <a:lstStyle/>
          <a:p>
            <a:fld id="{319B50D2-59F2-264F-A31F-F7B3FDCB35BE}" type="datetimeFigureOut">
              <a:rPr lang="en-US" smtClean="0"/>
              <a:t>7/18/2025</a:t>
            </a:fld>
            <a:endParaRPr lang="en-US"/>
          </a:p>
        </p:txBody>
      </p:sp>
      <p:sp>
        <p:nvSpPr>
          <p:cNvPr id="5" name="Footer Placeholder 4">
            <a:extLst>
              <a:ext uri="{FF2B5EF4-FFF2-40B4-BE49-F238E27FC236}">
                <a16:creationId xmlns:a16="http://schemas.microsoft.com/office/drawing/2014/main" id="{EF845D44-9558-6FEE-1DD5-44A3E79CF6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F8CD9-0570-D368-9778-21F8CC1ACA7C}"/>
              </a:ext>
            </a:extLst>
          </p:cNvPr>
          <p:cNvSpPr>
            <a:spLocks noGrp="1"/>
          </p:cNvSpPr>
          <p:nvPr>
            <p:ph type="sldNum" sz="quarter" idx="12"/>
          </p:nvPr>
        </p:nvSpPr>
        <p:spPr/>
        <p:txBody>
          <a:bodyPr/>
          <a:lstStyle/>
          <a:p>
            <a:fld id="{015961F2-5673-814A-81CB-CA9CE182DD5A}" type="slidenum">
              <a:rPr lang="en-US" smtClean="0"/>
              <a:t>‹#›</a:t>
            </a:fld>
            <a:endParaRPr lang="en-US"/>
          </a:p>
        </p:txBody>
      </p:sp>
    </p:spTree>
    <p:extLst>
      <p:ext uri="{BB962C8B-B14F-4D97-AF65-F5344CB8AC3E}">
        <p14:creationId xmlns:p14="http://schemas.microsoft.com/office/powerpoint/2010/main" val="732544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01D054-7F50-D350-64F6-8325ACF2B9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85D0BA-12F7-6DBE-0E65-1DF1E77A2F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CCFC75-C0F3-8A92-114D-D545E5121A4C}"/>
              </a:ext>
            </a:extLst>
          </p:cNvPr>
          <p:cNvSpPr>
            <a:spLocks noGrp="1"/>
          </p:cNvSpPr>
          <p:nvPr>
            <p:ph type="dt" sz="half" idx="10"/>
          </p:nvPr>
        </p:nvSpPr>
        <p:spPr/>
        <p:txBody>
          <a:bodyPr/>
          <a:lstStyle/>
          <a:p>
            <a:fld id="{319B50D2-59F2-264F-A31F-F7B3FDCB35BE}" type="datetimeFigureOut">
              <a:rPr lang="en-US" smtClean="0"/>
              <a:t>7/18/2025</a:t>
            </a:fld>
            <a:endParaRPr lang="en-US"/>
          </a:p>
        </p:txBody>
      </p:sp>
      <p:sp>
        <p:nvSpPr>
          <p:cNvPr id="5" name="Footer Placeholder 4">
            <a:extLst>
              <a:ext uri="{FF2B5EF4-FFF2-40B4-BE49-F238E27FC236}">
                <a16:creationId xmlns:a16="http://schemas.microsoft.com/office/drawing/2014/main" id="{B4E34A8C-8DE9-725A-EAF5-8DFD439A2B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62B5EF-A3F2-68CB-A4EC-C37B5D68BEE4}"/>
              </a:ext>
            </a:extLst>
          </p:cNvPr>
          <p:cNvSpPr>
            <a:spLocks noGrp="1"/>
          </p:cNvSpPr>
          <p:nvPr>
            <p:ph type="sldNum" sz="quarter" idx="12"/>
          </p:nvPr>
        </p:nvSpPr>
        <p:spPr/>
        <p:txBody>
          <a:bodyPr/>
          <a:lstStyle/>
          <a:p>
            <a:fld id="{015961F2-5673-814A-81CB-CA9CE182DD5A}" type="slidenum">
              <a:rPr lang="en-US" smtClean="0"/>
              <a:t>‹#›</a:t>
            </a:fld>
            <a:endParaRPr lang="en-US"/>
          </a:p>
        </p:txBody>
      </p:sp>
    </p:spTree>
    <p:extLst>
      <p:ext uri="{BB962C8B-B14F-4D97-AF65-F5344CB8AC3E}">
        <p14:creationId xmlns:p14="http://schemas.microsoft.com/office/powerpoint/2010/main" val="3220549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6" name="Google Shape;3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6"/>
          <p:cNvSpPr>
            <a:spLocks noGrp="1"/>
          </p:cNvSpPr>
          <p:nvPr>
            <p:ph type="pic" idx="2"/>
          </p:nvPr>
        </p:nvSpPr>
        <p:spPr>
          <a:xfrm>
            <a:off x="5183188" y="987425"/>
            <a:ext cx="6172200" cy="4873625"/>
          </a:xfrm>
          <a:prstGeom prst="rect">
            <a:avLst/>
          </a:prstGeom>
          <a:noFill/>
          <a:ln>
            <a:noFill/>
          </a:ln>
        </p:spPr>
      </p:sp>
      <p:sp>
        <p:nvSpPr>
          <p:cNvPr id="74" name="Google Shape;74;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58452F-7382-CBFA-12F6-0EC20E8147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511EE2-A3FB-2D28-F837-3961655372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FD18CA-B4DB-3A71-0F3E-C11EDBEB56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19B50D2-59F2-264F-A31F-F7B3FDCB35BE}" type="datetimeFigureOut">
              <a:rPr lang="en-US" smtClean="0"/>
              <a:t>7/18/2025</a:t>
            </a:fld>
            <a:endParaRPr lang="en-US"/>
          </a:p>
        </p:txBody>
      </p:sp>
      <p:sp>
        <p:nvSpPr>
          <p:cNvPr id="5" name="Footer Placeholder 4">
            <a:extLst>
              <a:ext uri="{FF2B5EF4-FFF2-40B4-BE49-F238E27FC236}">
                <a16:creationId xmlns:a16="http://schemas.microsoft.com/office/drawing/2014/main" id="{F6F0E04B-9CCF-9DCF-4421-90517A0142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78EB202-73D3-E7D3-F0D8-173C794425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15961F2-5673-814A-81CB-CA9CE182DD5A}" type="slidenum">
              <a:rPr lang="en-US" smtClean="0"/>
              <a:t>‹#›</a:t>
            </a:fld>
            <a:endParaRPr lang="en-US"/>
          </a:p>
        </p:txBody>
      </p:sp>
    </p:spTree>
    <p:extLst>
      <p:ext uri="{BB962C8B-B14F-4D97-AF65-F5344CB8AC3E}">
        <p14:creationId xmlns:p14="http://schemas.microsoft.com/office/powerpoint/2010/main" val="19568212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2.emf"/><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Google Shape;94;p1"/>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5" name="Google Shape;95;p1"/>
          <p:cNvSpPr/>
          <p:nvPr/>
        </p:nvSpPr>
        <p:spPr>
          <a:xfrm>
            <a:off x="0" y="0"/>
            <a:ext cx="121920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p:txBody>
      </p:sp>
      <p:pic>
        <p:nvPicPr>
          <p:cNvPr id="96" name="Google Shape;96;p1" descr="Mountainous ice and snow sheets on water with red boat"/>
          <p:cNvPicPr preferRelativeResize="0"/>
          <p:nvPr/>
        </p:nvPicPr>
        <p:blipFill rotWithShape="1">
          <a:blip r:embed="rId3">
            <a:alphaModFix amt="86000"/>
          </a:blip>
          <a:srcRect t="22588" b="2412"/>
          <a:stretch/>
        </p:blipFill>
        <p:spPr>
          <a:xfrm>
            <a:off x="-1" y="10"/>
            <a:ext cx="12192001" cy="6857990"/>
          </a:xfrm>
          <a:prstGeom prst="rect">
            <a:avLst/>
          </a:prstGeom>
          <a:noFill/>
          <a:ln>
            <a:noFill/>
          </a:ln>
        </p:spPr>
      </p:pic>
      <p:sp>
        <p:nvSpPr>
          <p:cNvPr id="97" name="Google Shape;97;p1"/>
          <p:cNvSpPr txBox="1">
            <a:spLocks noGrp="1"/>
          </p:cNvSpPr>
          <p:nvPr>
            <p:ph type="ctrTitle"/>
          </p:nvPr>
        </p:nvSpPr>
        <p:spPr>
          <a:xfrm>
            <a:off x="1198181" y="1570583"/>
            <a:ext cx="9795637" cy="1378926"/>
          </a:xfrm>
          <a:prstGeom prst="rect">
            <a:avLst/>
          </a:prstGeom>
          <a:solidFill>
            <a:schemeClr val="lt1">
              <a:alpha val="69803"/>
            </a:schemeClr>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95959"/>
              </a:buClr>
              <a:buSzPts val="3800"/>
              <a:buFont typeface="Arial"/>
              <a:buNone/>
            </a:pPr>
            <a:r>
              <a:rPr lang="en-US" sz="3800" b="1" dirty="0">
                <a:solidFill>
                  <a:srgbClr val="FF0000"/>
                </a:solidFill>
                <a:latin typeface="Arial"/>
                <a:ea typeface="Arial"/>
                <a:cs typeface="Arial"/>
                <a:sym typeface="Arial"/>
              </a:rPr>
              <a:t>Is Interior Antarctica on the Threshold of Major Climate Change?</a:t>
            </a:r>
            <a:endParaRPr sz="3800" dirty="0">
              <a:solidFill>
                <a:srgbClr val="FF0000"/>
              </a:solidFill>
              <a:latin typeface="Arial"/>
              <a:ea typeface="Arial"/>
              <a:cs typeface="Arial"/>
              <a:sym typeface="Arial"/>
            </a:endParaRPr>
          </a:p>
        </p:txBody>
      </p:sp>
      <p:sp>
        <p:nvSpPr>
          <p:cNvPr id="98" name="Google Shape;98;p1"/>
          <p:cNvSpPr txBox="1">
            <a:spLocks noGrp="1"/>
          </p:cNvSpPr>
          <p:nvPr>
            <p:ph type="subTitle" idx="1"/>
          </p:nvPr>
        </p:nvSpPr>
        <p:spPr>
          <a:xfrm>
            <a:off x="1198181" y="3514853"/>
            <a:ext cx="9795637" cy="2057043"/>
          </a:xfrm>
          <a:prstGeom prst="rect">
            <a:avLst/>
          </a:prstGeom>
          <a:solidFill>
            <a:schemeClr val="lt1">
              <a:alpha val="49803"/>
            </a:schemeClr>
          </a:solid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595959"/>
              </a:buClr>
              <a:buSzPts val="2400"/>
              <a:buNone/>
            </a:pPr>
            <a:r>
              <a:rPr lang="en-US" b="1" dirty="0">
                <a:solidFill>
                  <a:schemeClr val="tx1"/>
                </a:solidFill>
              </a:rPr>
              <a:t>David H. Bromwich</a:t>
            </a:r>
            <a:r>
              <a:rPr lang="en-US" b="1" baseline="30000" dirty="0">
                <a:solidFill>
                  <a:schemeClr val="tx1"/>
                </a:solidFill>
              </a:rPr>
              <a:t>1</a:t>
            </a:r>
            <a:r>
              <a:rPr lang="en-US" b="1" dirty="0">
                <a:solidFill>
                  <a:schemeClr val="tx1"/>
                </a:solidFill>
              </a:rPr>
              <a:t>, Xun Zou</a:t>
            </a:r>
            <a:r>
              <a:rPr lang="en-US" b="1" baseline="30000" dirty="0">
                <a:solidFill>
                  <a:schemeClr val="tx1"/>
                </a:solidFill>
              </a:rPr>
              <a:t>2</a:t>
            </a:r>
            <a:r>
              <a:rPr lang="en-US" b="1" dirty="0">
                <a:solidFill>
                  <a:schemeClr val="tx1"/>
                </a:solidFill>
              </a:rPr>
              <a:t>, Sheng-Hung Wang</a:t>
            </a:r>
            <a:r>
              <a:rPr lang="en-US" b="1" baseline="30000" dirty="0">
                <a:solidFill>
                  <a:schemeClr val="tx1"/>
                </a:solidFill>
              </a:rPr>
              <a:t>1</a:t>
            </a:r>
            <a:r>
              <a:rPr lang="en-US" dirty="0">
                <a:solidFill>
                  <a:schemeClr val="tx1"/>
                </a:solidFill>
              </a:rPr>
              <a:t> </a:t>
            </a:r>
            <a:endParaRPr dirty="0">
              <a:solidFill>
                <a:schemeClr val="tx1"/>
              </a:solidFill>
            </a:endParaRPr>
          </a:p>
          <a:p>
            <a:pPr marL="0" marR="0" lvl="0" indent="0" algn="ctr" rtl="0">
              <a:lnSpc>
                <a:spcPct val="100000"/>
              </a:lnSpc>
              <a:spcBef>
                <a:spcPts val="0"/>
              </a:spcBef>
              <a:spcAft>
                <a:spcPts val="0"/>
              </a:spcAft>
              <a:buClr>
                <a:srgbClr val="595959"/>
              </a:buClr>
              <a:buSzPts val="2400"/>
              <a:buNone/>
            </a:pPr>
            <a:endParaRPr lang="en-US" sz="1800" baseline="30000" dirty="0">
              <a:solidFill>
                <a:srgbClr val="595959"/>
              </a:solidFill>
            </a:endParaRPr>
          </a:p>
          <a:p>
            <a:pPr marL="0" marR="0" lvl="0" indent="0" algn="ctr" rtl="0">
              <a:lnSpc>
                <a:spcPct val="100000"/>
              </a:lnSpc>
              <a:spcBef>
                <a:spcPts val="0"/>
              </a:spcBef>
              <a:spcAft>
                <a:spcPts val="0"/>
              </a:spcAft>
              <a:buClr>
                <a:srgbClr val="595959"/>
              </a:buClr>
              <a:buSzPts val="2400"/>
              <a:buNone/>
            </a:pPr>
            <a:r>
              <a:rPr lang="en-US" sz="1600" baseline="30000" dirty="0">
                <a:solidFill>
                  <a:srgbClr val="595959"/>
                </a:solidFill>
              </a:rPr>
              <a:t>1</a:t>
            </a:r>
            <a:r>
              <a:rPr lang="en-US" sz="1600" dirty="0">
                <a:solidFill>
                  <a:srgbClr val="595959"/>
                </a:solidFill>
              </a:rPr>
              <a:t>Polar Meteorology Group, Byrd Polar and Climate Research Center, </a:t>
            </a:r>
          </a:p>
          <a:p>
            <a:pPr marL="0" marR="0" lvl="0" indent="0" algn="ctr" rtl="0">
              <a:lnSpc>
                <a:spcPct val="100000"/>
              </a:lnSpc>
              <a:spcBef>
                <a:spcPts val="0"/>
              </a:spcBef>
              <a:spcAft>
                <a:spcPts val="0"/>
              </a:spcAft>
              <a:buClr>
                <a:srgbClr val="595959"/>
              </a:buClr>
              <a:buSzPts val="2400"/>
              <a:buNone/>
            </a:pPr>
            <a:r>
              <a:rPr lang="en-US" sz="1600" dirty="0">
                <a:solidFill>
                  <a:srgbClr val="595959"/>
                </a:solidFill>
              </a:rPr>
              <a:t>The Ohio State University, Columbus, OH, USA</a:t>
            </a:r>
            <a:endParaRPr sz="1600" dirty="0"/>
          </a:p>
          <a:p>
            <a:pPr marL="0" marR="0" lvl="0" indent="0" algn="ctr" rtl="0">
              <a:lnSpc>
                <a:spcPct val="100000"/>
              </a:lnSpc>
              <a:spcBef>
                <a:spcPts val="0"/>
              </a:spcBef>
              <a:spcAft>
                <a:spcPts val="0"/>
              </a:spcAft>
              <a:buClr>
                <a:srgbClr val="595959"/>
              </a:buClr>
              <a:buSzPts val="2400"/>
              <a:buNone/>
            </a:pPr>
            <a:r>
              <a:rPr lang="en-US" sz="1600" baseline="30000" dirty="0">
                <a:solidFill>
                  <a:srgbClr val="595959"/>
                </a:solidFill>
              </a:rPr>
              <a:t>2</a:t>
            </a:r>
            <a:r>
              <a:rPr lang="en-US" sz="1600" dirty="0">
                <a:solidFill>
                  <a:srgbClr val="595959"/>
                </a:solidFill>
              </a:rPr>
              <a:t>Center for Western Weather and Water Extremes (CW3E), </a:t>
            </a:r>
          </a:p>
          <a:p>
            <a:pPr marL="0" marR="0" lvl="0" indent="0" algn="ctr" rtl="0">
              <a:lnSpc>
                <a:spcPct val="100000"/>
              </a:lnSpc>
              <a:spcBef>
                <a:spcPts val="0"/>
              </a:spcBef>
              <a:spcAft>
                <a:spcPts val="0"/>
              </a:spcAft>
              <a:buClr>
                <a:srgbClr val="595959"/>
              </a:buClr>
              <a:buSzPts val="2400"/>
              <a:buNone/>
            </a:pPr>
            <a:r>
              <a:rPr lang="en-US" sz="1600" dirty="0">
                <a:solidFill>
                  <a:srgbClr val="595959"/>
                </a:solidFill>
              </a:rPr>
              <a:t>Scripps Institution of Oceanography, University of California San Diego, CA, USA</a:t>
            </a:r>
            <a:endParaRPr sz="1600" dirty="0"/>
          </a:p>
          <a:p>
            <a:pPr marL="0" lvl="0" indent="0" algn="ctr" rtl="0">
              <a:lnSpc>
                <a:spcPct val="90000"/>
              </a:lnSpc>
              <a:spcBef>
                <a:spcPts val="1000"/>
              </a:spcBef>
              <a:spcAft>
                <a:spcPts val="0"/>
              </a:spcAft>
              <a:buClr>
                <a:schemeClr val="dk1"/>
              </a:buClr>
              <a:buSzPts val="2400"/>
              <a:buNone/>
            </a:pPr>
            <a:endParaRPr sz="2300" dirty="0">
              <a:solidFill>
                <a:srgbClr val="FFFFFF"/>
              </a:solidFill>
            </a:endParaRPr>
          </a:p>
        </p:txBody>
      </p:sp>
      <p:pic>
        <p:nvPicPr>
          <p:cNvPr id="99" name="Google Shape;99;p1"/>
          <p:cNvPicPr preferRelativeResize="0"/>
          <p:nvPr/>
        </p:nvPicPr>
        <p:blipFill rotWithShape="1">
          <a:blip r:embed="rId4">
            <a:alphaModFix/>
          </a:blip>
          <a:srcRect/>
          <a:stretch/>
        </p:blipFill>
        <p:spPr>
          <a:xfrm>
            <a:off x="1349142" y="45879"/>
            <a:ext cx="1356627" cy="763401"/>
          </a:xfrm>
          <a:prstGeom prst="rect">
            <a:avLst/>
          </a:prstGeom>
          <a:noFill/>
          <a:ln>
            <a:noFill/>
          </a:ln>
        </p:spPr>
      </p:pic>
      <p:pic>
        <p:nvPicPr>
          <p:cNvPr id="100" name="Google Shape;100;p1"/>
          <p:cNvPicPr preferRelativeResize="0"/>
          <p:nvPr/>
        </p:nvPicPr>
        <p:blipFill rotWithShape="1">
          <a:blip r:embed="rId5">
            <a:alphaModFix/>
          </a:blip>
          <a:srcRect/>
          <a:stretch/>
        </p:blipFill>
        <p:spPr>
          <a:xfrm>
            <a:off x="87168" y="41564"/>
            <a:ext cx="1134685" cy="766032"/>
          </a:xfrm>
          <a:prstGeom prst="rect">
            <a:avLst/>
          </a:prstGeom>
          <a:noFill/>
          <a:ln>
            <a:noFill/>
          </a:ln>
        </p:spPr>
      </p:pic>
      <p:pic>
        <p:nvPicPr>
          <p:cNvPr id="101" name="Google Shape;101;p1" descr="Nsflogotrans - National Science Foundation (600x601)"/>
          <p:cNvPicPr preferRelativeResize="0"/>
          <p:nvPr/>
        </p:nvPicPr>
        <p:blipFill rotWithShape="1">
          <a:blip r:embed="rId6">
            <a:alphaModFix/>
          </a:blip>
          <a:srcRect/>
          <a:stretch/>
        </p:blipFill>
        <p:spPr>
          <a:xfrm>
            <a:off x="0" y="5879939"/>
            <a:ext cx="976550" cy="978062"/>
          </a:xfrm>
          <a:prstGeom prst="rect">
            <a:avLst/>
          </a:prstGeom>
          <a:noFill/>
          <a:ln>
            <a:noFill/>
          </a:ln>
        </p:spPr>
      </p:pic>
      <p:pic>
        <p:nvPicPr>
          <p:cNvPr id="102" name="Google Shape;102;p1"/>
          <p:cNvPicPr preferRelativeResize="0"/>
          <p:nvPr/>
        </p:nvPicPr>
        <p:blipFill rotWithShape="1">
          <a:blip r:embed="rId7">
            <a:alphaModFix/>
          </a:blip>
          <a:srcRect/>
          <a:stretch/>
        </p:blipFill>
        <p:spPr>
          <a:xfrm>
            <a:off x="2833058" y="77837"/>
            <a:ext cx="3201435" cy="693486"/>
          </a:xfrm>
          <a:prstGeom prst="rect">
            <a:avLst/>
          </a:prstGeom>
          <a:noFill/>
          <a:ln>
            <a:noFill/>
          </a:ln>
        </p:spPr>
      </p:pic>
      <p:pic>
        <p:nvPicPr>
          <p:cNvPr id="3" name="Picture 2">
            <a:extLst>
              <a:ext uri="{FF2B5EF4-FFF2-40B4-BE49-F238E27FC236}">
                <a16:creationId xmlns:a16="http://schemas.microsoft.com/office/drawing/2014/main" id="{DB954C88-380C-4243-2D0D-2F8FE68C120F}"/>
              </a:ext>
            </a:extLst>
          </p:cNvPr>
          <p:cNvPicPr>
            <a:picLocks noChangeAspect="1"/>
          </p:cNvPicPr>
          <p:nvPr/>
        </p:nvPicPr>
        <p:blipFill>
          <a:blip r:embed="rId8"/>
          <a:stretch>
            <a:fillRect/>
          </a:stretch>
        </p:blipFill>
        <p:spPr>
          <a:xfrm>
            <a:off x="6254221" y="77837"/>
            <a:ext cx="5715001" cy="5943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p:nvPr/>
        </p:nvSpPr>
        <p:spPr>
          <a:xfrm>
            <a:off x="0" y="0"/>
            <a:ext cx="12192000" cy="584775"/>
          </a:xfrm>
          <a:prstGeom prst="rect">
            <a:avLst/>
          </a:prstGeom>
          <a:solidFill>
            <a:srgbClr val="0070C0">
              <a:alpha val="80000"/>
            </a:srgb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lt1"/>
                </a:solidFill>
                <a:latin typeface="Arial"/>
                <a:ea typeface="Arial"/>
                <a:cs typeface="Arial"/>
                <a:sym typeface="Arial"/>
              </a:rPr>
              <a:t> Temperature Extremes in ERA5</a:t>
            </a:r>
            <a:endParaRPr dirty="0"/>
          </a:p>
        </p:txBody>
      </p:sp>
      <p:sp>
        <p:nvSpPr>
          <p:cNvPr id="174" name="Google Shape;174;p9"/>
          <p:cNvSpPr txBox="1"/>
          <p:nvPr/>
        </p:nvSpPr>
        <p:spPr>
          <a:xfrm>
            <a:off x="0" y="618436"/>
            <a:ext cx="607089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000000"/>
                </a:solidFill>
                <a:latin typeface="Arial"/>
                <a:ea typeface="Arial"/>
                <a:cs typeface="Arial"/>
                <a:sym typeface="Arial"/>
              </a:rPr>
              <a:t>Annual and seasonal extreme warm temperature trend based on 3-hrly ERA5 reanalysis data from 1979 to 2022. </a:t>
            </a:r>
            <a:endParaRPr sz="1800">
              <a:solidFill>
                <a:schemeClr val="dk1"/>
              </a:solidFill>
              <a:latin typeface="Arial"/>
              <a:ea typeface="Arial"/>
              <a:cs typeface="Arial"/>
              <a:sym typeface="Arial"/>
            </a:endParaRPr>
          </a:p>
        </p:txBody>
      </p:sp>
      <p:pic>
        <p:nvPicPr>
          <p:cNvPr id="175" name="Google Shape;175;p9" descr="A group of images of earth&#10;&#10;Description automatically generated"/>
          <p:cNvPicPr preferRelativeResize="0"/>
          <p:nvPr/>
        </p:nvPicPr>
        <p:blipFill rotWithShape="1">
          <a:blip r:embed="rId3">
            <a:alphaModFix/>
          </a:blip>
          <a:srcRect/>
          <a:stretch/>
        </p:blipFill>
        <p:spPr>
          <a:xfrm>
            <a:off x="780677" y="1254884"/>
            <a:ext cx="4488759" cy="5559572"/>
          </a:xfrm>
          <a:prstGeom prst="rect">
            <a:avLst/>
          </a:prstGeom>
          <a:noFill/>
          <a:ln>
            <a:noFill/>
          </a:ln>
        </p:spPr>
      </p:pic>
      <p:sp>
        <p:nvSpPr>
          <p:cNvPr id="176" name="Google Shape;176;p9"/>
          <p:cNvSpPr txBox="1"/>
          <p:nvPr/>
        </p:nvSpPr>
        <p:spPr>
          <a:xfrm>
            <a:off x="6070898" y="3764886"/>
            <a:ext cx="5857407" cy="30931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000000"/>
                </a:solidFill>
                <a:latin typeface="Arial"/>
                <a:ea typeface="Arial"/>
                <a:cs typeface="Arial"/>
                <a:sym typeface="Arial"/>
              </a:rPr>
              <a:t>ERA5 dataset</a:t>
            </a:r>
            <a:endParaRPr sz="2000" dirty="0"/>
          </a:p>
          <a:p>
            <a:pPr marL="0" marR="0" lvl="0" indent="0" algn="l" rtl="0">
              <a:spcBef>
                <a:spcPts val="600"/>
              </a:spcBef>
              <a:spcAft>
                <a:spcPts val="0"/>
              </a:spcAft>
              <a:buNone/>
            </a:pPr>
            <a:r>
              <a:rPr lang="en-US" sz="2000" dirty="0">
                <a:solidFill>
                  <a:srgbClr val="000000"/>
                </a:solidFill>
                <a:latin typeface="Arial"/>
                <a:ea typeface="Arial"/>
                <a:cs typeface="Arial"/>
                <a:sym typeface="Arial"/>
              </a:rPr>
              <a:t>Suspicious positive trends during summer along the coastal regions of </a:t>
            </a:r>
            <a:r>
              <a:rPr lang="en-US" sz="2000" dirty="0" err="1">
                <a:solidFill>
                  <a:srgbClr val="000000"/>
                </a:solidFill>
                <a:latin typeface="Arial"/>
                <a:ea typeface="Arial"/>
                <a:cs typeface="Arial"/>
                <a:sym typeface="Arial"/>
              </a:rPr>
              <a:t>Dronning</a:t>
            </a:r>
            <a:r>
              <a:rPr lang="en-US" sz="2000" dirty="0">
                <a:solidFill>
                  <a:srgbClr val="000000"/>
                </a:solidFill>
                <a:latin typeface="Arial"/>
                <a:ea typeface="Arial"/>
                <a:cs typeface="Arial"/>
                <a:sym typeface="Arial"/>
              </a:rPr>
              <a:t> Maud Land, Coats Land, Siple Coast, and Oates Land. </a:t>
            </a:r>
            <a:endParaRPr sz="2000" dirty="0"/>
          </a:p>
          <a:p>
            <a:pPr marL="0" marR="0" lvl="0" indent="0" algn="l" rtl="0">
              <a:spcBef>
                <a:spcPts val="1200"/>
              </a:spcBef>
              <a:spcAft>
                <a:spcPts val="0"/>
              </a:spcAft>
              <a:buNone/>
            </a:pPr>
            <a:r>
              <a:rPr lang="en-US" sz="2000" dirty="0">
                <a:solidFill>
                  <a:srgbClr val="000000"/>
                </a:solidFill>
                <a:latin typeface="Arial"/>
                <a:ea typeface="Arial"/>
                <a:cs typeface="Arial"/>
                <a:sym typeface="Arial"/>
              </a:rPr>
              <a:t>Artificial “hot spots” are also observed in these areas, except Oates Land, as rapid warming trends in long-term temperature in ERA5, especially in summer and autumn and continue after 1979.</a:t>
            </a:r>
            <a:endParaRPr sz="2000" dirty="0">
              <a:solidFill>
                <a:schemeClr val="dk1"/>
              </a:solidFill>
              <a:latin typeface="Arial"/>
              <a:ea typeface="Arial"/>
              <a:cs typeface="Arial"/>
              <a:sym typeface="Arial"/>
            </a:endParaRPr>
          </a:p>
        </p:txBody>
      </p:sp>
      <p:sp>
        <p:nvSpPr>
          <p:cNvPr id="177" name="Google Shape;177;p9"/>
          <p:cNvSpPr txBox="1"/>
          <p:nvPr/>
        </p:nvSpPr>
        <p:spPr>
          <a:xfrm>
            <a:off x="6095999" y="685158"/>
            <a:ext cx="5857500" cy="3170700"/>
          </a:xfrm>
          <a:prstGeom prst="rect">
            <a:avLst/>
          </a:prstGeom>
          <a:noFill/>
          <a:ln w="9525" cap="flat" cmpd="sng">
            <a:solidFill>
              <a:srgbClr val="747474">
                <a:alpha val="54901"/>
              </a:srgbClr>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2000"/>
              <a:buFont typeface="Arial"/>
              <a:buChar char="•"/>
            </a:pPr>
            <a:r>
              <a:rPr lang="en-US" sz="2000" dirty="0">
                <a:solidFill>
                  <a:srgbClr val="000000"/>
                </a:solidFill>
                <a:latin typeface="Arial"/>
                <a:ea typeface="Arial"/>
                <a:cs typeface="Arial"/>
                <a:sym typeface="Arial"/>
              </a:rPr>
              <a:t>Majority of EA and the AP: significant increases in extreme warm temperatures during spring. </a:t>
            </a:r>
            <a:endParaRPr sz="2000" dirty="0">
              <a:solidFill>
                <a:schemeClr val="dk1"/>
              </a:solidFill>
              <a:latin typeface="Arial"/>
              <a:ea typeface="Arial"/>
              <a:cs typeface="Arial"/>
              <a:sym typeface="Arial"/>
            </a:endParaRPr>
          </a:p>
          <a:p>
            <a:pPr marL="285750" marR="0" lvl="0" indent="-285750" algn="l" rtl="0">
              <a:spcBef>
                <a:spcPts val="0"/>
              </a:spcBef>
              <a:spcAft>
                <a:spcPts val="0"/>
              </a:spcAft>
              <a:buClr>
                <a:srgbClr val="000000"/>
              </a:buClr>
              <a:buSzPts val="2000"/>
              <a:buFont typeface="Arial"/>
              <a:buChar char="•"/>
            </a:pPr>
            <a:r>
              <a:rPr lang="en-US" sz="2000" dirty="0">
                <a:solidFill>
                  <a:srgbClr val="000000"/>
                </a:solidFill>
                <a:latin typeface="Arial"/>
                <a:ea typeface="Arial"/>
                <a:cs typeface="Arial"/>
                <a:sym typeface="Arial"/>
              </a:rPr>
              <a:t>AP: strongest positive trend during the autumn, followed by spring and winter ← positive SAM and atmospheric river (</a:t>
            </a:r>
            <a:r>
              <a:rPr lang="en-US" sz="2000" dirty="0" err="1">
                <a:solidFill>
                  <a:srgbClr val="000000"/>
                </a:solidFill>
                <a:latin typeface="Arial"/>
                <a:ea typeface="Arial"/>
                <a:cs typeface="Arial"/>
                <a:sym typeface="Arial"/>
              </a:rPr>
              <a:t>Gorodetskaya</a:t>
            </a:r>
            <a:r>
              <a:rPr lang="en-US" sz="2000" dirty="0">
                <a:solidFill>
                  <a:srgbClr val="000000"/>
                </a:solidFill>
                <a:latin typeface="Arial"/>
                <a:ea typeface="Arial"/>
                <a:cs typeface="Arial"/>
                <a:sym typeface="Arial"/>
              </a:rPr>
              <a:t> et al. 2023). </a:t>
            </a:r>
            <a:endParaRPr sz="2000" dirty="0">
              <a:solidFill>
                <a:schemeClr val="dk1"/>
              </a:solidFill>
              <a:latin typeface="Arial"/>
              <a:ea typeface="Arial"/>
              <a:cs typeface="Arial"/>
              <a:sym typeface="Arial"/>
            </a:endParaRPr>
          </a:p>
          <a:p>
            <a:pPr marL="285750" marR="0" lvl="0" indent="-285750" algn="l" rtl="0">
              <a:spcBef>
                <a:spcPts val="0"/>
              </a:spcBef>
              <a:spcAft>
                <a:spcPts val="0"/>
              </a:spcAft>
              <a:buClr>
                <a:srgbClr val="000000"/>
              </a:buClr>
              <a:buSzPts val="2000"/>
              <a:buFont typeface="Arial"/>
              <a:buChar char="•"/>
            </a:pPr>
            <a:r>
              <a:rPr lang="en-US" sz="2000" dirty="0">
                <a:solidFill>
                  <a:srgbClr val="000000"/>
                </a:solidFill>
                <a:latin typeface="Arial"/>
                <a:ea typeface="Arial"/>
                <a:cs typeface="Arial"/>
                <a:sym typeface="Arial"/>
              </a:rPr>
              <a:t>Coastal EA between 60° and 180°E:  negative trend during most seasons except for spring. </a:t>
            </a:r>
            <a:endParaRPr sz="2000" dirty="0">
              <a:solidFill>
                <a:schemeClr val="dk1"/>
              </a:solidFill>
              <a:latin typeface="Arial"/>
              <a:ea typeface="Arial"/>
              <a:cs typeface="Arial"/>
              <a:sym typeface="Arial"/>
            </a:endParaRPr>
          </a:p>
          <a:p>
            <a:pPr marL="285750" marR="0" lvl="0" indent="-285750" algn="l" rtl="0">
              <a:spcBef>
                <a:spcPts val="0"/>
              </a:spcBef>
              <a:spcAft>
                <a:spcPts val="0"/>
              </a:spcAft>
              <a:buClr>
                <a:srgbClr val="000000"/>
              </a:buClr>
              <a:buSzPts val="2000"/>
              <a:buFont typeface="Arial"/>
              <a:buChar char="•"/>
            </a:pPr>
            <a:r>
              <a:rPr lang="en-US" sz="2000" dirty="0">
                <a:solidFill>
                  <a:srgbClr val="000000"/>
                </a:solidFill>
                <a:latin typeface="Arial"/>
                <a:ea typeface="Arial"/>
                <a:cs typeface="Arial"/>
                <a:sym typeface="Arial"/>
              </a:rPr>
              <a:t>Marie Byrd Land: a negative trend except for winter.</a:t>
            </a:r>
            <a:endParaRPr sz="1900" dirty="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0"/>
          <p:cNvSpPr txBox="1"/>
          <p:nvPr/>
        </p:nvSpPr>
        <p:spPr>
          <a:xfrm>
            <a:off x="373707" y="615756"/>
            <a:ext cx="7253723"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rgbClr val="000000"/>
                </a:solidFill>
                <a:latin typeface="Arial"/>
                <a:ea typeface="Arial"/>
                <a:cs typeface="Arial"/>
                <a:sym typeface="Arial"/>
              </a:rPr>
              <a:t>Annual extreme warm temperature trend based on 6-hrly station observation data and ERA5 reanalysis data at a) </a:t>
            </a:r>
            <a:r>
              <a:rPr lang="en-US" sz="1800" dirty="0" err="1">
                <a:solidFill>
                  <a:srgbClr val="000000"/>
                </a:solidFill>
                <a:latin typeface="Arial"/>
                <a:ea typeface="Arial"/>
                <a:cs typeface="Arial"/>
                <a:sym typeface="Arial"/>
              </a:rPr>
              <a:t>Neumayer</a:t>
            </a:r>
            <a:r>
              <a:rPr lang="en-US" sz="1800" dirty="0">
                <a:solidFill>
                  <a:srgbClr val="000000"/>
                </a:solidFill>
                <a:latin typeface="Arial"/>
                <a:ea typeface="Arial"/>
                <a:cs typeface="Arial"/>
                <a:sym typeface="Arial"/>
              </a:rPr>
              <a:t>, b) Davis, c) South Pole and d) Vostok from 1988 to 2022</a:t>
            </a:r>
            <a:endParaRPr sz="1800" dirty="0">
              <a:solidFill>
                <a:schemeClr val="dk1"/>
              </a:solidFill>
              <a:latin typeface="Arial"/>
              <a:ea typeface="Arial"/>
              <a:cs typeface="Arial"/>
              <a:sym typeface="Arial"/>
            </a:endParaRPr>
          </a:p>
        </p:txBody>
      </p:sp>
      <p:sp>
        <p:nvSpPr>
          <p:cNvPr id="184" name="Google Shape;184;p10"/>
          <p:cNvSpPr txBox="1"/>
          <p:nvPr/>
        </p:nvSpPr>
        <p:spPr>
          <a:xfrm>
            <a:off x="0" y="0"/>
            <a:ext cx="12192000" cy="584775"/>
          </a:xfrm>
          <a:prstGeom prst="rect">
            <a:avLst/>
          </a:prstGeom>
          <a:solidFill>
            <a:srgbClr val="0070C0">
              <a:alpha val="80000"/>
            </a:srgb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lt1"/>
                </a:solidFill>
                <a:latin typeface="Arial"/>
                <a:ea typeface="Arial"/>
                <a:cs typeface="Arial"/>
                <a:sym typeface="Arial"/>
              </a:rPr>
              <a:t> Temperature Extremes: ERA5 </a:t>
            </a:r>
            <a:r>
              <a:rPr lang="en-US" sz="3200" b="1" dirty="0">
                <a:solidFill>
                  <a:schemeClr val="lt1"/>
                </a:solidFill>
              </a:rPr>
              <a:t>vs</a:t>
            </a:r>
            <a:r>
              <a:rPr lang="en-US" sz="3200" b="1" dirty="0">
                <a:solidFill>
                  <a:schemeClr val="lt1"/>
                </a:solidFill>
                <a:latin typeface="Arial"/>
                <a:ea typeface="Arial"/>
                <a:cs typeface="Arial"/>
                <a:sym typeface="Arial"/>
              </a:rPr>
              <a:t>. </a:t>
            </a:r>
            <a:r>
              <a:rPr lang="en-US" sz="3200" b="1" dirty="0" err="1">
                <a:solidFill>
                  <a:schemeClr val="lt1"/>
                </a:solidFill>
                <a:latin typeface="Arial"/>
                <a:ea typeface="Arial"/>
                <a:cs typeface="Arial"/>
                <a:sym typeface="Arial"/>
              </a:rPr>
              <a:t>Obs</a:t>
            </a:r>
            <a:endParaRPr sz="3200" b="1" dirty="0">
              <a:solidFill>
                <a:schemeClr val="lt1"/>
              </a:solidFill>
              <a:latin typeface="Arial"/>
              <a:ea typeface="Arial"/>
              <a:cs typeface="Arial"/>
              <a:sym typeface="Arial"/>
            </a:endParaRPr>
          </a:p>
        </p:txBody>
      </p:sp>
      <p:sp>
        <p:nvSpPr>
          <p:cNvPr id="186" name="Google Shape;186;p10"/>
          <p:cNvSpPr txBox="1"/>
          <p:nvPr/>
        </p:nvSpPr>
        <p:spPr>
          <a:xfrm>
            <a:off x="7975600" y="1309319"/>
            <a:ext cx="4013100"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000000"/>
                </a:solidFill>
                <a:latin typeface="Arial"/>
                <a:ea typeface="Arial"/>
                <a:cs typeface="Arial"/>
                <a:sym typeface="Arial"/>
              </a:rPr>
              <a:t>Temperature extremes in station observations, however, indicate variable results. </a:t>
            </a:r>
            <a:endParaRPr sz="1800" dirty="0"/>
          </a:p>
          <a:p>
            <a:pPr marL="0" marR="0" lvl="0" indent="0" algn="l" rtl="0">
              <a:spcBef>
                <a:spcPts val="1200"/>
              </a:spcBef>
              <a:spcAft>
                <a:spcPts val="0"/>
              </a:spcAft>
              <a:buNone/>
            </a:pPr>
            <a:r>
              <a:rPr lang="en-US" sz="1800" b="1" dirty="0" err="1">
                <a:solidFill>
                  <a:srgbClr val="000000"/>
                </a:solidFill>
                <a:latin typeface="Arial"/>
                <a:ea typeface="Arial"/>
                <a:cs typeface="Arial"/>
                <a:sym typeface="Arial"/>
              </a:rPr>
              <a:t>Neumayer</a:t>
            </a:r>
            <a:r>
              <a:rPr lang="en-US" sz="1800" dirty="0">
                <a:solidFill>
                  <a:srgbClr val="000000"/>
                </a:solidFill>
                <a:latin typeface="Arial"/>
                <a:ea typeface="Arial"/>
                <a:cs typeface="Arial"/>
                <a:sym typeface="Arial"/>
              </a:rPr>
              <a:t> Station exhibits a near neutral annual trend in 3-hourly data from 1988 to 2022 , contrasting with ERA5 "hot spot" near 0°E along the coast. </a:t>
            </a:r>
          </a:p>
          <a:p>
            <a:pPr marL="0" marR="0" lvl="0" indent="0" algn="l" rtl="0">
              <a:spcBef>
                <a:spcPts val="1200"/>
              </a:spcBef>
              <a:spcAft>
                <a:spcPts val="0"/>
              </a:spcAft>
              <a:buNone/>
            </a:pPr>
            <a:r>
              <a:rPr lang="en-US" sz="1800" b="1" dirty="0">
                <a:solidFill>
                  <a:srgbClr val="000000"/>
                </a:solidFill>
                <a:latin typeface="Arial"/>
                <a:ea typeface="Arial"/>
                <a:cs typeface="Arial"/>
                <a:sym typeface="Arial"/>
              </a:rPr>
              <a:t>Davis</a:t>
            </a:r>
            <a:r>
              <a:rPr lang="en-US" sz="1800" dirty="0">
                <a:solidFill>
                  <a:srgbClr val="000000"/>
                </a:solidFill>
                <a:latin typeface="Arial"/>
                <a:ea typeface="Arial"/>
                <a:cs typeface="Arial"/>
                <a:sym typeface="Arial"/>
              </a:rPr>
              <a:t> Station demonstrates a weaker cooling trend compared to ERA5.</a:t>
            </a:r>
            <a:endParaRPr sz="1800" dirty="0"/>
          </a:p>
          <a:p>
            <a:pPr marL="0" marR="0" lvl="0" indent="0" algn="l" rtl="0">
              <a:spcBef>
                <a:spcPts val="1200"/>
              </a:spcBef>
              <a:spcAft>
                <a:spcPts val="0"/>
              </a:spcAft>
              <a:buNone/>
            </a:pPr>
            <a:r>
              <a:rPr lang="en-US" sz="1800" b="1" dirty="0">
                <a:solidFill>
                  <a:srgbClr val="000000"/>
                </a:solidFill>
                <a:latin typeface="Arial"/>
                <a:ea typeface="Arial"/>
                <a:cs typeface="Arial"/>
                <a:sym typeface="Arial"/>
              </a:rPr>
              <a:t>Vostok</a:t>
            </a:r>
            <a:r>
              <a:rPr lang="en-US" sz="1800" dirty="0">
                <a:solidFill>
                  <a:srgbClr val="000000"/>
                </a:solidFill>
                <a:latin typeface="Arial"/>
                <a:ea typeface="Arial"/>
                <a:cs typeface="Arial"/>
                <a:sym typeface="Arial"/>
              </a:rPr>
              <a:t> Station and </a:t>
            </a:r>
            <a:r>
              <a:rPr lang="en-US" sz="1800" b="1" dirty="0">
                <a:solidFill>
                  <a:srgbClr val="000000"/>
                </a:solidFill>
                <a:latin typeface="Arial"/>
                <a:ea typeface="Arial"/>
                <a:cs typeface="Arial"/>
                <a:sym typeface="Arial"/>
              </a:rPr>
              <a:t>South Pole </a:t>
            </a:r>
            <a:r>
              <a:rPr lang="en-US" sz="1800" dirty="0">
                <a:solidFill>
                  <a:srgbClr val="000000"/>
                </a:solidFill>
                <a:latin typeface="Arial"/>
                <a:ea typeface="Arial"/>
                <a:cs typeface="Arial"/>
                <a:sym typeface="Arial"/>
              </a:rPr>
              <a:t>Station (two inland stations), however, exhibit consistent results with ERA5, showing a positive trend, </a:t>
            </a:r>
            <a:r>
              <a:rPr lang="en-US" sz="1800" b="1" dirty="0">
                <a:solidFill>
                  <a:srgbClr val="000000"/>
                </a:solidFill>
                <a:latin typeface="Arial"/>
                <a:ea typeface="Arial"/>
                <a:cs typeface="Arial"/>
                <a:sym typeface="Arial"/>
              </a:rPr>
              <a:t>suggesting widespread extreme temperature increases in interior East Antarctica . </a:t>
            </a:r>
            <a:endParaRPr sz="1800" b="1" dirty="0">
              <a:solidFill>
                <a:schemeClr val="dk1"/>
              </a:solidFill>
              <a:latin typeface="Arial"/>
              <a:ea typeface="Arial"/>
              <a:cs typeface="Arial"/>
              <a:sym typeface="Arial"/>
            </a:endParaRPr>
          </a:p>
        </p:txBody>
      </p:sp>
      <p:pic>
        <p:nvPicPr>
          <p:cNvPr id="3" name="Picture 2" descr="A graph of different numbers">
            <a:extLst>
              <a:ext uri="{FF2B5EF4-FFF2-40B4-BE49-F238E27FC236}">
                <a16:creationId xmlns:a16="http://schemas.microsoft.com/office/drawing/2014/main" id="{380DDB14-0FB0-D218-4A01-A7E193F6C350}"/>
              </a:ext>
            </a:extLst>
          </p:cNvPr>
          <p:cNvPicPr>
            <a:picLocks noChangeAspect="1"/>
          </p:cNvPicPr>
          <p:nvPr/>
        </p:nvPicPr>
        <p:blipFill>
          <a:blip r:embed="rId3"/>
          <a:stretch>
            <a:fillRect/>
          </a:stretch>
        </p:blipFill>
        <p:spPr>
          <a:xfrm>
            <a:off x="203300" y="1517147"/>
            <a:ext cx="7680960" cy="5340853"/>
          </a:xfrm>
          <a:prstGeom prst="rect">
            <a:avLst/>
          </a:prstGeom>
        </p:spPr>
      </p:pic>
      <p:sp>
        <p:nvSpPr>
          <p:cNvPr id="4" name="TextBox 3">
            <a:extLst>
              <a:ext uri="{FF2B5EF4-FFF2-40B4-BE49-F238E27FC236}">
                <a16:creationId xmlns:a16="http://schemas.microsoft.com/office/drawing/2014/main" id="{8E9EC78F-0860-682F-4F68-6F72F38A746B}"/>
              </a:ext>
            </a:extLst>
          </p:cNvPr>
          <p:cNvSpPr txBox="1"/>
          <p:nvPr/>
        </p:nvSpPr>
        <p:spPr>
          <a:xfrm>
            <a:off x="7884260" y="6563710"/>
            <a:ext cx="1635384" cy="276999"/>
          </a:xfrm>
          <a:prstGeom prst="rect">
            <a:avLst/>
          </a:prstGeom>
          <a:noFill/>
        </p:spPr>
        <p:txBody>
          <a:bodyPr wrap="none" rtlCol="0">
            <a:spAutoFit/>
          </a:bodyPr>
          <a:lstStyle/>
          <a:p>
            <a:r>
              <a:rPr lang="en-US" sz="1200" dirty="0"/>
              <a:t>(units: percentage/yr)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earth&#10;&#10;Description automatically generated">
            <a:extLst>
              <a:ext uri="{FF2B5EF4-FFF2-40B4-BE49-F238E27FC236}">
                <a16:creationId xmlns:a16="http://schemas.microsoft.com/office/drawing/2014/main" id="{5BFB0104-89B6-9ED2-5324-2CEAE63F3371}"/>
              </a:ext>
            </a:extLst>
          </p:cNvPr>
          <p:cNvPicPr>
            <a:picLocks noChangeAspect="1"/>
          </p:cNvPicPr>
          <p:nvPr/>
        </p:nvPicPr>
        <p:blipFill>
          <a:blip r:embed="rId3"/>
          <a:srcRect l="4066"/>
          <a:stretch/>
        </p:blipFill>
        <p:spPr>
          <a:xfrm>
            <a:off x="394514" y="1864094"/>
            <a:ext cx="5531365" cy="4660900"/>
          </a:xfrm>
          <a:prstGeom prst="rect">
            <a:avLst/>
          </a:prstGeom>
        </p:spPr>
      </p:pic>
      <p:sp>
        <p:nvSpPr>
          <p:cNvPr id="7" name="TextBox 6">
            <a:extLst>
              <a:ext uri="{FF2B5EF4-FFF2-40B4-BE49-F238E27FC236}">
                <a16:creationId xmlns:a16="http://schemas.microsoft.com/office/drawing/2014/main" id="{4B326D7A-D6C7-2FDE-FBE6-64EB5E056269}"/>
              </a:ext>
            </a:extLst>
          </p:cNvPr>
          <p:cNvSpPr txBox="1"/>
          <p:nvPr/>
        </p:nvSpPr>
        <p:spPr>
          <a:xfrm>
            <a:off x="394514" y="1033097"/>
            <a:ext cx="5701486" cy="830997"/>
          </a:xfrm>
          <a:prstGeom prst="rect">
            <a:avLst/>
          </a:prstGeom>
          <a:noFill/>
        </p:spPr>
        <p:txBody>
          <a:bodyPr wrap="square">
            <a:spAutoFit/>
          </a:bodyPr>
          <a:lstStyle/>
          <a:p>
            <a:pPr algn="ctr"/>
            <a:r>
              <a:rPr lang="en-US" sz="1600" dirty="0">
                <a:solidFill>
                  <a:srgbClr val="000000"/>
                </a:solidFill>
                <a:effectLst/>
              </a:rPr>
              <a:t>Monthly 2m temperature (color fill) and 500-hPa geopotential height (contour line) anomaly from ERA5 reanalysis during heatwave from </a:t>
            </a:r>
            <a:r>
              <a:rPr lang="en-US" sz="1600" b="1" dirty="0">
                <a:solidFill>
                  <a:srgbClr val="000000"/>
                </a:solidFill>
                <a:effectLst/>
              </a:rPr>
              <a:t>15 July to 15 August 2024</a:t>
            </a:r>
            <a:r>
              <a:rPr lang="en-US" sz="1600" dirty="0">
                <a:solidFill>
                  <a:srgbClr val="000000"/>
                </a:solidFill>
                <a:effectLst/>
              </a:rPr>
              <a:t> </a:t>
            </a:r>
          </a:p>
        </p:txBody>
      </p:sp>
      <p:pic>
        <p:nvPicPr>
          <p:cNvPr id="8" name="Picture 7">
            <a:extLst>
              <a:ext uri="{FF2B5EF4-FFF2-40B4-BE49-F238E27FC236}">
                <a16:creationId xmlns:a16="http://schemas.microsoft.com/office/drawing/2014/main" id="{88A86077-60B5-D804-2941-8D1A9F3AF697}"/>
              </a:ext>
            </a:extLst>
          </p:cNvPr>
          <p:cNvPicPr>
            <a:picLocks noChangeAspect="1"/>
          </p:cNvPicPr>
          <p:nvPr/>
        </p:nvPicPr>
        <p:blipFill rotWithShape="1">
          <a:blip r:embed="rId4"/>
          <a:srcRect t="5363" b="801"/>
          <a:stretch/>
        </p:blipFill>
        <p:spPr>
          <a:xfrm>
            <a:off x="6436244" y="2188887"/>
            <a:ext cx="5503502" cy="4280502"/>
          </a:xfrm>
          <a:prstGeom prst="rect">
            <a:avLst/>
          </a:prstGeom>
        </p:spPr>
      </p:pic>
      <p:sp>
        <p:nvSpPr>
          <p:cNvPr id="9" name="TextBox 8">
            <a:extLst>
              <a:ext uri="{FF2B5EF4-FFF2-40B4-BE49-F238E27FC236}">
                <a16:creationId xmlns:a16="http://schemas.microsoft.com/office/drawing/2014/main" id="{88E3FA8E-22A7-AFAE-70B3-6B28A2E4CBCB}"/>
              </a:ext>
            </a:extLst>
          </p:cNvPr>
          <p:cNvSpPr txBox="1"/>
          <p:nvPr/>
        </p:nvSpPr>
        <p:spPr>
          <a:xfrm>
            <a:off x="6096000" y="1033097"/>
            <a:ext cx="5701486" cy="584775"/>
          </a:xfrm>
          <a:prstGeom prst="rect">
            <a:avLst/>
          </a:prstGeom>
          <a:noFill/>
        </p:spPr>
        <p:txBody>
          <a:bodyPr wrap="square">
            <a:spAutoFit/>
          </a:bodyPr>
          <a:lstStyle/>
          <a:p>
            <a:pPr algn="ctr"/>
            <a:r>
              <a:rPr lang="en-US" sz="1600" dirty="0">
                <a:solidFill>
                  <a:srgbClr val="000000"/>
                </a:solidFill>
                <a:effectLst/>
              </a:rPr>
              <a:t>2m Temperature anomaly on </a:t>
            </a:r>
            <a:r>
              <a:rPr lang="en-US" sz="1600" b="1" dirty="0">
                <a:solidFill>
                  <a:srgbClr val="000000"/>
                </a:solidFill>
                <a:effectLst/>
              </a:rPr>
              <a:t>March 18, 2022</a:t>
            </a:r>
          </a:p>
          <a:p>
            <a:pPr algn="ctr"/>
            <a:r>
              <a:rPr lang="en-US" sz="1600" dirty="0">
                <a:solidFill>
                  <a:srgbClr val="000000"/>
                </a:solidFill>
              </a:rPr>
              <a:t>East Antarctic Heatwave Event from ERA5</a:t>
            </a:r>
            <a:endParaRPr lang="en-US" sz="1600" dirty="0">
              <a:solidFill>
                <a:srgbClr val="000000"/>
              </a:solidFill>
              <a:effectLst/>
            </a:endParaRPr>
          </a:p>
        </p:txBody>
      </p:sp>
      <p:sp>
        <p:nvSpPr>
          <p:cNvPr id="2" name="Google Shape;184;p10">
            <a:extLst>
              <a:ext uri="{FF2B5EF4-FFF2-40B4-BE49-F238E27FC236}">
                <a16:creationId xmlns:a16="http://schemas.microsoft.com/office/drawing/2014/main" id="{6ABC5FE5-46FB-0504-8A07-21774D5C744F}"/>
              </a:ext>
            </a:extLst>
          </p:cNvPr>
          <p:cNvSpPr txBox="1"/>
          <p:nvPr/>
        </p:nvSpPr>
        <p:spPr>
          <a:xfrm>
            <a:off x="0" y="0"/>
            <a:ext cx="12192000" cy="584775"/>
          </a:xfrm>
          <a:prstGeom prst="rect">
            <a:avLst/>
          </a:prstGeom>
          <a:solidFill>
            <a:srgbClr val="0070C0">
              <a:alpha val="80000"/>
            </a:srgb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lt1"/>
                </a:solidFill>
                <a:latin typeface="Arial"/>
                <a:ea typeface="Arial"/>
                <a:cs typeface="Arial"/>
                <a:sym typeface="Arial"/>
              </a:rPr>
              <a:t> Recent Temperature Extremes over Interior Antarctica </a:t>
            </a:r>
            <a:endParaRPr sz="3200" b="1" dirty="0">
              <a:solidFill>
                <a:schemeClr val="lt1"/>
              </a:solidFill>
              <a:latin typeface="Arial"/>
              <a:ea typeface="Arial"/>
              <a:cs typeface="Arial"/>
              <a:sym typeface="Arial"/>
            </a:endParaRPr>
          </a:p>
        </p:txBody>
      </p:sp>
      <p:sp>
        <p:nvSpPr>
          <p:cNvPr id="6" name="TextBox 5">
            <a:extLst>
              <a:ext uri="{FF2B5EF4-FFF2-40B4-BE49-F238E27FC236}">
                <a16:creationId xmlns:a16="http://schemas.microsoft.com/office/drawing/2014/main" id="{D2B7EE43-1F75-730E-5489-F178AF940361}"/>
              </a:ext>
            </a:extLst>
          </p:cNvPr>
          <p:cNvSpPr txBox="1"/>
          <p:nvPr/>
        </p:nvSpPr>
        <p:spPr>
          <a:xfrm>
            <a:off x="10564631" y="6550223"/>
            <a:ext cx="1627369" cy="307777"/>
          </a:xfrm>
          <a:prstGeom prst="rect">
            <a:avLst/>
          </a:prstGeom>
          <a:noFill/>
        </p:spPr>
        <p:txBody>
          <a:bodyPr wrap="none" rtlCol="0">
            <a:spAutoFit/>
          </a:bodyPr>
          <a:lstStyle/>
          <a:p>
            <a:r>
              <a:rPr lang="en-US" dirty="0"/>
              <a:t>(Wille et al., 2024)</a:t>
            </a:r>
          </a:p>
        </p:txBody>
      </p:sp>
      <p:sp>
        <p:nvSpPr>
          <p:cNvPr id="10" name="Rectangle 9">
            <a:extLst>
              <a:ext uri="{FF2B5EF4-FFF2-40B4-BE49-F238E27FC236}">
                <a16:creationId xmlns:a16="http://schemas.microsoft.com/office/drawing/2014/main" id="{58969A43-3FF6-098A-8DE4-471AB8FCAFF5}"/>
              </a:ext>
            </a:extLst>
          </p:cNvPr>
          <p:cNvSpPr/>
          <p:nvPr/>
        </p:nvSpPr>
        <p:spPr>
          <a:xfrm>
            <a:off x="676656" y="1864094"/>
            <a:ext cx="4105656" cy="3247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9420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p:nvPr/>
        </p:nvSpPr>
        <p:spPr>
          <a:xfrm>
            <a:off x="681990" y="853499"/>
            <a:ext cx="10827900" cy="570921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00"/>
              </a:buClr>
              <a:buSzPts val="2800"/>
              <a:buFont typeface="Arial"/>
              <a:buChar char="•"/>
            </a:pPr>
            <a:r>
              <a:rPr lang="en-US" sz="2300" dirty="0">
                <a:solidFill>
                  <a:srgbClr val="000000"/>
                </a:solidFill>
                <a:latin typeface="Arial"/>
                <a:ea typeface="Arial"/>
                <a:cs typeface="Arial"/>
                <a:sym typeface="Arial"/>
              </a:rPr>
              <a:t>Our Antarctic temperature reconstruction reveals long-term warming in the Antarctic Peninsula (AP) and West Antarctica (WA), with modest cooling in parts of East Antarctica (EA), particularly during austral autumn and winter. We assume that, after accounting for the SAM impact, the remainder primarily reflects the forced response to greenhouse gas increases.</a:t>
            </a:r>
            <a:endParaRPr sz="2300" dirty="0">
              <a:solidFill>
                <a:srgbClr val="000000"/>
              </a:solidFill>
              <a:latin typeface="Arial"/>
              <a:ea typeface="Arial"/>
              <a:cs typeface="Arial"/>
              <a:sym typeface="Arial"/>
            </a:endParaRPr>
          </a:p>
          <a:p>
            <a:pPr marL="342900" marR="0" lvl="0" indent="-342900" algn="l" rtl="0">
              <a:spcBef>
                <a:spcPts val="1200"/>
              </a:spcBef>
              <a:spcAft>
                <a:spcPts val="0"/>
              </a:spcAft>
              <a:buClr>
                <a:srgbClr val="000000"/>
              </a:buClr>
              <a:buSzPts val="2800"/>
              <a:buFont typeface="Arial"/>
              <a:buChar char="•"/>
            </a:pPr>
            <a:r>
              <a:rPr lang="en-US" sz="2300" dirty="0">
                <a:solidFill>
                  <a:srgbClr val="000000"/>
                </a:solidFill>
                <a:latin typeface="Arial"/>
                <a:ea typeface="Arial"/>
                <a:cs typeface="Arial"/>
                <a:sym typeface="Arial"/>
              </a:rPr>
              <a:t>CMIP6 substantially overestimates the forced Antarctic warming at a rate similar to the global average and lacks accurate spatial patterns. We conclude that the climate models cannot be relied on to project the future rate and magnitude of Antarctic climate change, but do show the potential change. One possibility is that the CMIP6 prominent interior warming is overdue.</a:t>
            </a:r>
            <a:endParaRPr sz="2300" dirty="0"/>
          </a:p>
          <a:p>
            <a:pPr marL="342900" marR="0" lvl="0" indent="-342900" algn="l" rtl="0">
              <a:spcBef>
                <a:spcPts val="1200"/>
              </a:spcBef>
              <a:spcAft>
                <a:spcPts val="0"/>
              </a:spcAft>
              <a:buClr>
                <a:srgbClr val="000000"/>
              </a:buClr>
              <a:buSzPts val="2800"/>
              <a:buFont typeface="Arial"/>
              <a:buChar char="•"/>
            </a:pPr>
            <a:r>
              <a:rPr lang="en-US" sz="2300" dirty="0"/>
              <a:t>O</a:t>
            </a:r>
            <a:r>
              <a:rPr lang="en-US" sz="2300" dirty="0">
                <a:solidFill>
                  <a:srgbClr val="000000"/>
                </a:solidFill>
                <a:latin typeface="Arial"/>
                <a:ea typeface="Arial"/>
                <a:cs typeface="Arial"/>
                <a:sym typeface="Arial"/>
              </a:rPr>
              <a:t>bservations of the averages and extremes </a:t>
            </a:r>
            <a:r>
              <a:rPr lang="en-US" sz="2300" dirty="0"/>
              <a:t>actually</a:t>
            </a:r>
            <a:r>
              <a:rPr lang="en-US" sz="2300" dirty="0">
                <a:solidFill>
                  <a:srgbClr val="000000"/>
                </a:solidFill>
                <a:latin typeface="Arial"/>
                <a:ea typeface="Arial"/>
                <a:cs typeface="Arial"/>
                <a:sym typeface="Arial"/>
              </a:rPr>
              <a:t> suggest that interior Antarctica is experiencing/or about to experience marked climate change, as is currently happening in the northern Antarctic Peninsula and coastal West Antarctica. </a:t>
            </a:r>
            <a:r>
              <a:rPr lang="en-US" sz="2300" dirty="0"/>
              <a:t>C</a:t>
            </a:r>
            <a:r>
              <a:rPr lang="en-US" sz="2300" dirty="0">
                <a:solidFill>
                  <a:srgbClr val="000000"/>
                </a:solidFill>
                <a:latin typeface="Arial"/>
                <a:ea typeface="Arial"/>
                <a:cs typeface="Arial"/>
                <a:sym typeface="Arial"/>
              </a:rPr>
              <a:t>limate change is muted along the East Antarctic coast and there </a:t>
            </a:r>
            <a:r>
              <a:rPr lang="en-US" sz="2300" dirty="0"/>
              <a:t>the future trajectory is unclear</a:t>
            </a:r>
            <a:r>
              <a:rPr lang="en-US" sz="2300" dirty="0">
                <a:solidFill>
                  <a:srgbClr val="000000"/>
                </a:solidFill>
                <a:latin typeface="Arial"/>
                <a:ea typeface="Arial"/>
                <a:cs typeface="Arial"/>
                <a:sym typeface="Arial"/>
              </a:rPr>
              <a:t>.</a:t>
            </a:r>
            <a:r>
              <a:rPr lang="en-US" sz="2300" dirty="0">
                <a:solidFill>
                  <a:schemeClr val="dk1"/>
                </a:solidFill>
                <a:latin typeface="Arial"/>
                <a:ea typeface="Arial"/>
                <a:cs typeface="Arial"/>
                <a:sym typeface="Arial"/>
              </a:rPr>
              <a:t> </a:t>
            </a:r>
            <a:endParaRPr sz="2300" dirty="0">
              <a:solidFill>
                <a:schemeClr val="dk1"/>
              </a:solidFill>
              <a:latin typeface="Arial"/>
              <a:ea typeface="Arial"/>
              <a:cs typeface="Arial"/>
              <a:sym typeface="Arial"/>
            </a:endParaRPr>
          </a:p>
        </p:txBody>
      </p:sp>
      <p:sp>
        <p:nvSpPr>
          <p:cNvPr id="192" name="Google Shape;192;p11"/>
          <p:cNvSpPr txBox="1"/>
          <p:nvPr/>
        </p:nvSpPr>
        <p:spPr>
          <a:xfrm>
            <a:off x="0" y="0"/>
            <a:ext cx="12192000" cy="584775"/>
          </a:xfrm>
          <a:prstGeom prst="rect">
            <a:avLst/>
          </a:prstGeom>
          <a:solidFill>
            <a:srgbClr val="0070C0">
              <a:alpha val="80000"/>
            </a:srgb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lt1"/>
                </a:solidFill>
                <a:latin typeface="Arial"/>
                <a:ea typeface="Arial"/>
                <a:cs typeface="Arial"/>
                <a:sym typeface="Arial"/>
              </a:rPr>
              <a:t> Conclusions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
          <p:cNvSpPr txBox="1"/>
          <p:nvPr/>
        </p:nvSpPr>
        <p:spPr>
          <a:xfrm>
            <a:off x="0" y="0"/>
            <a:ext cx="12192000" cy="584775"/>
          </a:xfrm>
          <a:prstGeom prst="rect">
            <a:avLst/>
          </a:prstGeom>
          <a:solidFill>
            <a:srgbClr val="0070C0">
              <a:alpha val="80000"/>
            </a:srgb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chemeClr val="lt1"/>
                </a:solidFill>
                <a:latin typeface="Arial"/>
                <a:ea typeface="Arial"/>
                <a:cs typeface="Arial"/>
                <a:sym typeface="Arial"/>
              </a:rPr>
              <a:t> Background</a:t>
            </a:r>
            <a:endParaRPr dirty="0"/>
          </a:p>
        </p:txBody>
      </p:sp>
      <p:sp>
        <p:nvSpPr>
          <p:cNvPr id="108" name="Google Shape;108;p2"/>
          <p:cNvSpPr txBox="1"/>
          <p:nvPr/>
        </p:nvSpPr>
        <p:spPr>
          <a:xfrm>
            <a:off x="124691" y="709736"/>
            <a:ext cx="11693237" cy="59708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900" dirty="0">
                <a:solidFill>
                  <a:srgbClr val="000000"/>
                </a:solidFill>
                <a:latin typeface="Arial"/>
                <a:ea typeface="Arial"/>
                <a:cs typeface="Arial"/>
                <a:sym typeface="Arial"/>
              </a:rPr>
              <a:t>NOAA’s climate record has 2023 as the warmest year in its 174-year history. Unlike the Arctic, which has experienced a nearly fourfold increase in temperature compared to the global average since 1979 (Rantanen et al. 2022), </a:t>
            </a:r>
            <a:r>
              <a:rPr lang="en-US" sz="1900" b="1" u="sng" dirty="0">
                <a:solidFill>
                  <a:schemeClr val="dk1"/>
                </a:solidFill>
                <a:latin typeface="Arial"/>
                <a:ea typeface="Arial"/>
                <a:cs typeface="Arial"/>
                <a:sym typeface="Arial"/>
              </a:rPr>
              <a:t>Antarctic climate presents a more complex picture</a:t>
            </a:r>
            <a:r>
              <a:rPr lang="en-US" sz="1900" dirty="0">
                <a:solidFill>
                  <a:srgbClr val="000000"/>
                </a:solidFill>
                <a:latin typeface="Arial"/>
                <a:ea typeface="Arial"/>
                <a:cs typeface="Arial"/>
                <a:sym typeface="Arial"/>
              </a:rPr>
              <a:t>. From 1958 to 2012, the middle and high latitudes of the Southern Hemisphere (SH) exhibited widespread warming, characterized by a 0.08 ± 0.03°C dec</a:t>
            </a:r>
            <a:r>
              <a:rPr lang="en-US" sz="1900" baseline="30000" dirty="0">
                <a:solidFill>
                  <a:srgbClr val="000000"/>
                </a:solidFill>
                <a:latin typeface="Arial"/>
                <a:ea typeface="Arial"/>
                <a:cs typeface="Arial"/>
                <a:sym typeface="Arial"/>
              </a:rPr>
              <a:t>-1</a:t>
            </a:r>
            <a:r>
              <a:rPr lang="en-US" sz="1900" dirty="0">
                <a:solidFill>
                  <a:srgbClr val="000000"/>
                </a:solidFill>
                <a:latin typeface="Arial"/>
                <a:ea typeface="Arial"/>
                <a:cs typeface="Arial"/>
                <a:sym typeface="Arial"/>
              </a:rPr>
              <a:t> trend over the Antarctic continent (Jones et al. 2019). </a:t>
            </a:r>
            <a:endParaRPr sz="1900" dirty="0"/>
          </a:p>
          <a:p>
            <a:pPr marL="0" marR="0" lvl="0" indent="0" algn="l" rtl="0">
              <a:spcBef>
                <a:spcPts val="0"/>
              </a:spcBef>
              <a:spcAft>
                <a:spcPts val="0"/>
              </a:spcAft>
              <a:buNone/>
            </a:pPr>
            <a:endParaRPr sz="1900" dirty="0">
              <a:solidFill>
                <a:srgbClr val="000000"/>
              </a:solidFill>
              <a:latin typeface="Arial"/>
              <a:ea typeface="Arial"/>
              <a:cs typeface="Arial"/>
              <a:sym typeface="Arial"/>
            </a:endParaRPr>
          </a:p>
          <a:p>
            <a:pPr marL="0" marR="0" lvl="0" indent="0" algn="l" rtl="0">
              <a:spcBef>
                <a:spcPts val="0"/>
              </a:spcBef>
              <a:spcAft>
                <a:spcPts val="0"/>
              </a:spcAft>
              <a:buNone/>
            </a:pPr>
            <a:r>
              <a:rPr lang="en-US" sz="1900" dirty="0">
                <a:solidFill>
                  <a:srgbClr val="000000"/>
                </a:solidFill>
                <a:latin typeface="Arial"/>
                <a:ea typeface="Arial"/>
                <a:cs typeface="Arial"/>
                <a:sym typeface="Arial"/>
              </a:rPr>
              <a:t>Antarctic Surface Air temperature (SAT) trend shows substantial spatial and temporal variations due to:</a:t>
            </a:r>
            <a:endParaRPr sz="1900" dirty="0"/>
          </a:p>
          <a:p>
            <a:pPr marL="342900" marR="0" lvl="0" indent="-342900" algn="l" rtl="0">
              <a:spcBef>
                <a:spcPts val="0"/>
              </a:spcBef>
              <a:spcAft>
                <a:spcPts val="0"/>
              </a:spcAft>
              <a:buClr>
                <a:srgbClr val="000000"/>
              </a:buClr>
              <a:buSzPts val="1900"/>
              <a:buFont typeface="Arial"/>
              <a:buChar char="•"/>
            </a:pPr>
            <a:r>
              <a:rPr lang="en-US" sz="1900" u="sng" dirty="0">
                <a:solidFill>
                  <a:srgbClr val="000000"/>
                </a:solidFill>
                <a:latin typeface="Arial"/>
                <a:ea typeface="Arial"/>
                <a:cs typeface="Arial"/>
                <a:sym typeface="Arial"/>
              </a:rPr>
              <a:t>Various tropical forcing </a:t>
            </a:r>
            <a:r>
              <a:rPr lang="en-US" sz="1900" dirty="0">
                <a:solidFill>
                  <a:srgbClr val="000000"/>
                </a:solidFill>
                <a:latin typeface="Arial"/>
                <a:ea typeface="Arial"/>
                <a:cs typeface="Arial"/>
                <a:sym typeface="Arial"/>
              </a:rPr>
              <a:t>(Ding et al. 2011; Bromwich et al. 2013; Li et al. 2014; Turner et al. 2016; Clem et al. 2020).</a:t>
            </a:r>
            <a:endParaRPr sz="1900" dirty="0"/>
          </a:p>
          <a:p>
            <a:pPr marL="342900" marR="0" lvl="0" indent="-342900" algn="l" rtl="0">
              <a:spcBef>
                <a:spcPts val="0"/>
              </a:spcBef>
              <a:spcAft>
                <a:spcPts val="0"/>
              </a:spcAft>
              <a:buClr>
                <a:srgbClr val="000000"/>
              </a:buClr>
              <a:buSzPts val="1900"/>
              <a:buFont typeface="Arial"/>
              <a:buChar char="•"/>
            </a:pPr>
            <a:r>
              <a:rPr lang="en-US" sz="1900" u="sng" dirty="0">
                <a:solidFill>
                  <a:srgbClr val="000000"/>
                </a:solidFill>
                <a:latin typeface="Arial"/>
                <a:ea typeface="Arial"/>
                <a:cs typeface="Arial"/>
                <a:sym typeface="Arial"/>
              </a:rPr>
              <a:t>Westerly wind impact due to the Southern Annular Mode </a:t>
            </a:r>
            <a:r>
              <a:rPr lang="en-US" sz="1900" dirty="0">
                <a:solidFill>
                  <a:srgbClr val="000000"/>
                </a:solidFill>
                <a:latin typeface="Arial"/>
                <a:ea typeface="Arial"/>
                <a:cs typeface="Arial"/>
                <a:sym typeface="Arial"/>
              </a:rPr>
              <a:t>(SAM) (Marshall 2007; Thompson et al. 2011).</a:t>
            </a:r>
            <a:endParaRPr sz="1900" dirty="0"/>
          </a:p>
          <a:p>
            <a:pPr marL="342900" marR="0" lvl="0" indent="-342900" algn="l" rtl="0">
              <a:spcBef>
                <a:spcPts val="0"/>
              </a:spcBef>
              <a:spcAft>
                <a:spcPts val="0"/>
              </a:spcAft>
              <a:buClr>
                <a:srgbClr val="000000"/>
              </a:buClr>
              <a:buSzPts val="1900"/>
              <a:buFont typeface="Arial"/>
              <a:buChar char="•"/>
            </a:pPr>
            <a:r>
              <a:rPr lang="en-US" sz="1900" u="sng" dirty="0">
                <a:solidFill>
                  <a:srgbClr val="000000"/>
                </a:solidFill>
                <a:latin typeface="Arial"/>
                <a:ea typeface="Arial"/>
                <a:cs typeface="Arial"/>
                <a:sym typeface="Arial"/>
              </a:rPr>
              <a:t>Regional influence of coastal </a:t>
            </a:r>
            <a:r>
              <a:rPr lang="en-US" sz="1900" u="sng" dirty="0"/>
              <a:t>warm and moist air</a:t>
            </a:r>
            <a:r>
              <a:rPr lang="en-US" sz="1900" u="sng" dirty="0">
                <a:solidFill>
                  <a:srgbClr val="000000"/>
                </a:solidFill>
                <a:latin typeface="Arial"/>
                <a:ea typeface="Arial"/>
                <a:cs typeface="Arial"/>
                <a:sym typeface="Arial"/>
              </a:rPr>
              <a:t> intrusions </a:t>
            </a:r>
            <a:r>
              <a:rPr lang="en-US" sz="1900" dirty="0">
                <a:solidFill>
                  <a:srgbClr val="000000"/>
                </a:solidFill>
                <a:latin typeface="Arial"/>
                <a:ea typeface="Arial"/>
                <a:cs typeface="Arial"/>
                <a:sym typeface="Arial"/>
              </a:rPr>
              <a:t>(Wille et al. 2024). </a:t>
            </a:r>
            <a:endParaRPr sz="1900" dirty="0"/>
          </a:p>
          <a:p>
            <a:pPr marL="0" marR="0" lvl="0" indent="0" algn="l" rtl="0">
              <a:spcBef>
                <a:spcPts val="0"/>
              </a:spcBef>
              <a:spcAft>
                <a:spcPts val="0"/>
              </a:spcAft>
              <a:buNone/>
            </a:pPr>
            <a:endParaRPr sz="1900" dirty="0">
              <a:solidFill>
                <a:srgbClr val="000000"/>
              </a:solidFill>
              <a:latin typeface="Arial"/>
              <a:ea typeface="Arial"/>
              <a:cs typeface="Arial"/>
              <a:sym typeface="Arial"/>
            </a:endParaRPr>
          </a:p>
          <a:p>
            <a:pPr marL="0" marR="0" lvl="0" indent="0" algn="l" rtl="0">
              <a:spcBef>
                <a:spcPts val="0"/>
              </a:spcBef>
              <a:spcAft>
                <a:spcPts val="0"/>
              </a:spcAft>
              <a:buNone/>
            </a:pPr>
            <a:r>
              <a:rPr lang="en-US" sz="1900" b="1" dirty="0">
                <a:solidFill>
                  <a:srgbClr val="000000"/>
                </a:solidFill>
                <a:latin typeface="Arial"/>
                <a:ea typeface="Arial"/>
                <a:cs typeface="Arial"/>
                <a:sym typeface="Arial"/>
              </a:rPr>
              <a:t>Antarctic Peninsula (AP): </a:t>
            </a:r>
            <a:r>
              <a:rPr lang="en-US" sz="1900" dirty="0">
                <a:solidFill>
                  <a:srgbClr val="000000"/>
                </a:solidFill>
                <a:latin typeface="Arial"/>
                <a:ea typeface="Arial"/>
                <a:cs typeface="Arial"/>
                <a:sym typeface="Arial"/>
              </a:rPr>
              <a:t>overall long-term warming; significant cooling since the late 1990s (Turner et al. 2016; Oliva et al. 2017) &amp; a reversal to warming in the mid-2010s (Carrasco et al. 2021). </a:t>
            </a:r>
            <a:endParaRPr sz="1900" dirty="0"/>
          </a:p>
          <a:p>
            <a:pPr marL="0" marR="0" lvl="0" indent="0" algn="l" rtl="0">
              <a:spcBef>
                <a:spcPts val="800"/>
              </a:spcBef>
              <a:spcAft>
                <a:spcPts val="0"/>
              </a:spcAft>
              <a:buNone/>
            </a:pPr>
            <a:r>
              <a:rPr lang="en-US" sz="1900" b="1" dirty="0">
                <a:solidFill>
                  <a:srgbClr val="000000"/>
                </a:solidFill>
                <a:latin typeface="Arial"/>
                <a:ea typeface="Arial"/>
                <a:cs typeface="Arial"/>
                <a:sym typeface="Arial"/>
              </a:rPr>
              <a:t>West Antarctica (WA): </a:t>
            </a:r>
            <a:r>
              <a:rPr lang="en-US" sz="1900" dirty="0">
                <a:solidFill>
                  <a:srgbClr val="000000"/>
                </a:solidFill>
                <a:latin typeface="Arial"/>
                <a:ea typeface="Arial"/>
                <a:cs typeface="Arial"/>
                <a:sym typeface="Arial"/>
              </a:rPr>
              <a:t>warming period between 1958 and 2012 (Bromwich et al. 2013, 2014); a cooling trend in the early 2010s (Zhang et al. 2023). </a:t>
            </a:r>
            <a:endParaRPr sz="1900" dirty="0">
              <a:solidFill>
                <a:srgbClr val="000000"/>
              </a:solidFill>
              <a:latin typeface="Arial"/>
              <a:ea typeface="Arial"/>
              <a:cs typeface="Arial"/>
              <a:sym typeface="Arial"/>
            </a:endParaRPr>
          </a:p>
          <a:p>
            <a:pPr marL="0" marR="0" lvl="0" indent="0" algn="l" rtl="0">
              <a:spcBef>
                <a:spcPts val="800"/>
              </a:spcBef>
              <a:spcAft>
                <a:spcPts val="0"/>
              </a:spcAft>
              <a:buNone/>
            </a:pPr>
            <a:r>
              <a:rPr lang="en-US" sz="1900" b="1" dirty="0">
                <a:solidFill>
                  <a:srgbClr val="000000"/>
                </a:solidFill>
                <a:latin typeface="Arial"/>
                <a:ea typeface="Arial"/>
                <a:cs typeface="Arial"/>
                <a:sym typeface="Arial"/>
              </a:rPr>
              <a:t>East Antarctica (EA): </a:t>
            </a:r>
            <a:r>
              <a:rPr lang="en-US" sz="1900" dirty="0">
                <a:solidFill>
                  <a:srgbClr val="000000"/>
                </a:solidFill>
                <a:latin typeface="Arial"/>
                <a:ea typeface="Arial"/>
                <a:cs typeface="Arial"/>
                <a:sym typeface="Arial"/>
              </a:rPr>
              <a:t>an initially negligible SAT trend → inland warming since the late twentieth century, notably during austral autumn (</a:t>
            </a:r>
            <a:r>
              <a:rPr lang="en-US" sz="1900" dirty="0" err="1">
                <a:solidFill>
                  <a:srgbClr val="000000"/>
                </a:solidFill>
                <a:latin typeface="Arial"/>
                <a:ea typeface="Arial"/>
                <a:cs typeface="Arial"/>
                <a:sym typeface="Arial"/>
              </a:rPr>
              <a:t>Stammerjohn</a:t>
            </a:r>
            <a:r>
              <a:rPr lang="en-US" sz="1900" dirty="0">
                <a:solidFill>
                  <a:srgbClr val="000000"/>
                </a:solidFill>
                <a:latin typeface="Arial"/>
                <a:ea typeface="Arial"/>
                <a:cs typeface="Arial"/>
                <a:sym typeface="Arial"/>
              </a:rPr>
              <a:t> and </a:t>
            </a:r>
            <a:r>
              <a:rPr lang="en-US" sz="1900" dirty="0" err="1">
                <a:solidFill>
                  <a:srgbClr val="000000"/>
                </a:solidFill>
                <a:latin typeface="Arial"/>
                <a:ea typeface="Arial"/>
                <a:cs typeface="Arial"/>
                <a:sym typeface="Arial"/>
              </a:rPr>
              <a:t>Scambos</a:t>
            </a:r>
            <a:r>
              <a:rPr lang="en-US" sz="1900" dirty="0">
                <a:solidFill>
                  <a:srgbClr val="000000"/>
                </a:solidFill>
                <a:latin typeface="Arial"/>
                <a:ea typeface="Arial"/>
                <a:cs typeface="Arial"/>
                <a:sym typeface="Arial"/>
              </a:rPr>
              <a:t> 2020; Clem et al. 2020). </a:t>
            </a:r>
            <a:endParaRPr sz="1900" dirty="0">
              <a:solidFill>
                <a:srgbClr val="000000"/>
              </a:solidFill>
              <a:latin typeface="Arial"/>
              <a:ea typeface="Arial"/>
              <a:cs typeface="Arial"/>
              <a:sym typeface="Arial"/>
            </a:endParaRPr>
          </a:p>
          <a:p>
            <a:pPr marL="0" marR="0" lvl="0" indent="0" algn="ctr" rtl="0">
              <a:spcBef>
                <a:spcPts val="800"/>
              </a:spcBef>
              <a:spcAft>
                <a:spcPts val="0"/>
              </a:spcAft>
              <a:buNone/>
            </a:pPr>
            <a:r>
              <a:rPr lang="en-US" sz="2000" b="1" dirty="0">
                <a:solidFill>
                  <a:srgbClr val="FF0000"/>
                </a:solidFill>
                <a:latin typeface="Arial"/>
                <a:ea typeface="Arial"/>
                <a:cs typeface="Arial"/>
                <a:sym typeface="Arial"/>
              </a:rPr>
              <a:t>Is </a:t>
            </a:r>
            <a:r>
              <a:rPr lang="en-US" sz="2000" b="1" dirty="0">
                <a:solidFill>
                  <a:srgbClr val="FF0000"/>
                </a:solidFill>
              </a:rPr>
              <a:t>Interior</a:t>
            </a:r>
            <a:r>
              <a:rPr lang="en-US" sz="2000" b="1" dirty="0">
                <a:solidFill>
                  <a:srgbClr val="FF0000"/>
                </a:solidFill>
                <a:latin typeface="Arial"/>
                <a:ea typeface="Arial"/>
                <a:cs typeface="Arial"/>
                <a:sym typeface="Arial"/>
              </a:rPr>
              <a:t> Antarctica on the Threshold of Major Climate Change?</a:t>
            </a:r>
            <a:endParaRPr sz="2000"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p:nvPr/>
        </p:nvSpPr>
        <p:spPr>
          <a:xfrm>
            <a:off x="435216" y="888142"/>
            <a:ext cx="554181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000000"/>
                </a:solidFill>
                <a:latin typeface="Arial"/>
                <a:ea typeface="Arial"/>
                <a:cs typeface="Arial"/>
                <a:sym typeface="Arial"/>
              </a:rPr>
              <a:t>Locations of stations used for Antarctic temperature reconstruction (RECON)</a:t>
            </a:r>
            <a:r>
              <a:rPr lang="en-US" sz="2200">
                <a:solidFill>
                  <a:schemeClr val="dk1"/>
                </a:solidFill>
                <a:latin typeface="Arial"/>
                <a:ea typeface="Arial"/>
                <a:cs typeface="Arial"/>
                <a:sym typeface="Arial"/>
              </a:rPr>
              <a:t> </a:t>
            </a:r>
            <a:endParaRPr sz="2200">
              <a:solidFill>
                <a:schemeClr val="dk1"/>
              </a:solidFill>
              <a:latin typeface="Arial"/>
              <a:ea typeface="Arial"/>
              <a:cs typeface="Arial"/>
              <a:sym typeface="Arial"/>
            </a:endParaRPr>
          </a:p>
        </p:txBody>
      </p:sp>
      <p:sp>
        <p:nvSpPr>
          <p:cNvPr id="114" name="Google Shape;114;p3"/>
          <p:cNvSpPr txBox="1"/>
          <p:nvPr/>
        </p:nvSpPr>
        <p:spPr>
          <a:xfrm>
            <a:off x="5977034" y="1387515"/>
            <a:ext cx="5985402"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dirty="0">
                <a:solidFill>
                  <a:schemeClr val="dk1"/>
                </a:solidFill>
                <a:latin typeface="Arial"/>
                <a:ea typeface="Arial"/>
                <a:cs typeface="Arial"/>
                <a:sym typeface="Arial"/>
              </a:rPr>
              <a:t>The 2-m air temperature anomalies at monthly intervals for 1958-2022 over Antarctica at 60 km grid spacing are reconstructed based on the methodology of Nicolas and Bromwich (2014). </a:t>
            </a:r>
            <a:endParaRPr dirty="0"/>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r>
              <a:rPr lang="en-US" sz="2400" b="0" i="0" dirty="0">
                <a:solidFill>
                  <a:schemeClr val="dk1"/>
                </a:solidFill>
                <a:latin typeface="Arial"/>
                <a:ea typeface="Arial"/>
                <a:cs typeface="Arial"/>
                <a:sym typeface="Arial"/>
              </a:rPr>
              <a:t>The ERA5 global reanalysis provides the weights to spatially extrapolate the monthly mean temperature anomalies (1981-2010) from 15 fixed stations. 14 stations used by Nicolas and Bromwich are employed along with Belgrano that replaces Halley.</a:t>
            </a:r>
            <a:endParaRPr sz="2400" dirty="0">
              <a:solidFill>
                <a:schemeClr val="dk1"/>
              </a:solidFill>
              <a:latin typeface="Arial"/>
              <a:ea typeface="Arial"/>
              <a:cs typeface="Arial"/>
              <a:sym typeface="Arial"/>
            </a:endParaRPr>
          </a:p>
        </p:txBody>
      </p:sp>
      <p:sp>
        <p:nvSpPr>
          <p:cNvPr id="115" name="Google Shape;115;p3"/>
          <p:cNvSpPr txBox="1"/>
          <p:nvPr/>
        </p:nvSpPr>
        <p:spPr>
          <a:xfrm>
            <a:off x="7894622" y="6488668"/>
            <a:ext cx="4297378" cy="30773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dirty="0">
                <a:solidFill>
                  <a:schemeClr val="dk1"/>
                </a:solidFill>
                <a:latin typeface="Arial"/>
                <a:ea typeface="Arial"/>
                <a:cs typeface="Arial"/>
                <a:sym typeface="Arial"/>
              </a:rPr>
              <a:t>(</a:t>
            </a:r>
            <a:r>
              <a:rPr lang="en-US" dirty="0">
                <a:solidFill>
                  <a:schemeClr val="dk1"/>
                </a:solidFill>
              </a:rPr>
              <a:t>Bromwich et al., 2025</a:t>
            </a:r>
            <a:r>
              <a:rPr lang="en-US" dirty="0">
                <a:solidFill>
                  <a:schemeClr val="dk1"/>
                </a:solidFill>
                <a:latin typeface="Arial"/>
                <a:ea typeface="Arial"/>
                <a:cs typeface="Arial"/>
                <a:sym typeface="Arial"/>
              </a:rPr>
              <a:t>)</a:t>
            </a:r>
            <a:endParaRPr dirty="0"/>
          </a:p>
        </p:txBody>
      </p:sp>
      <p:sp>
        <p:nvSpPr>
          <p:cNvPr id="116" name="Google Shape;116;p3"/>
          <p:cNvSpPr txBox="1"/>
          <p:nvPr/>
        </p:nvSpPr>
        <p:spPr>
          <a:xfrm>
            <a:off x="0" y="0"/>
            <a:ext cx="12192000" cy="584775"/>
          </a:xfrm>
          <a:prstGeom prst="rect">
            <a:avLst/>
          </a:prstGeom>
          <a:solidFill>
            <a:srgbClr val="0070C0">
              <a:alpha val="80000"/>
            </a:srgb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lt1"/>
                </a:solidFill>
                <a:latin typeface="Arial"/>
                <a:ea typeface="Arial"/>
                <a:cs typeface="Arial"/>
                <a:sym typeface="Arial"/>
              </a:rPr>
              <a:t>Temperature Reconstruction</a:t>
            </a:r>
            <a:endParaRPr dirty="0"/>
          </a:p>
        </p:txBody>
      </p:sp>
      <p:pic>
        <p:nvPicPr>
          <p:cNvPr id="117" name="Google Shape;117;p3" descr="A map of the continent&#10;&#10;Description automatically generated"/>
          <p:cNvPicPr preferRelativeResize="0"/>
          <p:nvPr/>
        </p:nvPicPr>
        <p:blipFill rotWithShape="1">
          <a:blip r:embed="rId3">
            <a:alphaModFix/>
          </a:blip>
          <a:srcRect/>
          <a:stretch/>
        </p:blipFill>
        <p:spPr>
          <a:xfrm>
            <a:off x="666992" y="1657583"/>
            <a:ext cx="5078266" cy="509735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txBox="1"/>
          <p:nvPr/>
        </p:nvSpPr>
        <p:spPr>
          <a:xfrm>
            <a:off x="-69275" y="693574"/>
            <a:ext cx="5711687" cy="6463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800" dirty="0">
                <a:solidFill>
                  <a:schemeClr val="dk1"/>
                </a:solidFill>
                <a:latin typeface="Arial"/>
                <a:ea typeface="Arial"/>
                <a:cs typeface="Arial"/>
                <a:sym typeface="Arial"/>
              </a:rPr>
              <a:t>Annual and seasonal SAT trend from 1958 to 2022 based on </a:t>
            </a:r>
            <a:r>
              <a:rPr lang="en-US" sz="1800" dirty="0">
                <a:solidFill>
                  <a:schemeClr val="dk1"/>
                </a:solidFill>
              </a:rPr>
              <a:t>RECON</a:t>
            </a:r>
            <a:r>
              <a:rPr lang="en-US" sz="1800" dirty="0">
                <a:solidFill>
                  <a:schemeClr val="dk1"/>
                </a:solidFill>
                <a:latin typeface="Arial"/>
                <a:ea typeface="Arial"/>
                <a:cs typeface="Arial"/>
                <a:sym typeface="Arial"/>
              </a:rPr>
              <a:t> and CMIP6 MMM </a:t>
            </a:r>
            <a:endParaRPr sz="1800" dirty="0">
              <a:solidFill>
                <a:schemeClr val="dk1"/>
              </a:solidFill>
              <a:latin typeface="Arial"/>
              <a:ea typeface="Arial"/>
              <a:cs typeface="Arial"/>
              <a:sym typeface="Arial"/>
            </a:endParaRPr>
          </a:p>
        </p:txBody>
      </p:sp>
      <p:sp>
        <p:nvSpPr>
          <p:cNvPr id="124" name="Google Shape;124;p4"/>
          <p:cNvSpPr txBox="1"/>
          <p:nvPr/>
        </p:nvSpPr>
        <p:spPr>
          <a:xfrm>
            <a:off x="0" y="0"/>
            <a:ext cx="12192000" cy="584775"/>
          </a:xfrm>
          <a:prstGeom prst="rect">
            <a:avLst/>
          </a:prstGeom>
          <a:solidFill>
            <a:srgbClr val="0070C0">
              <a:alpha val="80000"/>
            </a:srgb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lt1"/>
                </a:solidFill>
                <a:latin typeface="Arial"/>
                <a:ea typeface="Arial"/>
                <a:cs typeface="Arial"/>
                <a:sym typeface="Arial"/>
              </a:rPr>
              <a:t>Temperature Trend: RECON VS. CMIP6 MMM</a:t>
            </a:r>
            <a:endParaRPr dirty="0"/>
          </a:p>
        </p:txBody>
      </p:sp>
      <p:sp>
        <p:nvSpPr>
          <p:cNvPr id="125" name="Google Shape;125;p4"/>
          <p:cNvSpPr txBox="1"/>
          <p:nvPr/>
        </p:nvSpPr>
        <p:spPr>
          <a:xfrm>
            <a:off x="5600032" y="625280"/>
            <a:ext cx="6484200" cy="24313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700" b="1" dirty="0">
                <a:solidFill>
                  <a:schemeClr val="dk1"/>
                </a:solidFill>
                <a:latin typeface="Arial"/>
                <a:ea typeface="Arial"/>
                <a:cs typeface="Arial"/>
                <a:sym typeface="Arial"/>
              </a:rPr>
              <a:t>RECON</a:t>
            </a:r>
            <a:endParaRPr sz="1700" dirty="0"/>
          </a:p>
          <a:p>
            <a:pPr marL="285750" marR="0" lvl="0" indent="-279400" algn="l" rtl="0">
              <a:spcBef>
                <a:spcPts val="0"/>
              </a:spcBef>
              <a:spcAft>
                <a:spcPts val="0"/>
              </a:spcAft>
              <a:buClr>
                <a:srgbClr val="000000"/>
              </a:buClr>
              <a:buSzPts val="1700"/>
              <a:buFont typeface="Arial"/>
              <a:buChar char="•"/>
            </a:pPr>
            <a:r>
              <a:rPr lang="en-US" sz="1500" dirty="0">
                <a:solidFill>
                  <a:srgbClr val="000000"/>
                </a:solidFill>
                <a:latin typeface="Arial"/>
                <a:ea typeface="Arial"/>
                <a:cs typeface="Arial"/>
                <a:sym typeface="Arial"/>
              </a:rPr>
              <a:t>Most pronounced annual warming (up to 0.47°C per decade): northern tip of the AP, central WA, and the vicinity of Scott Base and Vostok Station.</a:t>
            </a:r>
            <a:endParaRPr sz="1500" dirty="0"/>
          </a:p>
          <a:p>
            <a:pPr marL="285750" marR="0" lvl="0" indent="-279400" algn="l" rtl="0">
              <a:spcBef>
                <a:spcPts val="0"/>
              </a:spcBef>
              <a:spcAft>
                <a:spcPts val="0"/>
              </a:spcAft>
              <a:buClr>
                <a:srgbClr val="000000"/>
              </a:buClr>
              <a:buSzPts val="1700"/>
              <a:buFont typeface="Arial"/>
              <a:buChar char="•"/>
            </a:pPr>
            <a:r>
              <a:rPr lang="en-US" sz="1500" dirty="0">
                <a:solidFill>
                  <a:srgbClr val="000000"/>
                </a:solidFill>
                <a:latin typeface="Arial"/>
                <a:ea typeface="Arial"/>
                <a:cs typeface="Arial"/>
                <a:sym typeface="Arial"/>
              </a:rPr>
              <a:t>Winter temperatures (JJA) exhibit the strongest spatial variation and govern the annual temperature anomalies.</a:t>
            </a:r>
            <a:endParaRPr sz="1500" dirty="0"/>
          </a:p>
          <a:p>
            <a:pPr marL="285750" marR="0" lvl="0" indent="-285750" algn="l" rtl="0">
              <a:spcBef>
                <a:spcPts val="0"/>
              </a:spcBef>
              <a:spcAft>
                <a:spcPts val="0"/>
              </a:spcAft>
              <a:buClr>
                <a:srgbClr val="000000"/>
              </a:buClr>
              <a:buSzPts val="1800"/>
              <a:buFont typeface="Arial"/>
              <a:buChar char="•"/>
            </a:pPr>
            <a:r>
              <a:rPr lang="en-US" sz="1500" i="1" u="sng" dirty="0">
                <a:solidFill>
                  <a:srgbClr val="000000"/>
                </a:solidFill>
                <a:latin typeface="Arial"/>
                <a:ea typeface="Arial"/>
                <a:cs typeface="Arial"/>
                <a:sym typeface="Arial"/>
              </a:rPr>
              <a:t>AP</a:t>
            </a:r>
            <a:r>
              <a:rPr lang="en-US" sz="1500" dirty="0">
                <a:solidFill>
                  <a:srgbClr val="000000"/>
                </a:solidFill>
                <a:latin typeface="Arial"/>
                <a:ea typeface="Arial"/>
                <a:cs typeface="Arial"/>
                <a:sym typeface="Arial"/>
              </a:rPr>
              <a:t> - consistent long-term warming across all seasons &amp; most pronounced warming during winter and autumn. </a:t>
            </a:r>
          </a:p>
          <a:p>
            <a:pPr marL="285750" marR="0" lvl="0" indent="-285750" algn="l" rtl="0">
              <a:spcBef>
                <a:spcPts val="0"/>
              </a:spcBef>
              <a:spcAft>
                <a:spcPts val="0"/>
              </a:spcAft>
              <a:buClr>
                <a:srgbClr val="000000"/>
              </a:buClr>
              <a:buSzPts val="1800"/>
              <a:buFont typeface="Arial"/>
              <a:buChar char="•"/>
            </a:pPr>
            <a:r>
              <a:rPr lang="en-US" sz="1500" i="1" u="sng" dirty="0">
                <a:solidFill>
                  <a:srgbClr val="000000"/>
                </a:solidFill>
                <a:latin typeface="Arial"/>
                <a:ea typeface="Arial"/>
                <a:cs typeface="Arial"/>
                <a:sym typeface="Arial"/>
              </a:rPr>
              <a:t>Central WA</a:t>
            </a:r>
            <a:r>
              <a:rPr lang="en-US" sz="1500" dirty="0">
                <a:solidFill>
                  <a:srgbClr val="000000"/>
                </a:solidFill>
                <a:latin typeface="Arial"/>
                <a:ea typeface="Arial"/>
                <a:cs typeface="Arial"/>
                <a:sym typeface="Arial"/>
              </a:rPr>
              <a:t> - significant warming during spring and winter. </a:t>
            </a:r>
          </a:p>
          <a:p>
            <a:pPr marL="285750" marR="0" lvl="0" indent="-285750" algn="l" rtl="0">
              <a:spcBef>
                <a:spcPts val="0"/>
              </a:spcBef>
              <a:spcAft>
                <a:spcPts val="0"/>
              </a:spcAft>
              <a:buClr>
                <a:srgbClr val="000000"/>
              </a:buClr>
              <a:buSzPts val="1800"/>
              <a:buFont typeface="Arial"/>
              <a:buChar char="•"/>
            </a:pPr>
            <a:r>
              <a:rPr lang="en-US" sz="1500" i="1" u="sng" dirty="0">
                <a:solidFill>
                  <a:srgbClr val="000000"/>
                </a:solidFill>
                <a:latin typeface="Arial"/>
                <a:ea typeface="Arial"/>
                <a:cs typeface="Arial"/>
                <a:sym typeface="Arial"/>
              </a:rPr>
              <a:t>EA</a:t>
            </a:r>
            <a:r>
              <a:rPr lang="en-US" sz="1500" dirty="0">
                <a:solidFill>
                  <a:srgbClr val="000000"/>
                </a:solidFill>
                <a:latin typeface="Arial"/>
                <a:ea typeface="Arial"/>
                <a:cs typeface="Arial"/>
                <a:sym typeface="Arial"/>
              </a:rPr>
              <a:t> - intricate pattern, cooling in autumn and overall warming in spring.</a:t>
            </a:r>
            <a:endParaRPr sz="1500" dirty="0">
              <a:solidFill>
                <a:schemeClr val="dk1"/>
              </a:solidFill>
              <a:latin typeface="Arial"/>
              <a:ea typeface="Arial"/>
              <a:cs typeface="Arial"/>
              <a:sym typeface="Arial"/>
            </a:endParaRPr>
          </a:p>
        </p:txBody>
      </p:sp>
      <p:sp>
        <p:nvSpPr>
          <p:cNvPr id="126" name="Google Shape;126;p4"/>
          <p:cNvSpPr txBox="1"/>
          <p:nvPr/>
        </p:nvSpPr>
        <p:spPr>
          <a:xfrm>
            <a:off x="5600032" y="3097179"/>
            <a:ext cx="6399600" cy="15388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700" b="1" dirty="0">
                <a:solidFill>
                  <a:schemeClr val="dk1"/>
                </a:solidFill>
                <a:latin typeface="Arial"/>
                <a:ea typeface="Arial"/>
                <a:cs typeface="Arial"/>
                <a:sym typeface="Arial"/>
              </a:rPr>
              <a:t>CMIP6 MMM (44 ensemble members)</a:t>
            </a:r>
            <a:endParaRPr sz="1700" dirty="0"/>
          </a:p>
          <a:p>
            <a:pPr marL="342900" marR="0" lvl="0" indent="-336550" algn="l" rtl="0">
              <a:spcBef>
                <a:spcPts val="0"/>
              </a:spcBef>
              <a:spcAft>
                <a:spcPts val="0"/>
              </a:spcAft>
              <a:buClr>
                <a:srgbClr val="000000"/>
              </a:buClr>
              <a:buSzPts val="1700"/>
              <a:buFont typeface="Arial"/>
              <a:buChar char="•"/>
            </a:pPr>
            <a:r>
              <a:rPr lang="en-US" sz="1500" dirty="0">
                <a:solidFill>
                  <a:srgbClr val="000000"/>
                </a:solidFill>
                <a:latin typeface="Arial"/>
                <a:ea typeface="Arial"/>
                <a:cs typeface="Arial"/>
                <a:sym typeface="Arial"/>
              </a:rPr>
              <a:t>A widespread warming trend across all seasons over the Antarctic continent </a:t>
            </a:r>
            <a:r>
              <a:rPr lang="en-US" sz="1500" b="1" dirty="0">
                <a:solidFill>
                  <a:srgbClr val="000000"/>
                </a:solidFill>
                <a:latin typeface="Arial"/>
                <a:ea typeface="Arial"/>
                <a:cs typeface="Arial"/>
                <a:sym typeface="Arial"/>
              </a:rPr>
              <a:t>with a maximum in the interior</a:t>
            </a:r>
            <a:r>
              <a:rPr lang="en-US" sz="1500" dirty="0">
                <a:solidFill>
                  <a:srgbClr val="000000"/>
                </a:solidFill>
                <a:latin typeface="Arial"/>
                <a:ea typeface="Arial"/>
                <a:cs typeface="Arial"/>
                <a:sym typeface="Arial"/>
              </a:rPr>
              <a:t>.</a:t>
            </a:r>
            <a:endParaRPr sz="1500" dirty="0"/>
          </a:p>
          <a:p>
            <a:pPr marL="342900" marR="0" lvl="0" indent="-336550" algn="l" rtl="0">
              <a:spcBef>
                <a:spcPts val="0"/>
              </a:spcBef>
              <a:spcAft>
                <a:spcPts val="0"/>
              </a:spcAft>
              <a:buClr>
                <a:srgbClr val="000000"/>
              </a:buClr>
              <a:buSzPts val="1700"/>
              <a:buFont typeface="Arial"/>
              <a:buChar char="•"/>
            </a:pPr>
            <a:r>
              <a:rPr lang="en-US" sz="1500" dirty="0">
                <a:solidFill>
                  <a:srgbClr val="000000"/>
                </a:solidFill>
                <a:latin typeface="Arial"/>
                <a:ea typeface="Arial"/>
                <a:cs typeface="Arial"/>
                <a:sym typeface="Arial"/>
              </a:rPr>
              <a:t>Enhanced warming is observed over the South Pole and the Ronne Ice Shelf in autumn, and over the Ross Ice Shelf in winter and spring </a:t>
            </a:r>
            <a:endParaRPr sz="1500" dirty="0"/>
          </a:p>
          <a:p>
            <a:pPr marL="342900" marR="0" lvl="0" indent="-215900" algn="l" rtl="0">
              <a:spcBef>
                <a:spcPts val="0"/>
              </a:spcBef>
              <a:spcAft>
                <a:spcPts val="0"/>
              </a:spcAft>
              <a:buClr>
                <a:schemeClr val="dk1"/>
              </a:buClr>
              <a:buSzPts val="2000"/>
              <a:buFont typeface="Arial"/>
              <a:buNone/>
            </a:pPr>
            <a:endParaRPr sz="1700" b="1" dirty="0">
              <a:solidFill>
                <a:schemeClr val="dk1"/>
              </a:solidFill>
              <a:latin typeface="Arial"/>
              <a:ea typeface="Arial"/>
              <a:cs typeface="Arial"/>
              <a:sym typeface="Arial"/>
            </a:endParaRPr>
          </a:p>
        </p:txBody>
      </p:sp>
      <p:pic>
        <p:nvPicPr>
          <p:cNvPr id="127" name="Google Shape;127;p4" descr="A screenshot of a map&#10;&#10;Description automatically generated"/>
          <p:cNvPicPr preferRelativeResize="0"/>
          <p:nvPr/>
        </p:nvPicPr>
        <p:blipFill rotWithShape="1">
          <a:blip r:embed="rId3">
            <a:alphaModFix/>
          </a:blip>
          <a:srcRect/>
          <a:stretch/>
        </p:blipFill>
        <p:spPr>
          <a:xfrm>
            <a:off x="162274" y="1349625"/>
            <a:ext cx="5411709" cy="5411709"/>
          </a:xfrm>
          <a:prstGeom prst="rect">
            <a:avLst/>
          </a:prstGeom>
          <a:noFill/>
          <a:ln>
            <a:noFill/>
          </a:ln>
        </p:spPr>
      </p:pic>
      <p:sp>
        <p:nvSpPr>
          <p:cNvPr id="128" name="Google Shape;128;p4"/>
          <p:cNvSpPr txBox="1"/>
          <p:nvPr/>
        </p:nvSpPr>
        <p:spPr>
          <a:xfrm>
            <a:off x="5573983" y="4538899"/>
            <a:ext cx="6484293" cy="1938952"/>
          </a:xfrm>
          <a:prstGeom prst="rect">
            <a:avLst/>
          </a:prstGeom>
          <a:solidFill>
            <a:srgbClr val="0070C0">
              <a:alpha val="20000"/>
            </a:srgb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i="1" dirty="0">
                <a:solidFill>
                  <a:schemeClr val="dk1"/>
                </a:solidFill>
                <a:latin typeface="Arial"/>
                <a:ea typeface="Arial"/>
                <a:cs typeface="Arial"/>
                <a:sym typeface="Arial"/>
              </a:rPr>
              <a:t>CMIP6 MMM represents the forced response to anthropogenic climate change while RECON over the long-term is assumed to similarly reflect</a:t>
            </a:r>
          </a:p>
          <a:p>
            <a:pPr marL="0" marR="0" lvl="0" indent="0" algn="l" rtl="0">
              <a:spcBef>
                <a:spcPts val="0"/>
              </a:spcBef>
              <a:spcAft>
                <a:spcPts val="0"/>
              </a:spcAft>
              <a:buNone/>
            </a:pPr>
            <a:r>
              <a:rPr lang="en-US" sz="1500" i="1" dirty="0">
                <a:solidFill>
                  <a:schemeClr val="dk1"/>
                </a:solidFill>
              </a:rPr>
              <a:t>this change.</a:t>
            </a:r>
            <a:endParaRPr lang="en-US" sz="1500" i="1" dirty="0">
              <a:solidFill>
                <a:schemeClr val="dk1"/>
              </a:solidFill>
              <a:latin typeface="Arial"/>
              <a:ea typeface="Arial"/>
              <a:cs typeface="Arial"/>
              <a:sym typeface="Arial"/>
            </a:endParaRPr>
          </a:p>
          <a:p>
            <a:pPr marL="0" marR="0" lvl="0" indent="0" algn="l" rtl="0">
              <a:spcBef>
                <a:spcPts val="0"/>
              </a:spcBef>
              <a:spcAft>
                <a:spcPts val="0"/>
              </a:spcAft>
              <a:buNone/>
            </a:pPr>
            <a:r>
              <a:rPr lang="en-US" sz="1500" i="1" dirty="0">
                <a:solidFill>
                  <a:schemeClr val="dk1"/>
                </a:solidFill>
                <a:latin typeface="Arial"/>
                <a:ea typeface="Arial"/>
                <a:cs typeface="Arial"/>
                <a:sym typeface="Arial"/>
              </a:rPr>
              <a:t>RECON and CMIP6 MMM exhibited stronger agreement over the AP region, followed by WA, showcasing a discernible long-term warming trend. </a:t>
            </a:r>
            <a:endParaRPr sz="1500" dirty="0"/>
          </a:p>
          <a:p>
            <a:pPr marL="0" marR="0" lvl="0" indent="0" algn="l" rtl="0">
              <a:spcBef>
                <a:spcPts val="0"/>
              </a:spcBef>
              <a:spcAft>
                <a:spcPts val="0"/>
              </a:spcAft>
              <a:buNone/>
            </a:pPr>
            <a:r>
              <a:rPr lang="en-US" sz="1500" i="1" dirty="0">
                <a:solidFill>
                  <a:schemeClr val="dk1"/>
                </a:solidFill>
                <a:latin typeface="Arial"/>
                <a:ea typeface="Arial"/>
                <a:cs typeface="Arial"/>
                <a:sym typeface="Arial"/>
              </a:rPr>
              <a:t>CMIP6 MMM did not reflect the spatial variation in SAT trends across EA</a:t>
            </a:r>
            <a:r>
              <a:rPr lang="en-US" sz="1500" i="1" dirty="0">
                <a:solidFill>
                  <a:schemeClr val="dk1"/>
                </a:solidFill>
              </a:rPr>
              <a:t>,</a:t>
            </a:r>
            <a:r>
              <a:rPr lang="en-US" sz="1500" i="1" dirty="0">
                <a:solidFill>
                  <a:schemeClr val="dk1"/>
                </a:solidFill>
                <a:latin typeface="Arial"/>
                <a:ea typeface="Arial"/>
                <a:cs typeface="Arial"/>
                <a:sym typeface="Arial"/>
              </a:rPr>
              <a:t> indicating an overestimation of warming.</a:t>
            </a:r>
            <a:endParaRPr sz="1500" i="1" dirty="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5"/>
          <p:cNvSpPr txBox="1"/>
          <p:nvPr/>
        </p:nvSpPr>
        <p:spPr>
          <a:xfrm>
            <a:off x="0" y="0"/>
            <a:ext cx="12192000" cy="523180"/>
          </a:xfrm>
          <a:prstGeom prst="rect">
            <a:avLst/>
          </a:prstGeom>
          <a:solidFill>
            <a:srgbClr val="0070C0">
              <a:alpha val="80000"/>
            </a:srgb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lt1"/>
                </a:solidFill>
                <a:latin typeface="Arial"/>
                <a:ea typeface="Arial"/>
                <a:cs typeface="Arial"/>
                <a:sym typeface="Arial"/>
              </a:rPr>
              <a:t>Temperature Trend: RECON VS. CMIP6 MMM &amp; Removing SAM</a:t>
            </a:r>
            <a:endParaRPr sz="2800" dirty="0"/>
          </a:p>
        </p:txBody>
      </p:sp>
      <p:sp>
        <p:nvSpPr>
          <p:cNvPr id="134" name="Google Shape;134;p5"/>
          <p:cNvSpPr txBox="1"/>
          <p:nvPr/>
        </p:nvSpPr>
        <p:spPr>
          <a:xfrm>
            <a:off x="-1" y="638563"/>
            <a:ext cx="11614245"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rgbClr val="000000"/>
                </a:solidFill>
                <a:latin typeface="Arial"/>
                <a:ea typeface="Arial"/>
                <a:cs typeface="Arial"/>
                <a:sym typeface="Arial"/>
              </a:rPr>
              <a:t>Antarctic-average temperature time series from the CMIP6 MMM (thick black line) and the RECON (red line) for 1958–2022. Dashed shows the SAM </a:t>
            </a:r>
            <a:r>
              <a:rPr lang="en-US" sz="2000" dirty="0"/>
              <a:t>impact removed</a:t>
            </a:r>
            <a:r>
              <a:rPr lang="en-US" sz="2000" dirty="0">
                <a:solidFill>
                  <a:srgbClr val="000000"/>
                </a:solidFill>
                <a:latin typeface="Arial"/>
                <a:ea typeface="Arial"/>
                <a:cs typeface="Arial"/>
                <a:sym typeface="Arial"/>
              </a:rPr>
              <a:t> via linear congruence analysis.</a:t>
            </a:r>
            <a:endParaRPr sz="2000" dirty="0">
              <a:solidFill>
                <a:schemeClr val="dk1"/>
              </a:solidFill>
              <a:latin typeface="Arial"/>
              <a:ea typeface="Arial"/>
              <a:cs typeface="Arial"/>
              <a:sym typeface="Arial"/>
            </a:endParaRPr>
          </a:p>
        </p:txBody>
      </p:sp>
      <p:pic>
        <p:nvPicPr>
          <p:cNvPr id="135" name="Google Shape;135;p5" descr="A graph of different numbers&#10;&#10;Description automatically generated with medium confidence"/>
          <p:cNvPicPr preferRelativeResize="0"/>
          <p:nvPr/>
        </p:nvPicPr>
        <p:blipFill rotWithShape="1">
          <a:blip r:embed="rId3">
            <a:alphaModFix/>
          </a:blip>
          <a:srcRect/>
          <a:stretch/>
        </p:blipFill>
        <p:spPr>
          <a:xfrm>
            <a:off x="828913" y="1284894"/>
            <a:ext cx="4763614" cy="5420017"/>
          </a:xfrm>
          <a:prstGeom prst="rect">
            <a:avLst/>
          </a:prstGeom>
          <a:noFill/>
          <a:ln>
            <a:noFill/>
          </a:ln>
        </p:spPr>
      </p:pic>
      <p:sp>
        <p:nvSpPr>
          <p:cNvPr id="136" name="Google Shape;136;p5"/>
          <p:cNvSpPr txBox="1"/>
          <p:nvPr/>
        </p:nvSpPr>
        <p:spPr>
          <a:xfrm>
            <a:off x="5592527" y="1346409"/>
            <a:ext cx="6296947" cy="5401438"/>
          </a:xfrm>
          <a:prstGeom prst="rect">
            <a:avLst/>
          </a:prstGeom>
          <a:noFill/>
          <a:ln>
            <a:noFill/>
          </a:ln>
        </p:spPr>
        <p:txBody>
          <a:bodyPr spcFirstLastPara="1" wrap="square" lIns="91425" tIns="45700" rIns="91425" bIns="45700" anchor="t" anchorCtr="0">
            <a:spAutoFit/>
          </a:bodyPr>
          <a:lstStyle/>
          <a:p>
            <a:r>
              <a:rPr lang="en-US" sz="1500" dirty="0"/>
              <a:t>Again, the CMIP6 MMM represents the forced response to anthropogenic climate change while RECON </a:t>
            </a:r>
            <a:r>
              <a:rPr lang="en-US" sz="1500" dirty="0">
                <a:solidFill>
                  <a:schemeClr val="dk1"/>
                </a:solidFill>
                <a:latin typeface="Arial"/>
                <a:ea typeface="Arial"/>
                <a:cs typeface="Arial"/>
                <a:sym typeface="Arial"/>
              </a:rPr>
              <a:t>is assumed to primarily reflect the actual forced response, especially annually when IPO phase had </a:t>
            </a:r>
            <a:r>
              <a:rPr lang="en-US" sz="1500" dirty="0">
                <a:solidFill>
                  <a:schemeClr val="dk1"/>
                </a:solidFill>
              </a:rPr>
              <a:t>a minimal</a:t>
            </a:r>
            <a:r>
              <a:rPr lang="en-US" sz="1500" dirty="0">
                <a:solidFill>
                  <a:schemeClr val="dk1"/>
                </a:solidFill>
                <a:latin typeface="Arial"/>
                <a:ea typeface="Arial"/>
                <a:cs typeface="Arial"/>
                <a:sym typeface="Arial"/>
              </a:rPr>
              <a:t> impact. SAM impact must be considered.</a:t>
            </a:r>
          </a:p>
          <a:p>
            <a:endParaRPr lang="en-US" sz="1500" dirty="0">
              <a:solidFill>
                <a:schemeClr val="dk1"/>
              </a:solidFill>
            </a:endParaRPr>
          </a:p>
          <a:p>
            <a:r>
              <a:rPr lang="en-US" sz="1500" dirty="0">
                <a:solidFill>
                  <a:srgbClr val="000000"/>
                </a:solidFill>
                <a:latin typeface="Arial"/>
                <a:ea typeface="Arial"/>
                <a:cs typeface="Arial"/>
                <a:sym typeface="Arial"/>
              </a:rPr>
              <a:t>Similar to the RECON, SAM has a cooling impact in CMIP6 MMM, especially during DJF (summer) and MAM (autumn). </a:t>
            </a:r>
          </a:p>
          <a:p>
            <a:endParaRPr lang="en-US" sz="1500" dirty="0">
              <a:solidFill>
                <a:schemeClr val="dk1"/>
              </a:solidFill>
              <a:latin typeface="Arial"/>
              <a:ea typeface="Arial"/>
              <a:cs typeface="Arial"/>
              <a:sym typeface="Arial"/>
            </a:endParaRPr>
          </a:p>
          <a:p>
            <a:pPr marL="0" marR="0" lvl="0" indent="0" algn="l" rtl="0">
              <a:spcBef>
                <a:spcPts val="0"/>
              </a:spcBef>
              <a:spcAft>
                <a:spcPts val="0"/>
              </a:spcAft>
              <a:buNone/>
            </a:pPr>
            <a:r>
              <a:rPr lang="en-US" sz="1500" dirty="0">
                <a:solidFill>
                  <a:srgbClr val="000000"/>
                </a:solidFill>
                <a:latin typeface="Arial"/>
                <a:ea typeface="Arial"/>
                <a:cs typeface="Arial"/>
                <a:sym typeface="Arial"/>
              </a:rPr>
              <a:t>In MAM, the CMIP6 MMM exhibited a strong warming trend of 0.2 ± 0.02 °C per decade that is inconsistent with the RECON, regardless of SAM impact</a:t>
            </a:r>
            <a:r>
              <a:rPr lang="en-US" sz="1500" dirty="0">
                <a:solidFill>
                  <a:schemeClr val="dk1"/>
                </a:solidFill>
              </a:rPr>
              <a:t>.</a:t>
            </a:r>
            <a:endParaRPr sz="1500" dirty="0">
              <a:solidFill>
                <a:schemeClr val="dk1"/>
              </a:solidFill>
              <a:latin typeface="Arial"/>
              <a:ea typeface="Arial"/>
              <a:cs typeface="Arial"/>
              <a:sym typeface="Arial"/>
            </a:endParaRPr>
          </a:p>
          <a:p>
            <a:pPr marL="0" marR="0" lvl="0" indent="0" algn="l" rtl="0">
              <a:spcBef>
                <a:spcPts val="1200"/>
              </a:spcBef>
              <a:spcAft>
                <a:spcPts val="0"/>
              </a:spcAft>
              <a:buNone/>
            </a:pPr>
            <a:r>
              <a:rPr lang="en-US" sz="1500" dirty="0">
                <a:solidFill>
                  <a:schemeClr val="dk1"/>
                </a:solidFill>
                <a:latin typeface="Arial"/>
                <a:ea typeface="Arial"/>
                <a:cs typeface="Arial"/>
                <a:sym typeface="Arial"/>
              </a:rPr>
              <a:t>In JJA (winter) and DJF, CMIP6 MMM tripled and quadrupled the warming trend compared to the RECON, particularly post-2000. SAM removal somewhat lessens the disagreement.</a:t>
            </a:r>
          </a:p>
          <a:p>
            <a:pPr marL="0" marR="0" lvl="0" indent="0" algn="l" rtl="0">
              <a:spcBef>
                <a:spcPts val="1200"/>
              </a:spcBef>
              <a:spcAft>
                <a:spcPts val="0"/>
              </a:spcAft>
              <a:buNone/>
            </a:pPr>
            <a:r>
              <a:rPr lang="en-US" sz="1500" dirty="0">
                <a:solidFill>
                  <a:schemeClr val="dk1"/>
                </a:solidFill>
              </a:rPr>
              <a:t>In SON (spring), RECON and CMIP6 MMM trends agree; </a:t>
            </a:r>
            <a:r>
              <a:rPr lang="en-US" sz="1500" dirty="0">
                <a:solidFill>
                  <a:srgbClr val="000000"/>
                </a:solidFill>
                <a:latin typeface="Arial"/>
                <a:ea typeface="Arial"/>
                <a:cs typeface="Arial"/>
                <a:sym typeface="Arial"/>
              </a:rPr>
              <a:t>SAM impact is small/negligible</a:t>
            </a:r>
            <a:r>
              <a:rPr lang="en-US" sz="1500" dirty="0">
                <a:solidFill>
                  <a:schemeClr val="dk1"/>
                </a:solidFill>
              </a:rPr>
              <a:t>.</a:t>
            </a:r>
            <a:r>
              <a:rPr lang="en-US" sz="1500" dirty="0">
                <a:solidFill>
                  <a:schemeClr val="dk1"/>
                </a:solidFill>
                <a:latin typeface="Arial"/>
                <a:ea typeface="Arial"/>
                <a:cs typeface="Arial"/>
                <a:sym typeface="Arial"/>
              </a:rPr>
              <a:t> </a:t>
            </a:r>
            <a:endParaRPr sz="1500" dirty="0"/>
          </a:p>
          <a:p>
            <a:pPr marL="0" marR="0" lvl="0" indent="0" algn="l" rtl="0">
              <a:spcBef>
                <a:spcPts val="1200"/>
              </a:spcBef>
              <a:spcAft>
                <a:spcPts val="0"/>
              </a:spcAft>
              <a:buNone/>
            </a:pPr>
            <a:r>
              <a:rPr lang="en-US" sz="1500" dirty="0">
                <a:solidFill>
                  <a:srgbClr val="000000"/>
                </a:solidFill>
                <a:latin typeface="Arial"/>
                <a:ea typeface="Arial"/>
                <a:cs typeface="Arial"/>
                <a:sym typeface="Arial"/>
              </a:rPr>
              <a:t>Overall, CMIP6 MMM overestimated the forced Antarctic warming, exhibiting a trend akin to global warming when the SAM impact was removed. </a:t>
            </a:r>
            <a:r>
              <a:rPr lang="en-US" sz="1500" b="1" dirty="0">
                <a:solidFill>
                  <a:srgbClr val="000000"/>
                </a:solidFill>
                <a:latin typeface="Arial"/>
                <a:ea typeface="Arial"/>
                <a:cs typeface="Arial"/>
                <a:sym typeface="Arial"/>
              </a:rPr>
              <a:t>We conclude that the climate models can show the potential climate change, but the rate and magnitude are not reliable.</a:t>
            </a:r>
            <a:endParaRPr sz="1500" b="1" dirty="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graphicFrame>
        <p:nvGraphicFramePr>
          <p:cNvPr id="142" name="Google Shape;142;p6"/>
          <p:cNvGraphicFramePr/>
          <p:nvPr>
            <p:extLst>
              <p:ext uri="{D42A27DB-BD31-4B8C-83A1-F6EECF244321}">
                <p14:modId xmlns:p14="http://schemas.microsoft.com/office/powerpoint/2010/main" val="43792720"/>
              </p:ext>
            </p:extLst>
          </p:nvPr>
        </p:nvGraphicFramePr>
        <p:xfrm>
          <a:off x="253999" y="1547822"/>
          <a:ext cx="8821764" cy="4868350"/>
        </p:xfrm>
        <a:graphic>
          <a:graphicData uri="http://schemas.openxmlformats.org/drawingml/2006/table">
            <a:tbl>
              <a:tblPr firstRow="1" firstCol="1" bandRow="1">
                <a:noFill/>
                <a:tableStyleId>{1993B323-6C7C-4A72-B88F-22F8ABF37DCD}</a:tableStyleId>
              </a:tblPr>
              <a:tblGrid>
                <a:gridCol w="1974817">
                  <a:extLst>
                    <a:ext uri="{9D8B030D-6E8A-4147-A177-3AD203B41FA5}">
                      <a16:colId xmlns:a16="http://schemas.microsoft.com/office/drawing/2014/main" val="20000"/>
                    </a:ext>
                  </a:extLst>
                </a:gridCol>
                <a:gridCol w="789910">
                  <a:extLst>
                    <a:ext uri="{9D8B030D-6E8A-4147-A177-3AD203B41FA5}">
                      <a16:colId xmlns:a16="http://schemas.microsoft.com/office/drawing/2014/main" val="20001"/>
                    </a:ext>
                  </a:extLst>
                </a:gridCol>
                <a:gridCol w="710943">
                  <a:extLst>
                    <a:ext uri="{9D8B030D-6E8A-4147-A177-3AD203B41FA5}">
                      <a16:colId xmlns:a16="http://schemas.microsoft.com/office/drawing/2014/main" val="20002"/>
                    </a:ext>
                  </a:extLst>
                </a:gridCol>
                <a:gridCol w="710943">
                  <a:extLst>
                    <a:ext uri="{9D8B030D-6E8A-4147-A177-3AD203B41FA5}">
                      <a16:colId xmlns:a16="http://schemas.microsoft.com/office/drawing/2014/main" val="20003"/>
                    </a:ext>
                  </a:extLst>
                </a:gridCol>
                <a:gridCol w="669689">
                  <a:extLst>
                    <a:ext uri="{9D8B030D-6E8A-4147-A177-3AD203B41FA5}">
                      <a16:colId xmlns:a16="http://schemas.microsoft.com/office/drawing/2014/main" val="20004"/>
                    </a:ext>
                  </a:extLst>
                </a:gridCol>
                <a:gridCol w="669689">
                  <a:extLst>
                    <a:ext uri="{9D8B030D-6E8A-4147-A177-3AD203B41FA5}">
                      <a16:colId xmlns:a16="http://schemas.microsoft.com/office/drawing/2014/main" val="20005"/>
                    </a:ext>
                  </a:extLst>
                </a:gridCol>
                <a:gridCol w="669689">
                  <a:extLst>
                    <a:ext uri="{9D8B030D-6E8A-4147-A177-3AD203B41FA5}">
                      <a16:colId xmlns:a16="http://schemas.microsoft.com/office/drawing/2014/main" val="20006"/>
                    </a:ext>
                  </a:extLst>
                </a:gridCol>
                <a:gridCol w="669689">
                  <a:extLst>
                    <a:ext uri="{9D8B030D-6E8A-4147-A177-3AD203B41FA5}">
                      <a16:colId xmlns:a16="http://schemas.microsoft.com/office/drawing/2014/main" val="20007"/>
                    </a:ext>
                  </a:extLst>
                </a:gridCol>
                <a:gridCol w="669689">
                  <a:extLst>
                    <a:ext uri="{9D8B030D-6E8A-4147-A177-3AD203B41FA5}">
                      <a16:colId xmlns:a16="http://schemas.microsoft.com/office/drawing/2014/main" val="20008"/>
                    </a:ext>
                  </a:extLst>
                </a:gridCol>
                <a:gridCol w="669689">
                  <a:extLst>
                    <a:ext uri="{9D8B030D-6E8A-4147-A177-3AD203B41FA5}">
                      <a16:colId xmlns:a16="http://schemas.microsoft.com/office/drawing/2014/main" val="20009"/>
                    </a:ext>
                  </a:extLst>
                </a:gridCol>
                <a:gridCol w="617017">
                  <a:extLst>
                    <a:ext uri="{9D8B030D-6E8A-4147-A177-3AD203B41FA5}">
                      <a16:colId xmlns:a16="http://schemas.microsoft.com/office/drawing/2014/main" val="20010"/>
                    </a:ext>
                  </a:extLst>
                </a:gridCol>
              </a:tblGrid>
              <a:tr h="270475">
                <a:tc gridSpan="11">
                  <a:txBody>
                    <a:bodyPr/>
                    <a:lstStyle/>
                    <a:p>
                      <a:pPr marL="0" marR="0" lvl="0" indent="0" algn="ctr" rtl="0">
                        <a:spcBef>
                          <a:spcPts val="0"/>
                        </a:spcBef>
                        <a:spcAft>
                          <a:spcPts val="0"/>
                        </a:spcAft>
                        <a:buNone/>
                      </a:pPr>
                      <a:r>
                        <a:rPr lang="en-US" sz="1600" u="none" strike="noStrike" cap="none"/>
                        <a:t>Antarctica</a:t>
                      </a:r>
                      <a:endParaRPr sz="1600" u="none" strike="noStrike" cap="none">
                        <a:latin typeface="Times New Roman"/>
                        <a:ea typeface="Times New Roman"/>
                        <a:cs typeface="Times New Roman"/>
                        <a:sym typeface="Times New Roman"/>
                      </a:endParaRPr>
                    </a:p>
                  </a:txBody>
                  <a:tcPr marL="68575" marR="68575" marT="0" marB="0" anchor="ctr">
                    <a:solidFill>
                      <a:srgbClr val="BF4F14">
                        <a:alpha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6525">
                <a:tc rowSpan="2">
                  <a:txBody>
                    <a:bodyPr/>
                    <a:lstStyle/>
                    <a:p>
                      <a:pPr marL="0" marR="0" lvl="0" indent="0" algn="l" rtl="0">
                        <a:spcBef>
                          <a:spcPts val="0"/>
                        </a:spcBef>
                        <a:spcAft>
                          <a:spcPts val="0"/>
                        </a:spcAft>
                        <a:buNone/>
                      </a:pPr>
                      <a:endParaRPr sz="1600">
                        <a:latin typeface="Calibri"/>
                        <a:ea typeface="Calibri"/>
                        <a:cs typeface="Calibri"/>
                        <a:sym typeface="Calibri"/>
                      </a:endParaRPr>
                    </a:p>
                  </a:txBody>
                  <a:tcPr marL="68575" marR="68575" marT="0" marB="0" anchor="ctr"/>
                </a:tc>
                <a:tc gridSpan="2">
                  <a:txBody>
                    <a:bodyPr/>
                    <a:lstStyle/>
                    <a:p>
                      <a:pPr marL="0" marR="0" lvl="0" indent="0" algn="ctr" rtl="0">
                        <a:spcBef>
                          <a:spcPts val="0"/>
                        </a:spcBef>
                        <a:spcAft>
                          <a:spcPts val="0"/>
                        </a:spcAft>
                        <a:buNone/>
                      </a:pPr>
                      <a:r>
                        <a:rPr lang="en-US" sz="1600" b="1"/>
                        <a:t>DJF</a:t>
                      </a:r>
                      <a:endParaRPr sz="1600" b="1">
                        <a:latin typeface="Times New Roman"/>
                        <a:ea typeface="Times New Roman"/>
                        <a:cs typeface="Times New Roman"/>
                        <a:sym typeface="Times New Roman"/>
                      </a:endParaRPr>
                    </a:p>
                  </a:txBody>
                  <a:tcPr marL="68575" marR="68575" marT="0" marB="0" anchor="ctr"/>
                </a:tc>
                <a:tc hMerge="1">
                  <a:txBody>
                    <a:bodyPr/>
                    <a:lstStyle/>
                    <a:p>
                      <a:endParaRPr lang="en-US"/>
                    </a:p>
                  </a:txBody>
                  <a:tcPr/>
                </a:tc>
                <a:tc gridSpan="2">
                  <a:txBody>
                    <a:bodyPr/>
                    <a:lstStyle/>
                    <a:p>
                      <a:pPr marL="0" marR="0" lvl="0" indent="0" algn="ctr" rtl="0">
                        <a:spcBef>
                          <a:spcPts val="0"/>
                        </a:spcBef>
                        <a:spcAft>
                          <a:spcPts val="0"/>
                        </a:spcAft>
                        <a:buNone/>
                      </a:pPr>
                      <a:r>
                        <a:rPr lang="en-US" sz="1600" b="1"/>
                        <a:t>MAM</a:t>
                      </a:r>
                      <a:endParaRPr sz="1600" b="1">
                        <a:latin typeface="Times New Roman"/>
                        <a:ea typeface="Times New Roman"/>
                        <a:cs typeface="Times New Roman"/>
                        <a:sym typeface="Times New Roman"/>
                      </a:endParaRPr>
                    </a:p>
                  </a:txBody>
                  <a:tcPr marL="68575" marR="68575" marT="0" marB="0" anchor="ctr"/>
                </a:tc>
                <a:tc hMerge="1">
                  <a:txBody>
                    <a:bodyPr/>
                    <a:lstStyle/>
                    <a:p>
                      <a:endParaRPr lang="en-US"/>
                    </a:p>
                  </a:txBody>
                  <a:tcPr/>
                </a:tc>
                <a:tc gridSpan="2">
                  <a:txBody>
                    <a:bodyPr/>
                    <a:lstStyle/>
                    <a:p>
                      <a:pPr marL="0" marR="0" lvl="0" indent="0" algn="ctr" rtl="0">
                        <a:spcBef>
                          <a:spcPts val="0"/>
                        </a:spcBef>
                        <a:spcAft>
                          <a:spcPts val="0"/>
                        </a:spcAft>
                        <a:buNone/>
                      </a:pPr>
                      <a:r>
                        <a:rPr lang="en-US" sz="1600" b="1"/>
                        <a:t>JJA</a:t>
                      </a:r>
                      <a:endParaRPr sz="1600" b="1">
                        <a:latin typeface="Times New Roman"/>
                        <a:ea typeface="Times New Roman"/>
                        <a:cs typeface="Times New Roman"/>
                        <a:sym typeface="Times New Roman"/>
                      </a:endParaRPr>
                    </a:p>
                  </a:txBody>
                  <a:tcPr marL="68575" marR="68575" marT="0" marB="0" anchor="ctr"/>
                </a:tc>
                <a:tc hMerge="1">
                  <a:txBody>
                    <a:bodyPr/>
                    <a:lstStyle/>
                    <a:p>
                      <a:endParaRPr lang="en-US"/>
                    </a:p>
                  </a:txBody>
                  <a:tcPr/>
                </a:tc>
                <a:tc gridSpan="2">
                  <a:txBody>
                    <a:bodyPr/>
                    <a:lstStyle/>
                    <a:p>
                      <a:pPr marL="0" marR="0" lvl="0" indent="0" algn="ctr" rtl="0">
                        <a:spcBef>
                          <a:spcPts val="0"/>
                        </a:spcBef>
                        <a:spcAft>
                          <a:spcPts val="0"/>
                        </a:spcAft>
                        <a:buNone/>
                      </a:pPr>
                      <a:r>
                        <a:rPr lang="en-US" sz="1600" b="1"/>
                        <a:t>SON</a:t>
                      </a:r>
                      <a:endParaRPr sz="1600" b="1">
                        <a:latin typeface="Times New Roman"/>
                        <a:ea typeface="Times New Roman"/>
                        <a:cs typeface="Times New Roman"/>
                        <a:sym typeface="Times New Roman"/>
                      </a:endParaRPr>
                    </a:p>
                  </a:txBody>
                  <a:tcPr marL="68575" marR="68575" marT="0" marB="0" anchor="ctr"/>
                </a:tc>
                <a:tc hMerge="1">
                  <a:txBody>
                    <a:bodyPr/>
                    <a:lstStyle/>
                    <a:p>
                      <a:endParaRPr lang="en-US"/>
                    </a:p>
                  </a:txBody>
                  <a:tcPr/>
                </a:tc>
                <a:tc gridSpan="2">
                  <a:txBody>
                    <a:bodyPr/>
                    <a:lstStyle/>
                    <a:p>
                      <a:pPr marL="0" marR="0" lvl="0" indent="0" algn="ctr" rtl="0">
                        <a:spcBef>
                          <a:spcPts val="0"/>
                        </a:spcBef>
                        <a:spcAft>
                          <a:spcPts val="0"/>
                        </a:spcAft>
                        <a:buNone/>
                      </a:pPr>
                      <a:r>
                        <a:rPr lang="en-US" sz="1600" b="1"/>
                        <a:t>ANN</a:t>
                      </a:r>
                      <a:endParaRPr sz="1600" b="1">
                        <a:latin typeface="Times New Roman"/>
                        <a:ea typeface="Times New Roman"/>
                        <a:cs typeface="Times New Roman"/>
                        <a:sym typeface="Times New Roman"/>
                      </a:endParaRPr>
                    </a:p>
                  </a:txBody>
                  <a:tcPr marL="68575" marR="68575" marT="0" marB="0" anchor="ctr"/>
                </a:tc>
                <a:tc hMerge="1">
                  <a:txBody>
                    <a:bodyPr/>
                    <a:lstStyle/>
                    <a:p>
                      <a:endParaRPr lang="en-US"/>
                    </a:p>
                  </a:txBody>
                  <a:tcPr/>
                </a:tc>
                <a:extLst>
                  <a:ext uri="{0D108BD9-81ED-4DB2-BD59-A6C34878D82A}">
                    <a16:rowId xmlns:a16="http://schemas.microsoft.com/office/drawing/2014/main" val="10001"/>
                  </a:ext>
                </a:extLst>
              </a:tr>
              <a:tr h="306525">
                <a:tc vMerge="1">
                  <a:txBody>
                    <a:bodyPr/>
                    <a:lstStyle/>
                    <a:p>
                      <a:endParaRPr lang="en-US"/>
                    </a:p>
                  </a:txBody>
                  <a:tcPr/>
                </a:tc>
                <a:tc>
                  <a:txBody>
                    <a:bodyPr/>
                    <a:lstStyle/>
                    <a:p>
                      <a:pPr marL="0" marR="0" lvl="0" indent="0" algn="ctr" rtl="0">
                        <a:spcBef>
                          <a:spcPts val="0"/>
                        </a:spcBef>
                        <a:spcAft>
                          <a:spcPts val="0"/>
                        </a:spcAft>
                        <a:buNone/>
                      </a:pPr>
                      <a:r>
                        <a:rPr lang="en-US" sz="1600" b="1"/>
                        <a:t>Slope</a:t>
                      </a:r>
                      <a:endParaRPr sz="1600" b="1">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b="1"/>
                        <a:t>CI</a:t>
                      </a:r>
                      <a:endParaRPr sz="1600" b="1">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b="1"/>
                        <a:t>Slope</a:t>
                      </a:r>
                      <a:endParaRPr sz="1600" b="1">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b="1"/>
                        <a:t>CI</a:t>
                      </a:r>
                      <a:endParaRPr sz="1600" b="1">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b="1" dirty="0"/>
                        <a:t>Slope</a:t>
                      </a:r>
                      <a:endParaRPr sz="1600" b="1" dirty="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b="1"/>
                        <a:t>CI</a:t>
                      </a:r>
                      <a:endParaRPr sz="1600" b="1">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b="1"/>
                        <a:t>Slope</a:t>
                      </a:r>
                      <a:endParaRPr sz="1600" b="1">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b="1"/>
                        <a:t>CI</a:t>
                      </a:r>
                      <a:endParaRPr sz="1600" b="1">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b="1"/>
                        <a:t>Slope</a:t>
                      </a:r>
                      <a:endParaRPr sz="1600" b="1">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b="1"/>
                        <a:t>CI</a:t>
                      </a:r>
                      <a:endParaRPr sz="1600" b="1">
                        <a:latin typeface="Times New Roman"/>
                        <a:ea typeface="Times New Roman"/>
                        <a:cs typeface="Times New Roman"/>
                        <a:sym typeface="Times New Roman"/>
                      </a:endParaRPr>
                    </a:p>
                  </a:txBody>
                  <a:tcPr marL="68575" marR="68575" marT="0" marB="0" anchor="ctr"/>
                </a:tc>
                <a:extLst>
                  <a:ext uri="{0D108BD9-81ED-4DB2-BD59-A6C34878D82A}">
                    <a16:rowId xmlns:a16="http://schemas.microsoft.com/office/drawing/2014/main" val="10002"/>
                  </a:ext>
                </a:extLst>
              </a:tr>
              <a:tr h="306525">
                <a:tc>
                  <a:txBody>
                    <a:bodyPr/>
                    <a:lstStyle/>
                    <a:p>
                      <a:pPr marL="0" marR="0" lvl="0" indent="0" algn="ctr" rtl="0">
                        <a:spcBef>
                          <a:spcPts val="0"/>
                        </a:spcBef>
                        <a:spcAft>
                          <a:spcPts val="0"/>
                        </a:spcAft>
                        <a:buNone/>
                      </a:pPr>
                      <a:r>
                        <a:rPr lang="en-US" sz="1600"/>
                        <a:t>RECON</a:t>
                      </a:r>
                      <a:endParaRPr sz="1600">
                        <a:latin typeface="Times New Roman"/>
                        <a:ea typeface="Times New Roman"/>
                        <a:cs typeface="Times New Roman"/>
                        <a:sym typeface="Times New Roman"/>
                      </a:endParaRPr>
                    </a:p>
                  </a:txBody>
                  <a:tcPr marL="68575" marR="68575" marT="0" marB="0" anchor="ctr">
                    <a:solidFill>
                      <a:srgbClr val="D0D0D0"/>
                    </a:solidFill>
                  </a:tcPr>
                </a:tc>
                <a:tc>
                  <a:txBody>
                    <a:bodyPr/>
                    <a:lstStyle/>
                    <a:p>
                      <a:pPr marL="0" marR="0" lvl="0" indent="0" algn="ctr" rtl="0">
                        <a:spcBef>
                          <a:spcPts val="0"/>
                        </a:spcBef>
                        <a:spcAft>
                          <a:spcPts val="0"/>
                        </a:spcAft>
                        <a:buNone/>
                      </a:pPr>
                      <a:r>
                        <a:rPr lang="en-US" sz="1600"/>
                        <a:t>0.03</a:t>
                      </a:r>
                      <a:endParaRPr sz="1600">
                        <a:latin typeface="Times New Roman"/>
                        <a:ea typeface="Times New Roman"/>
                        <a:cs typeface="Times New Roman"/>
                        <a:sym typeface="Times New Roman"/>
                      </a:endParaRPr>
                    </a:p>
                  </a:txBody>
                  <a:tcPr marL="68575" marR="68575" marT="0" marB="0" anchor="ctr">
                    <a:solidFill>
                      <a:srgbClr val="D0D0D0"/>
                    </a:solidFill>
                  </a:tcPr>
                </a:tc>
                <a:tc>
                  <a:txBody>
                    <a:bodyPr/>
                    <a:lstStyle/>
                    <a:p>
                      <a:pPr marL="0" marR="0" lvl="0" indent="0" algn="ctr" rtl="0">
                        <a:spcBef>
                          <a:spcPts val="0"/>
                        </a:spcBef>
                        <a:spcAft>
                          <a:spcPts val="0"/>
                        </a:spcAft>
                        <a:buNone/>
                      </a:pPr>
                      <a:r>
                        <a:rPr lang="en-US" sz="1600"/>
                        <a:t>0.02</a:t>
                      </a:r>
                      <a:endParaRPr sz="1600">
                        <a:latin typeface="Times New Roman"/>
                        <a:ea typeface="Times New Roman"/>
                        <a:cs typeface="Times New Roman"/>
                        <a:sym typeface="Times New Roman"/>
                      </a:endParaRPr>
                    </a:p>
                  </a:txBody>
                  <a:tcPr marL="68575" marR="68575" marT="0" marB="0" anchor="ctr">
                    <a:solidFill>
                      <a:srgbClr val="D0D0D0"/>
                    </a:solidFill>
                  </a:tcPr>
                </a:tc>
                <a:tc>
                  <a:txBody>
                    <a:bodyPr/>
                    <a:lstStyle/>
                    <a:p>
                      <a:pPr marL="0" marR="0" lvl="0" indent="0" algn="ctr" rtl="0">
                        <a:spcBef>
                          <a:spcPts val="0"/>
                        </a:spcBef>
                        <a:spcAft>
                          <a:spcPts val="0"/>
                        </a:spcAft>
                        <a:buNone/>
                      </a:pPr>
                      <a:r>
                        <a:rPr lang="en-US" sz="1600"/>
                        <a:t>-0.01</a:t>
                      </a:r>
                      <a:endParaRPr sz="1600">
                        <a:latin typeface="Times New Roman"/>
                        <a:ea typeface="Times New Roman"/>
                        <a:cs typeface="Times New Roman"/>
                        <a:sym typeface="Times New Roman"/>
                      </a:endParaRPr>
                    </a:p>
                  </a:txBody>
                  <a:tcPr marL="68575" marR="68575" marT="0" marB="0" anchor="ctr">
                    <a:solidFill>
                      <a:srgbClr val="D0D0D0"/>
                    </a:solidFill>
                  </a:tcPr>
                </a:tc>
                <a:tc>
                  <a:txBody>
                    <a:bodyPr/>
                    <a:lstStyle/>
                    <a:p>
                      <a:pPr marL="0" marR="0" lvl="0" indent="0" algn="ctr" rtl="0">
                        <a:spcBef>
                          <a:spcPts val="0"/>
                        </a:spcBef>
                        <a:spcAft>
                          <a:spcPts val="0"/>
                        </a:spcAft>
                        <a:buNone/>
                      </a:pPr>
                      <a:r>
                        <a:rPr lang="en-US" sz="1600"/>
                        <a:t>0.04</a:t>
                      </a:r>
                      <a:endParaRPr sz="1600">
                        <a:latin typeface="Times New Roman"/>
                        <a:ea typeface="Times New Roman"/>
                        <a:cs typeface="Times New Roman"/>
                        <a:sym typeface="Times New Roman"/>
                      </a:endParaRPr>
                    </a:p>
                  </a:txBody>
                  <a:tcPr marL="68575" marR="68575" marT="0" marB="0" anchor="ctr">
                    <a:solidFill>
                      <a:srgbClr val="D0D0D0"/>
                    </a:solidFill>
                  </a:tcPr>
                </a:tc>
                <a:tc>
                  <a:txBody>
                    <a:bodyPr/>
                    <a:lstStyle/>
                    <a:p>
                      <a:pPr marL="0" marR="0" lvl="0" indent="0" algn="ctr" rtl="0">
                        <a:spcBef>
                          <a:spcPts val="0"/>
                        </a:spcBef>
                        <a:spcAft>
                          <a:spcPts val="0"/>
                        </a:spcAft>
                        <a:buNone/>
                      </a:pPr>
                      <a:r>
                        <a:rPr lang="en-US" sz="1600"/>
                        <a:t>0.06</a:t>
                      </a:r>
                      <a:endParaRPr sz="1600">
                        <a:latin typeface="Times New Roman"/>
                        <a:ea typeface="Times New Roman"/>
                        <a:cs typeface="Times New Roman"/>
                        <a:sym typeface="Times New Roman"/>
                      </a:endParaRPr>
                    </a:p>
                  </a:txBody>
                  <a:tcPr marL="68575" marR="68575" marT="0" marB="0" anchor="ctr">
                    <a:solidFill>
                      <a:srgbClr val="D0D0D0"/>
                    </a:solidFill>
                  </a:tcPr>
                </a:tc>
                <a:tc>
                  <a:txBody>
                    <a:bodyPr/>
                    <a:lstStyle/>
                    <a:p>
                      <a:pPr marL="0" marR="0" lvl="0" indent="0" algn="ctr" rtl="0">
                        <a:spcBef>
                          <a:spcPts val="0"/>
                        </a:spcBef>
                        <a:spcAft>
                          <a:spcPts val="0"/>
                        </a:spcAft>
                        <a:buNone/>
                      </a:pPr>
                      <a:r>
                        <a:rPr lang="en-US" sz="1600"/>
                        <a:t>0.03</a:t>
                      </a:r>
                      <a:endParaRPr sz="1600">
                        <a:latin typeface="Times New Roman"/>
                        <a:ea typeface="Times New Roman"/>
                        <a:cs typeface="Times New Roman"/>
                        <a:sym typeface="Times New Roman"/>
                      </a:endParaRPr>
                    </a:p>
                  </a:txBody>
                  <a:tcPr marL="68575" marR="68575" marT="0" marB="0" anchor="ctr">
                    <a:solidFill>
                      <a:srgbClr val="D0D0D0"/>
                    </a:solidFill>
                  </a:tcPr>
                </a:tc>
                <a:tc>
                  <a:txBody>
                    <a:bodyPr/>
                    <a:lstStyle/>
                    <a:p>
                      <a:pPr marL="0" marR="0" lvl="0" indent="0" algn="ctr" rtl="0">
                        <a:spcBef>
                          <a:spcPts val="0"/>
                        </a:spcBef>
                        <a:spcAft>
                          <a:spcPts val="0"/>
                        </a:spcAft>
                        <a:buNone/>
                      </a:pPr>
                      <a:r>
                        <a:rPr lang="en-US" sz="1600"/>
                        <a:t>0.16</a:t>
                      </a:r>
                      <a:endParaRPr sz="1600">
                        <a:latin typeface="Times New Roman"/>
                        <a:ea typeface="Times New Roman"/>
                        <a:cs typeface="Times New Roman"/>
                        <a:sym typeface="Times New Roman"/>
                      </a:endParaRPr>
                    </a:p>
                  </a:txBody>
                  <a:tcPr marL="68575" marR="68575" marT="0" marB="0" anchor="ctr">
                    <a:solidFill>
                      <a:srgbClr val="D0D0D0"/>
                    </a:solidFill>
                  </a:tcPr>
                </a:tc>
                <a:tc>
                  <a:txBody>
                    <a:bodyPr/>
                    <a:lstStyle/>
                    <a:p>
                      <a:pPr marL="0" marR="0" lvl="0" indent="0" algn="ctr" rtl="0">
                        <a:spcBef>
                          <a:spcPts val="0"/>
                        </a:spcBef>
                        <a:spcAft>
                          <a:spcPts val="0"/>
                        </a:spcAft>
                        <a:buNone/>
                      </a:pPr>
                      <a:r>
                        <a:rPr lang="en-US" sz="1600"/>
                        <a:t>0.02</a:t>
                      </a:r>
                      <a:endParaRPr sz="1600">
                        <a:latin typeface="Times New Roman"/>
                        <a:ea typeface="Times New Roman"/>
                        <a:cs typeface="Times New Roman"/>
                        <a:sym typeface="Times New Roman"/>
                      </a:endParaRPr>
                    </a:p>
                  </a:txBody>
                  <a:tcPr marL="68575" marR="68575" marT="0" marB="0" anchor="ctr">
                    <a:solidFill>
                      <a:srgbClr val="D0D0D0"/>
                    </a:solidFill>
                  </a:tcPr>
                </a:tc>
                <a:tc>
                  <a:txBody>
                    <a:bodyPr/>
                    <a:lstStyle/>
                    <a:p>
                      <a:pPr marL="0" marR="0" lvl="0" indent="0" algn="ctr" rtl="0">
                        <a:spcBef>
                          <a:spcPts val="0"/>
                        </a:spcBef>
                        <a:spcAft>
                          <a:spcPts val="0"/>
                        </a:spcAft>
                        <a:buNone/>
                      </a:pPr>
                      <a:r>
                        <a:rPr lang="en-US" sz="1600"/>
                        <a:t>0.06</a:t>
                      </a:r>
                      <a:endParaRPr sz="1600">
                        <a:latin typeface="Times New Roman"/>
                        <a:ea typeface="Times New Roman"/>
                        <a:cs typeface="Times New Roman"/>
                        <a:sym typeface="Times New Roman"/>
                      </a:endParaRPr>
                    </a:p>
                  </a:txBody>
                  <a:tcPr marL="68575" marR="68575" marT="0" marB="0" anchor="ctr">
                    <a:solidFill>
                      <a:srgbClr val="D0D0D0"/>
                    </a:solidFill>
                  </a:tcPr>
                </a:tc>
                <a:tc>
                  <a:txBody>
                    <a:bodyPr/>
                    <a:lstStyle/>
                    <a:p>
                      <a:pPr marL="0" marR="0" lvl="0" indent="0" algn="ctr" rtl="0">
                        <a:spcBef>
                          <a:spcPts val="0"/>
                        </a:spcBef>
                        <a:spcAft>
                          <a:spcPts val="0"/>
                        </a:spcAft>
                        <a:buNone/>
                      </a:pPr>
                      <a:r>
                        <a:rPr lang="en-US" sz="1600"/>
                        <a:t>0.01</a:t>
                      </a:r>
                      <a:endParaRPr sz="1600">
                        <a:latin typeface="Times New Roman"/>
                        <a:ea typeface="Times New Roman"/>
                        <a:cs typeface="Times New Roman"/>
                        <a:sym typeface="Times New Roman"/>
                      </a:endParaRPr>
                    </a:p>
                  </a:txBody>
                  <a:tcPr marL="68575" marR="68575" marT="0" marB="0" anchor="ctr">
                    <a:solidFill>
                      <a:srgbClr val="D0D0D0"/>
                    </a:solidFill>
                  </a:tcPr>
                </a:tc>
                <a:extLst>
                  <a:ext uri="{0D108BD9-81ED-4DB2-BD59-A6C34878D82A}">
                    <a16:rowId xmlns:a16="http://schemas.microsoft.com/office/drawing/2014/main" val="10003"/>
                  </a:ext>
                </a:extLst>
              </a:tr>
              <a:tr h="306525">
                <a:tc>
                  <a:txBody>
                    <a:bodyPr/>
                    <a:lstStyle/>
                    <a:p>
                      <a:pPr marL="0" marR="0" lvl="0" indent="0" algn="ctr" rtl="0">
                        <a:spcBef>
                          <a:spcPts val="0"/>
                        </a:spcBef>
                        <a:spcAft>
                          <a:spcPts val="0"/>
                        </a:spcAft>
                        <a:buNone/>
                      </a:pPr>
                      <a:r>
                        <a:rPr lang="en-US" sz="1600"/>
                        <a:t>RECON DeSAM</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0.11</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0.01</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0.12</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0.03</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0.12</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0.02</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0.17</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0.01</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0.13</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0.01</a:t>
                      </a:r>
                      <a:endParaRPr sz="1600">
                        <a:latin typeface="Times New Roman"/>
                        <a:ea typeface="Times New Roman"/>
                        <a:cs typeface="Times New Roman"/>
                        <a:sym typeface="Times New Roman"/>
                      </a:endParaRPr>
                    </a:p>
                  </a:txBody>
                  <a:tcPr marL="68575" marR="68575" marT="0" marB="0" anchor="ctr"/>
                </a:tc>
                <a:extLst>
                  <a:ext uri="{0D108BD9-81ED-4DB2-BD59-A6C34878D82A}">
                    <a16:rowId xmlns:a16="http://schemas.microsoft.com/office/drawing/2014/main" val="10004"/>
                  </a:ext>
                </a:extLst>
              </a:tr>
              <a:tr h="306525">
                <a:tc>
                  <a:txBody>
                    <a:bodyPr/>
                    <a:lstStyle/>
                    <a:p>
                      <a:pPr marL="0" marR="0" lvl="0" indent="0" algn="ctr" rtl="0">
                        <a:spcBef>
                          <a:spcPts val="0"/>
                        </a:spcBef>
                        <a:spcAft>
                          <a:spcPts val="0"/>
                        </a:spcAft>
                        <a:buNone/>
                      </a:pPr>
                      <a:r>
                        <a:rPr lang="en-US" sz="1600"/>
                        <a:t>CMIP6</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0.14</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0.01</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0.20</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0.02</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0.18</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0.02</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0.16</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0.01</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0.17</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0.02</a:t>
                      </a:r>
                      <a:endParaRPr sz="1600">
                        <a:latin typeface="Times New Roman"/>
                        <a:ea typeface="Times New Roman"/>
                        <a:cs typeface="Times New Roman"/>
                        <a:sym typeface="Times New Roman"/>
                      </a:endParaRPr>
                    </a:p>
                  </a:txBody>
                  <a:tcPr marL="68575" marR="68575" marT="0" marB="0" anchor="ctr"/>
                </a:tc>
                <a:extLst>
                  <a:ext uri="{0D108BD9-81ED-4DB2-BD59-A6C34878D82A}">
                    <a16:rowId xmlns:a16="http://schemas.microsoft.com/office/drawing/2014/main" val="10005"/>
                  </a:ext>
                </a:extLst>
              </a:tr>
              <a:tr h="306525">
                <a:tc>
                  <a:txBody>
                    <a:bodyPr/>
                    <a:lstStyle/>
                    <a:p>
                      <a:pPr marL="0" marR="0" lvl="0" indent="0" algn="ctr" rtl="0">
                        <a:spcBef>
                          <a:spcPts val="0"/>
                        </a:spcBef>
                        <a:spcAft>
                          <a:spcPts val="0"/>
                        </a:spcAft>
                        <a:buNone/>
                      </a:pPr>
                      <a:r>
                        <a:rPr lang="en-US" sz="1600"/>
                        <a:t>CMIP6 DeSAM</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0.23</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0.02</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0.25</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0.02</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0.22</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0.02</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0.21</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0.01</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0.29</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dirty="0"/>
                        <a:t>0.02</a:t>
                      </a:r>
                      <a:endParaRPr sz="1600" dirty="0">
                        <a:latin typeface="Times New Roman"/>
                        <a:ea typeface="Times New Roman"/>
                        <a:cs typeface="Times New Roman"/>
                        <a:sym typeface="Times New Roman"/>
                      </a:endParaRPr>
                    </a:p>
                  </a:txBody>
                  <a:tcPr marL="68575" marR="68575" marT="0" marB="0" anchor="ctr"/>
                </a:tc>
                <a:extLst>
                  <a:ext uri="{0D108BD9-81ED-4DB2-BD59-A6C34878D82A}">
                    <a16:rowId xmlns:a16="http://schemas.microsoft.com/office/drawing/2014/main" val="10006"/>
                  </a:ext>
                </a:extLst>
              </a:tr>
              <a:tr h="306525">
                <a:tc gridSpan="11">
                  <a:txBody>
                    <a:bodyPr/>
                    <a:lstStyle/>
                    <a:p>
                      <a:pPr marL="0" marR="0" lvl="0" indent="0" algn="ctr" rtl="0">
                        <a:spcBef>
                          <a:spcPts val="0"/>
                        </a:spcBef>
                        <a:spcAft>
                          <a:spcPts val="0"/>
                        </a:spcAft>
                        <a:buNone/>
                      </a:pPr>
                      <a:r>
                        <a:rPr lang="en-US" sz="1600"/>
                        <a:t>Global</a:t>
                      </a:r>
                      <a:endParaRPr sz="1600">
                        <a:latin typeface="Times New Roman"/>
                        <a:ea typeface="Times New Roman"/>
                        <a:cs typeface="Times New Roman"/>
                        <a:sym typeface="Times New Roman"/>
                      </a:endParaRPr>
                    </a:p>
                  </a:txBody>
                  <a:tcPr marL="68575" marR="68575" marT="0" marB="0" anchor="ctr">
                    <a:solidFill>
                      <a:srgbClr val="BF4F14">
                        <a:alpha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06525">
                <a:tc>
                  <a:txBody>
                    <a:bodyPr/>
                    <a:lstStyle/>
                    <a:p>
                      <a:pPr marL="0" marR="0" lvl="0" indent="0" algn="ctr" rtl="0">
                        <a:spcBef>
                          <a:spcPts val="0"/>
                        </a:spcBef>
                        <a:spcAft>
                          <a:spcPts val="0"/>
                        </a:spcAft>
                        <a:buNone/>
                      </a:pPr>
                      <a:r>
                        <a:rPr lang="en-US" sz="1600"/>
                        <a:t>CMIP6</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0.25</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0.02</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0.23</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0.02</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0.23</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0.02</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0.27</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0.03</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0.25</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0.02</a:t>
                      </a:r>
                      <a:endParaRPr sz="1600">
                        <a:latin typeface="Times New Roman"/>
                        <a:ea typeface="Times New Roman"/>
                        <a:cs typeface="Times New Roman"/>
                        <a:sym typeface="Times New Roman"/>
                      </a:endParaRPr>
                    </a:p>
                  </a:txBody>
                  <a:tcPr marL="68575" marR="68575" marT="0" marB="0" anchor="ctr"/>
                </a:tc>
                <a:extLst>
                  <a:ext uri="{0D108BD9-81ED-4DB2-BD59-A6C34878D82A}">
                    <a16:rowId xmlns:a16="http://schemas.microsoft.com/office/drawing/2014/main" val="10008"/>
                  </a:ext>
                </a:extLst>
              </a:tr>
              <a:tr h="306525">
                <a:tc gridSpan="11">
                  <a:txBody>
                    <a:bodyPr/>
                    <a:lstStyle/>
                    <a:p>
                      <a:pPr marL="0" marR="0" lvl="0" indent="0" algn="ctr" rtl="0">
                        <a:spcBef>
                          <a:spcPts val="0"/>
                        </a:spcBef>
                        <a:spcAft>
                          <a:spcPts val="0"/>
                        </a:spcAft>
                        <a:buNone/>
                      </a:pPr>
                      <a:r>
                        <a:rPr lang="en-US" sz="1600" dirty="0"/>
                        <a:t>Hot Models vs. Normal Models for Antarctica</a:t>
                      </a:r>
                      <a:endParaRPr sz="1600" dirty="0">
                        <a:latin typeface="Times New Roman"/>
                        <a:ea typeface="Times New Roman"/>
                        <a:cs typeface="Times New Roman"/>
                        <a:sym typeface="Times New Roman"/>
                      </a:endParaRPr>
                    </a:p>
                  </a:txBody>
                  <a:tcPr marL="68575" marR="68575" marT="0" marB="0" anchor="ctr">
                    <a:solidFill>
                      <a:srgbClr val="BF4F14">
                        <a:alpha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306525">
                <a:tc rowSpan="2">
                  <a:txBody>
                    <a:bodyPr/>
                    <a:lstStyle/>
                    <a:p>
                      <a:pPr marL="0" marR="0" lvl="0" indent="0" algn="ctr" rtl="0">
                        <a:spcBef>
                          <a:spcPts val="0"/>
                        </a:spcBef>
                        <a:spcAft>
                          <a:spcPts val="0"/>
                        </a:spcAft>
                        <a:buNone/>
                      </a:pPr>
                      <a:r>
                        <a:rPr lang="en-US" sz="1600"/>
                        <a:t> </a:t>
                      </a:r>
                      <a:endParaRPr sz="1600">
                        <a:latin typeface="Times New Roman"/>
                        <a:ea typeface="Times New Roman"/>
                        <a:cs typeface="Times New Roman"/>
                        <a:sym typeface="Times New Roman"/>
                      </a:endParaRPr>
                    </a:p>
                  </a:txBody>
                  <a:tcPr marL="68575" marR="68575" marT="0" marB="0" anchor="ctr"/>
                </a:tc>
                <a:tc gridSpan="2">
                  <a:txBody>
                    <a:bodyPr/>
                    <a:lstStyle/>
                    <a:p>
                      <a:pPr marL="0" marR="0" lvl="0" indent="0" algn="ctr" rtl="0">
                        <a:spcBef>
                          <a:spcPts val="0"/>
                        </a:spcBef>
                        <a:spcAft>
                          <a:spcPts val="0"/>
                        </a:spcAft>
                        <a:buNone/>
                      </a:pPr>
                      <a:r>
                        <a:rPr lang="en-US" sz="1600" b="1"/>
                        <a:t>DJF</a:t>
                      </a:r>
                      <a:endParaRPr sz="1600" b="1">
                        <a:latin typeface="Times New Roman"/>
                        <a:ea typeface="Times New Roman"/>
                        <a:cs typeface="Times New Roman"/>
                        <a:sym typeface="Times New Roman"/>
                      </a:endParaRPr>
                    </a:p>
                  </a:txBody>
                  <a:tcPr marL="68575" marR="68575" marT="0" marB="0" anchor="ctr"/>
                </a:tc>
                <a:tc hMerge="1">
                  <a:txBody>
                    <a:bodyPr/>
                    <a:lstStyle/>
                    <a:p>
                      <a:endParaRPr lang="en-US"/>
                    </a:p>
                  </a:txBody>
                  <a:tcPr/>
                </a:tc>
                <a:tc gridSpan="2">
                  <a:txBody>
                    <a:bodyPr/>
                    <a:lstStyle/>
                    <a:p>
                      <a:pPr marL="0" marR="0" lvl="0" indent="0" algn="ctr" rtl="0">
                        <a:spcBef>
                          <a:spcPts val="0"/>
                        </a:spcBef>
                        <a:spcAft>
                          <a:spcPts val="0"/>
                        </a:spcAft>
                        <a:buNone/>
                      </a:pPr>
                      <a:r>
                        <a:rPr lang="en-US" sz="1600" b="1"/>
                        <a:t>MAM</a:t>
                      </a:r>
                      <a:endParaRPr sz="1600" b="1">
                        <a:latin typeface="Times New Roman"/>
                        <a:ea typeface="Times New Roman"/>
                        <a:cs typeface="Times New Roman"/>
                        <a:sym typeface="Times New Roman"/>
                      </a:endParaRPr>
                    </a:p>
                  </a:txBody>
                  <a:tcPr marL="68575" marR="68575" marT="0" marB="0" anchor="ctr"/>
                </a:tc>
                <a:tc hMerge="1">
                  <a:txBody>
                    <a:bodyPr/>
                    <a:lstStyle/>
                    <a:p>
                      <a:endParaRPr lang="en-US"/>
                    </a:p>
                  </a:txBody>
                  <a:tcPr/>
                </a:tc>
                <a:tc gridSpan="2">
                  <a:txBody>
                    <a:bodyPr/>
                    <a:lstStyle/>
                    <a:p>
                      <a:pPr marL="0" marR="0" lvl="0" indent="0" algn="ctr" rtl="0">
                        <a:spcBef>
                          <a:spcPts val="0"/>
                        </a:spcBef>
                        <a:spcAft>
                          <a:spcPts val="0"/>
                        </a:spcAft>
                        <a:buNone/>
                      </a:pPr>
                      <a:r>
                        <a:rPr lang="en-US" sz="1600" b="1"/>
                        <a:t>JJA</a:t>
                      </a:r>
                      <a:endParaRPr sz="1600" b="1">
                        <a:latin typeface="Times New Roman"/>
                        <a:ea typeface="Times New Roman"/>
                        <a:cs typeface="Times New Roman"/>
                        <a:sym typeface="Times New Roman"/>
                      </a:endParaRPr>
                    </a:p>
                  </a:txBody>
                  <a:tcPr marL="68575" marR="68575" marT="0" marB="0" anchor="ctr"/>
                </a:tc>
                <a:tc hMerge="1">
                  <a:txBody>
                    <a:bodyPr/>
                    <a:lstStyle/>
                    <a:p>
                      <a:endParaRPr lang="en-US"/>
                    </a:p>
                  </a:txBody>
                  <a:tcPr/>
                </a:tc>
                <a:tc gridSpan="2">
                  <a:txBody>
                    <a:bodyPr/>
                    <a:lstStyle/>
                    <a:p>
                      <a:pPr marL="0" marR="0" lvl="0" indent="0" algn="ctr" rtl="0">
                        <a:spcBef>
                          <a:spcPts val="0"/>
                        </a:spcBef>
                        <a:spcAft>
                          <a:spcPts val="0"/>
                        </a:spcAft>
                        <a:buNone/>
                      </a:pPr>
                      <a:r>
                        <a:rPr lang="en-US" sz="1600" b="1"/>
                        <a:t>SON</a:t>
                      </a:r>
                      <a:endParaRPr sz="1600" b="1">
                        <a:latin typeface="Times New Roman"/>
                        <a:ea typeface="Times New Roman"/>
                        <a:cs typeface="Times New Roman"/>
                        <a:sym typeface="Times New Roman"/>
                      </a:endParaRPr>
                    </a:p>
                  </a:txBody>
                  <a:tcPr marL="68575" marR="68575" marT="0" marB="0" anchor="ctr"/>
                </a:tc>
                <a:tc hMerge="1">
                  <a:txBody>
                    <a:bodyPr/>
                    <a:lstStyle/>
                    <a:p>
                      <a:endParaRPr lang="en-US"/>
                    </a:p>
                  </a:txBody>
                  <a:tcPr/>
                </a:tc>
                <a:tc gridSpan="2">
                  <a:txBody>
                    <a:bodyPr/>
                    <a:lstStyle/>
                    <a:p>
                      <a:pPr marL="0" marR="0" lvl="0" indent="0" algn="ctr" rtl="0">
                        <a:spcBef>
                          <a:spcPts val="0"/>
                        </a:spcBef>
                        <a:spcAft>
                          <a:spcPts val="0"/>
                        </a:spcAft>
                        <a:buNone/>
                      </a:pPr>
                      <a:r>
                        <a:rPr lang="en-US" sz="1600" b="1"/>
                        <a:t>ANN</a:t>
                      </a:r>
                      <a:endParaRPr sz="1600" b="1">
                        <a:latin typeface="Times New Roman"/>
                        <a:ea typeface="Times New Roman"/>
                        <a:cs typeface="Times New Roman"/>
                        <a:sym typeface="Times New Roman"/>
                      </a:endParaRPr>
                    </a:p>
                  </a:txBody>
                  <a:tcPr marL="68575" marR="68575" marT="0" marB="0" anchor="ctr"/>
                </a:tc>
                <a:tc hMerge="1">
                  <a:txBody>
                    <a:bodyPr/>
                    <a:lstStyle/>
                    <a:p>
                      <a:endParaRPr lang="en-US"/>
                    </a:p>
                  </a:txBody>
                  <a:tcPr/>
                </a:tc>
                <a:extLst>
                  <a:ext uri="{0D108BD9-81ED-4DB2-BD59-A6C34878D82A}">
                    <a16:rowId xmlns:a16="http://schemas.microsoft.com/office/drawing/2014/main" val="10010"/>
                  </a:ext>
                </a:extLst>
              </a:tr>
              <a:tr h="306525">
                <a:tc vMerge="1">
                  <a:txBody>
                    <a:bodyPr/>
                    <a:lstStyle/>
                    <a:p>
                      <a:endParaRPr lang="en-US"/>
                    </a:p>
                  </a:txBody>
                  <a:tcPr/>
                </a:tc>
                <a:tc>
                  <a:txBody>
                    <a:bodyPr/>
                    <a:lstStyle/>
                    <a:p>
                      <a:pPr marL="0" marR="0" lvl="0" indent="0" algn="ctr" rtl="0">
                        <a:spcBef>
                          <a:spcPts val="0"/>
                        </a:spcBef>
                        <a:spcAft>
                          <a:spcPts val="0"/>
                        </a:spcAft>
                        <a:buNone/>
                      </a:pPr>
                      <a:r>
                        <a:rPr lang="en-US" sz="1600"/>
                        <a:t>Slope</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CI</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Slope</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CI</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Slope</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CI</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Slope</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CI</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Slope</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CI</a:t>
                      </a:r>
                      <a:endParaRPr sz="1600">
                        <a:latin typeface="Times New Roman"/>
                        <a:ea typeface="Times New Roman"/>
                        <a:cs typeface="Times New Roman"/>
                        <a:sym typeface="Times New Roman"/>
                      </a:endParaRPr>
                    </a:p>
                  </a:txBody>
                  <a:tcPr marL="68575" marR="68575" marT="0" marB="0" anchor="ctr"/>
                </a:tc>
                <a:extLst>
                  <a:ext uri="{0D108BD9-81ED-4DB2-BD59-A6C34878D82A}">
                    <a16:rowId xmlns:a16="http://schemas.microsoft.com/office/drawing/2014/main" val="10011"/>
                  </a:ext>
                </a:extLst>
              </a:tr>
              <a:tr h="306525">
                <a:tc>
                  <a:txBody>
                    <a:bodyPr/>
                    <a:lstStyle/>
                    <a:p>
                      <a:pPr marL="0" marR="0" lvl="0" indent="0" algn="ctr" rtl="0">
                        <a:spcBef>
                          <a:spcPts val="0"/>
                        </a:spcBef>
                        <a:spcAft>
                          <a:spcPts val="0"/>
                        </a:spcAft>
                        <a:buNone/>
                      </a:pPr>
                      <a:r>
                        <a:rPr lang="en-US" sz="1600"/>
                        <a:t>CMIP6 (H)</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0.19</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0.02</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0.29</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0.03</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0.23</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0.03</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0.19</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0.02</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0.23</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0.02</a:t>
                      </a:r>
                      <a:endParaRPr sz="1600">
                        <a:latin typeface="Times New Roman"/>
                        <a:ea typeface="Times New Roman"/>
                        <a:cs typeface="Times New Roman"/>
                        <a:sym typeface="Times New Roman"/>
                      </a:endParaRPr>
                    </a:p>
                  </a:txBody>
                  <a:tcPr marL="68575" marR="68575" marT="0" marB="0" anchor="ctr"/>
                </a:tc>
                <a:extLst>
                  <a:ext uri="{0D108BD9-81ED-4DB2-BD59-A6C34878D82A}">
                    <a16:rowId xmlns:a16="http://schemas.microsoft.com/office/drawing/2014/main" val="10012"/>
                  </a:ext>
                </a:extLst>
              </a:tr>
              <a:tr h="306525">
                <a:tc>
                  <a:txBody>
                    <a:bodyPr/>
                    <a:lstStyle/>
                    <a:p>
                      <a:pPr marL="0" marR="0" lvl="0" indent="0" algn="ctr" rtl="0">
                        <a:spcBef>
                          <a:spcPts val="0"/>
                        </a:spcBef>
                        <a:spcAft>
                          <a:spcPts val="0"/>
                        </a:spcAft>
                        <a:buNone/>
                      </a:pPr>
                      <a:r>
                        <a:rPr lang="en-US" sz="1600"/>
                        <a:t>CMIP6 DeSAM (H)</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0.29</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0.02</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0.34</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0.03</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0.26</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0.03</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0.25</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0.01</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0.38</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0.02</a:t>
                      </a:r>
                      <a:endParaRPr sz="1600">
                        <a:latin typeface="Times New Roman"/>
                        <a:ea typeface="Times New Roman"/>
                        <a:cs typeface="Times New Roman"/>
                        <a:sym typeface="Times New Roman"/>
                      </a:endParaRPr>
                    </a:p>
                  </a:txBody>
                  <a:tcPr marL="68575" marR="68575" marT="0" marB="0" anchor="ctr"/>
                </a:tc>
                <a:extLst>
                  <a:ext uri="{0D108BD9-81ED-4DB2-BD59-A6C34878D82A}">
                    <a16:rowId xmlns:a16="http://schemas.microsoft.com/office/drawing/2014/main" val="10013"/>
                  </a:ext>
                </a:extLst>
              </a:tr>
              <a:tr h="306525">
                <a:tc>
                  <a:txBody>
                    <a:bodyPr/>
                    <a:lstStyle/>
                    <a:p>
                      <a:pPr marL="0" marR="0" lvl="0" indent="0" algn="ctr" rtl="0">
                        <a:spcBef>
                          <a:spcPts val="0"/>
                        </a:spcBef>
                        <a:spcAft>
                          <a:spcPts val="0"/>
                        </a:spcAft>
                        <a:buNone/>
                      </a:pPr>
                      <a:r>
                        <a:rPr lang="en-US" sz="1600"/>
                        <a:t>CMIP6 (N)</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0.12</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0.01</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0.15</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0.01</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0.16</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0.01</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0.15</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0.01</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0.14</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0.01</a:t>
                      </a:r>
                      <a:endParaRPr sz="1600">
                        <a:latin typeface="Times New Roman"/>
                        <a:ea typeface="Times New Roman"/>
                        <a:cs typeface="Times New Roman"/>
                        <a:sym typeface="Times New Roman"/>
                      </a:endParaRPr>
                    </a:p>
                  </a:txBody>
                  <a:tcPr marL="68575" marR="68575" marT="0" marB="0" anchor="ctr"/>
                </a:tc>
                <a:extLst>
                  <a:ext uri="{0D108BD9-81ED-4DB2-BD59-A6C34878D82A}">
                    <a16:rowId xmlns:a16="http://schemas.microsoft.com/office/drawing/2014/main" val="10014"/>
                  </a:ext>
                </a:extLst>
              </a:tr>
              <a:tr h="306525">
                <a:tc>
                  <a:txBody>
                    <a:bodyPr/>
                    <a:lstStyle/>
                    <a:p>
                      <a:pPr marL="0" marR="0" lvl="0" indent="0" algn="ctr" rtl="0">
                        <a:spcBef>
                          <a:spcPts val="0"/>
                        </a:spcBef>
                        <a:spcAft>
                          <a:spcPts val="0"/>
                        </a:spcAft>
                        <a:buNone/>
                      </a:pPr>
                      <a:r>
                        <a:rPr lang="en-US" sz="1600"/>
                        <a:t>CMIP6 DeSAM (N)</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0.22</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0.01</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0.25</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0.02</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0.21</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0.01</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0.20</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0.02</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a:t>0.29</a:t>
                      </a:r>
                      <a:endParaRPr sz="1600">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en-US" sz="1600" dirty="0"/>
                        <a:t>0.02</a:t>
                      </a:r>
                      <a:endParaRPr sz="1600" dirty="0">
                        <a:latin typeface="Times New Roman"/>
                        <a:ea typeface="Times New Roman"/>
                        <a:cs typeface="Times New Roman"/>
                        <a:sym typeface="Times New Roman"/>
                      </a:endParaRPr>
                    </a:p>
                  </a:txBody>
                  <a:tcPr marL="68575" marR="68575" marT="0" marB="0" anchor="ctr"/>
                </a:tc>
                <a:extLst>
                  <a:ext uri="{0D108BD9-81ED-4DB2-BD59-A6C34878D82A}">
                    <a16:rowId xmlns:a16="http://schemas.microsoft.com/office/drawing/2014/main" val="10015"/>
                  </a:ext>
                </a:extLst>
              </a:tr>
            </a:tbl>
          </a:graphicData>
        </a:graphic>
      </p:graphicFrame>
      <p:sp>
        <p:nvSpPr>
          <p:cNvPr id="143" name="Google Shape;143;p6"/>
          <p:cNvSpPr/>
          <p:nvPr/>
        </p:nvSpPr>
        <p:spPr>
          <a:xfrm>
            <a:off x="254000" y="698765"/>
            <a:ext cx="8403609" cy="76944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2200"/>
              <a:buFont typeface="Arial"/>
              <a:buNone/>
            </a:pPr>
            <a:r>
              <a:rPr lang="en-US" sz="2200" b="0" i="0" u="none" strike="noStrike" cap="none" dirty="0">
                <a:solidFill>
                  <a:schemeClr val="dk1"/>
                </a:solidFill>
                <a:latin typeface="Arial"/>
                <a:ea typeface="Arial"/>
                <a:cs typeface="Arial"/>
                <a:sym typeface="Arial"/>
              </a:rPr>
              <a:t>Linear regression trends of smoothed Antarctic and global temperature time series (°C decade</a:t>
            </a:r>
            <a:r>
              <a:rPr lang="en-US" sz="2200" b="0" i="0" u="none" strike="noStrike" cap="none" baseline="30000" dirty="0">
                <a:solidFill>
                  <a:schemeClr val="dk1"/>
                </a:solidFill>
                <a:latin typeface="Arial"/>
                <a:ea typeface="Arial"/>
                <a:cs typeface="Arial"/>
                <a:sym typeface="Arial"/>
              </a:rPr>
              <a:t>-1</a:t>
            </a:r>
            <a:r>
              <a:rPr lang="en-US" sz="2200" b="0" i="0" u="none" strike="noStrike" cap="none" dirty="0">
                <a:solidFill>
                  <a:schemeClr val="dk1"/>
                </a:solidFill>
                <a:latin typeface="Arial"/>
                <a:ea typeface="Arial"/>
                <a:cs typeface="Arial"/>
                <a:sym typeface="Arial"/>
              </a:rPr>
              <a:t>) for 1958 -2022</a:t>
            </a:r>
            <a:endParaRPr sz="2200" b="0" i="0" u="none" strike="noStrike" cap="none" dirty="0">
              <a:solidFill>
                <a:schemeClr val="dk1"/>
              </a:solidFill>
              <a:latin typeface="Arial"/>
              <a:ea typeface="Arial"/>
              <a:cs typeface="Arial"/>
              <a:sym typeface="Arial"/>
            </a:endParaRPr>
          </a:p>
        </p:txBody>
      </p:sp>
      <p:sp>
        <p:nvSpPr>
          <p:cNvPr id="144" name="Google Shape;144;p6"/>
          <p:cNvSpPr txBox="1"/>
          <p:nvPr/>
        </p:nvSpPr>
        <p:spPr>
          <a:xfrm>
            <a:off x="0" y="0"/>
            <a:ext cx="12192000" cy="584775"/>
          </a:xfrm>
          <a:prstGeom prst="rect">
            <a:avLst/>
          </a:prstGeom>
          <a:solidFill>
            <a:srgbClr val="0070C0">
              <a:alpha val="80000"/>
            </a:srgb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lt1"/>
                </a:solidFill>
                <a:latin typeface="Arial"/>
                <a:ea typeface="Arial"/>
                <a:cs typeface="Arial"/>
                <a:sym typeface="Arial"/>
              </a:rPr>
              <a:t> Temperature Trend:</a:t>
            </a:r>
            <a:endParaRPr dirty="0"/>
          </a:p>
        </p:txBody>
      </p:sp>
      <p:sp>
        <p:nvSpPr>
          <p:cNvPr id="145" name="Google Shape;145;p6"/>
          <p:cNvSpPr txBox="1"/>
          <p:nvPr/>
        </p:nvSpPr>
        <p:spPr>
          <a:xfrm>
            <a:off x="9075763" y="1576230"/>
            <a:ext cx="3002506" cy="3795871"/>
          </a:xfrm>
          <a:prstGeom prst="rect">
            <a:avLst/>
          </a:prstGeom>
          <a:solidFill>
            <a:srgbClr val="0070C0">
              <a:alpha val="20000"/>
            </a:srgb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000000"/>
                </a:solidFill>
                <a:latin typeface="Arial"/>
                <a:ea typeface="Arial"/>
                <a:cs typeface="Arial"/>
                <a:sym typeface="Arial"/>
              </a:rPr>
              <a:t>15 CMIP6 groups also divide into two categories:</a:t>
            </a:r>
            <a:r>
              <a:rPr lang="en-US" sz="1800" dirty="0">
                <a:solidFill>
                  <a:schemeClr val="dk1"/>
                </a:solidFill>
                <a:latin typeface="Arial"/>
                <a:ea typeface="Arial"/>
                <a:cs typeface="Arial"/>
                <a:sym typeface="Arial"/>
              </a:rPr>
              <a:t> </a:t>
            </a:r>
            <a:r>
              <a:rPr lang="en-US" sz="1800" dirty="0">
                <a:solidFill>
                  <a:srgbClr val="000000"/>
                </a:solidFill>
                <a:latin typeface="Arial"/>
                <a:ea typeface="Arial"/>
                <a:cs typeface="Arial"/>
                <a:sym typeface="Arial"/>
              </a:rPr>
              <a:t>“hot models” (5) and “normal models” (10).</a:t>
            </a:r>
            <a:endParaRPr sz="1800" dirty="0"/>
          </a:p>
          <a:p>
            <a:pPr marL="0" marR="0" lvl="0" indent="0" algn="l" rtl="0">
              <a:spcBef>
                <a:spcPts val="800"/>
              </a:spcBef>
              <a:spcAft>
                <a:spcPts val="0"/>
              </a:spcAft>
              <a:buNone/>
            </a:pPr>
            <a:r>
              <a:rPr lang="en-US" sz="1800" dirty="0">
                <a:solidFill>
                  <a:srgbClr val="000000"/>
                </a:solidFill>
                <a:latin typeface="Arial"/>
                <a:ea typeface="Arial"/>
                <a:cs typeface="Arial"/>
                <a:sym typeface="Arial"/>
              </a:rPr>
              <a:t>CMIP6 members mentioned above exhibit higher climate sensitivities, driven by intensified positive feedback from low clouds over the Southern Ocean, ultimately contributing to faster warming trends.</a:t>
            </a:r>
            <a:endParaRPr sz="1800" dirty="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83746EE-2508-F14B-156A-2451267887EE}"/>
              </a:ext>
            </a:extLst>
          </p:cNvPr>
          <p:cNvGrpSpPr/>
          <p:nvPr/>
        </p:nvGrpSpPr>
        <p:grpSpPr>
          <a:xfrm>
            <a:off x="112072" y="711201"/>
            <a:ext cx="5363204" cy="6146800"/>
            <a:chOff x="112072" y="711201"/>
            <a:chExt cx="5363204" cy="6146800"/>
          </a:xfrm>
        </p:grpSpPr>
        <p:pic>
          <p:nvPicPr>
            <p:cNvPr id="6" name="Picture 5" descr="A close-up of a map&#10;&#10;AI-generated content may be incorrect.">
              <a:extLst>
                <a:ext uri="{FF2B5EF4-FFF2-40B4-BE49-F238E27FC236}">
                  <a16:creationId xmlns:a16="http://schemas.microsoft.com/office/drawing/2014/main" id="{9681CBFE-0A51-DAB9-924B-AB5FA348D8D2}"/>
                </a:ext>
              </a:extLst>
            </p:cNvPr>
            <p:cNvPicPr>
              <a:picLocks noChangeAspect="1"/>
            </p:cNvPicPr>
            <p:nvPr/>
          </p:nvPicPr>
          <p:blipFill>
            <a:blip r:embed="rId3"/>
            <a:srcRect l="59653" t="10430" r="9713" b="2596"/>
            <a:stretch>
              <a:fillRect/>
            </a:stretch>
          </p:blipFill>
          <p:spPr>
            <a:xfrm>
              <a:off x="2719884" y="711201"/>
              <a:ext cx="2755392" cy="2701668"/>
            </a:xfrm>
            <a:prstGeom prst="rect">
              <a:avLst/>
            </a:prstGeom>
          </p:spPr>
        </p:pic>
        <p:pic>
          <p:nvPicPr>
            <p:cNvPr id="8" name="Picture 7" descr="A graph of different numbers and lines&#10;&#10;AI-generated content may be incorrect.">
              <a:extLst>
                <a:ext uri="{FF2B5EF4-FFF2-40B4-BE49-F238E27FC236}">
                  <a16:creationId xmlns:a16="http://schemas.microsoft.com/office/drawing/2014/main" id="{905A7C40-5324-1713-75BB-6ADC31180214}"/>
                </a:ext>
              </a:extLst>
            </p:cNvPr>
            <p:cNvPicPr>
              <a:picLocks noChangeAspect="1"/>
            </p:cNvPicPr>
            <p:nvPr/>
          </p:nvPicPr>
          <p:blipFill>
            <a:blip r:embed="rId4"/>
            <a:srcRect l="14705" t="4389"/>
            <a:stretch>
              <a:fillRect/>
            </a:stretch>
          </p:blipFill>
          <p:spPr>
            <a:xfrm>
              <a:off x="112072" y="711201"/>
              <a:ext cx="2404612" cy="6146800"/>
            </a:xfrm>
            <a:prstGeom prst="rect">
              <a:avLst/>
            </a:prstGeom>
          </p:spPr>
        </p:pic>
      </p:grpSp>
      <p:sp>
        <p:nvSpPr>
          <p:cNvPr id="11" name="TextBox 10">
            <a:extLst>
              <a:ext uri="{FF2B5EF4-FFF2-40B4-BE49-F238E27FC236}">
                <a16:creationId xmlns:a16="http://schemas.microsoft.com/office/drawing/2014/main" id="{5C48E045-F3FC-B218-7A27-313695F1A455}"/>
              </a:ext>
            </a:extLst>
          </p:cNvPr>
          <p:cNvSpPr txBox="1"/>
          <p:nvPr/>
        </p:nvSpPr>
        <p:spPr>
          <a:xfrm>
            <a:off x="-31288" y="0"/>
            <a:ext cx="12223288" cy="523220"/>
          </a:xfrm>
          <a:prstGeom prst="rect">
            <a:avLst/>
          </a:prstGeom>
          <a:solidFill>
            <a:srgbClr val="0070C0">
              <a:alpha val="4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Arial"/>
                <a:sym typeface="Arial"/>
              </a:rPr>
              <a:t>Temperature Trends: Continental Interior vs. Coastal Region</a:t>
            </a:r>
          </a:p>
        </p:txBody>
      </p:sp>
      <p:sp>
        <p:nvSpPr>
          <p:cNvPr id="12" name="TextBox 11">
            <a:extLst>
              <a:ext uri="{FF2B5EF4-FFF2-40B4-BE49-F238E27FC236}">
                <a16:creationId xmlns:a16="http://schemas.microsoft.com/office/drawing/2014/main" id="{8A44F757-7479-990A-5917-0A4DBBBFD51D}"/>
              </a:ext>
            </a:extLst>
          </p:cNvPr>
          <p:cNvSpPr txBox="1"/>
          <p:nvPr/>
        </p:nvSpPr>
        <p:spPr>
          <a:xfrm>
            <a:off x="2666955" y="3412869"/>
            <a:ext cx="2682303" cy="314958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Arial"/>
                <a:sym typeface="Arial"/>
              </a:rPr>
              <a:t>Stronger  and statistically significant warming trend for all three inland stations between 1995 and 2020 compared to the insignificant warming at two coastal stations. Kurita et al. (2025).</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Arial"/>
                <a:sym typeface="Arial"/>
              </a:rPr>
              <a:t>South Pole observed 0.61 ± 0.34 °C per decade warming from 1989–2018 (Clem et al. 2020). Warming has slackened since.</a:t>
            </a:r>
          </a:p>
        </p:txBody>
      </p:sp>
      <p:cxnSp>
        <p:nvCxnSpPr>
          <p:cNvPr id="19" name="Straight Connector 18">
            <a:extLst>
              <a:ext uri="{FF2B5EF4-FFF2-40B4-BE49-F238E27FC236}">
                <a16:creationId xmlns:a16="http://schemas.microsoft.com/office/drawing/2014/main" id="{24C4AACA-0A80-DE91-4911-A7DD2A2D970A}"/>
              </a:ext>
            </a:extLst>
          </p:cNvPr>
          <p:cNvCxnSpPr/>
          <p:nvPr/>
        </p:nvCxnSpPr>
        <p:spPr>
          <a:xfrm>
            <a:off x="5625547" y="577724"/>
            <a:ext cx="0" cy="6181044"/>
          </a:xfrm>
          <a:prstGeom prst="line">
            <a:avLst/>
          </a:prstGeom>
          <a:ln w="31750">
            <a:solidFill>
              <a:schemeClr val="tx1">
                <a:lumMod val="50000"/>
                <a:lumOff val="50000"/>
                <a:alpha val="50000"/>
              </a:schemeClr>
            </a:solidFill>
          </a:ln>
        </p:spPr>
        <p:style>
          <a:lnRef idx="2">
            <a:schemeClr val="accent1"/>
          </a:lnRef>
          <a:fillRef idx="0">
            <a:schemeClr val="accent1"/>
          </a:fillRef>
          <a:effectRef idx="1">
            <a:schemeClr val="accent1"/>
          </a:effectRef>
          <a:fontRef idx="minor">
            <a:schemeClr val="tx1"/>
          </a:fontRef>
        </p:style>
      </p:cxnSp>
      <p:grpSp>
        <p:nvGrpSpPr>
          <p:cNvPr id="22" name="Group 21">
            <a:extLst>
              <a:ext uri="{FF2B5EF4-FFF2-40B4-BE49-F238E27FC236}">
                <a16:creationId xmlns:a16="http://schemas.microsoft.com/office/drawing/2014/main" id="{7E2BABEF-FCAD-4214-9FAD-D83E977362A5}"/>
              </a:ext>
            </a:extLst>
          </p:cNvPr>
          <p:cNvGrpSpPr/>
          <p:nvPr/>
        </p:nvGrpSpPr>
        <p:grpSpPr>
          <a:xfrm>
            <a:off x="5753203" y="599692"/>
            <a:ext cx="6245502" cy="6213704"/>
            <a:chOff x="5753203" y="599692"/>
            <a:chExt cx="6245502" cy="6213704"/>
          </a:xfrm>
        </p:grpSpPr>
        <p:pic>
          <p:nvPicPr>
            <p:cNvPr id="14" name="Picture 13">
              <a:extLst>
                <a:ext uri="{FF2B5EF4-FFF2-40B4-BE49-F238E27FC236}">
                  <a16:creationId xmlns:a16="http://schemas.microsoft.com/office/drawing/2014/main" id="{643D92C3-8976-EC45-7C08-58FB2E6F206C}"/>
                </a:ext>
              </a:extLst>
            </p:cNvPr>
            <p:cNvPicPr>
              <a:picLocks noChangeAspect="1"/>
            </p:cNvPicPr>
            <p:nvPr/>
          </p:nvPicPr>
          <p:blipFill>
            <a:blip r:embed="rId5"/>
            <a:srcRect l="51517" t="69938" r="1933" b="13217"/>
            <a:stretch>
              <a:fillRect/>
            </a:stretch>
          </p:blipFill>
          <p:spPr>
            <a:xfrm>
              <a:off x="5753203" y="3366653"/>
              <a:ext cx="5991871" cy="1488247"/>
            </a:xfrm>
            <a:prstGeom prst="rect">
              <a:avLst/>
            </a:prstGeom>
          </p:spPr>
        </p:pic>
        <p:pic>
          <p:nvPicPr>
            <p:cNvPr id="17" name="Picture 16">
              <a:extLst>
                <a:ext uri="{FF2B5EF4-FFF2-40B4-BE49-F238E27FC236}">
                  <a16:creationId xmlns:a16="http://schemas.microsoft.com/office/drawing/2014/main" id="{1C0DCDC6-C573-EF71-6E36-FEEE0320EC52}"/>
                </a:ext>
              </a:extLst>
            </p:cNvPr>
            <p:cNvPicPr>
              <a:picLocks noChangeAspect="1"/>
            </p:cNvPicPr>
            <p:nvPr/>
          </p:nvPicPr>
          <p:blipFill>
            <a:blip r:embed="rId5"/>
            <a:srcRect t="65869" r="48479" b="1193"/>
            <a:stretch>
              <a:fillRect/>
            </a:stretch>
          </p:blipFill>
          <p:spPr>
            <a:xfrm>
              <a:off x="5864006" y="599692"/>
              <a:ext cx="6061544" cy="2767976"/>
            </a:xfrm>
            <a:prstGeom prst="rect">
              <a:avLst/>
            </a:prstGeom>
          </p:spPr>
        </p:pic>
        <p:sp>
          <p:nvSpPr>
            <p:cNvPr id="20" name="TextBox 19">
              <a:extLst>
                <a:ext uri="{FF2B5EF4-FFF2-40B4-BE49-F238E27FC236}">
                  <a16:creationId xmlns:a16="http://schemas.microsoft.com/office/drawing/2014/main" id="{695D6509-9231-7243-7119-2E525AA7E346}"/>
                </a:ext>
              </a:extLst>
            </p:cNvPr>
            <p:cNvSpPr txBox="1"/>
            <p:nvPr/>
          </p:nvSpPr>
          <p:spPr>
            <a:xfrm>
              <a:off x="5864006" y="4853885"/>
              <a:ext cx="6134699" cy="19595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Arial"/>
                  <a:sym typeface="Arial"/>
                </a:rPr>
                <a:t>Selected CMIP6 models, CESM2 (H) and MIROC6 (N), exhibit a stronger overall warming trend than ERA5 from 1979 to 2022.</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Arial"/>
                  <a:sym typeface="Arial"/>
                </a:rPr>
                <a:t>While MIROC6 shows a trend more consistent with ERA5, it is characterized by a pronounced warm bias. </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Arial"/>
                  <a:sym typeface="Arial"/>
                </a:rPr>
                <a:t>CESM2's overestimated warming trend is largely driven by a cold bias in the model prior to 2000.</a:t>
              </a:r>
            </a:p>
          </p:txBody>
        </p:sp>
      </p:grpSp>
      <p:graphicFrame>
        <p:nvGraphicFramePr>
          <p:cNvPr id="9" name="Table 8">
            <a:extLst>
              <a:ext uri="{FF2B5EF4-FFF2-40B4-BE49-F238E27FC236}">
                <a16:creationId xmlns:a16="http://schemas.microsoft.com/office/drawing/2014/main" id="{E0D624EA-8D30-39D7-CB30-33D5E52B57F0}"/>
              </a:ext>
            </a:extLst>
          </p:cNvPr>
          <p:cNvGraphicFramePr>
            <a:graphicFrameLocks noGrp="1"/>
          </p:cNvGraphicFramePr>
          <p:nvPr/>
        </p:nvGraphicFramePr>
        <p:xfrm>
          <a:off x="7605522" y="3412869"/>
          <a:ext cx="4445758" cy="1656991"/>
        </p:xfrm>
        <a:graphic>
          <a:graphicData uri="http://schemas.openxmlformats.org/drawingml/2006/table">
            <a:tbl>
              <a:tblPr/>
              <a:tblGrid>
                <a:gridCol w="697374">
                  <a:extLst>
                    <a:ext uri="{9D8B030D-6E8A-4147-A177-3AD203B41FA5}">
                      <a16:colId xmlns:a16="http://schemas.microsoft.com/office/drawing/2014/main" val="4240170224"/>
                    </a:ext>
                  </a:extLst>
                </a:gridCol>
                <a:gridCol w="610202">
                  <a:extLst>
                    <a:ext uri="{9D8B030D-6E8A-4147-A177-3AD203B41FA5}">
                      <a16:colId xmlns:a16="http://schemas.microsoft.com/office/drawing/2014/main" val="1993911072"/>
                    </a:ext>
                  </a:extLst>
                </a:gridCol>
                <a:gridCol w="610202">
                  <a:extLst>
                    <a:ext uri="{9D8B030D-6E8A-4147-A177-3AD203B41FA5}">
                      <a16:colId xmlns:a16="http://schemas.microsoft.com/office/drawing/2014/main" val="2379358306"/>
                    </a:ext>
                  </a:extLst>
                </a:gridCol>
                <a:gridCol w="610202">
                  <a:extLst>
                    <a:ext uri="{9D8B030D-6E8A-4147-A177-3AD203B41FA5}">
                      <a16:colId xmlns:a16="http://schemas.microsoft.com/office/drawing/2014/main" val="1296469472"/>
                    </a:ext>
                  </a:extLst>
                </a:gridCol>
                <a:gridCol w="610202">
                  <a:extLst>
                    <a:ext uri="{9D8B030D-6E8A-4147-A177-3AD203B41FA5}">
                      <a16:colId xmlns:a16="http://schemas.microsoft.com/office/drawing/2014/main" val="478076415"/>
                    </a:ext>
                  </a:extLst>
                </a:gridCol>
                <a:gridCol w="610202">
                  <a:extLst>
                    <a:ext uri="{9D8B030D-6E8A-4147-A177-3AD203B41FA5}">
                      <a16:colId xmlns:a16="http://schemas.microsoft.com/office/drawing/2014/main" val="3157408508"/>
                    </a:ext>
                  </a:extLst>
                </a:gridCol>
                <a:gridCol w="697374">
                  <a:extLst>
                    <a:ext uri="{9D8B030D-6E8A-4147-A177-3AD203B41FA5}">
                      <a16:colId xmlns:a16="http://schemas.microsoft.com/office/drawing/2014/main" val="1160898880"/>
                    </a:ext>
                  </a:extLst>
                </a:gridCol>
              </a:tblGrid>
              <a:tr h="200889">
                <a:tc>
                  <a:txBody>
                    <a:bodyPr/>
                    <a:lstStyle/>
                    <a:p>
                      <a:pPr algn="l"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r"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r"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2575043911"/>
                  </a:ext>
                </a:extLst>
              </a:tr>
              <a:tr h="306183">
                <a:tc>
                  <a:txBody>
                    <a:bodyPr/>
                    <a:lstStyle/>
                    <a:p>
                      <a:pPr algn="l"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fontAlgn="t"/>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350" marR="6350" marT="635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CESM</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MIROC</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1" i="0" u="none" strike="noStrike">
                          <a:solidFill>
                            <a:srgbClr val="000000"/>
                          </a:solidFill>
                          <a:effectLst/>
                          <a:latin typeface="Times New Roman" panose="02020603050405020304" pitchFamily="18" charset="0"/>
                          <a:cs typeface="Times New Roman" panose="02020603050405020304" pitchFamily="18" charset="0"/>
                        </a:rPr>
                        <a:t>ERA5</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RECON</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2983413966"/>
                  </a:ext>
                </a:extLst>
              </a:tr>
              <a:tr h="189806">
                <a:tc>
                  <a:txBody>
                    <a:bodyPr/>
                    <a:lstStyle/>
                    <a:p>
                      <a:pPr algn="l"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rtl="0"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DJF</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+0.35</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+0.11</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1" i="0" u="none" strike="noStrike">
                          <a:solidFill>
                            <a:srgbClr val="000000"/>
                          </a:solidFill>
                          <a:effectLst/>
                          <a:latin typeface="Times New Roman" panose="02020603050405020304" pitchFamily="18" charset="0"/>
                          <a:cs typeface="Times New Roman" panose="02020603050405020304" pitchFamily="18" charset="0"/>
                        </a:rPr>
                        <a:t>+0.19</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+0.02</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1950707939"/>
                  </a:ext>
                </a:extLst>
              </a:tr>
              <a:tr h="189806">
                <a:tc>
                  <a:txBody>
                    <a:bodyPr/>
                    <a:lstStyle/>
                    <a:p>
                      <a:pPr algn="l"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rtl="0"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MAM</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+0.42</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+0.17</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-0.03</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+0.02</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2070462384"/>
                  </a:ext>
                </a:extLst>
              </a:tr>
              <a:tr h="189806">
                <a:tc>
                  <a:txBody>
                    <a:bodyPr/>
                    <a:lstStyle/>
                    <a:p>
                      <a:pPr algn="l"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rtl="0"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JJA</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+0.36</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+0.05</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-0.02</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-0.03</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1306894730"/>
                  </a:ext>
                </a:extLst>
              </a:tr>
              <a:tr h="189806">
                <a:tc>
                  <a:txBody>
                    <a:bodyPr/>
                    <a:lstStyle/>
                    <a:p>
                      <a:pPr algn="l"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rtl="0"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SON</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1" i="0" u="none" strike="noStrike">
                          <a:solidFill>
                            <a:srgbClr val="000000"/>
                          </a:solidFill>
                          <a:effectLst/>
                          <a:latin typeface="Times New Roman" panose="02020603050405020304" pitchFamily="18" charset="0"/>
                          <a:cs typeface="Times New Roman" panose="02020603050405020304" pitchFamily="18" charset="0"/>
                        </a:rPr>
                        <a:t>+0.24</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1" i="0" u="none" strike="noStrike">
                          <a:solidFill>
                            <a:srgbClr val="000000"/>
                          </a:solidFill>
                          <a:effectLst/>
                          <a:latin typeface="Times New Roman" panose="02020603050405020304" pitchFamily="18" charset="0"/>
                          <a:cs typeface="Times New Roman" panose="02020603050405020304" pitchFamily="18" charset="0"/>
                        </a:rPr>
                        <a:t>+0.16</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+0.28</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+0.20</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2211209144"/>
                  </a:ext>
                </a:extLst>
              </a:tr>
              <a:tr h="189806">
                <a:tc>
                  <a:txBody>
                    <a:bodyPr/>
                    <a:lstStyle/>
                    <a:p>
                      <a:pPr algn="l"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rtl="0"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ANN</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1" i="0" u="none" strike="noStrike">
                          <a:solidFill>
                            <a:srgbClr val="000000"/>
                          </a:solidFill>
                          <a:effectLst/>
                          <a:latin typeface="Times New Roman" panose="02020603050405020304" pitchFamily="18" charset="0"/>
                          <a:cs typeface="Times New Roman" panose="02020603050405020304" pitchFamily="18" charset="0"/>
                        </a:rPr>
                        <a:t>+0.34</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1" i="0" u="none" strike="noStrike">
                          <a:solidFill>
                            <a:srgbClr val="000000"/>
                          </a:solidFill>
                          <a:effectLst/>
                          <a:latin typeface="Times New Roman" panose="02020603050405020304" pitchFamily="18" charset="0"/>
                          <a:cs typeface="Times New Roman" panose="02020603050405020304" pitchFamily="18" charset="0"/>
                        </a:rPr>
                        <a:t>+0.12</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+0.10</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+0.05</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3187447595"/>
                  </a:ext>
                </a:extLst>
              </a:tr>
              <a:tr h="200889">
                <a:tc>
                  <a:txBody>
                    <a:bodyPr/>
                    <a:lstStyle/>
                    <a:p>
                      <a:pPr algn="l"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r"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3105329831"/>
                  </a:ext>
                </a:extLst>
              </a:tr>
            </a:tbl>
          </a:graphicData>
        </a:graphic>
      </p:graphicFrame>
    </p:spTree>
    <p:extLst>
      <p:ext uri="{BB962C8B-B14F-4D97-AF65-F5344CB8AC3E}">
        <p14:creationId xmlns:p14="http://schemas.microsoft.com/office/powerpoint/2010/main" val="62415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8"/>
          <p:cNvSpPr txBox="1"/>
          <p:nvPr/>
        </p:nvSpPr>
        <p:spPr>
          <a:xfrm>
            <a:off x="0" y="0"/>
            <a:ext cx="12192000" cy="584775"/>
          </a:xfrm>
          <a:prstGeom prst="rect">
            <a:avLst/>
          </a:prstGeom>
          <a:solidFill>
            <a:srgbClr val="0070C0">
              <a:alpha val="80000"/>
            </a:srgb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lt1"/>
                </a:solidFill>
                <a:latin typeface="Arial"/>
                <a:ea typeface="Arial"/>
                <a:cs typeface="Arial"/>
                <a:sym typeface="Arial"/>
              </a:rPr>
              <a:t> Temperature, Sea Ice and SST in CMIP6 MMM</a:t>
            </a:r>
            <a:endParaRPr dirty="0"/>
          </a:p>
        </p:txBody>
      </p:sp>
      <p:sp>
        <p:nvSpPr>
          <p:cNvPr id="166" name="Google Shape;166;p8"/>
          <p:cNvSpPr txBox="1"/>
          <p:nvPr/>
        </p:nvSpPr>
        <p:spPr>
          <a:xfrm>
            <a:off x="35376" y="614379"/>
            <a:ext cx="6330043"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Arial"/>
                <a:ea typeface="Arial"/>
                <a:cs typeface="Arial"/>
                <a:sym typeface="Arial"/>
              </a:rPr>
              <a:t>Seasonal and annual time series of Antarctic near-surface temperature, sea surface temperature (50–60°S), and sea ice cover (60°S south) from CMIP6 MMM with a 10-year running mean. </a:t>
            </a:r>
            <a:endParaRPr sz="1600">
              <a:solidFill>
                <a:schemeClr val="dk1"/>
              </a:solidFill>
              <a:latin typeface="Arial"/>
              <a:ea typeface="Arial"/>
              <a:cs typeface="Arial"/>
              <a:sym typeface="Arial"/>
            </a:endParaRPr>
          </a:p>
        </p:txBody>
      </p:sp>
      <p:pic>
        <p:nvPicPr>
          <p:cNvPr id="167" name="Google Shape;167;p8" descr="A graph of different numbers&#10;&#10;Description automatically generated with medium confidence"/>
          <p:cNvPicPr preferRelativeResize="0"/>
          <p:nvPr/>
        </p:nvPicPr>
        <p:blipFill rotWithShape="1">
          <a:blip r:embed="rId3">
            <a:alphaModFix/>
          </a:blip>
          <a:srcRect/>
          <a:stretch/>
        </p:blipFill>
        <p:spPr>
          <a:xfrm>
            <a:off x="305024" y="1508105"/>
            <a:ext cx="5801858" cy="5214193"/>
          </a:xfrm>
          <a:prstGeom prst="rect">
            <a:avLst/>
          </a:prstGeom>
          <a:noFill/>
          <a:ln>
            <a:noFill/>
          </a:ln>
        </p:spPr>
      </p:pic>
      <p:sp>
        <p:nvSpPr>
          <p:cNvPr id="168" name="Google Shape;168;p8"/>
          <p:cNvSpPr txBox="1"/>
          <p:nvPr/>
        </p:nvSpPr>
        <p:spPr>
          <a:xfrm>
            <a:off x="6365419" y="1286350"/>
            <a:ext cx="5568043" cy="4401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rgbClr val="000000"/>
                </a:solidFill>
                <a:latin typeface="Arial"/>
                <a:ea typeface="Arial"/>
                <a:cs typeface="Arial"/>
                <a:sym typeface="Arial"/>
              </a:rPr>
              <a:t>CMIP6 MMM revealed an acceleration of SAT increase since 1995, corresponding to the rapid warming in SST (50 to 60°S) and decline in sea ice concentration (SI; south of 60°S).</a:t>
            </a:r>
            <a:endParaRPr sz="2000" dirty="0"/>
          </a:p>
          <a:p>
            <a:pPr marL="0" marR="0" lvl="0" indent="0" algn="l" rtl="0">
              <a:spcBef>
                <a:spcPts val="1200"/>
              </a:spcBef>
              <a:spcAft>
                <a:spcPts val="0"/>
              </a:spcAft>
              <a:buNone/>
            </a:pPr>
            <a:r>
              <a:rPr lang="en-US" sz="2000" dirty="0">
                <a:solidFill>
                  <a:srgbClr val="000000"/>
                </a:solidFill>
                <a:latin typeface="Arial"/>
                <a:ea typeface="Arial"/>
                <a:cs typeface="Arial"/>
                <a:sym typeface="Arial"/>
              </a:rPr>
              <a:t>Acceleration of SAT increase post-1995 is more pronounced in summer. Both SST and SI exhibited weaker seasonality. SST displayed a consistent warming pattern with a rapid increase post-1995, whereas SI experienced two periods of accelerated decline (1970-1985 and 1995-present).</a:t>
            </a:r>
            <a:endParaRPr sz="2000" dirty="0"/>
          </a:p>
          <a:p>
            <a:pPr marL="0" marR="0" lvl="0" indent="0" algn="l" rtl="0">
              <a:spcBef>
                <a:spcPts val="1200"/>
              </a:spcBef>
              <a:spcAft>
                <a:spcPts val="0"/>
              </a:spcAft>
              <a:buNone/>
            </a:pPr>
            <a:r>
              <a:rPr lang="en-US" sz="2000" dirty="0">
                <a:solidFill>
                  <a:srgbClr val="000000"/>
                </a:solidFill>
                <a:latin typeface="Arial"/>
                <a:ea typeface="Arial"/>
                <a:cs typeface="Arial"/>
                <a:sym typeface="Arial"/>
              </a:rPr>
              <a:t>Both SST and SI are subject to a smaller impact from the SAM compared to SAT.</a:t>
            </a:r>
            <a:endParaRPr sz="2000" dirty="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7"/>
          <p:cNvSpPr txBox="1"/>
          <p:nvPr/>
        </p:nvSpPr>
        <p:spPr>
          <a:xfrm>
            <a:off x="-2240" y="584775"/>
            <a:ext cx="609824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000000"/>
                </a:solidFill>
                <a:latin typeface="Arial"/>
                <a:ea typeface="Arial"/>
                <a:cs typeface="Arial"/>
                <a:sym typeface="Arial"/>
              </a:rPr>
              <a:t>Annual and seasonal surface air temperature (SAT) trend from 1979 to 2022 based on monthly anomalies from ERA5 reanalysis data (left column) and RECON data (middle). </a:t>
            </a:r>
            <a:endParaRPr sz="1800">
              <a:solidFill>
                <a:schemeClr val="dk1"/>
              </a:solidFill>
              <a:latin typeface="Arial"/>
              <a:ea typeface="Arial"/>
              <a:cs typeface="Arial"/>
              <a:sym typeface="Arial"/>
            </a:endParaRPr>
          </a:p>
        </p:txBody>
      </p:sp>
      <p:sp>
        <p:nvSpPr>
          <p:cNvPr id="152" name="Google Shape;152;p7"/>
          <p:cNvSpPr txBox="1"/>
          <p:nvPr/>
        </p:nvSpPr>
        <p:spPr>
          <a:xfrm>
            <a:off x="0" y="0"/>
            <a:ext cx="12192000" cy="584775"/>
          </a:xfrm>
          <a:prstGeom prst="rect">
            <a:avLst/>
          </a:prstGeom>
          <a:solidFill>
            <a:srgbClr val="0070C0">
              <a:alpha val="80000"/>
            </a:srgb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lt1"/>
                </a:solidFill>
                <a:latin typeface="Arial"/>
                <a:ea typeface="Arial"/>
                <a:cs typeface="Arial"/>
                <a:sym typeface="Arial"/>
              </a:rPr>
              <a:t> “Observed” Temperature Trends: Post 1979</a:t>
            </a:r>
            <a:endParaRPr dirty="0"/>
          </a:p>
        </p:txBody>
      </p:sp>
      <p:pic>
        <p:nvPicPr>
          <p:cNvPr id="153" name="Google Shape;153;p7" descr="A screenshot of a graph&#10;&#10;Description automatically generated"/>
          <p:cNvPicPr preferRelativeResize="0"/>
          <p:nvPr/>
        </p:nvPicPr>
        <p:blipFill rotWithShape="1">
          <a:blip r:embed="rId3">
            <a:alphaModFix/>
          </a:blip>
          <a:srcRect/>
          <a:stretch/>
        </p:blipFill>
        <p:spPr>
          <a:xfrm>
            <a:off x="569469" y="1508105"/>
            <a:ext cx="4877173" cy="5296014"/>
          </a:xfrm>
          <a:prstGeom prst="rect">
            <a:avLst/>
          </a:prstGeom>
          <a:noFill/>
          <a:ln>
            <a:noFill/>
          </a:ln>
        </p:spPr>
      </p:pic>
      <p:sp>
        <p:nvSpPr>
          <p:cNvPr id="154" name="Google Shape;154;p7"/>
          <p:cNvSpPr txBox="1"/>
          <p:nvPr/>
        </p:nvSpPr>
        <p:spPr>
          <a:xfrm>
            <a:off x="5538006" y="5156553"/>
            <a:ext cx="6456770"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000000"/>
                </a:solidFill>
                <a:latin typeface="Arial"/>
                <a:ea typeface="Arial"/>
                <a:cs typeface="Arial"/>
                <a:sym typeface="Arial"/>
              </a:rPr>
              <a:t>Although the temperature trends before 1979 were unreliable and certain locations exhibited artificial “hot spots”, ERA5 effectively captures internal variability from 1979 onward.</a:t>
            </a:r>
            <a:endParaRPr sz="2400">
              <a:solidFill>
                <a:schemeClr val="dk1"/>
              </a:solidFill>
              <a:latin typeface="Arial"/>
              <a:ea typeface="Arial"/>
              <a:cs typeface="Arial"/>
              <a:sym typeface="Arial"/>
            </a:endParaRPr>
          </a:p>
        </p:txBody>
      </p:sp>
      <p:pic>
        <p:nvPicPr>
          <p:cNvPr id="155" name="Google Shape;155;p7" descr="A map of the north pole&#10;&#10;Description automatically generated"/>
          <p:cNvPicPr preferRelativeResize="0"/>
          <p:nvPr/>
        </p:nvPicPr>
        <p:blipFill rotWithShape="1">
          <a:blip r:embed="rId4">
            <a:alphaModFix/>
          </a:blip>
          <a:srcRect/>
          <a:stretch/>
        </p:blipFill>
        <p:spPr>
          <a:xfrm>
            <a:off x="6096000" y="1169550"/>
            <a:ext cx="4036979" cy="3652505"/>
          </a:xfrm>
          <a:prstGeom prst="rect">
            <a:avLst/>
          </a:prstGeom>
          <a:noFill/>
          <a:ln>
            <a:noFill/>
          </a:ln>
        </p:spPr>
      </p:pic>
      <p:cxnSp>
        <p:nvCxnSpPr>
          <p:cNvPr id="156" name="Google Shape;156;p7"/>
          <p:cNvCxnSpPr>
            <a:endCxn id="155" idx="1"/>
          </p:cNvCxnSpPr>
          <p:nvPr/>
        </p:nvCxnSpPr>
        <p:spPr>
          <a:xfrm>
            <a:off x="2299500" y="2971803"/>
            <a:ext cx="3796500" cy="24000"/>
          </a:xfrm>
          <a:prstGeom prst="straightConnector1">
            <a:avLst/>
          </a:prstGeom>
          <a:noFill/>
          <a:ln w="50800" cap="flat" cmpd="sng">
            <a:solidFill>
              <a:srgbClr val="0070C0">
                <a:alpha val="40784"/>
              </a:srgbClr>
            </a:solidFill>
            <a:prstDash val="solid"/>
            <a:miter lim="800000"/>
            <a:headEnd type="none" w="sm" len="sm"/>
            <a:tailEnd type="triangle" w="med" len="med"/>
          </a:ln>
        </p:spPr>
      </p:cxnSp>
      <p:sp>
        <p:nvSpPr>
          <p:cNvPr id="157" name="Google Shape;157;p7"/>
          <p:cNvSpPr/>
          <p:nvPr/>
        </p:nvSpPr>
        <p:spPr>
          <a:xfrm>
            <a:off x="7758953" y="1707776"/>
            <a:ext cx="866887" cy="403412"/>
          </a:xfrm>
          <a:prstGeom prst="ellipse">
            <a:avLst/>
          </a:prstGeom>
          <a:noFill/>
          <a:ln w="25400" cap="flat" cmpd="sng">
            <a:solidFill>
              <a:srgbClr val="78206E">
                <a:alpha val="69803"/>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8" name="Google Shape;158;p7"/>
          <p:cNvSpPr/>
          <p:nvPr/>
        </p:nvSpPr>
        <p:spPr>
          <a:xfrm>
            <a:off x="7398657" y="2246002"/>
            <a:ext cx="866887" cy="604774"/>
          </a:xfrm>
          <a:prstGeom prst="ellipse">
            <a:avLst/>
          </a:prstGeom>
          <a:noFill/>
          <a:ln w="25400" cap="flat" cmpd="sng">
            <a:solidFill>
              <a:srgbClr val="78206E">
                <a:alpha val="69803"/>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9" name="Google Shape;159;p7"/>
          <p:cNvSpPr/>
          <p:nvPr/>
        </p:nvSpPr>
        <p:spPr>
          <a:xfrm rot="2305718">
            <a:off x="7591372" y="3119443"/>
            <a:ext cx="1019287" cy="403412"/>
          </a:xfrm>
          <a:prstGeom prst="ellipse">
            <a:avLst/>
          </a:prstGeom>
          <a:noFill/>
          <a:ln w="25400" cap="flat" cmpd="sng">
            <a:solidFill>
              <a:srgbClr val="78206E">
                <a:alpha val="69803"/>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0" name="Google Shape;160;p7"/>
          <p:cNvSpPr txBox="1"/>
          <p:nvPr/>
        </p:nvSpPr>
        <p:spPr>
          <a:xfrm>
            <a:off x="10132979" y="1603356"/>
            <a:ext cx="1861797"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rgbClr val="000000"/>
                </a:solidFill>
                <a:latin typeface="Arial"/>
                <a:ea typeface="Arial"/>
                <a:cs typeface="Arial"/>
                <a:sym typeface="Arial"/>
              </a:rPr>
              <a:t>Artificial “hot spots”, persist after 1979 </a:t>
            </a:r>
            <a:endParaRPr sz="2000" dirty="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1964</TotalTime>
  <Words>2411</Words>
  <Application>Microsoft Office PowerPoint</Application>
  <PresentationFormat>Widescreen</PresentationFormat>
  <Paragraphs>270</Paragraphs>
  <Slides>13</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Calibri</vt:lpstr>
      <vt:lpstr>Play</vt:lpstr>
      <vt:lpstr>Aptos</vt:lpstr>
      <vt:lpstr>Aptos Narrow</vt:lpstr>
      <vt:lpstr>Arial</vt:lpstr>
      <vt:lpstr>Times New Roman</vt:lpstr>
      <vt:lpstr>Aptos Display</vt:lpstr>
      <vt:lpstr>Office Theme</vt:lpstr>
      <vt:lpstr>1_Office Theme</vt:lpstr>
      <vt:lpstr>Is Interior Antarctica on the Threshold of Major Climate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Xun Zou</dc:creator>
  <cp:lastModifiedBy>David Bromwich</cp:lastModifiedBy>
  <cp:revision>24</cp:revision>
  <dcterms:created xsi:type="dcterms:W3CDTF">2025-01-04T04:09:42Z</dcterms:created>
  <dcterms:modified xsi:type="dcterms:W3CDTF">2025-07-18T20:00:25Z</dcterms:modified>
</cp:coreProperties>
</file>