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9" r:id="rId3"/>
    <p:sldId id="267" r:id="rId4"/>
    <p:sldId id="275" r:id="rId5"/>
    <p:sldId id="278" r:id="rId6"/>
    <p:sldId id="257" r:id="rId7"/>
    <p:sldId id="260" r:id="rId8"/>
    <p:sldId id="272" r:id="rId9"/>
    <p:sldId id="280" r:id="rId10"/>
    <p:sldId id="276" r:id="rId11"/>
    <p:sldId id="279" r:id="rId12"/>
    <p:sldId id="277" r:id="rId13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56"/>
  </p:normalViewPr>
  <p:slideViewPr>
    <p:cSldViewPr snapToGrid="0">
      <p:cViewPr varScale="1">
        <p:scale>
          <a:sx n="107" d="100"/>
          <a:sy n="107" d="100"/>
        </p:scale>
        <p:origin x="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BC7CF-1859-0C45-B673-E0AAE0B7E48F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14FD-6C1E-E648-80D2-2B0789EB11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1152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14FD-6C1E-E648-80D2-2B0789EB11C5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77272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14FD-6C1E-E648-80D2-2B0789EB11C5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2080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14FD-6C1E-E648-80D2-2B0789EB11C5}" type="slidenum">
              <a:rPr lang="en-IT" smtClean="0"/>
              <a:t>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8166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14FD-6C1E-E648-80D2-2B0789EB11C5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89543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14FD-6C1E-E648-80D2-2B0789EB11C5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1291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14FD-6C1E-E648-80D2-2B0789EB11C5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9645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D877-D40D-6A42-12A3-F83E8CA38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C2186-85A2-8C4F-258A-0A95B2F49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70401-AF4C-9E78-2604-12A3C12B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486E0-2D0A-C9CD-4390-3FC1C038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CBA7D-A56B-6E32-D2B4-EC18CFCD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6412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F642B-27C7-CBB8-5B54-95866002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D17DB-9B08-F0D2-C609-FC4B9732A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F24-74CA-963C-FBAB-DC81540E4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1752C-42DA-3454-45B6-B7B71E18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2C4FD-F085-5967-D4A2-2DE028F7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8313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1C23E-F877-9FEC-48B4-869CC69A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E7B13-564F-44A6-F65F-079D54AA2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6E4CE-679D-4454-4D20-99AB7963A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2897-80F0-9AC3-8473-D61622F0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F29A1-9D47-2356-58EF-D89B4A6A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6315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0BFC-E092-5480-846D-12AB3767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6F92E-F9DA-F36F-7D87-78ABA8E4E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D6D9B-3C94-C86F-41C6-7080CB9A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CEBE6-3317-95E4-D75A-8C717192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126F6-0D37-50A7-C495-1D9216A6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2870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6673-3FFF-66B0-23EC-7E988A51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102DC-6C59-659C-E29E-0BC7394F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6B7D7-7FF4-F6AE-1D18-92E2D260D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3DF3D-95EB-D2EB-5E1A-526FBE43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F4AF-E703-A8F2-AD78-0F0D954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8722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35A0-C370-462B-2BAD-CB0A91F0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8CCE-7842-2875-B719-F21E142AC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8E9B1-5512-2F4C-2294-D8EA9C244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9FA15-3845-CA52-4431-9B5340F19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A2935-504D-5211-AF9F-D75407FE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A3367-868D-2D71-F73B-EBC3DD4E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333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F2C3-2F1D-E729-B367-16315231F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F5710-86B1-A707-4220-FBD6C2437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F15FC-2363-CCE2-EFF6-DCA6DBE26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12D9D-EFAE-01BB-7694-881DD8525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39A83-CFA5-82BB-B214-8082B1AA2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32B8B2-CC0A-BC4E-F172-A65A0902C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8380F-F518-7D5F-0D39-20E2CA783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386FB-730D-4DFB-91FF-F6FEEBD5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7175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297D1-7C17-4DF4-9F3C-2FEA1E1D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1732B1-8DD1-CACA-B0C3-17A7F8B8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CF8F4-8199-902A-D752-887B78CE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08580-AC3F-A2F5-DAAC-544B6EE2C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2683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D7ACC-2E44-7F95-485B-5E5028D7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90990-4B1E-94C5-7EA0-09E9FB5E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0C55-0187-B8F8-9B82-BDF10718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46806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722B-8204-026B-C664-7C7EA89E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1614F-D464-96E3-80B8-474E38A46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DBBDA-59E4-558A-929A-5A1582B6C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87F7-0119-7661-3FAA-DB700B67A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5768C-BF07-C937-962E-509ACE65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8ED70-3569-FA02-055E-34774D0D7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6397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8080-E087-5657-C9AC-DB1D4DBB3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774ABF-F762-FE68-A417-229282067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D6233-549E-E68A-ED69-792BB3CB4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F1A43-C7D0-6805-F0EF-3812102A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74BAF-908D-FB86-6978-A894BFD9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85475-02BE-3B60-BE75-DF350AD8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2028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B45022-577F-A980-6E90-72920507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37BFB-CCE3-0140-9A14-75C42D678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DE4CF-C3E8-C297-BDEC-9ACC1D698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9CC55-EBB6-B945-A13C-D36800F55967}" type="datetimeFigureOut">
              <a:rPr lang="en-IT" smtClean="0"/>
              <a:t>01/06/23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AE23-550E-B6EF-865D-ACBC1DB22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81D71-0D24-4E42-254C-A1264D4F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16BFE-5FE3-684B-8FB6-1DFED1774A9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4650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srn.awi.d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EA63-F023-1873-8376-33EA89192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9151"/>
            <a:ext cx="9144000" cy="3160339"/>
          </a:xfrm>
        </p:spPr>
        <p:txBody>
          <a:bodyPr>
            <a:normAutofit fontScale="90000"/>
          </a:bodyPr>
          <a:lstStyle/>
          <a:p>
            <a:r>
              <a:rPr lang="en-IT" dirty="0"/>
              <a:t>Toward an</a:t>
            </a:r>
            <a:br>
              <a:rPr lang="en-IT" dirty="0"/>
            </a:br>
            <a:r>
              <a:rPr lang="en-IT" dirty="0"/>
              <a:t>Antarctic Radiation</a:t>
            </a:r>
            <a:br>
              <a:rPr lang="en-IT" dirty="0"/>
            </a:br>
            <a:r>
              <a:rPr lang="en-IT" dirty="0"/>
              <a:t>Regional Network</a:t>
            </a:r>
            <a:br>
              <a:rPr lang="en-IT" dirty="0"/>
            </a:br>
            <a:r>
              <a:rPr lang="en-IT" dirty="0"/>
              <a:t>(ARRN)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27E4FF-4B0C-2911-03CD-9AD59310C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577" y="4632325"/>
            <a:ext cx="10800000" cy="2040219"/>
          </a:xfrm>
        </p:spPr>
        <p:txBody>
          <a:bodyPr>
            <a:normAutofit fontScale="92500" lnSpcReduction="10000"/>
          </a:bodyPr>
          <a:lstStyle/>
          <a:p>
            <a:r>
              <a:rPr lang="en-IT" sz="2200" dirty="0"/>
              <a:t>Claudia Frangipani</a:t>
            </a:r>
            <a:r>
              <a:rPr lang="en-IT" sz="2200" baseline="30000" dirty="0"/>
              <a:t>1,2</a:t>
            </a:r>
            <a:r>
              <a:rPr lang="en-IT" sz="2200" dirty="0"/>
              <a:t>, Angelo Lupi</a:t>
            </a:r>
            <a:r>
              <a:rPr lang="en-IT" sz="2200" baseline="30000" dirty="0"/>
              <a:t>2</a:t>
            </a:r>
            <a:r>
              <a:rPr lang="en-IT" sz="2200" dirty="0"/>
              <a:t>, Giulio Verazzo</a:t>
            </a:r>
            <a:r>
              <a:rPr lang="en-IT" sz="2200" baseline="30000" dirty="0"/>
              <a:t>2</a:t>
            </a:r>
            <a:r>
              <a:rPr lang="en-IT" sz="2200" dirty="0"/>
              <a:t>, Vito Vitale</a:t>
            </a:r>
            <a:r>
              <a:rPr lang="en-IT" sz="2200" baseline="30000" dirty="0"/>
              <a:t>2</a:t>
            </a:r>
            <a:r>
              <a:rPr lang="en-IT" sz="2200" dirty="0"/>
              <a:t>, Piero Di Carlo</a:t>
            </a:r>
            <a:r>
              <a:rPr lang="en-IT" sz="2200" baseline="30000" dirty="0"/>
              <a:t>1</a:t>
            </a:r>
            <a:r>
              <a:rPr lang="en-IT" sz="2200" dirty="0"/>
              <a:t>, Thomas Bracegirdle</a:t>
            </a:r>
            <a:r>
              <a:rPr lang="en-IT" sz="2200" baseline="30000" dirty="0"/>
              <a:t>3</a:t>
            </a:r>
            <a:r>
              <a:rPr lang="en-IT" sz="2200" dirty="0"/>
              <a:t>, Ilana Wainer</a:t>
            </a:r>
            <a:r>
              <a:rPr lang="en-IT" sz="2200" baseline="30000" dirty="0"/>
              <a:t>4</a:t>
            </a:r>
          </a:p>
          <a:p>
            <a:endParaRPr lang="en-IT" dirty="0"/>
          </a:p>
          <a:p>
            <a:r>
              <a:rPr lang="en-GB" sz="1900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University G. D'Annunzio 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GB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Chieti - Pescara, Chieti, Italy</a:t>
            </a:r>
            <a:br>
              <a:rPr lang="en-GB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Institute of Polar Science - CNR, Bologna, Italy</a:t>
            </a:r>
            <a:br>
              <a:rPr lang="en-GB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British Antarctic Survey, Cambridge, UK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University of Sao Paulo, Sao Paulo, Brazil</a:t>
            </a:r>
          </a:p>
          <a:p>
            <a:endParaRPr lang="en-GB" sz="2200" dirty="0">
              <a:solidFill>
                <a:srgbClr val="FF0000"/>
              </a:solidFill>
              <a:effectLst/>
              <a:latin typeface="OpenSans"/>
            </a:endParaRPr>
          </a:p>
        </p:txBody>
      </p:sp>
      <p:pic>
        <p:nvPicPr>
          <p:cNvPr id="5" name="Picture 4" descr="A picture containing graphics, graphic design, font, moon&#10;&#10;Description automatically generated">
            <a:extLst>
              <a:ext uri="{FF2B5EF4-FFF2-40B4-BE49-F238E27FC236}">
                <a16:creationId xmlns:a16="http://schemas.microsoft.com/office/drawing/2014/main" id="{2CCCC1EA-CCF8-C4D0-CE0E-74739046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0"/>
            <a:ext cx="2089290" cy="1655762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0707EF8-6E73-F45C-6906-EFDE3D7EC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221" y="185455"/>
            <a:ext cx="1604621" cy="12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44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5FD5866-E354-6F76-DDE2-FA5AD8DE5566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DDD7945-1AE2-F4BD-4842-6529F3967556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2238-8C7F-3647-6189-38A31A9FC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753"/>
            <a:ext cx="10515600" cy="4988453"/>
          </a:xfrm>
        </p:spPr>
        <p:txBody>
          <a:bodyPr>
            <a:normAutofit/>
          </a:bodyPr>
          <a:lstStyle/>
          <a:p>
            <a:r>
              <a:rPr lang="en-IT" sz="2400" dirty="0">
                <a:solidFill>
                  <a:srgbClr val="FFC000"/>
                </a:solidFill>
              </a:rPr>
              <a:t>5 July, session 1 “Climate models and climate indicators”</a:t>
            </a:r>
            <a:br>
              <a:rPr lang="en-IT" dirty="0"/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dedicated to discuss in which way observations can be used in connection with models and help improving our application capability, knowledge, system representation, 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aimed at assessing necessary inputs related to radiation budget for climate models (including ancillary information on cloudiness and surface characteristics)</a:t>
            </a:r>
            <a:b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Talks by </a:t>
            </a:r>
            <a:r>
              <a:rPr lang="en-GB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Ohmura </a:t>
            </a:r>
            <a:r>
              <a:rPr lang="en-GB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Atsumu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Yamanouchi Takashi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T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July, session 2 “</a:t>
            </a:r>
            <a:r>
              <a:rPr lang="en-GB" sz="24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Assessment of the state of observations in Antarctica”</a:t>
            </a:r>
            <a:br>
              <a:rPr lang="en-GB" sz="1800" dirty="0">
                <a:effectLst/>
                <a:latin typeface="Calibri" panose="020F0502020204030204" pitchFamily="34" charset="0"/>
              </a:rPr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ll participants can present what is routinely performed, instruments, analysis and methodology, data management, historical data sets at disposal, faced challenges (of both instruments and methodology) and future plans. </a:t>
            </a:r>
          </a:p>
          <a:p>
            <a:r>
              <a:rPr lang="en-GB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July, session 3 “</a:t>
            </a:r>
            <a:r>
              <a:rPr lang="en-GB" sz="24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Moving toward an Antarctic Radiation Regional Network</a:t>
            </a:r>
            <a:r>
              <a:rPr lang="en-GB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br>
              <a:rPr lang="en-GB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tarting from the information collected in the previous days, the session is thought to discuss a possible strategy to lay the groundwork for a regional network, trying to transfer and optimally use BSRN best practices, identify one or more common methodologies and develop a possible common data management plan (DMP). </a:t>
            </a:r>
            <a:b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Talk by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Christian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Lanconelli</a:t>
            </a:r>
            <a:endParaRPr lang="en-IT" sz="2400" dirty="0"/>
          </a:p>
          <a:p>
            <a:endParaRPr lang="en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30DADB-55A9-E818-8215-39292A6BE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180000"/>
            <a:ext cx="10800000" cy="720000"/>
          </a:xfrm>
        </p:spPr>
        <p:txBody>
          <a:bodyPr>
            <a:normAutofit/>
          </a:bodyPr>
          <a:lstStyle/>
          <a:p>
            <a:r>
              <a:rPr lang="en-IT" sz="4000" dirty="0">
                <a:solidFill>
                  <a:srgbClr val="0070C0"/>
                </a:solidFill>
              </a:rPr>
              <a:t>5– 7 July 2023, online workshop outline</a:t>
            </a:r>
          </a:p>
        </p:txBody>
      </p:sp>
    </p:spTree>
    <p:extLst>
      <p:ext uri="{BB962C8B-B14F-4D97-AF65-F5344CB8AC3E}">
        <p14:creationId xmlns:p14="http://schemas.microsoft.com/office/powerpoint/2010/main" val="290510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34B67C1-F601-1667-6CCD-B7A94BEB3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" t="6554" r="45185" b="7311"/>
          <a:stretch/>
        </p:blipFill>
        <p:spPr>
          <a:xfrm>
            <a:off x="7237158" y="871234"/>
            <a:ext cx="5049172" cy="6033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07C62-CD75-252D-56A0-6D9B92AF7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356753"/>
            <a:ext cx="6627557" cy="4326870"/>
          </a:xfrm>
        </p:spPr>
        <p:txBody>
          <a:bodyPr>
            <a:normAutofit fontScale="70000" lnSpcReduction="20000"/>
          </a:bodyPr>
          <a:lstStyle/>
          <a:p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summarise online workshop outcomes:</a:t>
            </a:r>
            <a:b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	information collected</a:t>
            </a:r>
            <a:b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	next steps toward the creation of the network</a:t>
            </a:r>
          </a:p>
          <a:p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T" sz="2900" dirty="0">
                <a:latin typeface="Calibri" panose="020F0502020204030204" pitchFamily="34" charset="0"/>
                <a:cs typeface="Calibri" panose="020F0502020204030204" pitchFamily="34" charset="0"/>
              </a:rPr>
              <a:t>lign network with SCAR Scientific Research Programme (SRP) </a:t>
            </a:r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Near-term Variability and Prediction of the Antarctic Climate System (</a:t>
            </a:r>
            <a:r>
              <a:rPr lang="en-GB" sz="2900" dirty="0" err="1">
                <a:latin typeface="Calibri" panose="020F0502020204030204" pitchFamily="34" charset="0"/>
                <a:cs typeface="Calibri" panose="020F0502020204030204" pitchFamily="34" charset="0"/>
              </a:rPr>
              <a:t>AntClim</a:t>
            </a:r>
            <a:r>
              <a:rPr lang="en-GB" sz="29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), in particular with Antarctic Climate Indicators (ACIs)</a:t>
            </a:r>
          </a:p>
          <a:p>
            <a:pPr marL="0" indent="0">
              <a:buNone/>
            </a:pPr>
            <a:endParaRPr lang="en-GB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900" dirty="0" err="1">
                <a:latin typeface="Calibri" panose="020F0502020204030204" pitchFamily="34" charset="0"/>
                <a:cs typeface="Calibri" panose="020F0502020204030204" pitchFamily="34" charset="0"/>
              </a:rPr>
              <a:t>AntClim</a:t>
            </a:r>
            <a:r>
              <a:rPr lang="en-GB" sz="29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n-GB" sz="2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Theme 1. Antarctic climate variability and its linkages to the global climate system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 2. Understanding present-day climate trends in Antarctica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Theme 3. Predictability of the Antarctic climate system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Theme 4. Global and regional cross-disciplinary impacts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Theme 5. Communication of results to stakeholders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A6E8334-C6E5-1D5E-93F3-B0F2B6A6E1D9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AB787CC-2DE7-900B-1057-4B2BA7AA4AC2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04CB4-9A36-13DB-438A-1BC05EC5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80000"/>
            <a:ext cx="10800000" cy="720000"/>
          </a:xfrm>
        </p:spPr>
        <p:txBody>
          <a:bodyPr>
            <a:normAutofit/>
          </a:bodyPr>
          <a:lstStyle/>
          <a:p>
            <a:r>
              <a:rPr lang="en-IT" sz="4000" dirty="0">
                <a:solidFill>
                  <a:srgbClr val="0070C0"/>
                </a:solidFill>
              </a:rPr>
              <a:t>18 July  2023, (hybrid) meeting at IUGG 2023 Berlin</a:t>
            </a:r>
            <a:endParaRPr lang="en-IT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F9282-C37B-FDB0-E01E-F0A0488E1B76}"/>
              </a:ext>
            </a:extLst>
          </p:cNvPr>
          <p:cNvSpPr txBox="1"/>
          <p:nvPr/>
        </p:nvSpPr>
        <p:spPr>
          <a:xfrm>
            <a:off x="7294075" y="6507040"/>
            <a:ext cx="372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048602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682D-550A-A7C7-B513-7B0728690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74" y="5757698"/>
            <a:ext cx="10515600" cy="86432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en-I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eferences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Cox et al. (2021): “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De-Icing Comparison Experiment (D-ICE): a study of broadband radiometric measurements under icing conditions in the Arctic </a:t>
            </a:r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”,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Atmos. Meas. Tech., 14, 1205–1224, </a:t>
            </a:r>
            <a:r>
              <a:rPr lang="en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doi: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10.5194/amt-14-1205-2021</a:t>
            </a:r>
            <a:b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Schioppo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al.(2008): “Use of an 2AP Tracker in a Measuring Site over the Antarctic Plateau”, 10</a:t>
            </a:r>
            <a:r>
              <a:rPr lang="en-GB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BSRN Scientific Review and Workshop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T" sz="16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3422E80-BAEC-AD6F-4CC2-BB44B1B34AE8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FBAF025-F81F-261B-70AD-74A2ECF400F9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F412F-44F0-D52B-1142-47A59794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263044"/>
            <a:ext cx="10796650" cy="3574040"/>
          </a:xfrm>
        </p:spPr>
        <p:txBody>
          <a:bodyPr>
            <a:normAutofit/>
          </a:bodyPr>
          <a:lstStyle/>
          <a:p>
            <a:r>
              <a:rPr lang="en-GB" b="1" dirty="0"/>
              <a:t>t</a:t>
            </a:r>
            <a:r>
              <a:rPr lang="en-IT" b="1" dirty="0"/>
              <a:t>hank you!</a:t>
            </a:r>
            <a:br>
              <a:rPr lang="en-IT" b="1" dirty="0"/>
            </a:br>
            <a:br>
              <a:rPr lang="en-IT" b="1" dirty="0"/>
            </a:br>
            <a:r>
              <a:rPr lang="en-GB" sz="3000" dirty="0">
                <a:solidFill>
                  <a:srgbClr val="0070C0"/>
                </a:solidFill>
                <a:latin typeface="+mn-lt"/>
              </a:rPr>
              <a:t>i</a:t>
            </a:r>
            <a:r>
              <a:rPr lang="en-IT" sz="3000" dirty="0">
                <a:solidFill>
                  <a:srgbClr val="0070C0"/>
                </a:solidFill>
                <a:latin typeface="+mn-lt"/>
              </a:rPr>
              <a:t>f you are interested in the workshop you can write me for further information on how to attend </a:t>
            </a:r>
            <a:r>
              <a:rPr lang="en-IT" sz="3000" dirty="0">
                <a:latin typeface="+mn-lt"/>
              </a:rPr>
              <a:t>(claudia.frangipani@unich.it)</a:t>
            </a:r>
            <a:br>
              <a:rPr lang="en-IT" sz="3000" dirty="0">
                <a:latin typeface="+mn-lt"/>
              </a:rPr>
            </a:br>
            <a:br>
              <a:rPr lang="en-IT" sz="3000" dirty="0">
                <a:latin typeface="+mn-lt"/>
              </a:rPr>
            </a:br>
            <a:r>
              <a:rPr lang="en-IT" sz="3000" dirty="0">
                <a:solidFill>
                  <a:srgbClr val="0070C0"/>
                </a:solidFill>
                <a:latin typeface="+mn-lt"/>
              </a:rPr>
              <a:t>many </a:t>
            </a:r>
            <a:r>
              <a:rPr lang="en-GB" sz="3000" dirty="0">
                <a:solidFill>
                  <a:srgbClr val="0070C0"/>
                </a:solidFill>
                <a:effectLst/>
                <a:latin typeface="+mn-lt"/>
              </a:rPr>
              <a:t>thanks to the </a:t>
            </a:r>
            <a:r>
              <a:rPr lang="en-GB" sz="3000" dirty="0" err="1">
                <a:solidFill>
                  <a:srgbClr val="0070C0"/>
                </a:solidFill>
                <a:effectLst/>
                <a:latin typeface="+mn-lt"/>
              </a:rPr>
              <a:t>AntClim</a:t>
            </a:r>
            <a:r>
              <a:rPr lang="en-GB" sz="3000" baseline="30000" dirty="0" err="1">
                <a:solidFill>
                  <a:srgbClr val="0070C0"/>
                </a:solidFill>
                <a:effectLst/>
                <a:latin typeface="+mn-lt"/>
              </a:rPr>
              <a:t>now</a:t>
            </a:r>
            <a:r>
              <a:rPr lang="en-GB" sz="3000" dirty="0">
                <a:solidFill>
                  <a:srgbClr val="0070C0"/>
                </a:solidFill>
                <a:effectLst/>
                <a:latin typeface="+mn-lt"/>
              </a:rPr>
              <a:t> SCAR SRP for the support </a:t>
            </a:r>
            <a:endParaRPr lang="en-IT" sz="30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6679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C538DD8-7670-53DA-DE62-C5056A5D77E0}"/>
              </a:ext>
            </a:extLst>
          </p:cNvPr>
          <p:cNvSpPr txBox="1"/>
          <p:nvPr/>
        </p:nvSpPr>
        <p:spPr>
          <a:xfrm>
            <a:off x="696000" y="1595766"/>
            <a:ext cx="1080000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latin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2000" i="1" dirty="0"/>
              <a:t>uncertainties remain in regional surface energy budget estimates as well as their representation in climate models” (IPCC 2021, Physical Science Basis) </a:t>
            </a:r>
            <a:r>
              <a:rPr lang="en-GB" sz="2000" dirty="0"/>
              <a:t>and is especially true when it comes to Antarctica due to its most challenging environment. Remote sensing data also need confirmation from comparison with surface measurements.</a:t>
            </a:r>
          </a:p>
          <a:p>
            <a:endParaRPr lang="en-GB" sz="20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The radiation balance controls the evolution of surface temperature and fluxes of sensible and latent heat, affecting ice mass balance, atmospheric and oceanic dynamics and processes.</a:t>
            </a:r>
          </a:p>
          <a:p>
            <a:endParaRPr lang="en-GB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The different feedback mechanisms involving snow/ice surface and clouds make surface radiation measurements a probe to monitor climate variations. </a:t>
            </a:r>
          </a:p>
          <a:p>
            <a:endParaRPr lang="en-GB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Therefore to characterise the above processes the target measurements are:</a:t>
            </a:r>
          </a:p>
          <a:p>
            <a:r>
              <a:rPr lang="en-GB" sz="2000" dirty="0">
                <a:solidFill>
                  <a:srgbClr val="0070C0"/>
                </a:solidFill>
              </a:rPr>
              <a:t>r</a:t>
            </a:r>
            <a:r>
              <a:rPr lang="en-IT" sz="2000" dirty="0">
                <a:solidFill>
                  <a:srgbClr val="0070C0"/>
                </a:solidFill>
              </a:rPr>
              <a:t>adiation components</a:t>
            </a:r>
          </a:p>
          <a:p>
            <a:r>
              <a:rPr lang="en-GB" sz="2000" dirty="0">
                <a:solidFill>
                  <a:srgbClr val="0070C0"/>
                </a:solidFill>
              </a:rPr>
              <a:t>a</a:t>
            </a:r>
            <a:r>
              <a:rPr lang="en-IT" sz="2000" dirty="0">
                <a:solidFill>
                  <a:srgbClr val="0070C0"/>
                </a:solidFill>
              </a:rPr>
              <a:t>lbedo/surface reflectance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</a:t>
            </a:r>
            <a:r>
              <a:rPr lang="en-IT" sz="2000" dirty="0">
                <a:solidFill>
                  <a:srgbClr val="0070C0"/>
                </a:solidFill>
              </a:rPr>
              <a:t>louds/cloud cover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D660EEA-CF13-80A3-36C9-F8B7B435F35B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A8C01F4-AD47-2777-6578-B3F82E327B41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87B7B-D059-E007-B42C-6410F77F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80000"/>
            <a:ext cx="10800000" cy="1440000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0070C0"/>
                </a:solidFill>
              </a:rPr>
              <a:t>why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surface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radiation</a:t>
            </a:r>
            <a:r>
              <a:rPr lang="it-IT" dirty="0">
                <a:solidFill>
                  <a:srgbClr val="0070C0"/>
                </a:solidFill>
              </a:rPr>
              <a:t> in Antarctica? </a:t>
            </a:r>
            <a:br>
              <a:rPr lang="it-IT" dirty="0">
                <a:solidFill>
                  <a:srgbClr val="0070C0"/>
                </a:solidFill>
              </a:rPr>
            </a:br>
            <a:r>
              <a:rPr lang="it-IT" dirty="0">
                <a:solidFill>
                  <a:srgbClr val="0070C0"/>
                </a:solidFill>
              </a:rPr>
              <a:t>									</a:t>
            </a:r>
            <a:r>
              <a:rPr lang="it-IT" sz="2800" dirty="0" err="1">
                <a:solidFill>
                  <a:srgbClr val="0070C0"/>
                </a:solidFill>
              </a:rPr>
              <a:t>as</a:t>
            </a:r>
            <a:r>
              <a:rPr lang="it-IT" sz="2800" dirty="0">
                <a:solidFill>
                  <a:srgbClr val="0070C0"/>
                </a:solidFill>
              </a:rPr>
              <a:t> </a:t>
            </a:r>
            <a:r>
              <a:rPr lang="it-IT" sz="2800" dirty="0" err="1">
                <a:solidFill>
                  <a:srgbClr val="0070C0"/>
                </a:solidFill>
              </a:rPr>
              <a:t>you</a:t>
            </a:r>
            <a:r>
              <a:rPr lang="it-IT" sz="2800" dirty="0">
                <a:solidFill>
                  <a:srgbClr val="0070C0"/>
                </a:solidFill>
              </a:rPr>
              <a:t> </a:t>
            </a:r>
            <a:r>
              <a:rPr lang="it-IT" sz="2800" dirty="0" err="1">
                <a:solidFill>
                  <a:srgbClr val="0070C0"/>
                </a:solidFill>
              </a:rPr>
              <a:t>all</a:t>
            </a:r>
            <a:r>
              <a:rPr lang="it-IT" sz="2800" dirty="0">
                <a:solidFill>
                  <a:srgbClr val="0070C0"/>
                </a:solidFill>
              </a:rPr>
              <a:t> know…</a:t>
            </a:r>
            <a:endParaRPr lang="en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9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8B53-141C-4DF4-05E2-7CE66935E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80000"/>
            <a:ext cx="10800000" cy="7200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and </a:t>
            </a:r>
            <a:r>
              <a:rPr lang="it-IT" sz="4000" dirty="0" err="1">
                <a:solidFill>
                  <a:srgbClr val="0070C0"/>
                </a:solidFill>
              </a:rPr>
              <a:t>why</a:t>
            </a:r>
            <a:r>
              <a:rPr lang="it-IT" sz="4000" dirty="0">
                <a:solidFill>
                  <a:srgbClr val="0070C0"/>
                </a:solidFill>
              </a:rPr>
              <a:t> a network?</a:t>
            </a:r>
            <a:endParaRPr lang="en-IT" sz="4000" dirty="0">
              <a:solidFill>
                <a:srgbClr val="0070C0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5ADCD9-06FB-58F5-F126-F611B4D8013F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52CF165-F801-F299-ED52-0FAEBA5D5972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79945-DA94-9093-E570-7376578D3928}"/>
              </a:ext>
            </a:extLst>
          </p:cNvPr>
          <p:cNvSpPr txBox="1"/>
          <p:nvPr/>
        </p:nvSpPr>
        <p:spPr>
          <a:xfrm>
            <a:off x="3173506" y="12102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86679-4833-78FF-1F67-CA1E0C4B4D35}"/>
              </a:ext>
            </a:extLst>
          </p:cNvPr>
          <p:cNvSpPr txBox="1"/>
          <p:nvPr/>
        </p:nvSpPr>
        <p:spPr>
          <a:xfrm>
            <a:off x="671340" y="1139212"/>
            <a:ext cx="69939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 err="1"/>
              <a:t>achieve</a:t>
            </a:r>
            <a:r>
              <a:rPr lang="it-IT" sz="2000" dirty="0"/>
              <a:t> good </a:t>
            </a:r>
            <a:r>
              <a:rPr lang="it-IT" sz="2000" dirty="0" err="1"/>
              <a:t>regional</a:t>
            </a:r>
            <a:r>
              <a:rPr lang="it-IT" sz="2000" dirty="0"/>
              <a:t> </a:t>
            </a:r>
            <a:r>
              <a:rPr lang="it-IT" sz="2000" dirty="0" err="1"/>
              <a:t>representation</a:t>
            </a:r>
            <a:r>
              <a:rPr lang="it-IT" sz="2000" dirty="0"/>
              <a:t> so to make </a:t>
            </a:r>
            <a:r>
              <a:rPr lang="it-IT" sz="2000" dirty="0" err="1"/>
              <a:t>measurements</a:t>
            </a:r>
            <a:r>
              <a:rPr lang="it-IT" sz="2000" dirty="0"/>
              <a:t> </a:t>
            </a:r>
            <a:r>
              <a:rPr lang="it-IT" sz="2000" dirty="0" err="1"/>
              <a:t>useful</a:t>
            </a:r>
            <a:r>
              <a:rPr lang="it-IT" sz="2000" dirty="0"/>
              <a:t> for </a:t>
            </a:r>
            <a:r>
              <a:rPr lang="it-IT" sz="2000" dirty="0" err="1"/>
              <a:t>climate</a:t>
            </a:r>
            <a:r>
              <a:rPr lang="it-IT" sz="2000" dirty="0"/>
              <a:t> models and </a:t>
            </a:r>
            <a:r>
              <a:rPr lang="it-IT" sz="2000" dirty="0" err="1"/>
              <a:t>detect</a:t>
            </a:r>
            <a:r>
              <a:rPr lang="it-IT" sz="2000" dirty="0"/>
              <a:t> </a:t>
            </a:r>
            <a:r>
              <a:rPr lang="it-IT" sz="2000" dirty="0" err="1"/>
              <a:t>climate</a:t>
            </a:r>
            <a:r>
              <a:rPr lang="it-IT" sz="2000" dirty="0"/>
              <a:t> trends;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 err="1"/>
              <a:t>observation</a:t>
            </a:r>
            <a:r>
              <a:rPr lang="it-IT" sz="2000" dirty="0"/>
              <a:t> </a:t>
            </a:r>
            <a:r>
              <a:rPr lang="it-IT" sz="2000" dirty="0" err="1"/>
              <a:t>harmonisation</a:t>
            </a:r>
            <a:r>
              <a:rPr lang="it-IT" sz="2000" dirty="0"/>
              <a:t>/</a:t>
            </a:r>
            <a:r>
              <a:rPr lang="it-IT" sz="2000" dirty="0" err="1"/>
              <a:t>optimisation</a:t>
            </a:r>
            <a:r>
              <a:rPr lang="it-IT" sz="2000" dirty="0"/>
              <a:t> in order to </a:t>
            </a:r>
            <a:r>
              <a:rPr lang="it-IT" sz="2000" dirty="0" err="1"/>
              <a:t>implement</a:t>
            </a:r>
            <a:r>
              <a:rPr lang="it-IT" sz="2000" dirty="0"/>
              <a:t> the best </a:t>
            </a:r>
            <a:r>
              <a:rPr lang="it-IT" sz="2000" dirty="0" err="1"/>
              <a:t>practises</a:t>
            </a:r>
            <a:r>
              <a:rPr lang="it-IT" sz="2000" dirty="0"/>
              <a:t> and to </a:t>
            </a:r>
            <a:r>
              <a:rPr lang="it-IT" sz="2000" dirty="0" err="1"/>
              <a:t>obtain</a:t>
            </a:r>
            <a:r>
              <a:rPr lang="it-IT" sz="2000" dirty="0"/>
              <a:t> the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suitable</a:t>
            </a:r>
            <a:r>
              <a:rPr lang="it-IT" sz="2000" dirty="0"/>
              <a:t> data </a:t>
            </a:r>
            <a:r>
              <a:rPr lang="it-IT" sz="2000" dirty="0" err="1"/>
              <a:t>representing</a:t>
            </a:r>
            <a:r>
              <a:rPr lang="it-IT" sz="2000" dirty="0"/>
              <a:t> the </a:t>
            </a:r>
            <a:r>
              <a:rPr lang="it-IT" sz="2000" dirty="0" err="1"/>
              <a:t>Antarctic</a:t>
            </a:r>
            <a:r>
              <a:rPr lang="it-IT" sz="2000" dirty="0"/>
              <a:t> </a:t>
            </a:r>
            <a:r>
              <a:rPr lang="it-IT" sz="2000" dirty="0" err="1"/>
              <a:t>region</a:t>
            </a:r>
            <a:r>
              <a:rPr lang="it-IT" sz="2000" dirty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 err="1"/>
              <a:t>find</a:t>
            </a:r>
            <a:r>
              <a:rPr lang="it-IT" sz="2000" dirty="0"/>
              <a:t> </a:t>
            </a:r>
            <a:r>
              <a:rPr lang="it-IT" sz="2000" dirty="0" err="1"/>
              <a:t>solutions</a:t>
            </a:r>
            <a:r>
              <a:rPr lang="it-IT" sz="2000" dirty="0"/>
              <a:t> to common </a:t>
            </a:r>
            <a:r>
              <a:rPr lang="it-IT" sz="2000" dirty="0" err="1"/>
              <a:t>issues</a:t>
            </a:r>
            <a:r>
              <a:rPr lang="it-IT" sz="2000" dirty="0"/>
              <a:t> </a:t>
            </a:r>
            <a:r>
              <a:rPr lang="it-IT" sz="2000" dirty="0" err="1"/>
              <a:t>profiting</a:t>
            </a:r>
            <a:r>
              <a:rPr lang="it-IT" sz="2000" dirty="0"/>
              <a:t> from </a:t>
            </a:r>
            <a:r>
              <a:rPr lang="it-IT" sz="2000" dirty="0" err="1"/>
              <a:t>experience</a:t>
            </a:r>
            <a:r>
              <a:rPr lang="it-IT" sz="2000" dirty="0"/>
              <a:t> and knowledge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5CFFAF-A22C-D43B-348B-2942686BA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687" y="333766"/>
            <a:ext cx="4116642" cy="5028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711D7-F7B4-FEAA-6648-59DB4321A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16" b="29048"/>
          <a:stretch/>
        </p:blipFill>
        <p:spPr>
          <a:xfrm>
            <a:off x="2387269" y="3577825"/>
            <a:ext cx="5201968" cy="3072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CA885-D075-1F49-B97E-8D181D9A62B5}"/>
              </a:ext>
            </a:extLst>
          </p:cNvPr>
          <p:cNvSpPr txBox="1"/>
          <p:nvPr/>
        </p:nvSpPr>
        <p:spPr>
          <a:xfrm>
            <a:off x="8574588" y="5343904"/>
            <a:ext cx="3007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https://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</a:rPr>
              <a:t>bsrn.awi.de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</a:rPr>
              <a:t>nc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/stations/maps/</a:t>
            </a:r>
            <a:endParaRPr lang="en-IT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1FF17F-2000-5FE5-02A6-A2F360A8ABA8}"/>
              </a:ext>
            </a:extLst>
          </p:cNvPr>
          <p:cNvSpPr txBox="1"/>
          <p:nvPr/>
        </p:nvSpPr>
        <p:spPr>
          <a:xfrm>
            <a:off x="6321920" y="6553157"/>
            <a:ext cx="136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2">
                    <a:lumMod val="50000"/>
                  </a:schemeClr>
                </a:solidFill>
              </a:rPr>
              <a:t>Cox et al. (2021)</a:t>
            </a:r>
          </a:p>
        </p:txBody>
      </p:sp>
    </p:spTree>
    <p:extLst>
      <p:ext uri="{BB962C8B-B14F-4D97-AF65-F5344CB8AC3E}">
        <p14:creationId xmlns:p14="http://schemas.microsoft.com/office/powerpoint/2010/main" val="394103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4A1878-303F-EC59-FF49-1DFDA4A03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1" r="2167" b="13241"/>
          <a:stretch/>
        </p:blipFill>
        <p:spPr>
          <a:xfrm>
            <a:off x="152708" y="837777"/>
            <a:ext cx="5953329" cy="595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12FE5E-FE74-C232-492F-8EFF68F605C2}"/>
              </a:ext>
            </a:extLst>
          </p:cNvPr>
          <p:cNvSpPr txBox="1"/>
          <p:nvPr/>
        </p:nvSpPr>
        <p:spPr>
          <a:xfrm>
            <a:off x="880778" y="4982253"/>
            <a:ext cx="233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</a:t>
            </a:r>
            <a:r>
              <a:rPr lang="en-IT" dirty="0">
                <a:solidFill>
                  <a:srgbClr val="FFFF00"/>
                </a:solidFill>
              </a:rPr>
              <a:t>easonal station</a:t>
            </a:r>
            <a:br>
              <a:rPr lang="en-IT" dirty="0"/>
            </a:br>
            <a:r>
              <a:rPr lang="en-IT" dirty="0">
                <a:solidFill>
                  <a:srgbClr val="FF0000"/>
                </a:solidFill>
              </a:rPr>
              <a:t>year around station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FC3203-DCBB-97F0-948E-C1016895E6D4}"/>
              </a:ext>
            </a:extLst>
          </p:cNvPr>
          <p:cNvSpPr txBox="1"/>
          <p:nvPr/>
        </p:nvSpPr>
        <p:spPr>
          <a:xfrm>
            <a:off x="6003639" y="16855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IT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B992929-D08C-6EE0-FC62-1191F5A982AE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3EF7495-B86A-AEF3-5C76-8F99058359D4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DDC18E-61FA-E040-87C2-6844616CA800}"/>
              </a:ext>
            </a:extLst>
          </p:cNvPr>
          <p:cNvSpPr txBox="1"/>
          <p:nvPr/>
        </p:nvSpPr>
        <p:spPr>
          <a:xfrm>
            <a:off x="694800" y="180000"/>
            <a:ext cx="977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rgbClr val="0070C0"/>
                </a:solidFill>
                <a:latin typeface="+mj-lt"/>
              </a:rPr>
              <a:t>present</a:t>
            </a:r>
            <a:r>
              <a:rPr lang="it-IT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3600" dirty="0" err="1">
                <a:solidFill>
                  <a:srgbClr val="0070C0"/>
                </a:solidFill>
                <a:latin typeface="+mj-lt"/>
              </a:rPr>
              <a:t>infrastracture</a:t>
            </a:r>
            <a:r>
              <a:rPr lang="it-IT" sz="3600" dirty="0">
                <a:solidFill>
                  <a:srgbClr val="0070C0"/>
                </a:solidFill>
                <a:latin typeface="+mj-lt"/>
              </a:rPr>
              <a:t>: </a:t>
            </a:r>
            <a:r>
              <a:rPr lang="it-IT" sz="3600" dirty="0" err="1">
                <a:solidFill>
                  <a:srgbClr val="0070C0"/>
                </a:solidFill>
                <a:latin typeface="+mj-lt"/>
              </a:rPr>
              <a:t>potentiality</a:t>
            </a:r>
            <a:r>
              <a:rPr lang="it-IT" sz="3600" dirty="0">
                <a:solidFill>
                  <a:srgbClr val="0070C0"/>
                </a:solidFill>
                <a:latin typeface="+mj-lt"/>
              </a:rPr>
              <a:t> for the network</a:t>
            </a:r>
            <a:endParaRPr lang="en-IT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36A2E5-1762-745F-6FB6-4D2DCB118A07}"/>
              </a:ext>
            </a:extLst>
          </p:cNvPr>
          <p:cNvSpPr txBox="1"/>
          <p:nvPr/>
        </p:nvSpPr>
        <p:spPr>
          <a:xfrm>
            <a:off x="2048526" y="1088511"/>
            <a:ext cx="1921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</a:t>
            </a:r>
            <a:r>
              <a:rPr lang="en-IT" sz="2000" dirty="0">
                <a:solidFill>
                  <a:schemeClr val="bg1"/>
                </a:solidFill>
              </a:rPr>
              <a:t>anned 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74EEF-0176-9B87-B24C-515FD4130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890" y="1515125"/>
            <a:ext cx="5884402" cy="4547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C00125-6DF5-4BAB-79A2-EB7B8EA82E1C}"/>
              </a:ext>
            </a:extLst>
          </p:cNvPr>
          <p:cNvSpPr txBox="1"/>
          <p:nvPr/>
        </p:nvSpPr>
        <p:spPr>
          <a:xfrm>
            <a:off x="7908209" y="6064564"/>
            <a:ext cx="2218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https://</a:t>
            </a:r>
            <a:r>
              <a:rPr lang="en-GB" sz="1200" dirty="0" err="1">
                <a:solidFill>
                  <a:schemeClr val="bg2">
                    <a:lumMod val="50000"/>
                  </a:schemeClr>
                </a:solidFill>
              </a:rPr>
              <a:t>amrc.ssec.wisc.edu</a:t>
            </a: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GB" sz="1200" dirty="0" err="1">
                <a:solidFill>
                  <a:schemeClr val="bg2">
                    <a:lumMod val="50000"/>
                  </a:schemeClr>
                </a:solidFill>
              </a:rPr>
              <a:t>aws</a:t>
            </a: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/</a:t>
            </a:r>
            <a:endParaRPr lang="en-IT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B3C86-3C11-4357-C88D-1FC0C57EC880}"/>
              </a:ext>
            </a:extLst>
          </p:cNvPr>
          <p:cNvSpPr txBox="1"/>
          <p:nvPr/>
        </p:nvSpPr>
        <p:spPr>
          <a:xfrm>
            <a:off x="1143072" y="6622026"/>
            <a:ext cx="4253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https://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</a:rPr>
              <a:t>www.comnap.aq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</a:rPr>
              <a:t>antarctic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-facilities-information</a:t>
            </a:r>
            <a:endParaRPr lang="en-IT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5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6A2FCEC-85CF-D746-ED95-6BAFC214C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1" r="2167" b="13241"/>
          <a:stretch/>
        </p:blipFill>
        <p:spPr>
          <a:xfrm>
            <a:off x="2749977" y="729972"/>
            <a:ext cx="5953329" cy="595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096740-1FF5-0B1A-F1A9-7B08AC11573D}"/>
              </a:ext>
            </a:extLst>
          </p:cNvPr>
          <p:cNvSpPr txBox="1"/>
          <p:nvPr/>
        </p:nvSpPr>
        <p:spPr>
          <a:xfrm>
            <a:off x="400889" y="1226230"/>
            <a:ext cx="28478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Marambio</a:t>
            </a:r>
            <a:br>
              <a:rPr lang="en-IT" dirty="0"/>
            </a:br>
            <a:r>
              <a:rPr lang="it-IT" sz="1600" dirty="0" err="1"/>
              <a:t>pyranometer</a:t>
            </a:r>
            <a:r>
              <a:rPr lang="it-IT" sz="1600" dirty="0"/>
              <a:t>, </a:t>
            </a:r>
            <a:r>
              <a:rPr lang="it-IT" sz="1600" dirty="0" err="1"/>
              <a:t>pyrgeometer</a:t>
            </a:r>
            <a:r>
              <a:rPr lang="it-IT" sz="1600" dirty="0"/>
              <a:t> data</a:t>
            </a:r>
            <a:br>
              <a:rPr lang="it-IT" sz="1600" dirty="0"/>
            </a:br>
            <a:r>
              <a:rPr lang="it-IT" sz="1600" dirty="0" err="1"/>
              <a:t>since</a:t>
            </a:r>
            <a:r>
              <a:rPr lang="it-IT" sz="1600" dirty="0"/>
              <a:t> 2019</a:t>
            </a:r>
            <a:endParaRPr lang="en-IT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373D5-96BA-BA0D-56B5-65D539FE6397}"/>
              </a:ext>
            </a:extLst>
          </p:cNvPr>
          <p:cNvSpPr txBox="1"/>
          <p:nvPr/>
        </p:nvSpPr>
        <p:spPr>
          <a:xfrm>
            <a:off x="213509" y="2258277"/>
            <a:ext cx="288489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Professor Julio Escudero</a:t>
            </a:r>
          </a:p>
          <a:p>
            <a:r>
              <a:rPr lang="en-GB" sz="1600" dirty="0"/>
              <a:t>p</a:t>
            </a:r>
            <a:r>
              <a:rPr lang="en-IT" sz="1600" dirty="0"/>
              <a:t>yranometer, pyrgeometer data</a:t>
            </a:r>
          </a:p>
          <a:p>
            <a:r>
              <a:rPr lang="en-GB" sz="1600" dirty="0"/>
              <a:t>s</a:t>
            </a:r>
            <a:r>
              <a:rPr lang="en-IT" sz="1600" dirty="0"/>
              <a:t>ince 2016, not continuously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20E3E-556C-40D6-51BF-78A3E1483B14}"/>
              </a:ext>
            </a:extLst>
          </p:cNvPr>
          <p:cNvSpPr txBox="1"/>
          <p:nvPr/>
        </p:nvSpPr>
        <p:spPr>
          <a:xfrm>
            <a:off x="1041700" y="3342335"/>
            <a:ext cx="9269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B0F0"/>
                </a:solidFill>
              </a:rPr>
              <a:t>Rothera</a:t>
            </a:r>
          </a:p>
          <a:p>
            <a:endParaRPr lang="en-IT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6B8FF6-C1A2-4148-7B86-FBDEB665A210}"/>
              </a:ext>
            </a:extLst>
          </p:cNvPr>
          <p:cNvSpPr txBox="1"/>
          <p:nvPr/>
        </p:nvSpPr>
        <p:spPr>
          <a:xfrm>
            <a:off x="516194" y="3850377"/>
            <a:ext cx="16871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Zhongshan</a:t>
            </a:r>
            <a:endParaRPr lang="it-IT" dirty="0"/>
          </a:p>
          <a:p>
            <a:r>
              <a:rPr lang="it-IT" sz="1600" dirty="0" err="1"/>
              <a:t>Pyranometer</a:t>
            </a:r>
            <a:r>
              <a:rPr lang="it-IT" sz="1600" dirty="0"/>
              <a:t> data</a:t>
            </a:r>
          </a:p>
          <a:p>
            <a:r>
              <a:rPr lang="it-IT" sz="1600" dirty="0" err="1"/>
              <a:t>Since</a:t>
            </a:r>
            <a:r>
              <a:rPr lang="it-IT" sz="1600" dirty="0"/>
              <a:t> 2008?</a:t>
            </a:r>
            <a:endParaRPr lang="en-IT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450E2-ACF9-B103-B550-952A3720600E}"/>
              </a:ext>
            </a:extLst>
          </p:cNvPr>
          <p:cNvSpPr txBox="1"/>
          <p:nvPr/>
        </p:nvSpPr>
        <p:spPr>
          <a:xfrm>
            <a:off x="258097" y="5645735"/>
            <a:ext cx="115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B0F0"/>
                </a:solidFill>
              </a:rPr>
              <a:t>Vernadsky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0C922-124A-7EFF-2CC1-35AB5A9D8653}"/>
              </a:ext>
            </a:extLst>
          </p:cNvPr>
          <p:cNvSpPr txBox="1"/>
          <p:nvPr/>
        </p:nvSpPr>
        <p:spPr>
          <a:xfrm>
            <a:off x="9287275" y="3359491"/>
            <a:ext cx="23309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McMurdo</a:t>
            </a:r>
            <a:br>
              <a:rPr lang="en-IT" dirty="0"/>
            </a:br>
            <a:r>
              <a:rPr lang="en-IT" sz="1600" dirty="0"/>
              <a:t>seasonal campaigns only?</a:t>
            </a:r>
            <a:endParaRPr lang="en-I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08D9AE-0D49-788A-1CD5-8416217DDBFD}"/>
              </a:ext>
            </a:extLst>
          </p:cNvPr>
          <p:cNvSpPr txBox="1"/>
          <p:nvPr/>
        </p:nvSpPr>
        <p:spPr>
          <a:xfrm>
            <a:off x="10631339" y="5801749"/>
            <a:ext cx="58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B0F0"/>
                </a:solidFill>
              </a:rPr>
              <a:t>Troll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E019E-8247-C58D-0E26-6FE82AB80D91}"/>
              </a:ext>
            </a:extLst>
          </p:cNvPr>
          <p:cNvSpPr txBox="1"/>
          <p:nvPr/>
        </p:nvSpPr>
        <p:spPr>
          <a:xfrm>
            <a:off x="8817394" y="4227136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B0F0"/>
                </a:solidFill>
              </a:rPr>
              <a:t>Sanae IV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FC3203-DCBB-97F0-948E-C1016895E6D4}"/>
              </a:ext>
            </a:extLst>
          </p:cNvPr>
          <p:cNvSpPr txBox="1"/>
          <p:nvPr/>
        </p:nvSpPr>
        <p:spPr>
          <a:xfrm>
            <a:off x="6003639" y="16855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IT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8853E8-0322-7F4E-9F47-4B79262EC1F0}"/>
              </a:ext>
            </a:extLst>
          </p:cNvPr>
          <p:cNvSpPr txBox="1"/>
          <p:nvPr/>
        </p:nvSpPr>
        <p:spPr>
          <a:xfrm>
            <a:off x="1557240" y="5965298"/>
            <a:ext cx="28014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AWS14 Larsen C North</a:t>
            </a:r>
          </a:p>
          <a:p>
            <a:r>
              <a:rPr lang="en-GB" sz="1600" dirty="0"/>
              <a:t>p</a:t>
            </a:r>
            <a:r>
              <a:rPr lang="en-IT" sz="1600" dirty="0"/>
              <a:t>yranometer,pyrgeometer data</a:t>
            </a:r>
          </a:p>
          <a:p>
            <a:r>
              <a:rPr lang="en-IT" sz="1600" dirty="0"/>
              <a:t>2009 – present, maybe?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DE69B8-27DD-8531-67DA-FB082BC80B18}"/>
              </a:ext>
            </a:extLst>
          </p:cNvPr>
          <p:cNvSpPr txBox="1"/>
          <p:nvPr/>
        </p:nvSpPr>
        <p:spPr>
          <a:xfrm>
            <a:off x="8761339" y="4742929"/>
            <a:ext cx="26195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JangBogo</a:t>
            </a:r>
            <a:br>
              <a:rPr lang="en-IT" dirty="0"/>
            </a:br>
            <a:r>
              <a:rPr lang="en-IT" sz="1600" dirty="0"/>
              <a:t>pyranometer data since 2018</a:t>
            </a:r>
            <a:br>
              <a:rPr lang="en-IT" sz="1600" dirty="0"/>
            </a:br>
            <a:r>
              <a:rPr lang="en-IT" sz="1600" dirty="0"/>
              <a:t>pyrgeometer since 2021</a:t>
            </a:r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34058-C6A8-FD0D-4C4F-8E01AAFD470F}"/>
              </a:ext>
            </a:extLst>
          </p:cNvPr>
          <p:cNvSpPr txBox="1"/>
          <p:nvPr/>
        </p:nvSpPr>
        <p:spPr>
          <a:xfrm>
            <a:off x="694800" y="180000"/>
            <a:ext cx="54022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>
                <a:solidFill>
                  <a:srgbClr val="0070C0"/>
                </a:solidFill>
                <a:latin typeface="+mj-lt"/>
              </a:rPr>
              <a:t>present status: observations</a:t>
            </a:r>
            <a:br>
              <a:rPr lang="en-IT" sz="2000" i="1" dirty="0">
                <a:solidFill>
                  <a:srgbClr val="0070C0"/>
                </a:solidFill>
                <a:latin typeface="+mj-lt"/>
              </a:rPr>
            </a:br>
            <a:r>
              <a:rPr lang="en-IT" sz="2000" dirty="0">
                <a:solidFill>
                  <a:srgbClr val="0070C0"/>
                </a:solidFill>
                <a:latin typeface="+mj-lt"/>
              </a:rPr>
              <a:t>what we know</a:t>
            </a:r>
            <a:endParaRPr lang="en-IT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CFC31CC-B290-6B33-7769-ADEF7A7525C5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380CF1A-BD01-4EC5-6F72-A3A88106AD80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56D55F-C4F2-5086-8896-F58E5B786779}"/>
              </a:ext>
            </a:extLst>
          </p:cNvPr>
          <p:cNvSpPr txBox="1"/>
          <p:nvPr/>
        </p:nvSpPr>
        <p:spPr>
          <a:xfrm>
            <a:off x="8863648" y="2136411"/>
            <a:ext cx="30675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Davis</a:t>
            </a:r>
            <a:br>
              <a:rPr lang="en-IT" dirty="0"/>
            </a:br>
            <a:r>
              <a:rPr lang="en-IT" sz="1600" dirty="0"/>
              <a:t>pyranometer/pyrgeometer data</a:t>
            </a:r>
          </a:p>
          <a:p>
            <a:r>
              <a:rPr lang="it-IT" sz="1600" dirty="0"/>
              <a:t>November 2018 – November 2019</a:t>
            </a:r>
            <a:endParaRPr lang="en-IT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CE537A-4747-B9BF-4E6E-A434136DB839}"/>
              </a:ext>
            </a:extLst>
          </p:cNvPr>
          <p:cNvSpPr txBox="1"/>
          <p:nvPr/>
        </p:nvSpPr>
        <p:spPr>
          <a:xfrm>
            <a:off x="8347734" y="736640"/>
            <a:ext cx="284629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Dumont D’Urville</a:t>
            </a:r>
            <a:br>
              <a:rPr lang="en-IT" dirty="0"/>
            </a:br>
            <a:r>
              <a:rPr lang="en-IT" sz="1600" dirty="0"/>
              <a:t>pyranometer/pyrgeometer data</a:t>
            </a:r>
          </a:p>
          <a:p>
            <a:r>
              <a:rPr lang="en-GB" sz="1600" dirty="0"/>
              <a:t>S</a:t>
            </a:r>
            <a:r>
              <a:rPr lang="en-IT" sz="1600" dirty="0"/>
              <a:t>ummer 2015/2016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3A129-F9E2-E88D-BAE9-969FDDA36F1B}"/>
              </a:ext>
            </a:extLst>
          </p:cNvPr>
          <p:cNvSpPr txBox="1"/>
          <p:nvPr/>
        </p:nvSpPr>
        <p:spPr>
          <a:xfrm>
            <a:off x="7953002" y="5843343"/>
            <a:ext cx="2562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Maitri</a:t>
            </a:r>
          </a:p>
          <a:p>
            <a:r>
              <a:rPr lang="en-IT" sz="1600" dirty="0"/>
              <a:t>pyanometer data</a:t>
            </a:r>
          </a:p>
          <a:p>
            <a:r>
              <a:rPr lang="en-GB" sz="1600" dirty="0"/>
              <a:t>S</a:t>
            </a:r>
            <a:r>
              <a:rPr lang="en-IT" sz="1600" dirty="0"/>
              <a:t>ince?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823BEC-4246-8F97-1CF8-9770FB7235EE}"/>
              </a:ext>
            </a:extLst>
          </p:cNvPr>
          <p:cNvSpPr txBox="1"/>
          <p:nvPr/>
        </p:nvSpPr>
        <p:spPr>
          <a:xfrm>
            <a:off x="877009" y="5035596"/>
            <a:ext cx="233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B0F0"/>
                </a:solidFill>
              </a:rPr>
              <a:t>Johann Gregor Mendel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4EF2B1-BDC5-3F62-AF74-893EBED6824E}"/>
              </a:ext>
            </a:extLst>
          </p:cNvPr>
          <p:cNvSpPr txBox="1"/>
          <p:nvPr/>
        </p:nvSpPr>
        <p:spPr>
          <a:xfrm>
            <a:off x="6940250" y="597640"/>
            <a:ext cx="98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B0F0"/>
                </a:solidFill>
              </a:rPr>
              <a:t>Mawson</a:t>
            </a:r>
          </a:p>
        </p:txBody>
      </p:sp>
      <p:sp>
        <p:nvSpPr>
          <p:cNvPr id="41" name="Sun 40">
            <a:extLst>
              <a:ext uri="{FF2B5EF4-FFF2-40B4-BE49-F238E27FC236}">
                <a16:creationId xmlns:a16="http://schemas.microsoft.com/office/drawing/2014/main" id="{E97B0F74-1385-EEDA-F6DA-F8FD4085834F}"/>
              </a:ext>
            </a:extLst>
          </p:cNvPr>
          <p:cNvSpPr/>
          <p:nvPr/>
        </p:nvSpPr>
        <p:spPr>
          <a:xfrm>
            <a:off x="4311556" y="2845806"/>
            <a:ext cx="209189" cy="20574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Sun 42">
            <a:extLst>
              <a:ext uri="{FF2B5EF4-FFF2-40B4-BE49-F238E27FC236}">
                <a16:creationId xmlns:a16="http://schemas.microsoft.com/office/drawing/2014/main" id="{C58F762B-4C82-40AE-9169-409CDD5287F1}"/>
              </a:ext>
            </a:extLst>
          </p:cNvPr>
          <p:cNvSpPr/>
          <p:nvPr/>
        </p:nvSpPr>
        <p:spPr>
          <a:xfrm>
            <a:off x="7107512" y="3256621"/>
            <a:ext cx="209189" cy="20574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Sun 43">
            <a:extLst>
              <a:ext uri="{FF2B5EF4-FFF2-40B4-BE49-F238E27FC236}">
                <a16:creationId xmlns:a16="http://schemas.microsoft.com/office/drawing/2014/main" id="{87E32ADE-26D5-5B2B-61E7-781B29FA0CE9}"/>
              </a:ext>
            </a:extLst>
          </p:cNvPr>
          <p:cNvSpPr/>
          <p:nvPr/>
        </p:nvSpPr>
        <p:spPr>
          <a:xfrm>
            <a:off x="7329316" y="3746862"/>
            <a:ext cx="209189" cy="20574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658988-3610-AB02-F340-9373001E4CFC}"/>
              </a:ext>
            </a:extLst>
          </p:cNvPr>
          <p:cNvSpPr txBox="1"/>
          <p:nvPr/>
        </p:nvSpPr>
        <p:spPr>
          <a:xfrm>
            <a:off x="3334396" y="9784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B0F0"/>
                </a:solidFill>
              </a:rPr>
              <a:t>Aboa</a:t>
            </a: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6FA681C0-C1D2-99E3-75FF-76B53071B36F}"/>
              </a:ext>
            </a:extLst>
          </p:cNvPr>
          <p:cNvSpPr/>
          <p:nvPr/>
        </p:nvSpPr>
        <p:spPr>
          <a:xfrm>
            <a:off x="4269630" y="2648402"/>
            <a:ext cx="209189" cy="20574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0986FD6A-F74E-1D64-2A58-DD81F3898852}"/>
              </a:ext>
            </a:extLst>
          </p:cNvPr>
          <p:cNvSpPr/>
          <p:nvPr/>
        </p:nvSpPr>
        <p:spPr>
          <a:xfrm>
            <a:off x="3913599" y="2679525"/>
            <a:ext cx="209189" cy="20574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313A78AC-E2F6-943E-5943-01144EE456FF}"/>
              </a:ext>
            </a:extLst>
          </p:cNvPr>
          <p:cNvSpPr/>
          <p:nvPr/>
        </p:nvSpPr>
        <p:spPr>
          <a:xfrm>
            <a:off x="5899044" y="4425547"/>
            <a:ext cx="209189" cy="20574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Sun 20">
            <a:extLst>
              <a:ext uri="{FF2B5EF4-FFF2-40B4-BE49-F238E27FC236}">
                <a16:creationId xmlns:a16="http://schemas.microsoft.com/office/drawing/2014/main" id="{F157B551-3776-39E6-7A99-88850B3250EF}"/>
              </a:ext>
            </a:extLst>
          </p:cNvPr>
          <p:cNvSpPr/>
          <p:nvPr/>
        </p:nvSpPr>
        <p:spPr>
          <a:xfrm>
            <a:off x="5960090" y="4596468"/>
            <a:ext cx="209189" cy="20574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Sun 25">
            <a:extLst>
              <a:ext uri="{FF2B5EF4-FFF2-40B4-BE49-F238E27FC236}">
                <a16:creationId xmlns:a16="http://schemas.microsoft.com/office/drawing/2014/main" id="{96B27C96-8D24-1C6A-8C59-0686E702C80F}"/>
              </a:ext>
            </a:extLst>
          </p:cNvPr>
          <p:cNvSpPr/>
          <p:nvPr/>
        </p:nvSpPr>
        <p:spPr>
          <a:xfrm>
            <a:off x="5886811" y="2230259"/>
            <a:ext cx="209189" cy="20574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822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6" grpId="0"/>
      <p:bldP spid="17" grpId="0"/>
      <p:bldP spid="33" grpId="0"/>
      <p:bldP spid="40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EC71AA-EDB2-8C6D-6C42-D4152A6BF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571" y="1257121"/>
            <a:ext cx="4353042" cy="531763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C586927-1462-0B66-B987-BB3549E1336B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CD8386C-AD59-60FA-736D-85F3B585752E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78BE99-E5A7-320F-9045-EC0878A93664}"/>
              </a:ext>
            </a:extLst>
          </p:cNvPr>
          <p:cNvSpPr txBox="1"/>
          <p:nvPr/>
        </p:nvSpPr>
        <p:spPr>
          <a:xfrm>
            <a:off x="694800" y="180000"/>
            <a:ext cx="798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+mj-lt"/>
              </a:rPr>
              <a:t>present status: b</a:t>
            </a:r>
            <a:r>
              <a:rPr lang="en-IT" sz="3600" dirty="0">
                <a:solidFill>
                  <a:srgbClr val="0070C0"/>
                </a:solidFill>
                <a:latin typeface="+mj-lt"/>
              </a:rPr>
              <a:t>est practises in Antarctica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B0524-BC30-F5E1-5D32-567CED2CE447}"/>
              </a:ext>
            </a:extLst>
          </p:cNvPr>
          <p:cNvSpPr txBox="1"/>
          <p:nvPr/>
        </p:nvSpPr>
        <p:spPr>
          <a:xfrm>
            <a:off x="694800" y="1099784"/>
            <a:ext cx="72965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Baseline Surface Radiation Network</a:t>
            </a:r>
          </a:p>
          <a:p>
            <a:r>
              <a:rPr lang="en-IT" sz="1600" dirty="0"/>
              <a:t>(</a:t>
            </a:r>
            <a:r>
              <a:rPr lang="en-GB" sz="1600" dirty="0">
                <a:hlinkClick r:id="rId4"/>
              </a:rPr>
              <a:t>https://bsrn.awi.de/</a:t>
            </a:r>
            <a:r>
              <a:rPr lang="en-IT" sz="1600" dirty="0"/>
              <a:t>)</a:t>
            </a:r>
            <a:endParaRPr lang="en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designated as a Global Climate Observing System recognized network for global surface radiation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IT" sz="2000" dirty="0">
                <a:solidFill>
                  <a:schemeClr val="accent5">
                    <a:lumMod val="75000"/>
                  </a:schemeClr>
                </a:solidFill>
              </a:rPr>
              <a:t>ssential </a:t>
            </a:r>
            <a:r>
              <a:rPr lang="en-IT" sz="2000" dirty="0"/>
              <a:t>and ancillary measurements (</a:t>
            </a:r>
            <a:r>
              <a:rPr lang="en-GB" sz="2000" dirty="0"/>
              <a:t>with instruments of the highest available accuracy and with high temporal resolution [1 to 3 minutes])</a:t>
            </a:r>
            <a:r>
              <a:rPr lang="en-IT" sz="20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IT" sz="2000" dirty="0">
                <a:solidFill>
                  <a:schemeClr val="accent5">
                    <a:lumMod val="75000"/>
                  </a:schemeClr>
                </a:solidFill>
              </a:rPr>
              <a:t>global 	shortwave radiation </a:t>
            </a:r>
            <a:r>
              <a:rPr lang="en-IT" sz="2000" dirty="0"/>
              <a:t>&amp; UV b radiation &amp; UV a radiation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IT" sz="2000" dirty="0">
                <a:solidFill>
                  <a:schemeClr val="accent5">
                    <a:lumMod val="75000"/>
                  </a:schemeClr>
                </a:solidFill>
              </a:rPr>
              <a:t>diffuse 	shortwave radiation </a:t>
            </a:r>
            <a:r>
              <a:rPr lang="en-IT" sz="2000" dirty="0"/>
              <a:t>&amp; UV b radiation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IT" sz="2000" dirty="0">
                <a:solidFill>
                  <a:schemeClr val="accent5">
                    <a:lumMod val="75000"/>
                  </a:schemeClr>
                </a:solidFill>
              </a:rPr>
              <a:t>direct	shortwave radiation </a:t>
            </a:r>
            <a:r>
              <a:rPr lang="en-IT" sz="2000" dirty="0"/>
              <a:t>&amp; UV b radiation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IT" sz="2000" dirty="0"/>
              <a:t>upward	shortwave radiation &amp; UV b radiation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IT" sz="2000" dirty="0">
                <a:solidFill>
                  <a:schemeClr val="accent5">
                    <a:lumMod val="75000"/>
                  </a:schemeClr>
                </a:solidFill>
              </a:rPr>
              <a:t>downward	longwave radiation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IT" sz="2000" dirty="0"/>
              <a:t>upward	longwave radiation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IT" sz="2000" dirty="0">
                <a:solidFill>
                  <a:schemeClr val="accent5">
                    <a:lumMod val="75000"/>
                  </a:schemeClr>
                </a:solidFill>
              </a:rPr>
              <a:t>T, RH, P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/>
              <a:t>T</a:t>
            </a:r>
            <a:r>
              <a:rPr lang="en-IT" sz="2000" dirty="0"/>
              <a:t>otal cloud amount, cloud base height, cloud liquid water</a:t>
            </a:r>
            <a:br>
              <a:rPr lang="en-IT" sz="2000" dirty="0"/>
            </a:br>
            <a:r>
              <a:rPr lang="en-IT" sz="2000" dirty="0"/>
              <a:t>+ other measurements at different heights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</a:t>
            </a:r>
            <a:r>
              <a:rPr lang="en-IT" sz="2000" dirty="0"/>
              <a:t>pecific quality controls tests</a:t>
            </a:r>
          </a:p>
        </p:txBody>
      </p:sp>
    </p:spTree>
    <p:extLst>
      <p:ext uri="{BB962C8B-B14F-4D97-AF65-F5344CB8AC3E}">
        <p14:creationId xmlns:p14="http://schemas.microsoft.com/office/powerpoint/2010/main" val="63074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51008CF-E87E-9B16-625F-6D384051F11F}"/>
              </a:ext>
            </a:extLst>
          </p:cNvPr>
          <p:cNvSpPr txBox="1"/>
          <p:nvPr/>
        </p:nvSpPr>
        <p:spPr>
          <a:xfrm>
            <a:off x="693822" y="180000"/>
            <a:ext cx="105002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0070C0"/>
                </a:solidFill>
                <a:latin typeface="+mj-lt"/>
              </a:rPr>
              <a:t>present status: </a:t>
            </a:r>
            <a:r>
              <a:rPr lang="it-IT" sz="3600" dirty="0" err="1">
                <a:solidFill>
                  <a:srgbClr val="0070C0"/>
                </a:solidFill>
                <a:latin typeface="+mj-lt"/>
              </a:rPr>
              <a:t>operating</a:t>
            </a:r>
            <a:r>
              <a:rPr lang="it-IT" sz="3600" dirty="0">
                <a:solidFill>
                  <a:srgbClr val="0070C0"/>
                </a:solidFill>
                <a:latin typeface="+mj-lt"/>
              </a:rPr>
              <a:t> challenges in </a:t>
            </a:r>
            <a:r>
              <a:rPr lang="it-IT" sz="3600" dirty="0" err="1">
                <a:solidFill>
                  <a:srgbClr val="0070C0"/>
                </a:solidFill>
                <a:latin typeface="+mj-lt"/>
              </a:rPr>
              <a:t>harsh</a:t>
            </a:r>
            <a:r>
              <a:rPr lang="it-IT" sz="36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it-IT" sz="3600" dirty="0" err="1">
                <a:solidFill>
                  <a:srgbClr val="0070C0"/>
                </a:solidFill>
                <a:latin typeface="+mj-lt"/>
              </a:rPr>
              <a:t>cold</a:t>
            </a:r>
            <a:r>
              <a:rPr lang="it-IT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3600" dirty="0" err="1">
                <a:solidFill>
                  <a:srgbClr val="0070C0"/>
                </a:solidFill>
                <a:latin typeface="+mj-lt"/>
              </a:rPr>
              <a:t>environment</a:t>
            </a:r>
            <a:r>
              <a:rPr lang="it-IT" sz="3600" dirty="0">
                <a:solidFill>
                  <a:srgbClr val="0070C0"/>
                </a:solidFill>
                <a:latin typeface="+mj-lt"/>
              </a:rPr>
              <a:t> </a:t>
            </a:r>
            <a:endParaRPr lang="en-IT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754F5DC-5D39-E422-534C-FE5BDEADA931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CEC380E-2247-56AB-C7E2-F66ADA4FD81D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246DD-5797-A56C-3277-7644A50C1F3F}"/>
              </a:ext>
            </a:extLst>
          </p:cNvPr>
          <p:cNvSpPr txBox="1"/>
          <p:nvPr/>
        </p:nvSpPr>
        <p:spPr>
          <a:xfrm>
            <a:off x="693822" y="1510900"/>
            <a:ext cx="38570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Cold climate regimes give rise to 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adverse frost, riming, and snow, affecting both instrumentation and measurements.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000" dirty="0">
              <a:highlight>
                <a:srgbClr val="FF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Other problems can arise from using the instrumentation at much colder temperatures than usually manufactured for.</a:t>
            </a:r>
            <a:endParaRPr lang="en-IT" dirty="0"/>
          </a:p>
        </p:txBody>
      </p:sp>
      <p:pic>
        <p:nvPicPr>
          <p:cNvPr id="13" name="Picture 12" descr="A picture containing sky, outdoor, winter, water&#10;&#10;Description automatically generated">
            <a:extLst>
              <a:ext uri="{FF2B5EF4-FFF2-40B4-BE49-F238E27FC236}">
                <a16:creationId xmlns:a16="http://schemas.microsoft.com/office/drawing/2014/main" id="{CF50E437-6196-6C40-CA22-D2C30FFDF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426" y="1692425"/>
            <a:ext cx="6647973" cy="22159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55D98B-60FE-E0B8-7101-C20004FB86E8}"/>
              </a:ext>
            </a:extLst>
          </p:cNvPr>
          <p:cNvSpPr txBox="1"/>
          <p:nvPr/>
        </p:nvSpPr>
        <p:spPr>
          <a:xfrm>
            <a:off x="6343168" y="1169205"/>
            <a:ext cx="406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D-ICE instrumentation (credit: Bryan Thomas, NOAA)</a:t>
            </a:r>
            <a:br>
              <a:rPr lang="en-I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https://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</a:rPr>
              <a:t>psl.noaa.gov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/news/2021/020221.html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D829D-618E-19CB-83BD-35CC0333D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42198" r="-2740" b="16894"/>
          <a:stretch/>
        </p:blipFill>
        <p:spPr>
          <a:xfrm>
            <a:off x="7977171" y="3998414"/>
            <a:ext cx="3521007" cy="1983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14B94-2FDC-EB95-10FE-56DDAADE9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092"/>
          <a:stretch/>
        </p:blipFill>
        <p:spPr>
          <a:xfrm>
            <a:off x="5282955" y="3908416"/>
            <a:ext cx="3427111" cy="1983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4489CC-D5F9-2275-2E80-F2C07E829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75"/>
          <a:stretch/>
        </p:blipFill>
        <p:spPr>
          <a:xfrm>
            <a:off x="6662766" y="5936838"/>
            <a:ext cx="3427111" cy="8984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E40741-006C-C20A-9608-B58CA0853D53}"/>
              </a:ext>
            </a:extLst>
          </p:cNvPr>
          <p:cNvSpPr txBox="1"/>
          <p:nvPr/>
        </p:nvSpPr>
        <p:spPr>
          <a:xfrm>
            <a:off x="9737674" y="6580634"/>
            <a:ext cx="136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2">
                    <a:lumMod val="50000"/>
                  </a:schemeClr>
                </a:solidFill>
              </a:rPr>
              <a:t>Cox et al. (2021)</a:t>
            </a:r>
          </a:p>
        </p:txBody>
      </p:sp>
      <p:pic>
        <p:nvPicPr>
          <p:cNvPr id="3" name="Picture 47">
            <a:extLst>
              <a:ext uri="{FF2B5EF4-FFF2-40B4-BE49-F238E27FC236}">
                <a16:creationId xmlns:a16="http://schemas.microsoft.com/office/drawing/2014/main" id="{0D8B0E1F-978D-1EEC-83F6-5163BEDC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63" y="4137410"/>
            <a:ext cx="3035667" cy="224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3AA49A-1C7D-1AE7-6AE7-E37FD2A07261}"/>
              </a:ext>
            </a:extLst>
          </p:cNvPr>
          <p:cNvSpPr txBox="1"/>
          <p:nvPr/>
        </p:nvSpPr>
        <p:spPr>
          <a:xfrm>
            <a:off x="1938353" y="6451883"/>
            <a:ext cx="1773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2">
                    <a:lumMod val="50000"/>
                  </a:schemeClr>
                </a:solidFill>
              </a:rPr>
              <a:t>Schioppo et al. (2008)</a:t>
            </a:r>
          </a:p>
        </p:txBody>
      </p:sp>
    </p:spTree>
    <p:extLst>
      <p:ext uri="{BB962C8B-B14F-4D97-AF65-F5344CB8AC3E}">
        <p14:creationId xmlns:p14="http://schemas.microsoft.com/office/powerpoint/2010/main" val="250347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0090-013D-2350-222C-6ABFC37A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80000"/>
            <a:ext cx="10800000" cy="7200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Data system</a:t>
            </a:r>
            <a:endParaRPr lang="en-IT" sz="4000" dirty="0">
              <a:solidFill>
                <a:srgbClr val="0070C0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E7859C1-346B-3777-3B91-3272333C7C4E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FAA657B-30CB-5DE1-FBB6-B4BBCCC2D66B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704FB61-A55E-C65F-73B1-A50414E2640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582140" y="2367323"/>
            <a:ext cx="4596120" cy="3447000"/>
          </a:xfrm>
          <a:prstGeom prst="rect">
            <a:avLst/>
          </a:prstGeom>
          <a:ln w="0">
            <a:noFill/>
          </a:ln>
        </p:spPr>
      </p:pic>
      <p:sp>
        <p:nvSpPr>
          <p:cNvPr id="12" name="PlaceHolder 2">
            <a:extLst>
              <a:ext uri="{FF2B5EF4-FFF2-40B4-BE49-F238E27FC236}">
                <a16:creationId xmlns:a16="http://schemas.microsoft.com/office/drawing/2014/main" id="{450E8C10-9B34-C3B6-2986-91D7F0E01F44}"/>
              </a:ext>
            </a:extLst>
          </p:cNvPr>
          <p:cNvSpPr txBox="1">
            <a:spLocks/>
          </p:cNvSpPr>
          <p:nvPr/>
        </p:nvSpPr>
        <p:spPr>
          <a:xfrm>
            <a:off x="694800" y="3420000"/>
            <a:ext cx="10800000" cy="3447000"/>
          </a:xfrm>
          <a:prstGeom prst="rect">
            <a:avLst/>
          </a:prstGeom>
          <a:noFill/>
          <a:ln w="0">
            <a:noFill/>
          </a:ln>
        </p:spPr>
        <p:txBody>
          <a:bodyPr vert="horz" lIns="0" tIns="45000" rIns="0" bIns="4500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8200" indent="-228600">
              <a:lnSpc>
                <a:spcPct val="150000"/>
              </a:lnSpc>
              <a:spcBef>
                <a:spcPts val="1199"/>
              </a:spcBef>
              <a:spcAft>
                <a:spcPts val="201"/>
              </a:spcAft>
              <a:buClr>
                <a:srgbClr val="1CADE4"/>
              </a:buClr>
              <a:buFont typeface="Calibri Light"/>
              <a:buAutoNum type="arabicPeriod"/>
            </a:pPr>
            <a:r>
              <a:rPr lang="en-US" sz="2000" spc="-1" dirty="0">
                <a:solidFill>
                  <a:srgbClr val="404040"/>
                </a:solidFill>
                <a:latin typeface="Calibri"/>
              </a:rPr>
              <a:t> No “common solution/specification” imposition</a:t>
            </a:r>
            <a:endParaRPr lang="it-IT" sz="2000" spc="-1" dirty="0">
              <a:latin typeface="Arial"/>
            </a:endParaRPr>
          </a:p>
          <a:p>
            <a:pPr marL="538200" indent="-228600">
              <a:lnSpc>
                <a:spcPct val="150000"/>
              </a:lnSpc>
              <a:spcBef>
                <a:spcPts val="1199"/>
              </a:spcBef>
              <a:spcAft>
                <a:spcPts val="201"/>
              </a:spcAft>
              <a:buClr>
                <a:srgbClr val="1CADE4"/>
              </a:buClr>
              <a:buFont typeface="Calibri Light"/>
              <a:buAutoNum type="arabicPeriod"/>
            </a:pPr>
            <a:r>
              <a:rPr lang="en-US" sz="2000" spc="-1" dirty="0">
                <a:solidFill>
                  <a:srgbClr val="404040"/>
                </a:solidFill>
                <a:latin typeface="Calibri"/>
              </a:rPr>
              <a:t>Use of open standards </a:t>
            </a:r>
            <a:endParaRPr lang="it-IT" sz="2000" spc="-1" dirty="0">
              <a:latin typeface="Arial"/>
            </a:endParaRPr>
          </a:p>
          <a:p>
            <a:pPr marL="538200" indent="-228600">
              <a:lnSpc>
                <a:spcPct val="150000"/>
              </a:lnSpc>
              <a:spcBef>
                <a:spcPts val="1199"/>
              </a:spcBef>
              <a:spcAft>
                <a:spcPts val="201"/>
              </a:spcAft>
              <a:buClr>
                <a:srgbClr val="1CADE4"/>
              </a:buClr>
              <a:buFont typeface="Calibri Light"/>
              <a:buAutoNum type="arabicPeriod"/>
            </a:pPr>
            <a:r>
              <a:rPr lang="en-US" sz="2000" spc="-1" dirty="0">
                <a:solidFill>
                  <a:srgbClr val="404040"/>
                </a:solidFill>
                <a:latin typeface="Calibri"/>
              </a:rPr>
              <a:t> Interoperability</a:t>
            </a:r>
            <a:endParaRPr lang="it-IT" sz="2000" spc="-1" dirty="0">
              <a:latin typeface="Arial"/>
            </a:endParaRPr>
          </a:p>
          <a:p>
            <a:pPr marL="538200" indent="-228600">
              <a:lnSpc>
                <a:spcPct val="150000"/>
              </a:lnSpc>
              <a:spcBef>
                <a:spcPts val="1199"/>
              </a:spcBef>
              <a:spcAft>
                <a:spcPts val="201"/>
              </a:spcAft>
              <a:buClr>
                <a:srgbClr val="1CADE4"/>
              </a:buClr>
              <a:buFont typeface="Calibri Light"/>
              <a:buAutoNum type="arabicPeriod"/>
            </a:pPr>
            <a:r>
              <a:rPr lang="en-US" sz="2000" spc="-1" dirty="0">
                <a:solidFill>
                  <a:srgbClr val="404040"/>
                </a:solidFill>
                <a:latin typeface="Calibri"/>
              </a:rPr>
              <a:t>Common “high-level” entry point platform for discovering, accessing, providing common services</a:t>
            </a:r>
            <a:endParaRPr lang="it-IT" sz="2000" spc="-1" dirty="0">
              <a:latin typeface="Arial"/>
            </a:endParaRPr>
          </a:p>
        </p:txBody>
      </p:sp>
      <p:grpSp>
        <p:nvGrpSpPr>
          <p:cNvPr id="13" name="Gruppo 2">
            <a:extLst>
              <a:ext uri="{FF2B5EF4-FFF2-40B4-BE49-F238E27FC236}">
                <a16:creationId xmlns:a16="http://schemas.microsoft.com/office/drawing/2014/main" id="{7162AA3F-1534-E8C2-4F1C-0D883A1B5C5C}"/>
              </a:ext>
            </a:extLst>
          </p:cNvPr>
          <p:cNvGrpSpPr/>
          <p:nvPr/>
        </p:nvGrpSpPr>
        <p:grpSpPr>
          <a:xfrm>
            <a:off x="516194" y="2642506"/>
            <a:ext cx="7102440" cy="580680"/>
            <a:chOff x="359640" y="2478600"/>
            <a:chExt cx="7102440" cy="580680"/>
          </a:xfrm>
        </p:grpSpPr>
        <p:pic>
          <p:nvPicPr>
            <p:cNvPr id="14" name="Immagine 10">
              <a:extLst>
                <a:ext uri="{FF2B5EF4-FFF2-40B4-BE49-F238E27FC236}">
                  <a16:creationId xmlns:a16="http://schemas.microsoft.com/office/drawing/2014/main" id="{4A580011-C694-58BF-498A-0D97B50FA523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359640" y="2478600"/>
              <a:ext cx="714960" cy="579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" name="Immagine 11">
              <a:extLst>
                <a:ext uri="{FF2B5EF4-FFF2-40B4-BE49-F238E27FC236}">
                  <a16:creationId xmlns:a16="http://schemas.microsoft.com/office/drawing/2014/main" id="{3C70070E-0324-4A00-5A50-FBE0442D8CED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374840" y="2494080"/>
              <a:ext cx="667800" cy="541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" name="Immagine 12">
              <a:extLst>
                <a:ext uri="{FF2B5EF4-FFF2-40B4-BE49-F238E27FC236}">
                  <a16:creationId xmlns:a16="http://schemas.microsoft.com/office/drawing/2014/main" id="{39B76A17-AEC3-4B42-F4C0-322589DC8EF6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5754600" y="2489040"/>
              <a:ext cx="656280" cy="551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" name="Immagine 13">
              <a:extLst>
                <a:ext uri="{FF2B5EF4-FFF2-40B4-BE49-F238E27FC236}">
                  <a16:creationId xmlns:a16="http://schemas.microsoft.com/office/drawing/2014/main" id="{C049EFEF-5BD4-A51D-52BC-4BF263B43CC9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2416680" y="2503080"/>
              <a:ext cx="679680" cy="522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" name="Immagine 14">
              <a:extLst>
                <a:ext uri="{FF2B5EF4-FFF2-40B4-BE49-F238E27FC236}">
                  <a16:creationId xmlns:a16="http://schemas.microsoft.com/office/drawing/2014/main" id="{FD45AE3F-A375-2721-B1FA-B7EC489D1C63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3518640" y="2489040"/>
              <a:ext cx="691200" cy="541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" name="Immagine 15">
              <a:extLst>
                <a:ext uri="{FF2B5EF4-FFF2-40B4-BE49-F238E27FC236}">
                  <a16:creationId xmlns:a16="http://schemas.microsoft.com/office/drawing/2014/main" id="{08F74910-4DDE-1B5B-B2D9-93AB296D5EF2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94280" y="2497680"/>
              <a:ext cx="667800" cy="541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" name="Immagine 16">
              <a:extLst>
                <a:ext uri="{FF2B5EF4-FFF2-40B4-BE49-F238E27FC236}">
                  <a16:creationId xmlns:a16="http://schemas.microsoft.com/office/drawing/2014/main" id="{F64A2ABC-5078-4533-4208-900EA171918F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4654080" y="2479320"/>
              <a:ext cx="632880" cy="579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92B27CE-1F20-6516-3EAB-85FD2F02CF58}"/>
              </a:ext>
            </a:extLst>
          </p:cNvPr>
          <p:cNvSpPr/>
          <p:nvPr/>
        </p:nvSpPr>
        <p:spPr>
          <a:xfrm>
            <a:off x="516194" y="1401692"/>
            <a:ext cx="10351800" cy="102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0960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404040"/>
                </a:solidFill>
                <a:latin typeface="Calibri"/>
                <a:ea typeface="DejaVu Sans"/>
              </a:rPr>
              <a:t>Connect and serve different partners from different scientific or society domains </a:t>
            </a:r>
            <a:endParaRPr lang="it-IT" sz="2000" strike="noStrike" spc="-1" dirty="0">
              <a:latin typeface="Arial"/>
            </a:endParaRPr>
          </a:p>
          <a:p>
            <a:pPr marL="30960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404040"/>
                </a:solidFill>
                <a:latin typeface="Calibri"/>
                <a:ea typeface="DejaVu Sans"/>
              </a:rPr>
              <a:t>by means of: subject areas; organization; digital systems</a:t>
            </a: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269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CFD1150C-FA19-EEDA-8288-A24276C564EB}"/>
              </a:ext>
            </a:extLst>
          </p:cNvPr>
          <p:cNvSpPr/>
          <p:nvPr/>
        </p:nvSpPr>
        <p:spPr>
          <a:xfrm>
            <a:off x="11194026" y="-6114"/>
            <a:ext cx="1012722" cy="1023753"/>
          </a:xfrm>
          <a:custGeom>
            <a:avLst/>
            <a:gdLst>
              <a:gd name="connsiteX0" fmla="*/ 2189 w 565356"/>
              <a:gd name="connsiteY0" fmla="*/ 0 h 559543"/>
              <a:gd name="connsiteX1" fmla="*/ 565356 w 565356"/>
              <a:gd name="connsiteY1" fmla="*/ 0 h 559543"/>
              <a:gd name="connsiteX2" fmla="*/ 565356 w 565356"/>
              <a:gd name="connsiteY2" fmla="*/ 558089 h 559543"/>
              <a:gd name="connsiteX3" fmla="*/ 550607 w 565356"/>
              <a:gd name="connsiteY3" fmla="*/ 559543 h 559543"/>
              <a:gd name="connsiteX4" fmla="*/ 0 w 565356"/>
              <a:gd name="connsiteY4" fmla="*/ 21227 h 5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356" h="559543">
                <a:moveTo>
                  <a:pt x="2189" y="0"/>
                </a:moveTo>
                <a:lnTo>
                  <a:pt x="565356" y="0"/>
                </a:lnTo>
                <a:lnTo>
                  <a:pt x="565356" y="558089"/>
                </a:lnTo>
                <a:lnTo>
                  <a:pt x="550607" y="559543"/>
                </a:lnTo>
                <a:cubicBezTo>
                  <a:pt x="246515" y="559543"/>
                  <a:pt x="0" y="318531"/>
                  <a:pt x="0" y="212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78239C7-D101-B75B-976E-00078A4C42D4}"/>
              </a:ext>
            </a:extLst>
          </p:cNvPr>
          <p:cNvSpPr/>
          <p:nvPr/>
        </p:nvSpPr>
        <p:spPr>
          <a:xfrm>
            <a:off x="0" y="6386052"/>
            <a:ext cx="516194" cy="471948"/>
          </a:xfrm>
          <a:custGeom>
            <a:avLst/>
            <a:gdLst>
              <a:gd name="connsiteX0" fmla="*/ 0 w 694404"/>
              <a:gd name="connsiteY0" fmla="*/ 0 h 662782"/>
              <a:gd name="connsiteX1" fmla="*/ 694404 w 694404"/>
              <a:gd name="connsiteY1" fmla="*/ 662782 h 662782"/>
              <a:gd name="connsiteX2" fmla="*/ 0 w 694404"/>
              <a:gd name="connsiteY2" fmla="*/ 662782 h 6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404" h="662782">
                <a:moveTo>
                  <a:pt x="0" y="0"/>
                </a:moveTo>
                <a:cubicBezTo>
                  <a:pt x="383509" y="0"/>
                  <a:pt x="694404" y="296738"/>
                  <a:pt x="694404" y="662782"/>
                </a:cubicBezTo>
                <a:lnTo>
                  <a:pt x="0" y="662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pic>
        <p:nvPicPr>
          <p:cNvPr id="10" name="Picture 9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CF7CC75F-7BEC-B0C6-3FCC-5F0163CF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03" y="900000"/>
            <a:ext cx="7772400" cy="3817829"/>
          </a:xfrm>
          <a:prstGeom prst="rect">
            <a:avLst/>
          </a:prstGeom>
        </p:spPr>
      </p:pic>
      <p:pic>
        <p:nvPicPr>
          <p:cNvPr id="12" name="Picture 11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12FA89C4-B79C-46E7-D10E-E8554DF1E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803" y="1819070"/>
            <a:ext cx="7772400" cy="3809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3EDDF8-9C10-C743-0443-3194618CB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180000"/>
            <a:ext cx="10800000" cy="720000"/>
          </a:xfrm>
        </p:spPr>
        <p:txBody>
          <a:bodyPr>
            <a:normAutofit/>
          </a:bodyPr>
          <a:lstStyle/>
          <a:p>
            <a:r>
              <a:rPr lang="en-IT" sz="4000" dirty="0">
                <a:solidFill>
                  <a:srgbClr val="0070C0"/>
                </a:solidFill>
              </a:rPr>
              <a:t>Antarctic Data Hub </a:t>
            </a:r>
            <a:r>
              <a:rPr lang="en-IT" sz="2000" dirty="0"/>
              <a:t>(</a:t>
            </a:r>
            <a:r>
              <a:rPr lang="en-GB" sz="2000" dirty="0"/>
              <a:t>https://map.sochic-h2020.eu/ADH/)</a:t>
            </a:r>
            <a:endParaRPr lang="en-IT" sz="4000" dirty="0"/>
          </a:p>
        </p:txBody>
      </p:sp>
      <p:pic>
        <p:nvPicPr>
          <p:cNvPr id="14" name="Picture 13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D08F7169-A793-CC61-22E0-75377FF7C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497" y="2657623"/>
            <a:ext cx="7772400" cy="360104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A33FD1-8BE4-6DF9-C70B-F9E6E20F4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6" y="1801184"/>
            <a:ext cx="2300904" cy="13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2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</TotalTime>
  <Words>1184</Words>
  <Application>Microsoft Macintosh PowerPoint</Application>
  <PresentationFormat>Widescreen</PresentationFormat>
  <Paragraphs>105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OpenSans</vt:lpstr>
      <vt:lpstr>Office Theme</vt:lpstr>
      <vt:lpstr>Toward an Antarctic Radiation Regional Network (ARRN)</vt:lpstr>
      <vt:lpstr>why surface radiation in Antarctica?           as you all know…</vt:lpstr>
      <vt:lpstr>and why a network?</vt:lpstr>
      <vt:lpstr>PowerPoint Presentation</vt:lpstr>
      <vt:lpstr>PowerPoint Presentation</vt:lpstr>
      <vt:lpstr>PowerPoint Presentation</vt:lpstr>
      <vt:lpstr>PowerPoint Presentation</vt:lpstr>
      <vt:lpstr>Data system</vt:lpstr>
      <vt:lpstr>Antarctic Data Hub (https://map.sochic-h2020.eu/ADH/)</vt:lpstr>
      <vt:lpstr>5– 7 July 2023, online workshop outline</vt:lpstr>
      <vt:lpstr>18 July  2023, (hybrid) meeting at IUGG 2023 Berlin</vt:lpstr>
      <vt:lpstr>thank you!  if you are interested in the workshop you can write me for further information on how to attend (claudia.frangipani@unich.it)  many thanks to the AntClimnow SCAR SRP for the support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an Antarctic Radiation Regional Network</dc:title>
  <dc:creator>Claudia Frangipani</dc:creator>
  <cp:lastModifiedBy>Claudia Frangipani</cp:lastModifiedBy>
  <cp:revision>190</cp:revision>
  <dcterms:created xsi:type="dcterms:W3CDTF">2023-05-17T13:27:53Z</dcterms:created>
  <dcterms:modified xsi:type="dcterms:W3CDTF">2023-06-01T08:47:22Z</dcterms:modified>
</cp:coreProperties>
</file>