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85" r:id="rId6"/>
    <p:sldId id="272" r:id="rId7"/>
    <p:sldId id="282" r:id="rId8"/>
    <p:sldId id="288" r:id="rId9"/>
    <p:sldId id="289" r:id="rId10"/>
    <p:sldId id="284" r:id="rId11"/>
    <p:sldId id="283" r:id="rId12"/>
    <p:sldId id="25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7"/>
    <a:srgbClr val="E2E1E0"/>
    <a:srgbClr val="A5A5A5"/>
    <a:srgbClr val="014E7D"/>
    <a:srgbClr val="D9D9D9"/>
    <a:srgbClr val="E6E6E6"/>
    <a:srgbClr val="3F3F3F"/>
    <a:srgbClr val="014067"/>
    <a:srgbClr val="013657"/>
    <a:srgbClr val="0145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F4C7BE-1EDA-4583-8965-26E58E805C8E}" v="38" dt="2023-05-25T16:20:28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94674" autoAdjust="0"/>
  </p:normalViewPr>
  <p:slideViewPr>
    <p:cSldViewPr snapToGrid="0" showGuides="1">
      <p:cViewPr varScale="1">
        <p:scale>
          <a:sx n="81" d="100"/>
          <a:sy n="81" d="100"/>
        </p:scale>
        <p:origin x="749" y="62"/>
      </p:cViewPr>
      <p:guideLst>
        <p:guide pos="3840"/>
        <p:guide pos="59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6B6CEA-9D67-4670-BA16-4E7A62949C11}" type="doc">
      <dgm:prSet loTypeId="urn:microsoft.com/office/officeart/2018/2/layout/IconLabel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FA99F0D-D34F-4F96-AB33-F6FD6AD2E4A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Motivation</a:t>
          </a:r>
        </a:p>
      </dgm:t>
    </dgm:pt>
    <dgm:pt modelId="{F99085DE-F855-45A5-9200-E48DBF137B9C}" type="parTrans" cxnId="{7451C94E-CAF3-4485-90F0-7DA2EB7746F0}">
      <dgm:prSet/>
      <dgm:spPr/>
      <dgm:t>
        <a:bodyPr/>
        <a:lstStyle/>
        <a:p>
          <a:endParaRPr lang="en-US"/>
        </a:p>
      </dgm:t>
    </dgm:pt>
    <dgm:pt modelId="{1E33BAF8-8001-4BAA-9143-83A292015E95}" type="sibTrans" cxnId="{7451C94E-CAF3-4485-90F0-7DA2EB7746F0}">
      <dgm:prSet/>
      <dgm:spPr/>
      <dgm:t>
        <a:bodyPr/>
        <a:lstStyle/>
        <a:p>
          <a:endParaRPr lang="en-US"/>
        </a:p>
      </dgm:t>
    </dgm:pt>
    <dgm:pt modelId="{625A836F-4008-4E63-B65D-04E690C3EF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Projects</a:t>
          </a:r>
        </a:p>
      </dgm:t>
    </dgm:pt>
    <dgm:pt modelId="{45B57362-CADD-4C3C-9098-7A3889CF16B5}" type="parTrans" cxnId="{DC73FF4A-0FC8-4B9E-8A95-4F4AF0B0668B}">
      <dgm:prSet/>
      <dgm:spPr/>
      <dgm:t>
        <a:bodyPr/>
        <a:lstStyle/>
        <a:p>
          <a:endParaRPr lang="en-US"/>
        </a:p>
      </dgm:t>
    </dgm:pt>
    <dgm:pt modelId="{C0906821-6DCA-4861-8102-05022E2F2D2F}" type="sibTrans" cxnId="{DC73FF4A-0FC8-4B9E-8A95-4F4AF0B0668B}">
      <dgm:prSet/>
      <dgm:spPr/>
      <dgm:t>
        <a:bodyPr/>
        <a:lstStyle/>
        <a:p>
          <a:endParaRPr lang="en-US"/>
        </a:p>
      </dgm:t>
    </dgm:pt>
    <dgm:pt modelId="{EA851A39-B862-4828-97E3-1E733B6489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Questions</a:t>
          </a:r>
        </a:p>
      </dgm:t>
    </dgm:pt>
    <dgm:pt modelId="{852F2DE2-129E-4C99-BC30-451EFC3CC278}" type="parTrans" cxnId="{08E1CF62-6F19-4AA9-A451-29DBCFCB74C8}">
      <dgm:prSet/>
      <dgm:spPr/>
      <dgm:t>
        <a:bodyPr/>
        <a:lstStyle/>
        <a:p>
          <a:endParaRPr lang="en-US"/>
        </a:p>
      </dgm:t>
    </dgm:pt>
    <dgm:pt modelId="{97D15792-2842-45F5-A967-A106646AC998}" type="sibTrans" cxnId="{08E1CF62-6F19-4AA9-A451-29DBCFCB74C8}">
      <dgm:prSet/>
      <dgm:spPr/>
      <dgm:t>
        <a:bodyPr/>
        <a:lstStyle/>
        <a:p>
          <a:endParaRPr lang="en-US"/>
        </a:p>
      </dgm:t>
    </dgm:pt>
    <dgm:pt modelId="{CECAD5AE-2B6A-4887-8E26-B300084FADEC}" type="pres">
      <dgm:prSet presAssocID="{926B6CEA-9D67-4670-BA16-4E7A62949C11}" presName="root" presStyleCnt="0">
        <dgm:presLayoutVars>
          <dgm:dir/>
          <dgm:resizeHandles val="exact"/>
        </dgm:presLayoutVars>
      </dgm:prSet>
      <dgm:spPr/>
    </dgm:pt>
    <dgm:pt modelId="{B5938E91-5D1B-4FFE-B3DB-A7476029B708}" type="pres">
      <dgm:prSet presAssocID="{EFA99F0D-D34F-4F96-AB33-F6FD6AD2E4AC}" presName="compNode" presStyleCnt="0"/>
      <dgm:spPr/>
    </dgm:pt>
    <dgm:pt modelId="{BB913FD9-AF82-45F0-8BAC-61ED8E8A2979}" type="pres">
      <dgm:prSet presAssocID="{EFA99F0D-D34F-4F96-AB33-F6FD6AD2E4A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 and gear with solid fill"/>
        </a:ext>
      </dgm:extLst>
    </dgm:pt>
    <dgm:pt modelId="{A0E87B8E-C75F-4AE3-B197-4B3004FC26BF}" type="pres">
      <dgm:prSet presAssocID="{EFA99F0D-D34F-4F96-AB33-F6FD6AD2E4AC}" presName="spaceRect" presStyleCnt="0"/>
      <dgm:spPr/>
    </dgm:pt>
    <dgm:pt modelId="{0EFC1BA1-4E7B-4763-9A97-042825188D04}" type="pres">
      <dgm:prSet presAssocID="{EFA99F0D-D34F-4F96-AB33-F6FD6AD2E4AC}" presName="textRect" presStyleLbl="revTx" presStyleIdx="0" presStyleCnt="3">
        <dgm:presLayoutVars>
          <dgm:chMax val="1"/>
          <dgm:chPref val="1"/>
        </dgm:presLayoutVars>
      </dgm:prSet>
      <dgm:spPr/>
    </dgm:pt>
    <dgm:pt modelId="{942F2A83-2BDC-4630-8246-80EFCA88BA62}" type="pres">
      <dgm:prSet presAssocID="{1E33BAF8-8001-4BAA-9143-83A292015E95}" presName="sibTrans" presStyleCnt="0"/>
      <dgm:spPr/>
    </dgm:pt>
    <dgm:pt modelId="{56B7C7BD-A5BB-489F-B8A5-47CB9CA3DE28}" type="pres">
      <dgm:prSet presAssocID="{625A836F-4008-4E63-B65D-04E690C3EF30}" presName="compNode" presStyleCnt="0"/>
      <dgm:spPr/>
    </dgm:pt>
    <dgm:pt modelId="{95035879-3C6F-4466-B420-E6EE1C4B63F2}" type="pres">
      <dgm:prSet presAssocID="{625A836F-4008-4E63-B65D-04E690C3EF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st outline"/>
        </a:ext>
      </dgm:extLst>
    </dgm:pt>
    <dgm:pt modelId="{6DF595F4-B48D-4D4C-A2B0-DF4CEA1E7DE6}" type="pres">
      <dgm:prSet presAssocID="{625A836F-4008-4E63-B65D-04E690C3EF30}" presName="spaceRect" presStyleCnt="0"/>
      <dgm:spPr/>
    </dgm:pt>
    <dgm:pt modelId="{9B53B788-89BB-4C54-8066-A9D62B6B0B92}" type="pres">
      <dgm:prSet presAssocID="{625A836F-4008-4E63-B65D-04E690C3EF30}" presName="textRect" presStyleLbl="revTx" presStyleIdx="1" presStyleCnt="3">
        <dgm:presLayoutVars>
          <dgm:chMax val="1"/>
          <dgm:chPref val="1"/>
        </dgm:presLayoutVars>
      </dgm:prSet>
      <dgm:spPr/>
    </dgm:pt>
    <dgm:pt modelId="{0BAC7E90-69AF-47ED-BDD1-A205BDC144EE}" type="pres">
      <dgm:prSet presAssocID="{C0906821-6DCA-4861-8102-05022E2F2D2F}" presName="sibTrans" presStyleCnt="0"/>
      <dgm:spPr/>
    </dgm:pt>
    <dgm:pt modelId="{101A237C-B119-4B17-A69B-D229FDE5186A}" type="pres">
      <dgm:prSet presAssocID="{EA851A39-B862-4828-97E3-1E733B648972}" presName="compNode" presStyleCnt="0"/>
      <dgm:spPr/>
    </dgm:pt>
    <dgm:pt modelId="{B9BAE1CC-DD3A-489F-9DE9-10A88B61D4DA}" type="pres">
      <dgm:prSet presAssocID="{EA851A39-B862-4828-97E3-1E733B64897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CC45AA8E-AF86-497F-B111-1E03931803C3}" type="pres">
      <dgm:prSet presAssocID="{EA851A39-B862-4828-97E3-1E733B648972}" presName="spaceRect" presStyleCnt="0"/>
      <dgm:spPr/>
    </dgm:pt>
    <dgm:pt modelId="{53DF66E3-65B5-4B8A-BF63-547391924468}" type="pres">
      <dgm:prSet presAssocID="{EA851A39-B862-4828-97E3-1E733B64897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988B720-3753-43CE-838C-1912B7C2C8D7}" type="presOf" srcId="{926B6CEA-9D67-4670-BA16-4E7A62949C11}" destId="{CECAD5AE-2B6A-4887-8E26-B300084FADEC}" srcOrd="0" destOrd="0" presId="urn:microsoft.com/office/officeart/2018/2/layout/IconLabelList"/>
    <dgm:cxn modelId="{08E1CF62-6F19-4AA9-A451-29DBCFCB74C8}" srcId="{926B6CEA-9D67-4670-BA16-4E7A62949C11}" destId="{EA851A39-B862-4828-97E3-1E733B648972}" srcOrd="2" destOrd="0" parTransId="{852F2DE2-129E-4C99-BC30-451EFC3CC278}" sibTransId="{97D15792-2842-45F5-A967-A106646AC998}"/>
    <dgm:cxn modelId="{6F09DB49-16AB-4934-A565-8A6950B97336}" type="presOf" srcId="{EFA99F0D-D34F-4F96-AB33-F6FD6AD2E4AC}" destId="{0EFC1BA1-4E7B-4763-9A97-042825188D04}" srcOrd="0" destOrd="0" presId="urn:microsoft.com/office/officeart/2018/2/layout/IconLabelList"/>
    <dgm:cxn modelId="{DC73FF4A-0FC8-4B9E-8A95-4F4AF0B0668B}" srcId="{926B6CEA-9D67-4670-BA16-4E7A62949C11}" destId="{625A836F-4008-4E63-B65D-04E690C3EF30}" srcOrd="1" destOrd="0" parTransId="{45B57362-CADD-4C3C-9098-7A3889CF16B5}" sibTransId="{C0906821-6DCA-4861-8102-05022E2F2D2F}"/>
    <dgm:cxn modelId="{7451C94E-CAF3-4485-90F0-7DA2EB7746F0}" srcId="{926B6CEA-9D67-4670-BA16-4E7A62949C11}" destId="{EFA99F0D-D34F-4F96-AB33-F6FD6AD2E4AC}" srcOrd="0" destOrd="0" parTransId="{F99085DE-F855-45A5-9200-E48DBF137B9C}" sibTransId="{1E33BAF8-8001-4BAA-9143-83A292015E95}"/>
    <dgm:cxn modelId="{D563159D-CEC8-47FD-8570-EF5A148C61DA}" type="presOf" srcId="{625A836F-4008-4E63-B65D-04E690C3EF30}" destId="{9B53B788-89BB-4C54-8066-A9D62B6B0B92}" srcOrd="0" destOrd="0" presId="urn:microsoft.com/office/officeart/2018/2/layout/IconLabelList"/>
    <dgm:cxn modelId="{4C7897C1-4BD5-4F1D-9F66-BAADF34837A4}" type="presOf" srcId="{EA851A39-B862-4828-97E3-1E733B648972}" destId="{53DF66E3-65B5-4B8A-BF63-547391924468}" srcOrd="0" destOrd="0" presId="urn:microsoft.com/office/officeart/2018/2/layout/IconLabelList"/>
    <dgm:cxn modelId="{16ABBCA1-4A4C-4616-BE47-7FF30E7E368E}" type="presParOf" srcId="{CECAD5AE-2B6A-4887-8E26-B300084FADEC}" destId="{B5938E91-5D1B-4FFE-B3DB-A7476029B708}" srcOrd="0" destOrd="0" presId="urn:microsoft.com/office/officeart/2018/2/layout/IconLabelList"/>
    <dgm:cxn modelId="{3D747A0E-2ABD-44F7-B262-48893B5D36C4}" type="presParOf" srcId="{B5938E91-5D1B-4FFE-B3DB-A7476029B708}" destId="{BB913FD9-AF82-45F0-8BAC-61ED8E8A2979}" srcOrd="0" destOrd="0" presId="urn:microsoft.com/office/officeart/2018/2/layout/IconLabelList"/>
    <dgm:cxn modelId="{89A16B0E-73D9-49CE-BF7C-98818FE6F23A}" type="presParOf" srcId="{B5938E91-5D1B-4FFE-B3DB-A7476029B708}" destId="{A0E87B8E-C75F-4AE3-B197-4B3004FC26BF}" srcOrd="1" destOrd="0" presId="urn:microsoft.com/office/officeart/2018/2/layout/IconLabelList"/>
    <dgm:cxn modelId="{2CB5281E-8BD5-4A59-8175-FFFB452E13AA}" type="presParOf" srcId="{B5938E91-5D1B-4FFE-B3DB-A7476029B708}" destId="{0EFC1BA1-4E7B-4763-9A97-042825188D04}" srcOrd="2" destOrd="0" presId="urn:microsoft.com/office/officeart/2018/2/layout/IconLabelList"/>
    <dgm:cxn modelId="{9558FCAA-70AF-44CD-BA1D-E93EFC72F8ED}" type="presParOf" srcId="{CECAD5AE-2B6A-4887-8E26-B300084FADEC}" destId="{942F2A83-2BDC-4630-8246-80EFCA88BA62}" srcOrd="1" destOrd="0" presId="urn:microsoft.com/office/officeart/2018/2/layout/IconLabelList"/>
    <dgm:cxn modelId="{02589037-E7EE-4641-ABF0-085F63889A0C}" type="presParOf" srcId="{CECAD5AE-2B6A-4887-8E26-B300084FADEC}" destId="{56B7C7BD-A5BB-489F-B8A5-47CB9CA3DE28}" srcOrd="2" destOrd="0" presId="urn:microsoft.com/office/officeart/2018/2/layout/IconLabelList"/>
    <dgm:cxn modelId="{5B7E0D03-03D6-4182-B61A-43C19C10D9BB}" type="presParOf" srcId="{56B7C7BD-A5BB-489F-B8A5-47CB9CA3DE28}" destId="{95035879-3C6F-4466-B420-E6EE1C4B63F2}" srcOrd="0" destOrd="0" presId="urn:microsoft.com/office/officeart/2018/2/layout/IconLabelList"/>
    <dgm:cxn modelId="{9DA31D86-8B96-48CB-9A9E-CE62F8F61976}" type="presParOf" srcId="{56B7C7BD-A5BB-489F-B8A5-47CB9CA3DE28}" destId="{6DF595F4-B48D-4D4C-A2B0-DF4CEA1E7DE6}" srcOrd="1" destOrd="0" presId="urn:microsoft.com/office/officeart/2018/2/layout/IconLabelList"/>
    <dgm:cxn modelId="{8B5DF166-848C-4EB3-BC2A-8ABC48E027E2}" type="presParOf" srcId="{56B7C7BD-A5BB-489F-B8A5-47CB9CA3DE28}" destId="{9B53B788-89BB-4C54-8066-A9D62B6B0B92}" srcOrd="2" destOrd="0" presId="urn:microsoft.com/office/officeart/2018/2/layout/IconLabelList"/>
    <dgm:cxn modelId="{81D8470D-C534-44AF-A1D9-49B1C110C54F}" type="presParOf" srcId="{CECAD5AE-2B6A-4887-8E26-B300084FADEC}" destId="{0BAC7E90-69AF-47ED-BDD1-A205BDC144EE}" srcOrd="3" destOrd="0" presId="urn:microsoft.com/office/officeart/2018/2/layout/IconLabelList"/>
    <dgm:cxn modelId="{9FA86667-C15E-446B-B86E-4C64A48B9D13}" type="presParOf" srcId="{CECAD5AE-2B6A-4887-8E26-B300084FADEC}" destId="{101A237C-B119-4B17-A69B-D229FDE5186A}" srcOrd="4" destOrd="0" presId="urn:microsoft.com/office/officeart/2018/2/layout/IconLabelList"/>
    <dgm:cxn modelId="{04411208-0A1B-4BB7-AAA9-30CCA32C683A}" type="presParOf" srcId="{101A237C-B119-4B17-A69B-D229FDE5186A}" destId="{B9BAE1CC-DD3A-489F-9DE9-10A88B61D4DA}" srcOrd="0" destOrd="0" presId="urn:microsoft.com/office/officeart/2018/2/layout/IconLabelList"/>
    <dgm:cxn modelId="{9D1FDD57-A7CF-4DB9-B8DD-871F8EE50C2D}" type="presParOf" srcId="{101A237C-B119-4B17-A69B-D229FDE5186A}" destId="{CC45AA8E-AF86-497F-B111-1E03931803C3}" srcOrd="1" destOrd="0" presId="urn:microsoft.com/office/officeart/2018/2/layout/IconLabelList"/>
    <dgm:cxn modelId="{5C42005C-7CEE-4494-9E6D-93063AE95EB3}" type="presParOf" srcId="{101A237C-B119-4B17-A69B-D229FDE5186A}" destId="{53DF66E3-65B5-4B8A-BF63-54739192446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13FD9-AF82-45F0-8BAC-61ED8E8A2979}">
      <dsp:nvSpPr>
        <dsp:cNvPr id="0" name=""/>
        <dsp:cNvSpPr/>
      </dsp:nvSpPr>
      <dsp:spPr>
        <a:xfrm>
          <a:off x="947201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C1BA1-4E7B-4763-9A97-042825188D04}">
      <dsp:nvSpPr>
        <dsp:cNvPr id="0" name=""/>
        <dsp:cNvSpPr/>
      </dsp:nvSpPr>
      <dsp:spPr>
        <a:xfrm>
          <a:off x="59990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Motivation</a:t>
          </a:r>
        </a:p>
      </dsp:txBody>
      <dsp:txXfrm>
        <a:off x="59990" y="2654049"/>
        <a:ext cx="3226223" cy="720000"/>
      </dsp:txXfrm>
    </dsp:sp>
    <dsp:sp modelId="{95035879-3C6F-4466-B420-E6EE1C4B63F2}">
      <dsp:nvSpPr>
        <dsp:cNvPr id="0" name=""/>
        <dsp:cNvSpPr/>
      </dsp:nvSpPr>
      <dsp:spPr>
        <a:xfrm>
          <a:off x="4738014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3B788-89BB-4C54-8066-A9D62B6B0B92}">
      <dsp:nvSpPr>
        <dsp:cNvPr id="0" name=""/>
        <dsp:cNvSpPr/>
      </dsp:nvSpPr>
      <dsp:spPr>
        <a:xfrm>
          <a:off x="3850802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Projects</a:t>
          </a:r>
        </a:p>
      </dsp:txBody>
      <dsp:txXfrm>
        <a:off x="3850802" y="2654049"/>
        <a:ext cx="3226223" cy="720000"/>
      </dsp:txXfrm>
    </dsp:sp>
    <dsp:sp modelId="{B9BAE1CC-DD3A-489F-9DE9-10A88B61D4DA}">
      <dsp:nvSpPr>
        <dsp:cNvPr id="0" name=""/>
        <dsp:cNvSpPr/>
      </dsp:nvSpPr>
      <dsp:spPr>
        <a:xfrm>
          <a:off x="8528826" y="818755"/>
          <a:ext cx="1451800" cy="14518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F66E3-65B5-4B8A-BF63-547391924468}">
      <dsp:nvSpPr>
        <dsp:cNvPr id="0" name=""/>
        <dsp:cNvSpPr/>
      </dsp:nvSpPr>
      <dsp:spPr>
        <a:xfrm>
          <a:off x="7641615" y="2654049"/>
          <a:ext cx="322622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Questions</a:t>
          </a:r>
        </a:p>
      </dsp:txBody>
      <dsp:txXfrm>
        <a:off x="7641615" y="2654049"/>
        <a:ext cx="3226223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t>5/29/2023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t>5/29/2023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 Post analyses are essential for building foundational knowledge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E</a:t>
            </a:r>
            <a:r>
              <a:rPr lang="en-US" sz="2400" spc="0" dirty="0">
                <a:solidFill>
                  <a:schemeClr val="bg1"/>
                </a:solidFill>
              </a:rPr>
              <a:t>specially true in forecasting</a:t>
            </a: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400" spc="0" dirty="0"/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NPP’s </a:t>
            </a:r>
            <a:r>
              <a:rPr lang="en-US" sz="2400" spc="0" dirty="0"/>
              <a:t>meteorological </a:t>
            </a:r>
            <a:r>
              <a:rPr lang="en-US" sz="2400" spc="0" dirty="0">
                <a:solidFill>
                  <a:schemeClr val="bg1"/>
                </a:solidFill>
              </a:rPr>
              <a:t>knowledge base is aging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Needs to be updated and refreshed to include newly available data, technology, and research.</a:t>
            </a:r>
            <a:endParaRPr lang="en-US" sz="2400" spc="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184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study program used with other new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071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50045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0A6720D-B182-4290-BD91-1D1E4D93060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9051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 title="Subtitle">
            <a:extLst>
              <a:ext uri="{FF2B5EF4-FFF2-40B4-BE49-F238E27FC236}">
                <a16:creationId xmlns:a16="http://schemas.microsoft.com/office/drawing/2014/main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92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917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2074596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284737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1860695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0659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 title="Title">
            <a:extLst>
              <a:ext uri="{FF2B5EF4-FFF2-40B4-BE49-F238E27FC236}">
                <a16:creationId xmlns:a16="http://schemas.microsoft.com/office/drawing/2014/main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084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7A5C384-78D0-4088-9411-AB679057477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341990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658419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E1099AB-ABB9-4706-9E38-357EC2AB40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715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5BB0367-1AFD-4191-AB6F-E9815D136F63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604A2-C574-42DB-B0C4-99715CAA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8330184" cy="11479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A2D954-332B-47D0-BE9F-0F2BDE7795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6131" y="1979613"/>
            <a:ext cx="9139738" cy="28987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665340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3B31A5E-1244-4689-B513-C78E3C4E53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0" name="Title 1" title="Title">
            <a:extLst>
              <a:ext uri="{FF2B5EF4-FFF2-40B4-BE49-F238E27FC236}">
                <a16:creationId xmlns:a16="http://schemas.microsoft.com/office/drawing/2014/main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 title="Subtitle">
            <a:extLst>
              <a:ext uri="{FF2B5EF4-FFF2-40B4-BE49-F238E27FC236}">
                <a16:creationId xmlns:a16="http://schemas.microsoft.com/office/drawing/2014/main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998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 title="Title ">
            <a:extLst>
              <a:ext uri="{FF2B5EF4-FFF2-40B4-BE49-F238E27FC236}">
                <a16:creationId xmlns:a16="http://schemas.microsoft.com/office/drawing/2014/main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230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45720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Content Placeholder 2" title="Bullet Points">
            <a:extLst>
              <a:ext uri="{FF2B5EF4-FFF2-40B4-BE49-F238E27FC236}">
                <a16:creationId xmlns:a16="http://schemas.microsoft.com/office/drawing/2014/main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29540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 title="Subtitle">
            <a:extLst>
              <a:ext uri="{FF2B5EF4-FFF2-40B4-BE49-F238E27FC236}">
                <a16:creationId xmlns:a16="http://schemas.microsoft.com/office/drawing/2014/main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496102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9" name="Title 1" title="Title ">
            <a:extLst>
              <a:ext uri="{FF2B5EF4-FFF2-40B4-BE49-F238E27FC236}">
                <a16:creationId xmlns:a16="http://schemas.microsoft.com/office/drawing/2014/main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241109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24A5A7-66A2-7F43-9A7A-5E13F74F8C0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FR</a:t>
            </a:r>
          </a:p>
        </p:txBody>
      </p:sp>
    </p:spTree>
    <p:extLst>
      <p:ext uri="{BB962C8B-B14F-4D97-AF65-F5344CB8AC3E}">
        <p14:creationId xmlns:p14="http://schemas.microsoft.com/office/powerpoint/2010/main" val="4283110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9111EB29-9262-4594-8717-356AB3816AA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 title="Bullet Points">
            <a:extLst>
              <a:ext uri="{FF2B5EF4-FFF2-40B4-BE49-F238E27FC236}">
                <a16:creationId xmlns:a16="http://schemas.microsoft.com/office/drawing/2014/main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 title="Bullet Points">
            <a:extLst>
              <a:ext uri="{FF2B5EF4-FFF2-40B4-BE49-F238E27FC236}">
                <a16:creationId xmlns:a16="http://schemas.microsoft.com/office/drawing/2014/main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  <a:lvl3pP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IN" dirty="0">
                <a:solidFill>
                  <a:schemeClr val="bg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en-US" noProof="0"/>
              <a:t>Edit Master text styles</a:t>
            </a:r>
          </a:p>
          <a:p>
            <a:pPr lvl="1">
              <a:buClr>
                <a:schemeClr val="accent2"/>
              </a:buClr>
            </a:pPr>
            <a:r>
              <a:rPr lang="en-US" noProof="0"/>
              <a:t>Second level</a:t>
            </a:r>
          </a:p>
          <a:p>
            <a:pPr lvl="2">
              <a:buClr>
                <a:schemeClr val="accent2"/>
              </a:buClr>
            </a:pPr>
            <a:r>
              <a:rPr lang="en-US" noProof="0"/>
              <a:t>Third level</a:t>
            </a:r>
          </a:p>
          <a:p>
            <a:pPr lvl="3">
              <a:buClr>
                <a:schemeClr val="accent2"/>
              </a:buClr>
            </a:pPr>
            <a:r>
              <a:rPr lang="en-US" noProof="0"/>
              <a:t>Fourth level</a:t>
            </a:r>
          </a:p>
          <a:p>
            <a:pPr lvl="4">
              <a:buClr>
                <a:schemeClr val="accent2"/>
              </a:buClr>
            </a:pPr>
            <a:r>
              <a:rPr lang="en-US" noProof="0"/>
              <a:t>Fifth level</a:t>
            </a:r>
          </a:p>
        </p:txBody>
      </p:sp>
      <p:sp>
        <p:nvSpPr>
          <p:cNvPr id="24" name="Text Placeholder 4" title="Subtitle">
            <a:extLst>
              <a:ext uri="{FF2B5EF4-FFF2-40B4-BE49-F238E27FC236}">
                <a16:creationId xmlns:a16="http://schemas.microsoft.com/office/drawing/2014/main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27" name="Title 1" title="Title ">
            <a:extLst>
              <a:ext uri="{FF2B5EF4-FFF2-40B4-BE49-F238E27FC236}">
                <a16:creationId xmlns:a16="http://schemas.microsoft.com/office/drawing/2014/main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val="325654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FB39FF5-7AF5-4963-9346-2640496A3302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1"/>
            <a:ext cx="4831840" cy="3541006"/>
            <a:chOff x="-192127" y="-1"/>
            <a:chExt cx="4831840" cy="3367271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 title="Subtitle">
            <a:extLst>
              <a:ext uri="{FF2B5EF4-FFF2-40B4-BE49-F238E27FC236}">
                <a16:creationId xmlns:a16="http://schemas.microsoft.com/office/drawing/2014/main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 title="Chart">
            <a:extLst>
              <a:ext uri="{FF2B5EF4-FFF2-40B4-BE49-F238E27FC236}">
                <a16:creationId xmlns:a16="http://schemas.microsoft.com/office/drawing/2014/main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2200477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9EF72CE-34D2-4581-98D2-89218BC1B4E4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 title="Subtitle">
            <a:extLst>
              <a:ext uri="{FF2B5EF4-FFF2-40B4-BE49-F238E27FC236}">
                <a16:creationId xmlns:a16="http://schemas.microsoft.com/office/drawing/2014/main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Title 1" title="Title ">
            <a:extLst>
              <a:ext uri="{FF2B5EF4-FFF2-40B4-BE49-F238E27FC236}">
                <a16:creationId xmlns:a16="http://schemas.microsoft.com/office/drawing/2014/main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5" name="Table Placeholder 11" title="Table">
            <a:extLst>
              <a:ext uri="{FF2B5EF4-FFF2-40B4-BE49-F238E27FC236}">
                <a16:creationId xmlns:a16="http://schemas.microsoft.com/office/drawing/2014/main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B4D3D-930C-4FF4-BB7C-2CB24208150C}"/>
              </a:ext>
            </a:extLst>
          </p:cNvPr>
          <p:cNvSpPr txBox="1"/>
          <p:nvPr userDrawn="1"/>
        </p:nvSpPr>
        <p:spPr>
          <a:xfrm>
            <a:off x="10817004" y="235732"/>
            <a:ext cx="13136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noProof="0" dirty="0">
                <a:solidFill>
                  <a:schemeClr val="bg1"/>
                </a:solidFill>
                <a:latin typeface="Arial Black" panose="020B0A04020102020204" pitchFamily="34" charset="0"/>
              </a:rPr>
              <a:t>CNI</a:t>
            </a:r>
          </a:p>
        </p:txBody>
      </p:sp>
    </p:spTree>
    <p:extLst>
      <p:ext uri="{BB962C8B-B14F-4D97-AF65-F5344CB8AC3E}">
        <p14:creationId xmlns:p14="http://schemas.microsoft.com/office/powerpoint/2010/main" val="341506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AFD81C-E6E5-4292-828B-BD147E6DE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 title="Image">
            <a:extLst>
              <a:ext uri="{FF2B5EF4-FFF2-40B4-BE49-F238E27FC236}">
                <a16:creationId xmlns:a16="http://schemas.microsoft.com/office/drawing/2014/main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9" name="Title 1" title="Title ">
            <a:extLst>
              <a:ext uri="{FF2B5EF4-FFF2-40B4-BE49-F238E27FC236}">
                <a16:creationId xmlns:a16="http://schemas.microsoft.com/office/drawing/2014/main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val="423757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7" r:id="rId2"/>
    <p:sldLayoutId id="2147483651" r:id="rId3"/>
    <p:sldLayoutId id="2147483685" r:id="rId4"/>
    <p:sldLayoutId id="2147483706" r:id="rId5"/>
    <p:sldLayoutId id="2147483708" r:id="rId6"/>
    <p:sldLayoutId id="2147483704" r:id="rId7"/>
    <p:sldLayoutId id="2147483689" r:id="rId8"/>
    <p:sldLayoutId id="2147483668" r:id="rId9"/>
    <p:sldLayoutId id="2147483707" r:id="rId10"/>
    <p:sldLayoutId id="2147483710" r:id="rId11"/>
    <p:sldLayoutId id="2147483709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692" r:id="rId18"/>
    <p:sldLayoutId id="2147483697" r:id="rId19"/>
    <p:sldLayoutId id="2147483716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3841" y="2048979"/>
            <a:ext cx="6008791" cy="16162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0" dirty="0">
                <a:solidFill>
                  <a:srgbClr val="003367"/>
                </a:solidFill>
              </a:rPr>
              <a:t>Improvements to NPP Operational Forecaster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205DF-8F5E-49F7-B00E-6F58293F5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0947" y="3665231"/>
            <a:ext cx="5254581" cy="1257574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Joey Snarski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0938" y="-402635"/>
            <a:ext cx="7256210" cy="7772202"/>
            <a:chOff x="1524000" y="488"/>
            <a:chExt cx="6401789" cy="68570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8"/>
            <a:stretch/>
          </p:blipFill>
          <p:spPr>
            <a:xfrm>
              <a:off x="1524000" y="488"/>
              <a:ext cx="6401789" cy="6857023"/>
            </a:xfrm>
            <a:prstGeom prst="rect">
              <a:avLst/>
            </a:prstGeom>
          </p:spPr>
        </p:pic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0E6B042D-E9CB-40E0-AAE9-6AD11F53E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2551623" y="2119003"/>
              <a:ext cx="2772394" cy="2585884"/>
            </a:xfrm>
            <a:prstGeom prst="hexagon">
              <a:avLst/>
            </a:prstGeom>
            <a:solidFill>
              <a:srgbClr val="0033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9036" y="2520687"/>
              <a:ext cx="2253691" cy="15007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0699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spcAft>
                <a:spcPts val="600"/>
              </a:spcAft>
            </a:pPr>
            <a:fld id="{8699F50C-BE38-4BD0-BA84-9B090E1F2B9B}" type="slidenum">
              <a:rPr lang="en-US" sz="1100"/>
              <a:pPr>
                <a:spcAft>
                  <a:spcPts val="600"/>
                </a:spcAft>
              </a:pPr>
              <a:t>2</a:t>
            </a:fld>
            <a:endParaRPr lang="en-US" sz="1100"/>
          </a:p>
        </p:txBody>
      </p:sp>
      <p:graphicFrame>
        <p:nvGraphicFramePr>
          <p:cNvPr id="23" name="Text Placeholder 18">
            <a:extLst>
              <a:ext uri="{FF2B5EF4-FFF2-40B4-BE49-F238E27FC236}">
                <a16:creationId xmlns:a16="http://schemas.microsoft.com/office/drawing/2014/main" id="{0CA503D8-B0F4-6111-0F9A-80008E78A1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9326982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347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1"/>
            <a:ext cx="8513370" cy="979996"/>
          </a:xfrm>
        </p:spPr>
        <p:txBody>
          <a:bodyPr/>
          <a:lstStyle/>
          <a:p>
            <a:r>
              <a:rPr lang="en-US" b="0" dirty="0"/>
              <a:t>Motivation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485" y="1778256"/>
            <a:ext cx="5125292" cy="4769014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Training procedu</a:t>
            </a:r>
            <a:r>
              <a:rPr lang="en-US" sz="2400" spc="0" dirty="0"/>
              <a:t>res, technology, and data analyses need an update</a:t>
            </a:r>
            <a:br>
              <a:rPr lang="en-US" sz="2400" i="1" dirty="0">
                <a:solidFill>
                  <a:schemeClr val="bg1"/>
                </a:solidFill>
              </a:rPr>
            </a:br>
            <a:endParaRPr lang="en-US" sz="2400" i="1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Staffing changes </a:t>
            </a:r>
            <a:r>
              <a:rPr lang="en-US" sz="2400" spc="0" dirty="0">
                <a:solidFill>
                  <a:schemeClr val="bg1"/>
                </a:solidFill>
                <a:sym typeface="Wingdings" panose="05000000000000000000" pitchFamily="2" charset="2"/>
              </a:rPr>
              <a:t> less training time</a:t>
            </a:r>
            <a:endParaRPr lang="en-US" sz="2400" spc="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20000"/>
            </a:pPr>
            <a:endParaRPr lang="en-US" sz="2400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Training material </a:t>
            </a:r>
            <a:r>
              <a:rPr lang="en-US" sz="2400" dirty="0">
                <a:solidFill>
                  <a:schemeClr val="bg1"/>
                </a:solidFill>
              </a:rPr>
              <a:t>is aging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400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Not fully using our available data </a:t>
            </a:r>
            <a:endParaRPr lang="en-US" sz="2400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400" spc="0" dirty="0"/>
          </a:p>
        </p:txBody>
      </p:sp>
      <p:pic>
        <p:nvPicPr>
          <p:cNvPr id="3" name="Picture 2" descr="Machine gears">
            <a:extLst>
              <a:ext uri="{FF2B5EF4-FFF2-40B4-BE49-F238E27FC236}">
                <a16:creationId xmlns:a16="http://schemas.microsoft.com/office/drawing/2014/main" id="{E075E896-BD0C-0296-4FFA-B1E0AD1A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000" y="1833895"/>
            <a:ext cx="5630515" cy="37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98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1"/>
            <a:ext cx="8513370" cy="979996"/>
          </a:xfrm>
        </p:spPr>
        <p:txBody>
          <a:bodyPr>
            <a:normAutofit/>
          </a:bodyPr>
          <a:lstStyle/>
          <a:p>
            <a:r>
              <a:rPr lang="en-US" b="0" dirty="0"/>
              <a:t>Ground School Training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18" y="1626031"/>
            <a:ext cx="5125292" cy="4370368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/>
              <a:t>Longer, more in depth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Familiarize with internal systems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Commence certification process</a:t>
            </a:r>
          </a:p>
          <a:p>
            <a:pPr>
              <a:buClr>
                <a:schemeClr val="bg1"/>
              </a:buClr>
              <a:buSzPct val="120000"/>
            </a:pPr>
            <a:endParaRPr lang="en-US" sz="2400" dirty="0"/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/>
              <a:t>Digitization of format and records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New LMS (Learning Management Software</a:t>
            </a:r>
            <a:endParaRPr lang="en-US" sz="2400" spc="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400" spc="0" dirty="0"/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/>
              <a:t>New tools/methods to enhance training experience</a:t>
            </a:r>
            <a:endParaRPr lang="en-US" sz="2400" spc="0" dirty="0">
              <a:solidFill>
                <a:schemeClr val="bg1"/>
              </a:solidFill>
            </a:endParaRPr>
          </a:p>
        </p:txBody>
      </p:sp>
      <p:pic>
        <p:nvPicPr>
          <p:cNvPr id="3" name="Picture 2" descr="White disposable cups">
            <a:extLst>
              <a:ext uri="{FF2B5EF4-FFF2-40B4-BE49-F238E27FC236}">
                <a16:creationId xmlns:a16="http://schemas.microsoft.com/office/drawing/2014/main" id="{7F615051-D004-4CF6-B8AD-76A6F9C32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05396" y="1874520"/>
            <a:ext cx="5810086" cy="38733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1995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1"/>
            <a:ext cx="8513370" cy="979996"/>
          </a:xfrm>
        </p:spPr>
        <p:txBody>
          <a:bodyPr/>
          <a:lstStyle/>
          <a:p>
            <a:r>
              <a:rPr lang="en-US" b="0" dirty="0"/>
              <a:t>Modern Tools &amp; Data for Training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18" y="1686955"/>
            <a:ext cx="5125292" cy="4370368"/>
          </a:xfrm>
        </p:spPr>
        <p:txBody>
          <a:bodyPr/>
          <a:lstStyle/>
          <a:p>
            <a:pPr>
              <a:buClr>
                <a:schemeClr val="bg1"/>
              </a:buClr>
              <a:buSzPct val="120000"/>
            </a:pPr>
            <a:r>
              <a:rPr lang="en-US" sz="2800" b="1" u="sng" spc="0" dirty="0">
                <a:solidFill>
                  <a:schemeClr val="bg1"/>
                </a:solidFill>
              </a:rPr>
              <a:t>Simulation Training</a:t>
            </a:r>
          </a:p>
          <a:p>
            <a:pPr>
              <a:buClr>
                <a:schemeClr val="bg1"/>
              </a:buClr>
              <a:buSzPct val="120000"/>
            </a:pPr>
            <a:endParaRPr lang="en-US" sz="2400" spc="0" dirty="0"/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/>
              <a:t>Case studies 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Forecasting even</a:t>
            </a:r>
            <a:r>
              <a:rPr lang="en-US" sz="2400" dirty="0">
                <a:solidFill>
                  <a:schemeClr val="bg1"/>
                </a:solidFill>
              </a:rPr>
              <a:t>t simulated in pseudo-real time</a:t>
            </a:r>
            <a:endParaRPr lang="en-US" sz="2400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/>
              <a:t>360</a:t>
            </a:r>
            <a:r>
              <a:rPr lang="en-US" sz="2400" b="0" i="0" dirty="0">
                <a:effectLst/>
              </a:rPr>
              <a:t>˚</a:t>
            </a:r>
            <a:r>
              <a:rPr lang="en-US" sz="2400" spc="0" dirty="0"/>
              <a:t> Camera and VR Headset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Capture both rare</a:t>
            </a:r>
            <a:r>
              <a:rPr lang="en-US" sz="2400" dirty="0">
                <a:solidFill>
                  <a:schemeClr val="bg1"/>
                </a:solidFill>
              </a:rPr>
              <a:t> and typical events</a:t>
            </a:r>
            <a:endParaRPr lang="en-US" sz="2400" spc="0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Trainees can “experience” weather events remotely</a:t>
            </a:r>
            <a:endParaRPr lang="en-US" sz="2400" spc="0" dirty="0">
              <a:solidFill>
                <a:schemeClr val="bg1"/>
              </a:solidFill>
            </a:endParaRPr>
          </a:p>
        </p:txBody>
      </p:sp>
      <p:pic>
        <p:nvPicPr>
          <p:cNvPr id="3" name="Picture 2" descr="Person wearing mixed reality smartglasses touching transparent screen">
            <a:extLst>
              <a:ext uri="{FF2B5EF4-FFF2-40B4-BE49-F238E27FC236}">
                <a16:creationId xmlns:a16="http://schemas.microsoft.com/office/drawing/2014/main" id="{5A6A389C-539A-2DA1-8F20-F22F2BB9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41" y="2028825"/>
            <a:ext cx="5529943" cy="36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1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1"/>
            <a:ext cx="8513370" cy="979996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Modern Tools &amp; Data for Training (cont.)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476" y="1498862"/>
            <a:ext cx="5125292" cy="4558461"/>
          </a:xfrm>
        </p:spPr>
        <p:txBody>
          <a:bodyPr/>
          <a:lstStyle/>
          <a:p>
            <a:pPr>
              <a:buClr>
                <a:schemeClr val="bg1"/>
              </a:buClr>
              <a:buSzPct val="120000"/>
            </a:pPr>
            <a:r>
              <a:rPr lang="en-US" sz="2800" b="1" u="sng" spc="0" dirty="0">
                <a:solidFill>
                  <a:schemeClr val="bg1"/>
                </a:solidFill>
              </a:rPr>
              <a:t>Digitization and Data Utilization</a:t>
            </a: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800" spc="0" dirty="0"/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Learn new forecasting methods from existing</a:t>
            </a:r>
            <a:r>
              <a:rPr lang="en-US" sz="2400" dirty="0">
                <a:solidFill>
                  <a:schemeClr val="bg1"/>
                </a:solidFill>
              </a:rPr>
              <a:t> data</a:t>
            </a: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Observation validation</a:t>
            </a:r>
          </a:p>
          <a:p>
            <a:pPr marL="1485900" lvl="2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</a:rPr>
              <a:t>Machine vs human visibility</a:t>
            </a:r>
            <a:endParaRPr lang="en-US" sz="2200" spc="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Forecast technique validation</a:t>
            </a:r>
          </a:p>
          <a:p>
            <a:pPr marL="1485900" lvl="2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200" spc="0" dirty="0">
                <a:solidFill>
                  <a:schemeClr val="bg1"/>
                </a:solidFill>
              </a:rPr>
              <a:t>Target Temperature</a:t>
            </a: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/>
              <a:t>Forecast technique development using Machine Learning</a:t>
            </a: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Digital, fluid tracking of training</a:t>
            </a:r>
          </a:p>
          <a:p>
            <a:pPr lvl="1">
              <a:buClr>
                <a:schemeClr val="bg1"/>
              </a:buClr>
              <a:buSzPct val="120000"/>
            </a:pPr>
            <a:endParaRPr lang="en-US" sz="2400" spc="0" dirty="0">
              <a:solidFill>
                <a:schemeClr val="bg1"/>
              </a:solidFill>
            </a:endParaRPr>
          </a:p>
        </p:txBody>
      </p:sp>
      <p:pic>
        <p:nvPicPr>
          <p:cNvPr id="3" name="Picture 2" descr="Close up photo of colorful graph data">
            <a:extLst>
              <a:ext uri="{FF2B5EF4-FFF2-40B4-BE49-F238E27FC236}">
                <a16:creationId xmlns:a16="http://schemas.microsoft.com/office/drawing/2014/main" id="{5A6A389C-539A-2DA1-8F20-F22F2BB9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88214" y="2028825"/>
            <a:ext cx="5527797" cy="36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0"/>
            <a:ext cx="8513370" cy="979996"/>
          </a:xfrm>
        </p:spPr>
        <p:txBody>
          <a:bodyPr/>
          <a:lstStyle/>
          <a:p>
            <a:r>
              <a:rPr lang="en-US" b="0" dirty="0"/>
              <a:t>Future Training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FE11F38-F66B-4F95-8224-6CCA69D576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18" y="1874520"/>
            <a:ext cx="5125292" cy="4370368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/>
              <a:t>Drone Profiling of Boundary Layer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New perspective for training 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>
                <a:solidFill>
                  <a:schemeClr val="bg1"/>
                </a:solidFill>
              </a:rPr>
              <a:t>Case study potential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/>
              <a:t>Deploy the 360 Camera to WAIS/Pole</a:t>
            </a:r>
          </a:p>
          <a:p>
            <a:pPr marL="800100" lvl="1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Provides situational awareness for remote forecasting</a:t>
            </a:r>
            <a:endParaRPr lang="en-US" sz="2400" spc="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endParaRPr lang="en-US" sz="2400" spc="0" dirty="0"/>
          </a:p>
          <a:p>
            <a:pPr marL="342900" indent="-342900">
              <a:buClr>
                <a:schemeClr val="bg1"/>
              </a:buClr>
              <a:buSzPct val="120000"/>
              <a:buFont typeface="Wingdings" panose="05000000000000000000" pitchFamily="2" charset="2"/>
              <a:buChar char="Ø"/>
            </a:pPr>
            <a:r>
              <a:rPr lang="en-US" sz="2400" spc="0" dirty="0"/>
              <a:t>Continue to expand case study library</a:t>
            </a:r>
          </a:p>
          <a:p>
            <a:pPr lvl="1">
              <a:buClr>
                <a:schemeClr val="bg1"/>
              </a:buClr>
              <a:buSzPct val="120000"/>
            </a:pPr>
            <a:endParaRPr lang="en-US" sz="2400" dirty="0"/>
          </a:p>
          <a:p>
            <a:pPr lvl="1">
              <a:buClr>
                <a:schemeClr val="bg1"/>
              </a:buClr>
              <a:buSzPct val="120000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Drone carrying a parcel among modern buildings">
            <a:extLst>
              <a:ext uri="{FF2B5EF4-FFF2-40B4-BE49-F238E27FC236}">
                <a16:creationId xmlns:a16="http://schemas.microsoft.com/office/drawing/2014/main" id="{9E255855-41BE-E21C-D232-C1CA4903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85285" y="2099110"/>
            <a:ext cx="5331799" cy="355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9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3E5EE03-FBF6-46F5-8085-716AC6CE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30" y="1"/>
            <a:ext cx="8513370" cy="979996"/>
          </a:xfrm>
        </p:spPr>
        <p:txBody>
          <a:bodyPr>
            <a:normAutofit/>
          </a:bodyPr>
          <a:lstStyle/>
          <a:p>
            <a:r>
              <a:rPr lang="en-US" b="0" dirty="0"/>
              <a:t>Questions &amp; Comments?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C7C65DDB-24F2-44CF-AE02-F3A6C8B185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99F50C-BE38-4BD0-BA84-9B090E1F2B9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Back of people's heads and raised hands at corporate presentation with speaker and whiteboard out of focus in background">
            <a:extLst>
              <a:ext uri="{FF2B5EF4-FFF2-40B4-BE49-F238E27FC236}">
                <a16:creationId xmlns:a16="http://schemas.microsoft.com/office/drawing/2014/main" id="{00C82C34-C76A-4B6C-9A4C-2E77AC6FE1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35137" y="1440285"/>
            <a:ext cx="6521726" cy="43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1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E11BF-33A5-4653-A144-CCCBACF58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459" y="2795216"/>
            <a:ext cx="4334251" cy="1215566"/>
          </a:xfrm>
        </p:spPr>
        <p:txBody>
          <a:bodyPr>
            <a:normAutofit/>
          </a:bodyPr>
          <a:lstStyle/>
          <a:p>
            <a:pPr algn="ctr"/>
            <a:r>
              <a:rPr lang="en-US" sz="5400" b="0" dirty="0" err="1"/>
              <a:t>Chokma'shki</a:t>
            </a:r>
            <a:r>
              <a:rPr lang="en-US" sz="5400" b="0" dirty="0"/>
              <a:t>!</a:t>
            </a:r>
            <a:endParaRPr lang="en-US" sz="5400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592" y="2496102"/>
            <a:ext cx="5585408" cy="4361898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A1BB58-7555-4382-B178-7ED04E137E7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42"/>
          <a:stretch/>
        </p:blipFill>
        <p:spPr>
          <a:xfrm>
            <a:off x="399034" y="352341"/>
            <a:ext cx="911115" cy="66548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766061" y="4261318"/>
            <a:ext cx="3726180" cy="608895"/>
          </a:xfrm>
        </p:spPr>
        <p:txBody>
          <a:bodyPr/>
          <a:lstStyle/>
          <a:p>
            <a:pPr algn="ctr">
              <a:lnSpc>
                <a:spcPts val="1500"/>
              </a:lnSpc>
            </a:pPr>
            <a:r>
              <a:rPr lang="en-US" sz="2800" spc="0" dirty="0"/>
              <a:t>Thank you!</a:t>
            </a:r>
            <a:endParaRPr lang="en-US" sz="2400" spc="0" dirty="0"/>
          </a:p>
        </p:txBody>
      </p:sp>
    </p:spTree>
    <p:extLst>
      <p:ext uri="{BB962C8B-B14F-4D97-AF65-F5344CB8AC3E}">
        <p14:creationId xmlns:p14="http://schemas.microsoft.com/office/powerpoint/2010/main" val="972005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3F3F3F"/>
      </a:dk1>
      <a:lt1>
        <a:srgbClr val="FFFFFF"/>
      </a:lt1>
      <a:dk2>
        <a:srgbClr val="F2F2F2"/>
      </a:dk2>
      <a:lt2>
        <a:srgbClr val="A5A5A5"/>
      </a:lt2>
      <a:accent1>
        <a:srgbClr val="003367"/>
      </a:accent1>
      <a:accent2>
        <a:srgbClr val="A5A5A5"/>
      </a:accent2>
      <a:accent3>
        <a:srgbClr val="FFFFFF"/>
      </a:accent3>
      <a:accent4>
        <a:srgbClr val="954F72"/>
      </a:accent4>
      <a:accent5>
        <a:srgbClr val="00843B"/>
      </a:accent5>
      <a:accent6>
        <a:srgbClr val="00264D"/>
      </a:accent6>
      <a:hlink>
        <a:srgbClr val="00194C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027928_Hexagon presentation dark_AAS_v4" id="{00715B48-F6B0-4FD0-BA2D-34714F23D55A}" vid="{445656DE-313E-4A78-B834-A775A8573B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40343A-75DB-4E03-95EA-4A75BA0D7FF2}">
  <ds:schemaRefs>
    <ds:schemaRef ds:uri="http://purl.org/dc/elements/1.1/"/>
    <ds:schemaRef ds:uri="http://schemas.microsoft.com/office/2006/metadata/properties"/>
    <ds:schemaRef ds:uri="16c05727-aa75-4e4a-9b5f-8a80a1165891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9C3589D-EF2D-4AF3-8B55-088F4B14D6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759597-1FA4-4F46-9BA8-01240C5602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Hexagon presentation dark</Template>
  <TotalTime>0</TotalTime>
  <Words>252</Words>
  <Application>Microsoft Office PowerPoint</Application>
  <PresentationFormat>Widescreen</PresentationFormat>
  <Paragraphs>69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Times New Roman</vt:lpstr>
      <vt:lpstr>Wingdings</vt:lpstr>
      <vt:lpstr>Office Theme</vt:lpstr>
      <vt:lpstr>Improvements to NPP Operational Forecaster Training</vt:lpstr>
      <vt:lpstr>Overview</vt:lpstr>
      <vt:lpstr>Motivation</vt:lpstr>
      <vt:lpstr>Ground School Training</vt:lpstr>
      <vt:lpstr>Modern Tools &amp; Data for Training</vt:lpstr>
      <vt:lpstr>Modern Tools &amp; Data for Training (cont.)</vt:lpstr>
      <vt:lpstr>Future Training</vt:lpstr>
      <vt:lpstr>Questions &amp; Comments?</vt:lpstr>
      <vt:lpstr>Chokma'shki!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2019-09-04T19:08:46Z</dcterms:created>
  <dcterms:modified xsi:type="dcterms:W3CDTF">2023-06-01T21:04:42Z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