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73" r:id="rId12"/>
    <p:sldId id="275" r:id="rId13"/>
    <p:sldId id="272" r:id="rId14"/>
    <p:sldId id="266" r:id="rId15"/>
    <p:sldId id="271" r:id="rId16"/>
    <p:sldId id="267" r:id="rId17"/>
    <p:sldId id="27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33993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9" autoAdjust="0"/>
  </p:normalViewPr>
  <p:slideViewPr>
    <p:cSldViewPr snapToGrid="0">
      <p:cViewPr varScale="1">
        <p:scale>
          <a:sx n="61" d="100"/>
          <a:sy n="61" d="100"/>
        </p:scale>
        <p:origin x="10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BB18F29-4C0E-44D8-9766-3265C0E895AA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BB18F29-4C0E-44D8-9766-3265C0E895AA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252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BB18F29-4C0E-44D8-9766-3265C0E895AA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43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BB18F29-4C0E-44D8-9766-3265C0E895AA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376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00920" y="4473720"/>
            <a:ext cx="5607000" cy="3659040"/>
          </a:xfrm>
          <a:prstGeom prst="rect">
            <a:avLst/>
          </a:prstGeom>
        </p:spPr>
        <p:txBody>
          <a:bodyPr lIns="93240" tIns="46440" rIns="93240" bIns="4644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3970800" y="8830080"/>
            <a:ext cx="3036240" cy="46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46440" rIns="93240" bIns="46440" anchor="b" anchorCtr="1">
            <a:noAutofit/>
          </a:bodyPr>
          <a:lstStyle/>
          <a:p>
            <a:pPr algn="r">
              <a:lnSpc>
                <a:spcPct val="100000"/>
              </a:lnSpc>
            </a:pPr>
            <a:fld id="{3C92220A-E5A2-4408-B2FE-9199D8B46E02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00920" y="4473720"/>
            <a:ext cx="5607000" cy="3659040"/>
          </a:xfrm>
          <a:prstGeom prst="rect">
            <a:avLst/>
          </a:prstGeom>
        </p:spPr>
        <p:txBody>
          <a:bodyPr lIns="93240" tIns="46440" rIns="93240" bIns="4644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3970800" y="8830080"/>
            <a:ext cx="3036240" cy="46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46440" rIns="93240" bIns="46440" anchor="b" anchorCtr="1">
            <a:noAutofit/>
          </a:bodyPr>
          <a:lstStyle/>
          <a:p>
            <a:pPr algn="r">
              <a:lnSpc>
                <a:spcPct val="100000"/>
              </a:lnSpc>
            </a:pPr>
            <a:fld id="{3C92220A-E5A2-4408-B2FE-9199D8B46E02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15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32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87000" y="351275"/>
            <a:ext cx="8456400" cy="176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AMPS WINTER YOPP-SH FORECAST 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DATA IMPACT STUDY</a:t>
            </a:r>
            <a:br>
              <a:rPr dirty="0"/>
            </a:br>
            <a:br>
              <a:rPr dirty="0"/>
            </a:b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Jordan G. Powers</a:t>
            </a:r>
            <a:r>
              <a:rPr lang="en-US" sz="2100" b="0" strike="noStrike" spc="-1" baseline="30000" dirty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Kevin W. Manning</a:t>
            </a:r>
            <a:r>
              <a:rPr lang="en-US" sz="2100" b="0" strike="noStrike" spc="-1" baseline="30000" dirty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,and </a:t>
            </a:r>
            <a:br>
              <a:rPr dirty="0"/>
            </a:b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David H. Bromwich</a:t>
            </a:r>
            <a:r>
              <a:rPr lang="en-US" sz="2100" b="0" strike="noStrike" spc="-1" baseline="30000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lang="en-US" sz="21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330560" y="2221818"/>
            <a:ext cx="6482880" cy="3023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 baseline="30000" dirty="0">
                <a:solidFill>
                  <a:srgbClr val="000000"/>
                </a:solidFill>
                <a:latin typeface="Calibri"/>
                <a:ea typeface="DejaVu Sans"/>
              </a:rPr>
              <a:t>1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Mesoscale and Microscale Meteorology Laboratory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National Center for Atmospheric Research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Boulder, Colorado, USA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baseline="30000" dirty="0">
                <a:solidFill>
                  <a:srgbClr val="000000"/>
                </a:solidFill>
                <a:latin typeface="Calibri"/>
                <a:ea typeface="DejaVu Sans"/>
              </a:rPr>
              <a:t>2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Atmospheric Sciences Program and Byrd Polar and Climate Research Center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The Ohio State University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Columbus, Ohio , USA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300"/>
              </a:spcAft>
            </a:pP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YOPP-SH Workshop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Madison, Wisconsin, USA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May 31</a:t>
            </a:r>
            <a:r>
              <a:rPr lang="en-US" sz="1800" b="1" strike="noStrike" spc="-1" dirty="0">
                <a:solidFill>
                  <a:srgbClr val="000000"/>
                </a:solidFill>
                <a:latin typeface="Z003"/>
                <a:ea typeface="Z003"/>
              </a:rPr>
              <a:t>–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June 2, 2023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46" name="Picture 4"/>
          <p:cNvPicPr/>
          <p:nvPr/>
        </p:nvPicPr>
        <p:blipFill>
          <a:blip r:embed="rId2"/>
          <a:stretch/>
        </p:blipFill>
        <p:spPr>
          <a:xfrm>
            <a:off x="7326360" y="5203440"/>
            <a:ext cx="1452600" cy="1223640"/>
          </a:xfrm>
          <a:prstGeom prst="rect">
            <a:avLst/>
          </a:prstGeom>
          <a:ln>
            <a:noFill/>
          </a:ln>
        </p:spPr>
      </p:pic>
      <p:pic>
        <p:nvPicPr>
          <p:cNvPr id="47" name="Picture 5"/>
          <p:cNvPicPr/>
          <p:nvPr/>
        </p:nvPicPr>
        <p:blipFill>
          <a:blip r:embed="rId3"/>
          <a:stretch/>
        </p:blipFill>
        <p:spPr>
          <a:xfrm>
            <a:off x="2766960" y="5125680"/>
            <a:ext cx="4043520" cy="1339200"/>
          </a:xfrm>
          <a:prstGeom prst="rect">
            <a:avLst/>
          </a:prstGeom>
          <a:ln>
            <a:noFill/>
          </a:ln>
        </p:spPr>
      </p:pic>
      <p:pic>
        <p:nvPicPr>
          <p:cNvPr id="48" name="Picture 6"/>
          <p:cNvPicPr/>
          <p:nvPr/>
        </p:nvPicPr>
        <p:blipFill>
          <a:blip r:embed="rId4"/>
          <a:stretch/>
        </p:blipFill>
        <p:spPr>
          <a:xfrm>
            <a:off x="387000" y="5376960"/>
            <a:ext cx="2022120" cy="752400"/>
          </a:xfrm>
          <a:prstGeom prst="rect">
            <a:avLst/>
          </a:prstGeom>
          <a:ln>
            <a:noFill/>
          </a:ln>
        </p:spPr>
      </p:pic>
      <p:pic>
        <p:nvPicPr>
          <p:cNvPr id="49" name="Picture 7"/>
          <p:cNvPicPr/>
          <p:nvPr/>
        </p:nvPicPr>
        <p:blipFill>
          <a:blip r:embed="rId5"/>
          <a:stretch/>
        </p:blipFill>
        <p:spPr>
          <a:xfrm>
            <a:off x="4127400" y="6130800"/>
            <a:ext cx="660600" cy="66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408545" y="297373"/>
            <a:ext cx="8532473" cy="5432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 anchorCtr="0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5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FORECAST EXPERIMENTS</a:t>
            </a:r>
            <a:endParaRPr lang="en-US" sz="25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• WRF Forecasts for TOPs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Initializations: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0000 and 1200 UTC for every TOP day</a:t>
            </a:r>
          </a:p>
          <a:p>
            <a:pPr defTabSz="457200">
              <a:lnSpc>
                <a:spcPct val="100000"/>
              </a:lnSpc>
            </a:pPr>
            <a:endParaRPr lang="en-US" sz="1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Length: 120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hrs</a:t>
            </a:r>
            <a:endParaRPr lang="en-US" sz="2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– 6-hr cycled forecasts with DA performed leading up to each 				target forecast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• TOPs</a:t>
            </a:r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</a:t>
            </a:r>
            <a:r>
              <a:rPr kumimoji="0" lang="en-US" sz="1800" b="1" i="0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Period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</a:t>
            </a:r>
            <a:r>
              <a:rPr kumimoji="0" lang="en-US" sz="1800" b="1" i="0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Region of Extra Sondes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1		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9–16 May 2022		pan-Antarctic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2		2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–8 June 				pan-Antarctic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3		1–9 July				East Antarctica–Ross Sea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4		14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 July			pan-Antarctic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5		23–29 July			Antarctic Peninsula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6		29 July–3 August 		East Antarctica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7		20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–30 August			pan-Antarctic</a:t>
            </a:r>
            <a:endParaRPr lang="en-US" sz="22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8234A7D1-87B0-0831-6B79-DD56AEA66DE0}"/>
              </a:ext>
            </a:extLst>
          </p:cNvPr>
          <p:cNvSpPr/>
          <p:nvPr/>
        </p:nvSpPr>
        <p:spPr>
          <a:xfrm>
            <a:off x="263069" y="85868"/>
            <a:ext cx="8617862" cy="6224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="t" anchorCtr="0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Lessons Learned: WRF Cycling</a:t>
            </a:r>
          </a:p>
          <a:p>
            <a:pPr defTabSz="457200"/>
            <a:endParaRPr lang="en-US" sz="1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Issue: WRF time step formulation</a:t>
            </a:r>
          </a:p>
          <a:p>
            <a:pPr defTabSz="457200"/>
            <a:endParaRPr lang="en-US" sz="8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– WRF adaptive model time step (</a:t>
            </a:r>
            <a:r>
              <a:rPr lang="en-US" sz="2400" i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found to result in noise</a:t>
            </a:r>
          </a:p>
          <a:p>
            <a:pPr defTabSz="457200"/>
            <a:endParaRPr lang="en-US" sz="8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 Adaptive dt: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step adjusts automatically to 						get longer when model stability allows</a:t>
            </a:r>
          </a:p>
          <a:p>
            <a:pPr defTabSz="457200"/>
            <a:endParaRPr lang="en-US" sz="1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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Permits a longer model time step and thus shorter 					forecast </a:t>
            </a:r>
            <a:r>
              <a:rPr lang="en-US" sz="2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wallclock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</a:t>
            </a:r>
          </a:p>
          <a:p>
            <a:pPr defTabSz="457200"/>
            <a:endParaRPr lang="en-US" sz="16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– Fix: Constant </a:t>
            </a:r>
            <a:r>
              <a:rPr lang="en-US" sz="2400" i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specified </a:t>
            </a:r>
          </a:p>
          <a:p>
            <a:pPr defTabSz="457200"/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57200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Issue: Noise early in cycling forecasts</a:t>
            </a:r>
          </a:p>
          <a:p>
            <a:pPr defTabSz="457200">
              <a:lnSpc>
                <a:spcPct val="100000"/>
              </a:lnSpc>
            </a:pPr>
            <a:endParaRPr lang="en-US" sz="8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– Digital Filter Initialization (DFI): WRF feature to eliminate 				gravity waves at model startup</a:t>
            </a:r>
          </a:p>
          <a:p>
            <a:pPr defTabSz="457200"/>
            <a:endParaRPr lang="en-US" sz="1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– Fix: DFI implemented</a:t>
            </a:r>
          </a:p>
        </p:txBody>
      </p:sp>
    </p:spTree>
    <p:extLst>
      <p:ext uri="{BB962C8B-B14F-4D97-AF65-F5344CB8AC3E}">
        <p14:creationId xmlns:p14="http://schemas.microsoft.com/office/powerpoint/2010/main" val="115158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8234A7D1-87B0-0831-6B79-DD56AEA66DE0}"/>
              </a:ext>
            </a:extLst>
          </p:cNvPr>
          <p:cNvSpPr/>
          <p:nvPr/>
        </p:nvSpPr>
        <p:spPr>
          <a:xfrm>
            <a:off x="410214" y="101257"/>
            <a:ext cx="8323572" cy="6686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="t" anchorCtr="0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Lessons Learned: WRF Cycling </a:t>
            </a:r>
          </a:p>
          <a:p>
            <a:pPr defTabSz="457200"/>
            <a:endParaRPr lang="en-US" sz="10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• Issue: 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Forecast temperature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bias aloft</a:t>
            </a:r>
          </a:p>
          <a:p>
            <a:pPr defTabSz="457200">
              <a:lnSpc>
                <a:spcPct val="100000"/>
              </a:lnSpc>
            </a:pPr>
            <a:endParaRPr lang="en-US" sz="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Problem: Significant cold bias seen around 200 mb</a:t>
            </a:r>
          </a:p>
          <a:p>
            <a:pPr defTabSz="457200">
              <a:lnSpc>
                <a:spcPct val="100000"/>
              </a:lnSpc>
            </a:pPr>
            <a:endParaRPr lang="en-US" sz="1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</a:t>
            </a:r>
            <a:r>
              <a:rPr lang="en-US" sz="2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Fix: Apply spectral nudging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 model upper 							levels </a:t>
            </a:r>
            <a:r>
              <a:rPr lang="en-US" sz="2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 cycling periods</a:t>
            </a:r>
          </a:p>
          <a:p>
            <a:pPr defTabSz="457200">
              <a:lnSpc>
                <a:spcPct val="100000"/>
              </a:lnSpc>
            </a:pPr>
            <a:endParaRPr lang="en-US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/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– Nudging source: GFS 3-hr forecasts</a:t>
            </a:r>
          </a:p>
          <a:p>
            <a:pPr defTabSz="457200"/>
            <a:endParaRPr lang="en-US" sz="1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Selected scale nudging applied for: </a:t>
            </a:r>
            <a:r>
              <a:rPr lang="en-US" sz="2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T, GHT, u, v</a:t>
            </a:r>
          </a:p>
          <a:p>
            <a:pPr defTabSz="457200">
              <a:lnSpc>
                <a:spcPct val="100000"/>
              </a:lnSpc>
            </a:pPr>
            <a:endParaRPr lang="en-US" sz="2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/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• Issue: Model top noise</a:t>
            </a:r>
          </a:p>
          <a:p>
            <a:pPr defTabSz="457200"/>
            <a:endParaRPr lang="en-US" sz="4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/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–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Seen with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WRF option of layer of implicit gravity wave 			damping from the AMPS configuration</a:t>
            </a:r>
          </a:p>
          <a:p>
            <a:pPr defTabSz="457200"/>
            <a:endParaRPr lang="en-US" sz="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/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Purpose: Handle wave reflection from model top</a:t>
            </a:r>
          </a:p>
          <a:p>
            <a:pPr defTabSz="457200"/>
            <a:endParaRPr lang="en-US" sz="16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/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– Fix: Explicit upper diffusion layer option applied</a:t>
            </a:r>
          </a:p>
          <a:p>
            <a:pPr defTabSz="457200"/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→ 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ption used by Ohio State</a:t>
            </a:r>
          </a:p>
        </p:txBody>
      </p:sp>
    </p:spTree>
    <p:extLst>
      <p:ext uri="{BB962C8B-B14F-4D97-AF65-F5344CB8AC3E}">
        <p14:creationId xmlns:p14="http://schemas.microsoft.com/office/powerpoint/2010/main" val="162380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8234A7D1-87B0-0831-6B79-DD56AEA66DE0}"/>
              </a:ext>
            </a:extLst>
          </p:cNvPr>
          <p:cNvSpPr/>
          <p:nvPr/>
        </p:nvSpPr>
        <p:spPr>
          <a:xfrm>
            <a:off x="221028" y="239200"/>
            <a:ext cx="8512759" cy="5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="t" anchorCtr="0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Lessons Learned: MRI-4DVAR </a:t>
            </a:r>
          </a:p>
          <a:p>
            <a:pPr defTabSz="457200">
              <a:lnSpc>
                <a:spcPct val="100000"/>
              </a:lnSpc>
            </a:pPr>
            <a:endParaRPr lang="en-US" sz="10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MRI-4DVAR complicated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Much time required to </a:t>
            </a: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configure/tune system</a:t>
            </a: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Thanks to: </a:t>
            </a: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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Kevin Manning (NCAR)</a:t>
            </a:r>
          </a:p>
          <a:p>
            <a:pPr defTabSz="457200">
              <a:lnSpc>
                <a:spcPct val="100000"/>
              </a:lnSpc>
            </a:pPr>
            <a:endParaRPr lang="en-US" sz="8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 	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 </a:t>
            </a:r>
            <a:r>
              <a:rPr lang="en-US" sz="22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Anastasiia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Chyhareva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(Ukrainian Hydrometeorological Institute and 								National Antarctic Science Center)</a:t>
            </a:r>
          </a:p>
          <a:p>
            <a:pPr defTabSz="457200"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ompute hardware issues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Trial and error testing needed to 					determine HPC memory and CPU requirements for 4DVAR</a:t>
            </a:r>
          </a:p>
          <a:p>
            <a:pPr defTabSz="457200">
              <a:lnSpc>
                <a:spcPct val="100000"/>
              </a:lnSpc>
            </a:pPr>
            <a:endParaRPr lang="en-US" sz="160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Data 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issue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Assimilation of satellite radiance data— 4DVAR crashed 			in testing a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pparently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due to inconsistent observation thinning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•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4DVAR may be computationally unaffordable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</a:t>
            </a:r>
          </a:p>
          <a:p>
            <a:pPr defTabSz="457200">
              <a:lnSpc>
                <a:spcPct val="100000"/>
              </a:lnSpc>
            </a:pPr>
            <a:endParaRPr lang="en-US" sz="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Testing to be done on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new NCAR community HPC this summer</a:t>
            </a:r>
          </a:p>
        </p:txBody>
      </p:sp>
    </p:spTree>
    <p:extLst>
      <p:ext uri="{BB962C8B-B14F-4D97-AF65-F5344CB8AC3E}">
        <p14:creationId xmlns:p14="http://schemas.microsoft.com/office/powerpoint/2010/main" val="334150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diagram, map, screenshot&#10;&#10;Description automatically generated">
            <a:extLst>
              <a:ext uri="{FF2B5EF4-FFF2-40B4-BE49-F238E27FC236}">
                <a16:creationId xmlns:a16="http://schemas.microsoft.com/office/drawing/2014/main" id="{043DF921-8D61-6B32-6DB4-C6A81BDE9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99" y="1806680"/>
            <a:ext cx="3704015" cy="3735384"/>
          </a:xfrm>
          <a:prstGeom prst="rect">
            <a:avLst/>
          </a:prstGeom>
        </p:spPr>
      </p:pic>
      <p:sp>
        <p:nvSpPr>
          <p:cNvPr id="69" name="CustomShape 1"/>
          <p:cNvSpPr/>
          <p:nvPr/>
        </p:nvSpPr>
        <p:spPr>
          <a:xfrm>
            <a:off x="338211" y="29452"/>
            <a:ext cx="8309375" cy="145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00" b="1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Sounding Assimilation </a:t>
            </a:r>
            <a:r>
              <a:rPr lang="en-US" sz="26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Testing: TOP 1   (9 May 2022)</a:t>
            </a:r>
            <a:endParaRPr lang="en-US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Clear effects of extra soundings 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Differences propagate from modified regions: Wavelike patterns</a:t>
            </a:r>
          </a:p>
        </p:txBody>
      </p:sp>
      <p:sp>
        <p:nvSpPr>
          <p:cNvPr id="70" name="CustomShape 2"/>
          <p:cNvSpPr/>
          <p:nvPr/>
        </p:nvSpPr>
        <p:spPr>
          <a:xfrm>
            <a:off x="588286" y="5542064"/>
            <a:ext cx="4003533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~500 mb (level 27)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 difference (K)</a:t>
            </a: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TOP – STD     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  <a:ea typeface="DejaVu Sans"/>
              </a:rPr>
              <a:t>Hr</a:t>
            </a:r>
            <a:r>
              <a:rPr lang="en-US" sz="2000" b="1" spc="-1" dirty="0">
                <a:solidFill>
                  <a:srgbClr val="000000"/>
                </a:solidFill>
                <a:latin typeface="Calibri"/>
                <a:ea typeface="DejaVu Sans"/>
              </a:rPr>
              <a:t> 0</a:t>
            </a:r>
            <a:endParaRPr lang="en-US" sz="20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latin typeface="Calibri"/>
                <a:ea typeface="DejaVu Sans"/>
              </a:rPr>
              <a:t>0900 UTC 9 May 2022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8" name="Picture 7" descr="A picture containing text, diagram, screenshot, map&#10;&#10;Description automatically generated">
            <a:extLst>
              <a:ext uri="{FF2B5EF4-FFF2-40B4-BE49-F238E27FC236}">
                <a16:creationId xmlns:a16="http://schemas.microsoft.com/office/drawing/2014/main" id="{AE98C0BA-4FC8-994B-58C5-8F22909C8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62" y="1806680"/>
            <a:ext cx="3687124" cy="3735384"/>
          </a:xfrm>
          <a:prstGeom prst="rect">
            <a:avLst/>
          </a:prstGeom>
        </p:spPr>
      </p:pic>
      <p:sp>
        <p:nvSpPr>
          <p:cNvPr id="11" name="CustomShape 2">
            <a:extLst>
              <a:ext uri="{FF2B5EF4-FFF2-40B4-BE49-F238E27FC236}">
                <a16:creationId xmlns:a16="http://schemas.microsoft.com/office/drawing/2014/main" id="{09EC0357-BF93-94FD-0EC2-BE37AA2C62B3}"/>
              </a:ext>
            </a:extLst>
          </p:cNvPr>
          <p:cNvSpPr/>
          <p:nvPr/>
        </p:nvSpPr>
        <p:spPr>
          <a:xfrm>
            <a:off x="4802257" y="5542063"/>
            <a:ext cx="4003533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μ: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en-US" sz="2400" b="1" strike="noStrike" spc="-1" baseline="-25000" dirty="0" err="1">
                <a:solidFill>
                  <a:srgbClr val="000000"/>
                </a:solidFill>
                <a:latin typeface="Calibri"/>
                <a:ea typeface="DejaVu Sans"/>
              </a:rPr>
              <a:t>surface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en-US" sz="2400" b="1" strike="noStrike" spc="-1" baseline="-25000" dirty="0" err="1">
                <a:solidFill>
                  <a:srgbClr val="000000"/>
                </a:solidFill>
                <a:latin typeface="Calibri"/>
                <a:ea typeface="DejaVu Sans"/>
              </a:rPr>
              <a:t>top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difference 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hPa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latin typeface="Calibri"/>
                <a:ea typeface="DejaVu Sans"/>
              </a:rPr>
              <a:t>TOP </a:t>
            </a:r>
            <a:r>
              <a:rPr lang="en-US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STD     </a:t>
            </a:r>
            <a:r>
              <a:rPr lang="en-US" sz="20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1 </a:t>
            </a: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latin typeface="Calibri"/>
                <a:ea typeface="DejaVu Sans"/>
              </a:rPr>
              <a:t>1000 UTC 9 May 2022  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en-US" sz="2000" b="1" spc="-1" baseline="-25000" dirty="0" err="1">
                <a:solidFill>
                  <a:srgbClr val="000000"/>
                </a:solidFill>
                <a:latin typeface="Calibri"/>
                <a:ea typeface="DejaVu Sans"/>
              </a:rPr>
              <a:t>top</a:t>
            </a:r>
            <a:r>
              <a:rPr lang="en-US" sz="2000" b="1" spc="-1" dirty="0">
                <a:solidFill>
                  <a:srgbClr val="000000"/>
                </a:solidFill>
                <a:latin typeface="Calibri"/>
                <a:ea typeface="DejaVu Sans"/>
              </a:rPr>
              <a:t>=10 mb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414C3A2-D34D-5925-07AD-33BC3C685008}"/>
              </a:ext>
            </a:extLst>
          </p:cNvPr>
          <p:cNvSpPr/>
          <p:nvPr/>
        </p:nvSpPr>
        <p:spPr>
          <a:xfrm rot="2338918">
            <a:off x="2810136" y="4001958"/>
            <a:ext cx="909435" cy="476606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DDB6FC-0A73-8E20-28E2-F54824F4FEA9}"/>
              </a:ext>
            </a:extLst>
          </p:cNvPr>
          <p:cNvCxnSpPr/>
          <p:nvPr/>
        </p:nvCxnSpPr>
        <p:spPr>
          <a:xfrm>
            <a:off x="6479188" y="4981516"/>
            <a:ext cx="8446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532727-01DA-10DB-103C-2E714197FACE}"/>
              </a:ext>
            </a:extLst>
          </p:cNvPr>
          <p:cNvCxnSpPr/>
          <p:nvPr/>
        </p:nvCxnSpPr>
        <p:spPr>
          <a:xfrm>
            <a:off x="6381695" y="4789996"/>
            <a:ext cx="8446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9193D9-D6F1-3EAF-486D-7EF33D8FE495}"/>
              </a:ext>
            </a:extLst>
          </p:cNvPr>
          <p:cNvCxnSpPr>
            <a:cxnSpLocks/>
          </p:cNvCxnSpPr>
          <p:nvPr/>
        </p:nvCxnSpPr>
        <p:spPr>
          <a:xfrm flipV="1">
            <a:off x="6285245" y="4297102"/>
            <a:ext cx="616272" cy="2307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F45FAB8-5C52-5D7A-E32B-00F3078F1807}"/>
              </a:ext>
            </a:extLst>
          </p:cNvPr>
          <p:cNvSpPr txBox="1"/>
          <p:nvPr/>
        </p:nvSpPr>
        <p:spPr>
          <a:xfrm>
            <a:off x="5453036" y="4455999"/>
            <a:ext cx="9668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Wavelike </a:t>
            </a:r>
          </a:p>
          <a:p>
            <a:r>
              <a:rPr lang="en-US" sz="1400" dirty="0"/>
              <a:t>difference</a:t>
            </a:r>
          </a:p>
          <a:p>
            <a:r>
              <a:rPr lang="en-US" sz="1400" dirty="0"/>
              <a:t>patterns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C5E8C224-D81B-BCE7-8E17-7ED78F75D681}"/>
              </a:ext>
            </a:extLst>
          </p:cNvPr>
          <p:cNvSpPr/>
          <p:nvPr/>
        </p:nvSpPr>
        <p:spPr>
          <a:xfrm rot="6853541">
            <a:off x="6906068" y="3777976"/>
            <a:ext cx="930993" cy="1347856"/>
          </a:xfrm>
          <a:prstGeom prst="arc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6A18E44-D1C6-FF15-E5AB-68539FF397C1}"/>
              </a:ext>
            </a:extLst>
          </p:cNvPr>
          <p:cNvSpPr/>
          <p:nvPr/>
        </p:nvSpPr>
        <p:spPr>
          <a:xfrm rot="6853541">
            <a:off x="6918199" y="3623174"/>
            <a:ext cx="930993" cy="1347856"/>
          </a:xfrm>
          <a:prstGeom prst="arc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5EA09F7-8A88-09FD-3DB9-9F5F681E27FC}"/>
              </a:ext>
            </a:extLst>
          </p:cNvPr>
          <p:cNvSpPr/>
          <p:nvPr/>
        </p:nvSpPr>
        <p:spPr>
          <a:xfrm rot="14447666">
            <a:off x="6924972" y="3875102"/>
            <a:ext cx="967128" cy="826589"/>
          </a:xfrm>
          <a:prstGeom prst="arc">
            <a:avLst>
              <a:gd name="adj1" fmla="val 16200000"/>
              <a:gd name="adj2" fmla="val 3105097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7AA89-B5A0-FFE7-F5AB-900F28B0C498}"/>
              </a:ext>
            </a:extLst>
          </p:cNvPr>
          <p:cNvSpPr txBox="1"/>
          <p:nvPr/>
        </p:nvSpPr>
        <p:spPr>
          <a:xfrm>
            <a:off x="4217637" y="2085566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+.5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021F4-56EA-B117-FC1C-C78C507D7C4C}"/>
              </a:ext>
            </a:extLst>
          </p:cNvPr>
          <p:cNvSpPr txBox="1"/>
          <p:nvPr/>
        </p:nvSpPr>
        <p:spPr>
          <a:xfrm>
            <a:off x="4168753" y="5075976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-.5 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1DE9C8-B617-371F-9FBF-EF0DA71C4C64}"/>
              </a:ext>
            </a:extLst>
          </p:cNvPr>
          <p:cNvSpPr txBox="1"/>
          <p:nvPr/>
        </p:nvSpPr>
        <p:spPr>
          <a:xfrm>
            <a:off x="3191683" y="4592869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-1.1 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1F2B1-8491-9452-61DB-1FBA790D2BB3}"/>
              </a:ext>
            </a:extLst>
          </p:cNvPr>
          <p:cNvSpPr txBox="1"/>
          <p:nvPr/>
        </p:nvSpPr>
        <p:spPr>
          <a:xfrm>
            <a:off x="3161226" y="3674372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+.35 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AFC92D-2151-CD55-0207-5D7694742E27}"/>
              </a:ext>
            </a:extLst>
          </p:cNvPr>
          <p:cNvCxnSpPr>
            <a:cxnSpLocks/>
          </p:cNvCxnSpPr>
          <p:nvPr/>
        </p:nvCxnSpPr>
        <p:spPr>
          <a:xfrm flipV="1">
            <a:off x="3198013" y="3868153"/>
            <a:ext cx="66840" cy="21734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7E07E6-456A-9B44-1DD4-9E9A28325FF0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465156" y="4365045"/>
            <a:ext cx="45161" cy="227824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0679DC-4157-8EB6-C655-0FD6DFE4071B}"/>
              </a:ext>
            </a:extLst>
          </p:cNvPr>
          <p:cNvSpPr txBox="1"/>
          <p:nvPr/>
        </p:nvSpPr>
        <p:spPr>
          <a:xfrm>
            <a:off x="8376975" y="202139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+.9 mb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964A6B-4FDE-E446-296D-AB5654A6CECE}"/>
              </a:ext>
            </a:extLst>
          </p:cNvPr>
          <p:cNvSpPr txBox="1"/>
          <p:nvPr/>
        </p:nvSpPr>
        <p:spPr>
          <a:xfrm>
            <a:off x="8411838" y="5152942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-.9 mb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C390FC-3BFD-C055-D7D5-8F436760A3C4}"/>
              </a:ext>
            </a:extLst>
          </p:cNvPr>
          <p:cNvSpPr txBox="1"/>
          <p:nvPr/>
        </p:nvSpPr>
        <p:spPr>
          <a:xfrm>
            <a:off x="872641" y="2202697"/>
            <a:ext cx="2273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Extra sounding</a:t>
            </a:r>
          </a:p>
          <a:p>
            <a:r>
              <a:rPr lang="en-US" sz="1400" b="1" dirty="0"/>
              <a:t>Locations:</a:t>
            </a:r>
          </a:p>
          <a:p>
            <a:r>
              <a:rPr lang="en-US" sz="1400" b="1" dirty="0"/>
              <a:t>Mt. Pleasant, </a:t>
            </a:r>
            <a:r>
              <a:rPr lang="en-US" sz="1400" b="1" dirty="0" err="1"/>
              <a:t>Marambio</a:t>
            </a:r>
            <a:r>
              <a:rPr lang="en-US" sz="1400" b="1" dirty="0"/>
              <a:t>, </a:t>
            </a:r>
          </a:p>
          <a:p>
            <a:r>
              <a:rPr lang="en-US" sz="1400" b="1" dirty="0" err="1"/>
              <a:t>Vernadsky</a:t>
            </a:r>
            <a:r>
              <a:rPr lang="en-US" sz="1400" b="1" dirty="0"/>
              <a:t>, Rothera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7AAB9-060F-478B-4A2C-40882F17A2B4}"/>
              </a:ext>
            </a:extLst>
          </p:cNvPr>
          <p:cNvSpPr txBox="1"/>
          <p:nvPr/>
        </p:nvSpPr>
        <p:spPr>
          <a:xfrm>
            <a:off x="790200" y="1510200"/>
            <a:ext cx="3599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  <a:cs typeface="Calibri" panose="020F0502020204030204" pitchFamily="34" charset="0"/>
              </a:rPr>
              <a:t>T Difference, </a:t>
            </a:r>
            <a:r>
              <a:rPr lang="en-US" b="1" dirty="0" err="1">
                <a:latin typeface="+mj-lt"/>
                <a:cs typeface="Calibri" panose="020F0502020204030204" pitchFamily="34" charset="0"/>
              </a:rPr>
              <a:t>Hr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 0    TOP </a:t>
            </a:r>
            <a:r>
              <a:rPr lang="en-US" sz="1800" b="1" strike="noStrike" spc="-1" dirty="0">
                <a:solidFill>
                  <a:srgbClr val="000000"/>
                </a:solidFill>
                <a:latin typeface="+mj-lt"/>
                <a:ea typeface="DejaVu Sans"/>
                <a:cs typeface="Calibri" panose="020F0502020204030204" pitchFamily="34" charset="0"/>
              </a:rPr>
              <a:t>– STD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8CBA95-F2D7-D101-547D-C91F0CFD5DC0}"/>
              </a:ext>
            </a:extLst>
          </p:cNvPr>
          <p:cNvSpPr txBox="1"/>
          <p:nvPr/>
        </p:nvSpPr>
        <p:spPr>
          <a:xfrm>
            <a:off x="5178962" y="1493753"/>
            <a:ext cx="3264035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Model Column Pressure </a:t>
            </a:r>
            <a:r>
              <a:rPr lang="en-US" sz="2000" b="1" dirty="0"/>
              <a:t>(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/>
              <a:t> </a:t>
            </a:r>
          </a:p>
          <a:p>
            <a:r>
              <a:rPr lang="en-US" b="1" dirty="0"/>
              <a:t>Difference, </a:t>
            </a:r>
            <a:r>
              <a:rPr lang="en-US" b="1" dirty="0" err="1"/>
              <a:t>Hr</a:t>
            </a:r>
            <a:r>
              <a:rPr lang="en-US" b="1" dirty="0"/>
              <a:t> 1  TOP </a:t>
            </a:r>
            <a:r>
              <a:rPr lang="en-US" sz="1800" b="1" strike="noStrike" spc="-1" dirty="0">
                <a:solidFill>
                  <a:srgbClr val="000000"/>
                </a:solidFill>
                <a:latin typeface="+mj-lt"/>
                <a:ea typeface="DejaVu Sans"/>
                <a:cs typeface="Calibri" panose="020F0502020204030204" pitchFamily="34" charset="0"/>
              </a:rPr>
              <a:t>– STD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464406" y="170347"/>
            <a:ext cx="8215187" cy="1423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00" b="1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Sounding Assimilation </a:t>
            </a:r>
            <a:r>
              <a:rPr lang="en-US" sz="26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Testing: TOP 1   (11 May 2022)</a:t>
            </a:r>
            <a:endParaRPr lang="en-US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0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Signals of e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xtra soundings in East Antarctica seen: </a:t>
            </a:r>
          </a:p>
          <a:p>
            <a:pPr>
              <a:lnSpc>
                <a:spcPct val="100000"/>
              </a:lnSpc>
            </a:pPr>
            <a:endParaRPr lang="en-US" sz="8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Syowa, Mawson, Davis, Zhongshan, Casey, Dumont </a:t>
            </a:r>
            <a:r>
              <a:rPr lang="en-US" sz="22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d’Urville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09EC0357-BF93-94FD-0EC2-BE37AA2C62B3}"/>
              </a:ext>
            </a:extLst>
          </p:cNvPr>
          <p:cNvSpPr/>
          <p:nvPr/>
        </p:nvSpPr>
        <p:spPr>
          <a:xfrm>
            <a:off x="5813568" y="2902256"/>
            <a:ext cx="2773384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μ TOP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μ STD </a:t>
            </a:r>
            <a:endParaRPr lang="en-US" sz="24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μ (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en-US" sz="2400" b="1" strike="noStrike" spc="-1" baseline="-25000" dirty="0" err="1">
                <a:solidFill>
                  <a:srgbClr val="000000"/>
                </a:solidFill>
                <a:latin typeface="Calibri"/>
                <a:ea typeface="DejaVu Sans"/>
              </a:rPr>
              <a:t>surface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en-US" sz="2400" b="1" strike="noStrike" spc="-1" baseline="-25000" dirty="0" err="1">
                <a:solidFill>
                  <a:srgbClr val="000000"/>
                </a:solidFill>
                <a:latin typeface="Calibri"/>
                <a:ea typeface="DejaVu Sans"/>
              </a:rPr>
              <a:t>top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difference 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hPa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8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latin typeface="Calibri"/>
                <a:ea typeface="DejaVu Sans"/>
              </a:rPr>
              <a:t>TOP </a:t>
            </a:r>
            <a:r>
              <a:rPr lang="en-US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STD     </a:t>
            </a:r>
            <a:r>
              <a:rPr lang="en-US" sz="20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1 </a:t>
            </a: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latin typeface="Calibri"/>
                <a:ea typeface="DejaVu Sans"/>
              </a:rPr>
              <a:t>0400 UTC 11 May 2022</a:t>
            </a:r>
          </a:p>
          <a:p>
            <a:pPr>
              <a:lnSpc>
                <a:spcPct val="100000"/>
              </a:lnSpc>
            </a:pPr>
            <a:endParaRPr lang="en-US" sz="800" b="1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400" b="1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latin typeface="Calibri"/>
                <a:ea typeface="DejaVu Sans"/>
              </a:rPr>
              <a:t>0300 UTC 11 May initialization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DBC245-674A-DDBE-4EF0-FF3E0A4DE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8" y="1960568"/>
            <a:ext cx="4618834" cy="468419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C30080-051B-5D72-AB5E-56285D6777DE}"/>
              </a:ext>
            </a:extLst>
          </p:cNvPr>
          <p:cNvSpPr/>
          <p:nvPr/>
        </p:nvSpPr>
        <p:spPr>
          <a:xfrm rot="3635347">
            <a:off x="1921115" y="4291076"/>
            <a:ext cx="1268344" cy="585138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00C6B-8B40-E617-9D4D-A779A5E29CAA}"/>
              </a:ext>
            </a:extLst>
          </p:cNvPr>
          <p:cNvSpPr txBox="1"/>
          <p:nvPr/>
        </p:nvSpPr>
        <p:spPr>
          <a:xfrm>
            <a:off x="1190525" y="3625923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Extra sounding</a:t>
            </a:r>
          </a:p>
          <a:p>
            <a:r>
              <a:rPr lang="en-US" sz="1600" b="1" dirty="0"/>
              <a:t>locations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60FCB-A837-1780-02BB-6A0C5D84E592}"/>
              </a:ext>
            </a:extLst>
          </p:cNvPr>
          <p:cNvSpPr txBox="1"/>
          <p:nvPr/>
        </p:nvSpPr>
        <p:spPr>
          <a:xfrm>
            <a:off x="5345881" y="2257123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+.9 mb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5531B-D418-46A0-01BC-F382AD297378}"/>
              </a:ext>
            </a:extLst>
          </p:cNvPr>
          <p:cNvSpPr txBox="1"/>
          <p:nvPr/>
        </p:nvSpPr>
        <p:spPr>
          <a:xfrm>
            <a:off x="5345881" y="6207713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-.9 mb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B790C-8647-1D31-1E45-D8F9F561E82E}"/>
              </a:ext>
            </a:extLst>
          </p:cNvPr>
          <p:cNvSpPr txBox="1"/>
          <p:nvPr/>
        </p:nvSpPr>
        <p:spPr>
          <a:xfrm>
            <a:off x="1489556" y="1692944"/>
            <a:ext cx="3264035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Model Column Pressure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Difference, </a:t>
            </a:r>
            <a:r>
              <a:rPr lang="en-US" b="1" dirty="0" err="1"/>
              <a:t>Hr</a:t>
            </a:r>
            <a:r>
              <a:rPr lang="en-US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0997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284400" y="152280"/>
            <a:ext cx="8722966" cy="6470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="t" anchorCtr="0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SUMMARY: Winter YOPP-SH Data Impact Study</a:t>
            </a:r>
            <a:endParaRPr lang="en-US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 Experiment Status</a:t>
            </a:r>
          </a:p>
          <a:p>
            <a:pPr defTabSz="457200">
              <a:lnSpc>
                <a:spcPct val="100000"/>
              </a:lnSpc>
            </a:pPr>
            <a:endParaRPr lang="en-US" sz="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– Data assimilation setup: Much time put into MRI-4DVAR </a:t>
            </a: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	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configuration and adjustment</a:t>
            </a:r>
          </a:p>
          <a:p>
            <a:pPr defTabSz="457200">
              <a:lnSpc>
                <a:spcPct val="100000"/>
              </a:lnSpc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– WRF setup: Model configuration tweaking required</a:t>
            </a:r>
          </a:p>
          <a:p>
            <a:pPr defTabSz="457200">
              <a:lnSpc>
                <a:spcPct val="100000"/>
              </a:lnSpc>
            </a:pPr>
            <a:endParaRPr lang="en-US" sz="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  <a:sym typeface="Wingdings 2" panose="05020102010507070707" pitchFamily="18" charset="2"/>
              </a:rPr>
              <a:t>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Nudging applied (cycling period)</a:t>
            </a:r>
          </a:p>
          <a:p>
            <a:pPr defTabSz="457200">
              <a:lnSpc>
                <a:spcPct val="100000"/>
              </a:lnSpc>
            </a:pPr>
            <a:endParaRPr lang="en-US" sz="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  <a:sym typeface="Wingdings 2" panose="05020102010507070707" pitchFamily="18" charset="2"/>
              </a:rPr>
              <a:t>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DFI applied </a:t>
            </a:r>
          </a:p>
          <a:p>
            <a:pPr defTabSz="457200">
              <a:lnSpc>
                <a:spcPct val="100000"/>
              </a:lnSpc>
            </a:pPr>
            <a:endParaRPr lang="en-US" sz="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  <a:sym typeface="Wingdings 2" panose="05020102010507070707" pitchFamily="18" charset="2"/>
              </a:rPr>
              <a:t>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Upper diffusion damping layer implemented</a:t>
            </a: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 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Preliminary Results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– Cold bias aloft in WRF cycling period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→ Nudging fix </a:t>
            </a:r>
          </a:p>
          <a:p>
            <a:pPr defTabSz="457200"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– Clear differences from soundings </a:t>
            </a:r>
          </a:p>
          <a:p>
            <a:pPr defTabSz="457200"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– Difference propagate from sounding locations</a:t>
            </a: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– TOP/STD forecast differences become “noisy” by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Hr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158956" y="-9608"/>
            <a:ext cx="8826087" cy="3146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Ctr="1">
            <a:spAutoFit/>
          </a:bodyPr>
          <a:lstStyle/>
          <a:p>
            <a:pPr defTabSz="365760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EXPERIMENTS: DATA ASSIMILATION APPROACH 2</a:t>
            </a:r>
          </a:p>
          <a:p>
            <a:pPr defTabSz="365760">
              <a:lnSpc>
                <a:spcPct val="100000"/>
              </a:lnSpc>
            </a:pPr>
            <a:endParaRPr lang="en-US" sz="1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2) 3DEnVar: 3-Dimensional Ensemble-Variational DA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endParaRPr lang="en-US" sz="1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DA method used by WRF in AMPS</a:t>
            </a:r>
          </a:p>
          <a:p>
            <a:pPr defTabSz="365760">
              <a:lnSpc>
                <a:spcPct val="100000"/>
              </a:lnSpc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 – Observations gathered in a time window around the initialization 					time (e.g., 3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hrs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), but the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obs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are considered valid at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init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time</a:t>
            </a:r>
          </a:p>
          <a:p>
            <a:pPr defTabSz="36576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– </a:t>
            </a:r>
            <a:r>
              <a:rPr lang="en-US" sz="2200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Esnemble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-Variational method: Uses some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background error (BE)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	information from a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(WRF)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forecast ensemble</a:t>
            </a:r>
            <a:r>
              <a:rPr lang="en-US" sz="2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758496-4D89-530C-4B08-ED611B813A1B}"/>
              </a:ext>
            </a:extLst>
          </p:cNvPr>
          <p:cNvGrpSpPr/>
          <p:nvPr/>
        </p:nvGrpSpPr>
        <p:grpSpPr>
          <a:xfrm>
            <a:off x="826028" y="3137226"/>
            <a:ext cx="7681129" cy="3955977"/>
            <a:chOff x="926843" y="2671830"/>
            <a:chExt cx="7681129" cy="3955977"/>
          </a:xfrm>
        </p:grpSpPr>
        <p:pic>
          <p:nvPicPr>
            <p:cNvPr id="27" name="Picture 26" descr="Diagram&#10;&#10;Description automatically generated">
              <a:extLst>
                <a:ext uri="{FF2B5EF4-FFF2-40B4-BE49-F238E27FC236}">
                  <a16:creationId xmlns:a16="http://schemas.microsoft.com/office/drawing/2014/main" id="{9B79149D-9AFA-124B-DE58-9CD340635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843" y="3562923"/>
              <a:ext cx="6419889" cy="3064884"/>
            </a:xfrm>
            <a:prstGeom prst="rect">
              <a:avLst/>
            </a:prstGeom>
          </p:spPr>
        </p:pic>
        <p:sp>
          <p:nvSpPr>
            <p:cNvPr id="3" name="Subtitle 2">
              <a:extLst>
                <a:ext uri="{FF2B5EF4-FFF2-40B4-BE49-F238E27FC236}">
                  <a16:creationId xmlns:a16="http://schemas.microsoft.com/office/drawing/2014/main" id="{B316430D-DE6B-0C88-53A2-7C1294EE6A49}"/>
                </a:ext>
              </a:extLst>
            </p:cNvPr>
            <p:cNvSpPr txBox="1">
              <a:spLocks/>
            </p:cNvSpPr>
            <p:nvPr/>
          </p:nvSpPr>
          <p:spPr>
            <a:xfrm>
              <a:off x="1091042" y="2671830"/>
              <a:ext cx="3602031" cy="654025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65760">
                <a:lnSpc>
                  <a:spcPct val="100000"/>
                </a:lnSpc>
                <a:spcBef>
                  <a:spcPts val="0"/>
                </a:spcBef>
              </a:pPr>
              <a:r>
                <a:rPr lang="en-US" sz="1900" dirty="0">
                  <a:solidFill>
                    <a:srgbClr val="99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900" dirty="0" err="1">
                  <a:solidFill>
                    <a:srgbClr val="99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1900" dirty="0">
                  <a:solidFill>
                    <a:srgbClr val="99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 BEs derived from AMPS </a:t>
              </a:r>
              <a:r>
                <a:rPr lang="en-US" sz="1900" dirty="0" err="1">
                  <a:solidFill>
                    <a:srgbClr val="99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fcsts</a:t>
              </a:r>
              <a:r>
                <a:rPr lang="en-US" sz="1900" dirty="0">
                  <a:solidFill>
                    <a:srgbClr val="99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</a:p>
            <a:p>
              <a:pPr algn="l" defTabSz="365760">
                <a:lnSpc>
                  <a:spcPct val="100000"/>
                </a:lnSpc>
                <a:spcBef>
                  <a:spcPts val="0"/>
                </a:spcBef>
              </a:pPr>
              <a:r>
                <a:rPr lang="en-US" sz="1900" dirty="0">
                  <a:solidFill>
                    <a:srgbClr val="99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 </a:t>
              </a:r>
              <a:r>
                <a:rPr lang="en-US" sz="1900" b="1" dirty="0">
                  <a:solidFill>
                    <a:srgbClr val="99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Static BEs</a:t>
              </a:r>
            </a:p>
          </p:txBody>
        </p: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5A974395-177D-873A-E833-77172603879B}"/>
                </a:ext>
              </a:extLst>
            </p:cNvPr>
            <p:cNvSpPr txBox="1">
              <a:spLocks/>
            </p:cNvSpPr>
            <p:nvPr/>
          </p:nvSpPr>
          <p:spPr>
            <a:xfrm>
              <a:off x="4881105" y="2671830"/>
              <a:ext cx="3619612" cy="654025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365760">
                <a:lnSpc>
                  <a:spcPct val="100000"/>
                </a:lnSpc>
                <a:spcBef>
                  <a:spcPts val="0"/>
                </a:spcBef>
              </a:pPr>
              <a:r>
                <a:rPr lang="en-US" sz="1900" dirty="0">
                  <a:solidFill>
                    <a:srgbClr val="99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(ii) BEs from AMPS ensemble: </a:t>
              </a:r>
            </a:p>
            <a:p>
              <a:pPr algn="l" defTabSz="365760">
                <a:lnSpc>
                  <a:spcPct val="100000"/>
                </a:lnSpc>
                <a:spcBef>
                  <a:spcPts val="0"/>
                </a:spcBef>
              </a:pPr>
              <a:r>
                <a:rPr lang="en-US" sz="1900" b="1" dirty="0">
                  <a:solidFill>
                    <a:srgbClr val="99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Ensemble BEs </a:t>
              </a:r>
              <a:r>
                <a:rPr lang="en-US" sz="1900" dirty="0">
                  <a:solidFill>
                    <a:srgbClr val="99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(flow-dependent)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1297E9E-19E2-2D50-2486-4D00FDA281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2896" y="3270409"/>
              <a:ext cx="971256" cy="377280"/>
            </a:xfrm>
            <a:prstGeom prst="line">
              <a:avLst/>
            </a:prstGeom>
            <a:ln w="2286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7680BC-7199-F5F8-A89D-844107C6F7D4}"/>
                </a:ext>
              </a:extLst>
            </p:cNvPr>
            <p:cNvCxnSpPr>
              <a:cxnSpLocks/>
            </p:cNvCxnSpPr>
            <p:nvPr/>
          </p:nvCxnSpPr>
          <p:spPr>
            <a:xfrm>
              <a:off x="2665062" y="3270409"/>
              <a:ext cx="0" cy="377280"/>
            </a:xfrm>
            <a:prstGeom prst="line">
              <a:avLst/>
            </a:prstGeom>
            <a:ln w="2286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9FFF29-D1AB-8C49-A472-0175C756728D}"/>
                </a:ext>
              </a:extLst>
            </p:cNvPr>
            <p:cNvSpPr txBox="1"/>
            <p:nvPr/>
          </p:nvSpPr>
          <p:spPr>
            <a:xfrm>
              <a:off x="6846073" y="5440682"/>
              <a:ext cx="176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9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WRF DA and </a:t>
              </a:r>
            </a:p>
            <a:p>
              <a:r>
                <a:rPr lang="en-US" sz="2000" b="1" dirty="0">
                  <a:solidFill>
                    <a:srgbClr val="99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forecast path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8EDDD68-68B4-B1D7-984D-2CD8344029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1105" y="5181600"/>
              <a:ext cx="1809806" cy="6130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62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331324" y="245967"/>
            <a:ext cx="8481352" cy="5793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="t" anchorCtr="0">
            <a:spAutoFit/>
          </a:bodyPr>
          <a:lstStyle/>
          <a:p>
            <a:pPr defTabSz="365760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BACKGROUND</a:t>
            </a:r>
            <a:endParaRPr lang="en-US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 WMO Polar Prediction Project (PPP)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(2013–2022)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endParaRPr lang="en-US" sz="1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– Goal: Research to improve environmental 													prediction for the polar regions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endParaRPr lang="en-US" sz="2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YOPP-SH: 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 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olar 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rediction— 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outhern 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emisphere</a:t>
            </a:r>
          </a:p>
          <a:p>
            <a:pPr defTabSz="365760">
              <a:lnSpc>
                <a:spcPct val="100000"/>
              </a:lnSpc>
            </a:pPr>
            <a:endParaRPr lang="en-US" sz="10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of the PPP: Observation and prediction in the </a:t>
            </a:r>
          </a:p>
          <a:p>
            <a:pPr defTabSz="36576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	high southern latitudes</a:t>
            </a:r>
            <a:endParaRPr lang="en-US" sz="2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– YOPP-SH Winter Campaign: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2022</a:t>
            </a:r>
            <a:endParaRPr lang="en-US" sz="22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endParaRPr lang="en-US" sz="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• Approach: 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argeted 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bserving 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eriods (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TOP</a:t>
            </a:r>
            <a:r>
              <a:rPr lang="en-US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 (1–2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weeks) </a:t>
            </a: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		with enhanced atmospheric observing</a:t>
            </a:r>
          </a:p>
          <a:p>
            <a:pPr defTabSz="365760">
              <a:lnSpc>
                <a:spcPct val="100000"/>
              </a:lnSpc>
            </a:pPr>
            <a:endParaRPr lang="en-US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• Cf: YOPP-SH Summer (Nov 2018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– Feb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2019) campaign with 								continuous observation activities</a:t>
            </a:r>
            <a:endParaRPr lang="en-US" sz="22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51" name="Picture 2"/>
          <p:cNvPicPr/>
          <p:nvPr/>
        </p:nvPicPr>
        <p:blipFill>
          <a:blip r:embed="rId2"/>
          <a:stretch/>
        </p:blipFill>
        <p:spPr>
          <a:xfrm>
            <a:off x="7222320" y="1432763"/>
            <a:ext cx="1166834" cy="919411"/>
          </a:xfrm>
          <a:prstGeom prst="rect">
            <a:avLst/>
          </a:prstGeom>
          <a:ln>
            <a:noFill/>
          </a:ln>
        </p:spPr>
      </p:pic>
      <p:pic>
        <p:nvPicPr>
          <p:cNvPr id="52" name="Picture 1"/>
          <p:cNvPicPr/>
          <p:nvPr/>
        </p:nvPicPr>
        <p:blipFill>
          <a:blip r:embed="rId3"/>
          <a:stretch/>
        </p:blipFill>
        <p:spPr>
          <a:xfrm>
            <a:off x="7222320" y="245967"/>
            <a:ext cx="1259528" cy="10514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312497" y="171736"/>
            <a:ext cx="8726400" cy="58860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t" anchorCtr="0">
            <a:spAutoFit/>
          </a:bodyPr>
          <a:lstStyle/>
          <a:p>
            <a:pPr defTabSz="548640">
              <a:lnSpc>
                <a:spcPct val="100000"/>
              </a:lnSpc>
            </a:pPr>
            <a:r>
              <a:rPr kumimoji="0" lang="en-US" sz="26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DejaVu Sans"/>
              </a:rPr>
              <a:t>BACKGROUND</a:t>
            </a:r>
          </a:p>
          <a:p>
            <a:pPr defTabSz="548640">
              <a:lnSpc>
                <a:spcPct val="100000"/>
              </a:lnSpc>
            </a:pPr>
            <a:endParaRPr lang="en-US" sz="1400" strike="noStrike" spc="-1" dirty="0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548640">
              <a:lnSpc>
                <a:spcPct val="100000"/>
              </a:lnSpc>
            </a:pPr>
            <a:r>
              <a:rPr lang="en-US" sz="2400" b="1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 YOPP-SH Winter Campaign Data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4864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48640">
              <a:lnSpc>
                <a:spcPct val="100000"/>
              </a:lnSpc>
            </a:pPr>
            <a:r>
              <a:rPr lang="en-US" sz="2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(</a:t>
            </a:r>
            <a:r>
              <a:rPr lang="en-US" sz="2200" b="0" strike="noStrike" spc="-1" dirty="0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</a:t>
            </a:r>
            <a:r>
              <a:rPr lang="en-US" sz="2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 Extra radiosonde launches from Antarctic/sub-Antarctic stations</a:t>
            </a:r>
            <a:endParaRPr lang="en-US" sz="2200" b="1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4864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48640">
              <a:lnSpc>
                <a:spcPct val="100000"/>
              </a:lnSpc>
            </a:pPr>
            <a:r>
              <a:rPr lang="en-US" sz="2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(ii) Enhanced observation systems at selected stations </a:t>
            </a:r>
          </a:p>
          <a:p>
            <a:pPr defTabSz="548640">
              <a:lnSpc>
                <a:spcPct val="100000"/>
              </a:lnSpc>
            </a:pPr>
            <a:r>
              <a:rPr lang="en-US" sz="2200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</a:t>
            </a:r>
            <a:r>
              <a:rPr lang="en-US" sz="2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(e.g., Micro Rain Radar, </a:t>
            </a:r>
            <a:r>
              <a:rPr lang="en-US" sz="2200" b="0" strike="noStrike" spc="-1" dirty="0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Anasphere</a:t>
            </a:r>
            <a:r>
              <a:rPr lang="en-US" sz="2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sonde instruments</a:t>
            </a:r>
            <a:r>
              <a:rPr lang="en-US" sz="18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  <a:endParaRPr lang="en-US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48640">
              <a:lnSpc>
                <a:spcPct val="100000"/>
              </a:lnSpc>
            </a:pPr>
            <a:endParaRPr lang="en-US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48640">
              <a:lnSpc>
                <a:spcPct val="100000"/>
              </a:lnSpc>
            </a:pPr>
            <a:r>
              <a:rPr lang="en-US" sz="2400" b="1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 Current Ohio State/NCAR Study: Use YOPP Winter Datasets to 				Improve WRF and AMPS Forecasts for Antarctica </a:t>
            </a:r>
          </a:p>
          <a:p>
            <a:pPr defTabSz="54864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48640"/>
            <a:r>
              <a:rPr lang="en-US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	– Methodology: Model forecast experiments and case simulations</a:t>
            </a:r>
          </a:p>
          <a:p>
            <a:pPr defTabSz="548640"/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548640"/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– Tools: </a:t>
            </a:r>
          </a:p>
          <a:p>
            <a:pPr defTabSz="548640"/>
            <a:r>
              <a:rPr lang="en-US" sz="2200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</a:t>
            </a:r>
            <a:r>
              <a:rPr lang="en-US" sz="2200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  <a:sym typeface="Wingdings 2" panose="05020102010507070707" pitchFamily="18" charset="2"/>
              </a:rPr>
              <a:t> 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</a:t>
            </a:r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eather 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</a:t>
            </a:r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esearch and 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</a:t>
            </a:r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orecasting (WRF) Model</a:t>
            </a:r>
            <a:endParaRPr lang="en-US" sz="2200" spc="-1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548640"/>
            <a:endParaRPr kumimoji="0" lang="en-US" sz="1000" b="0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548640"/>
            <a:r>
              <a:rPr lang="en-US" sz="2200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</a:t>
            </a:r>
            <a:r>
              <a:rPr lang="en-US" sz="2200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  <a:sym typeface="Wingdings 2" panose="05020102010507070707" pitchFamily="18" charset="2"/>
              </a:rPr>
              <a:t> </a:t>
            </a:r>
            <a:r>
              <a:rPr lang="en-US" sz="2200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WRF data assimilation (DA) systems</a:t>
            </a:r>
          </a:p>
          <a:p>
            <a:pPr defTabSz="548640"/>
            <a:endParaRPr lang="en-US" sz="1000" spc="-1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548640"/>
            <a:r>
              <a:rPr lang="en-US" sz="2200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</a:t>
            </a:r>
            <a:r>
              <a:rPr lang="en-US" sz="2200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  <a:sym typeface="Wingdings 2" panose="05020102010507070707" pitchFamily="18" charset="2"/>
              </a:rPr>
              <a:t> </a:t>
            </a:r>
            <a:r>
              <a:rPr lang="en-US" sz="22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YOPP-SH winter sounding and special surface data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245826" y="197346"/>
            <a:ext cx="8341125" cy="5847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 anchorCtr="0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OSU/NCAR STUDY AREAS</a:t>
            </a:r>
            <a:endParaRPr lang="en-US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1) Investigate Effects </a:t>
            </a:r>
            <a:r>
              <a:rPr lang="en-US" sz="2400" b="1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of </a:t>
            </a:r>
            <a:r>
              <a:rPr lang="en-US" sz="24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Enhanced-Sounding Dataset on AMPS 				Winter Forecasts (Data Impact Study)</a:t>
            </a:r>
            <a:endParaRPr lang="en-US" sz="2400" b="0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Analyze forecast impacts of augmented SH sounding program</a:t>
            </a:r>
          </a:p>
          <a:p>
            <a:pPr defTabSz="457200"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 potential of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new DA </a:t>
            </a:r>
            <a:r>
              <a:rPr lang="en-US" sz="2200" i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use in AMPS</a:t>
            </a:r>
          </a:p>
          <a:p>
            <a:pPr defTabSz="457200">
              <a:lnSpc>
                <a:spcPct val="100000"/>
              </a:lnSpc>
            </a:pP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2) Examine WRF Polar Cloud Simulations (Ohio State)</a:t>
            </a:r>
            <a:endParaRPr lang="en-US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 	– Apply YOPP-SH special observations for evaluation of 							WRF cloud simulations by microphysics schemes: </a:t>
            </a: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Davis,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Vernadsky</a:t>
            </a:r>
            <a:endParaRPr lang="en-US" sz="22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– Special measurements: Microwave radar; </a:t>
            </a: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ceilometer cloud phase; cloud constituent data</a:t>
            </a:r>
          </a:p>
          <a:p>
            <a:pPr defTabSz="457200"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 Improve microphysics for WRF polar applications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31841" y="176040"/>
            <a:ext cx="3257594" cy="434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DATA IMPACT STUDY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315953" y="744273"/>
            <a:ext cx="8323153" cy="4808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="t" anchorCtr="0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 Approach: Data Assimilation Experiments 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990033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(1) Test enhanced TOP sonde dataset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990033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(2) Test new data assimilation (DA) method for AMPS</a:t>
            </a:r>
          </a:p>
          <a:p>
            <a:pPr defTabSz="45720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	– </a:t>
            </a:r>
            <a:r>
              <a:rPr lang="en-US" sz="22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ulti-</a:t>
            </a:r>
            <a:r>
              <a:rPr lang="en-US" sz="22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esolution </a:t>
            </a:r>
            <a:r>
              <a:rPr lang="en-US" sz="22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ncremental </a:t>
            </a:r>
            <a:r>
              <a:rPr lang="en-US" sz="22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4DVAR</a:t>
            </a:r>
            <a:r>
              <a:rPr lang="en-US" sz="2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(MRI-4DVAR)</a:t>
            </a:r>
          </a:p>
          <a:p>
            <a:pPr defTabSz="457200">
              <a:lnSpc>
                <a:spcPct val="100000"/>
              </a:lnSpc>
            </a:pP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 Tool: Modified AMPS 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WRF configuration </a:t>
            </a:r>
          </a:p>
          <a:p>
            <a:pPr defTabSz="45720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– 24-km Southern Ocean grid: Expanded from </a:t>
            </a:r>
          </a:p>
          <a:p>
            <a:pPr defTabSz="457200">
              <a:lnSpc>
                <a:spcPct val="100000"/>
              </a:lnSpc>
            </a:pPr>
            <a:r>
              <a:rPr lang="en-US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AMPS 24-km grid to capture more of </a:t>
            </a:r>
          </a:p>
          <a:p>
            <a:pPr defTabSz="457200">
              <a:lnSpc>
                <a:spcPct val="100000"/>
              </a:lnSpc>
            </a:pPr>
            <a:r>
              <a:rPr lang="en-US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Australia</a:t>
            </a:r>
            <a:endParaRPr lang="en-US" sz="2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– 8-km Antarctic grid: Same as AMPS WRF</a:t>
            </a:r>
            <a:endParaRPr lang="en-US" sz="2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547624-A8DB-8AE5-2B6C-293F539A2E84}"/>
              </a:ext>
            </a:extLst>
          </p:cNvPr>
          <p:cNvGrpSpPr/>
          <p:nvPr/>
        </p:nvGrpSpPr>
        <p:grpSpPr>
          <a:xfrm>
            <a:off x="5265035" y="2868706"/>
            <a:ext cx="3697482" cy="3399706"/>
            <a:chOff x="5265035" y="2868706"/>
            <a:chExt cx="3697482" cy="339970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994B284-2F41-AB97-700F-B5A8671CF4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0357" y="2868706"/>
              <a:ext cx="2732160" cy="3399706"/>
              <a:chOff x="5644050" y="2608175"/>
              <a:chExt cx="3047977" cy="3792685"/>
            </a:xfrm>
          </p:grpSpPr>
          <p:sp>
            <p:nvSpPr>
              <p:cNvPr id="58" name="CustomShape 3"/>
              <p:cNvSpPr/>
              <p:nvPr/>
            </p:nvSpPr>
            <p:spPr>
              <a:xfrm>
                <a:off x="7870147" y="3596375"/>
                <a:ext cx="291600" cy="99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CustomShape 4"/>
              <p:cNvSpPr/>
              <p:nvPr/>
            </p:nvSpPr>
            <p:spPr>
              <a:xfrm>
                <a:off x="7617427" y="3521495"/>
                <a:ext cx="617400" cy="347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Ctr="1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700" b="1" strike="noStrike" spc="-1">
                    <a:solidFill>
                      <a:srgbClr val="000000"/>
                    </a:solidFill>
                    <a:latin typeface="Calibri"/>
                    <a:ea typeface="DejaVu Sans"/>
                  </a:rPr>
                  <a:t>8 km</a:t>
                </a:r>
                <a:endParaRPr lang="en-US" sz="1700" b="0" strike="noStrike" spc="-1">
                  <a:latin typeface="Arial"/>
                </a:endParaRPr>
              </a:p>
            </p:txBody>
          </p:sp>
          <p:sp>
            <p:nvSpPr>
              <p:cNvPr id="60" name="CustomShape 5"/>
              <p:cNvSpPr/>
              <p:nvPr/>
            </p:nvSpPr>
            <p:spPr>
              <a:xfrm>
                <a:off x="8308987" y="2608175"/>
                <a:ext cx="346320" cy="127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3" name="Picture 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4D599859-19FD-6DB6-CB48-1CE68C359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4050" y="3042683"/>
                <a:ext cx="3047977" cy="3358177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A3A435-3190-3F93-BB37-AE50157FFE8C}"/>
                  </a:ext>
                </a:extLst>
              </p:cNvPr>
              <p:cNvSpPr txBox="1"/>
              <p:nvPr/>
            </p:nvSpPr>
            <p:spPr>
              <a:xfrm>
                <a:off x="7805224" y="3073803"/>
                <a:ext cx="8338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 km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B26FEB-2C34-82D9-1977-C964D512062A}"/>
                  </a:ext>
                </a:extLst>
              </p:cNvPr>
              <p:cNvSpPr txBox="1"/>
              <p:nvPr/>
            </p:nvSpPr>
            <p:spPr>
              <a:xfrm>
                <a:off x="7518127" y="3905143"/>
                <a:ext cx="7040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8 km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6608FA-D203-5AE6-80EA-DCD9BA3348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5035" y="3286088"/>
              <a:ext cx="1028189" cy="10487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D14098-B425-D7BE-ACF8-480FFCBDE1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65035" y="4930588"/>
              <a:ext cx="1028189" cy="129819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1098947" y="281144"/>
            <a:ext cx="3798874" cy="469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DATASET EXPERIMENTS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820424" y="887462"/>
            <a:ext cx="8060817" cy="4854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="t" anchorCtr="0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 </a:t>
            </a:r>
            <a:r>
              <a:rPr lang="en-US" sz="2400" b="1" spc="-1" dirty="0">
                <a:latin typeface="Calibri" panose="020F0502020204030204" pitchFamily="34" charset="0"/>
                <a:cs typeface="Calibri" panose="020F0502020204030204" pitchFamily="34" charset="0"/>
              </a:rPr>
              <a:t>Experiment 1— STD: </a:t>
            </a:r>
            <a:r>
              <a:rPr lang="en-US" sz="2400" b="1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AMPS WRF Standard Observations</a:t>
            </a:r>
            <a:endParaRPr lang="en-US" sz="2400" b="1" strike="noStrike" spc="-1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1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– Surface AWS and station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obs</a:t>
            </a:r>
            <a:endParaRPr lang="en-US" sz="21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– Radiosondes</a:t>
            </a:r>
          </a:p>
          <a:p>
            <a:pPr defTabSz="457200">
              <a:lnSpc>
                <a:spcPct val="100000"/>
              </a:lnSpc>
            </a:pPr>
            <a:endParaRPr lang="en-US" sz="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– Ships and buoys</a:t>
            </a:r>
          </a:p>
          <a:p>
            <a:pPr defTabSz="457200">
              <a:lnSpc>
                <a:spcPct val="100000"/>
              </a:lnSpc>
            </a:pPr>
            <a:endParaRPr lang="en-US" sz="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Aircraft reports </a:t>
            </a:r>
          </a:p>
          <a:p>
            <a:pPr defTabSz="457200">
              <a:lnSpc>
                <a:spcPct val="100000"/>
              </a:lnSpc>
            </a:pPr>
            <a:endParaRPr lang="en-US" sz="8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– Satellite winds</a:t>
            </a:r>
          </a:p>
          <a:p>
            <a:pPr defTabSz="457200">
              <a:lnSpc>
                <a:spcPct val="100000"/>
              </a:lnSpc>
            </a:pPr>
            <a:endParaRPr lang="en-US" sz="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– Satellite radiance measurements</a:t>
            </a:r>
          </a:p>
          <a:p>
            <a:pPr defTabSz="457200">
              <a:lnSpc>
                <a:spcPct val="100000"/>
              </a:lnSpc>
            </a:pPr>
            <a:endParaRPr lang="en-US" sz="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GPSRO (radio occultation) measurements</a:t>
            </a:r>
            <a:endParaRPr lang="en-US" sz="2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• </a:t>
            </a:r>
            <a:r>
              <a:rPr lang="en-US" sz="2400" b="1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Experiment 2— TOP: </a:t>
            </a:r>
            <a:r>
              <a:rPr lang="en-US" sz="24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AMPS Standard Observations </a:t>
            </a:r>
          </a:p>
          <a:p>
            <a:pPr defTabSz="457200">
              <a:lnSpc>
                <a:spcPct val="100000"/>
              </a:lnSpc>
            </a:pPr>
            <a:r>
              <a:rPr lang="en-US" sz="2400" b="1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				</a:t>
            </a:r>
            <a:r>
              <a:rPr lang="en-US" sz="24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+ TOP Extra </a:t>
            </a:r>
            <a:r>
              <a:rPr lang="en-US" sz="2400" b="1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</a:t>
            </a:r>
            <a:r>
              <a:rPr lang="en-US" sz="24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oundings</a:t>
            </a:r>
            <a:endParaRPr lang="en-US" sz="2400" b="0" strike="noStrike" spc="-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1426918" y="187898"/>
            <a:ext cx="5303790" cy="4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YOPP-SH TOP RADIOSONDE SITES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65" name="Picture 6"/>
          <p:cNvPicPr/>
          <p:nvPr/>
        </p:nvPicPr>
        <p:blipFill>
          <a:blip r:embed="rId2"/>
          <a:stretch/>
        </p:blipFill>
        <p:spPr>
          <a:xfrm>
            <a:off x="424348" y="744120"/>
            <a:ext cx="5303790" cy="536239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3EF0F-CF74-C546-21AE-88367925D30B}"/>
              </a:ext>
            </a:extLst>
          </p:cNvPr>
          <p:cNvSpPr txBox="1"/>
          <p:nvPr/>
        </p:nvSpPr>
        <p:spPr>
          <a:xfrm>
            <a:off x="5481145" y="1030014"/>
            <a:ext cx="33160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YOPP-SH TOP </a:t>
            </a:r>
          </a:p>
          <a:p>
            <a:pPr algn="ctr" defTabSz="457200"/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Radiosonde Sites</a:t>
            </a:r>
          </a:p>
          <a:p>
            <a:pPr defTabSz="457200"/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/>
            <a:r>
              <a:rPr lang="en-US" sz="2200" b="1" dirty="0">
                <a:solidFill>
                  <a:srgbClr val="10CF9B">
                    <a:lumMod val="50000"/>
                  </a:srgbClr>
                </a:solidFill>
                <a:latin typeface="Calibri" panose="020F0502020204030204"/>
              </a:rPr>
              <a:t>Numbers: X (Y)</a:t>
            </a:r>
          </a:p>
          <a:p>
            <a:pPr algn="ctr" defTabSz="457200"/>
            <a:endParaRPr lang="en-US" sz="800" b="1" dirty="0">
              <a:solidFill>
                <a:srgbClr val="10CF9B">
                  <a:lumMod val="50000"/>
                </a:srgbClr>
              </a:solidFill>
              <a:latin typeface="Calibri" panose="020F0502020204030204"/>
            </a:endParaRPr>
          </a:p>
          <a:p>
            <a:pPr algn="ctr" defTabSz="457200"/>
            <a:r>
              <a:rPr lang="en-US" sz="2200" b="1" dirty="0">
                <a:solidFill>
                  <a:srgbClr val="10CF9B">
                    <a:lumMod val="50000"/>
                  </a:srgbClr>
                </a:solidFill>
                <a:latin typeface="Calibri" panose="020F0502020204030204"/>
              </a:rPr>
              <a:t>X= No. extra sondes/day</a:t>
            </a:r>
          </a:p>
          <a:p>
            <a:pPr algn="ctr" defTabSz="457200"/>
            <a:endParaRPr lang="en-US" sz="800" b="1" dirty="0">
              <a:solidFill>
                <a:srgbClr val="10CF9B">
                  <a:lumMod val="50000"/>
                </a:srgbClr>
              </a:solidFill>
              <a:latin typeface="Calibri" panose="020F0502020204030204"/>
            </a:endParaRPr>
          </a:p>
          <a:p>
            <a:pPr algn="ctr" defTabSz="457200"/>
            <a:r>
              <a:rPr lang="en-US" sz="2200" b="1" dirty="0">
                <a:solidFill>
                  <a:srgbClr val="10CF9B">
                    <a:lumMod val="50000"/>
                  </a:srgbClr>
                </a:solidFill>
                <a:latin typeface="Calibri" panose="020F0502020204030204"/>
              </a:rPr>
              <a:t>(Y)= No. regular sondes/day</a:t>
            </a:r>
          </a:p>
          <a:p>
            <a:pPr algn="ctr" defTabSz="457200"/>
            <a:endParaRPr lang="en-US" sz="2200" b="1" dirty="0">
              <a:solidFill>
                <a:srgbClr val="10CF9B">
                  <a:lumMod val="50000"/>
                </a:srgbClr>
              </a:solidFill>
              <a:latin typeface="Calibri" panose="020F0502020204030204"/>
            </a:endParaRPr>
          </a:p>
          <a:p>
            <a:pPr algn="ctr" defTabSz="457200"/>
            <a:r>
              <a:rPr lang="en-US" sz="2200" b="1" dirty="0">
                <a:latin typeface="Calibri" panose="020F0502020204030204"/>
              </a:rPr>
              <a:t>Approx. total for TOPS: 1200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3D6A4-FA67-2414-1037-3DB6D8A4D9AC}"/>
              </a:ext>
            </a:extLst>
          </p:cNvPr>
          <p:cNvSpPr txBox="1"/>
          <p:nvPr/>
        </p:nvSpPr>
        <p:spPr>
          <a:xfrm>
            <a:off x="6204145" y="5081640"/>
            <a:ext cx="238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Invercargill</a:t>
            </a:r>
          </a:p>
          <a:p>
            <a:r>
              <a:rPr lang="en-US" dirty="0">
                <a:solidFill>
                  <a:srgbClr val="FF0000"/>
                </a:solidFill>
              </a:rPr>
              <a:t>2 (2)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2 extra  (2 regular)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36FC40-76F4-F088-F30B-47A5CCB64D69}"/>
              </a:ext>
            </a:extLst>
          </p:cNvPr>
          <p:cNvCxnSpPr>
            <a:cxnSpLocks/>
          </p:cNvCxnSpPr>
          <p:nvPr/>
        </p:nvCxnSpPr>
        <p:spPr>
          <a:xfrm flipH="1">
            <a:off x="3563007" y="5444359"/>
            <a:ext cx="265176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239040" y="148320"/>
            <a:ext cx="8789346" cy="6224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Ctr="1">
            <a:spAutoFit/>
          </a:bodyPr>
          <a:lstStyle/>
          <a:p>
            <a:pPr defTabSz="365760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DATA	ASSIMILATION EXPERIMENTS: APPROACH 1— MRI-4DVAR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endParaRPr lang="en-US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1) MRI-4DVAR: 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ulti-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esolution 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ncremental 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4-D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Var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iational DA</a:t>
            </a:r>
          </a:p>
          <a:p>
            <a:pPr defTabSz="365760">
              <a:lnSpc>
                <a:spcPct val="100000"/>
              </a:lnSpc>
            </a:pPr>
            <a:endParaRPr lang="en-US" sz="1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– 4DVAR: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Obs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assimilated at their 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actual times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within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 time window</a:t>
            </a:r>
          </a:p>
          <a:p>
            <a:pPr defTabSz="365760">
              <a:lnSpc>
                <a:spcPct val="100000"/>
              </a:lnSpc>
            </a:pPr>
            <a:endParaRPr lang="en-US" sz="8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/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• Cf. 3DVAR: Single-time attribution for all </a:t>
            </a:r>
            <a:r>
              <a:rPr lang="en-US" sz="22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endParaRPr lang="en-US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/>
            <a:endParaRPr lang="en-US" sz="8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/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6-hr assimilation window</a:t>
            </a:r>
          </a:p>
          <a:p>
            <a:pPr defTabSz="365760">
              <a:lnSpc>
                <a:spcPct val="100000"/>
              </a:lnSpc>
            </a:pPr>
            <a:endParaRPr lang="en-U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– 4DVAR: Better analyses and forecasts than 3DVAR, 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but much </a:t>
            </a:r>
          </a:p>
          <a:p>
            <a:pPr defTabSz="365760">
              <a:lnSpc>
                <a:spcPct val="100000"/>
              </a:lnSpc>
            </a:pPr>
            <a:r>
              <a:rPr lang="en-US" sz="2200" i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				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more computationally expensive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endParaRPr lang="en-US" sz="1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–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Multi-Resolution Incremental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Two-phased approach using 									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coarser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and 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finer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horizontal grid spacings on the 								assimilation domain in different steps to save cost</a:t>
            </a:r>
          </a:p>
          <a:p>
            <a:pPr defTabSz="365760">
              <a:lnSpc>
                <a:spcPct val="100000"/>
              </a:lnSpc>
            </a:pPr>
            <a:endParaRPr lang="en-US" sz="10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(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Calculation of background–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departures: </a:t>
            </a:r>
          </a:p>
          <a:p>
            <a:pPr defTabSz="36576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Regular grid spacing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used— 24 km</a:t>
            </a:r>
          </a:p>
          <a:p>
            <a:pPr defTabSz="365760">
              <a:lnSpc>
                <a:spcPct val="100000"/>
              </a:lnSpc>
            </a:pPr>
            <a:endParaRPr lang="en-US" sz="1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(ii) Generation of analysis increments (minimization): 											Coarser grid spacing used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72 km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33BE96A3-F845-FA26-DA69-3D4603FDE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3953522"/>
            <a:ext cx="2356995" cy="26113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7636AF-F08E-B437-CCED-BBC53A3F9682}"/>
              </a:ext>
            </a:extLst>
          </p:cNvPr>
          <p:cNvGrpSpPr/>
          <p:nvPr/>
        </p:nvGrpSpPr>
        <p:grpSpPr>
          <a:xfrm>
            <a:off x="2472609" y="6338105"/>
            <a:ext cx="4112128" cy="292388"/>
            <a:chOff x="2522649" y="5934749"/>
            <a:chExt cx="4112128" cy="2923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749F1E-A4D6-790C-93D6-EFC3169BC1EB}"/>
                </a:ext>
              </a:extLst>
            </p:cNvPr>
            <p:cNvSpPr txBox="1"/>
            <p:nvPr/>
          </p:nvSpPr>
          <p:spPr>
            <a:xfrm>
              <a:off x="2826042" y="5934749"/>
              <a:ext cx="3808735" cy="2923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900" b="1" dirty="0">
                  <a:solidFill>
                    <a:srgbClr val="339933"/>
                  </a:solidFill>
                </a:rPr>
                <a:t>Experiment assimilation domain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61ED9A2-05CD-DC07-6A45-50933467DC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2649" y="6107935"/>
              <a:ext cx="282373" cy="1628"/>
            </a:xfrm>
            <a:prstGeom prst="straightConnector1">
              <a:avLst/>
            </a:prstGeom>
            <a:ln w="1905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158956" y="83094"/>
            <a:ext cx="8826087" cy="4008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60" tIns="34200" rIns="68760" bIns="34200" anchorCtr="1">
            <a:spAutoFit/>
          </a:bodyPr>
          <a:lstStyle/>
          <a:p>
            <a:pPr defTabSz="365760">
              <a:lnSpc>
                <a:spcPct val="100000"/>
              </a:lnSpc>
            </a:pPr>
            <a:r>
              <a:rPr lang="en-US" sz="2400" b="1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ASSIMILATION EXPERIMENTS</a:t>
            </a:r>
            <a:r>
              <a:rPr lang="en-US" sz="24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APPROACH 2— 3DEnVar</a:t>
            </a:r>
          </a:p>
          <a:p>
            <a:pPr defTabSz="365760">
              <a:lnSpc>
                <a:spcPct val="100000"/>
              </a:lnSpc>
            </a:pPr>
            <a:endParaRPr lang="en-US" sz="1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2) 3DEnVar: 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3-D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imensional 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semble-</a:t>
            </a:r>
            <a:r>
              <a:rPr lang="en-US" sz="22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Var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iational DA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endParaRPr lang="en-US" sz="1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Used by WRF in AMPS</a:t>
            </a:r>
          </a:p>
          <a:p>
            <a:pPr defTabSz="365760">
              <a:lnSpc>
                <a:spcPct val="100000"/>
              </a:lnSpc>
            </a:pPr>
            <a:endParaRPr lang="en-US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– 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Ensemble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-Variational: Process uses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background error (BE)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						information from a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(WRF)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forecast ensemble</a:t>
            </a:r>
          </a:p>
          <a:p>
            <a:pPr defTabSz="365760">
              <a:lnSpc>
                <a:spcPct val="100000"/>
              </a:lnSpc>
            </a:pPr>
            <a:endParaRPr lang="en-US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</a:t>
            </a:r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BE sources in 3DEnVar: Static and Ensemble</a:t>
            </a:r>
          </a:p>
          <a:p>
            <a:pPr defTabSz="365760">
              <a:lnSpc>
                <a:spcPct val="100000"/>
              </a:lnSpc>
            </a:pPr>
            <a:endParaRPr lang="en-US" sz="22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endParaRPr lang="en-US" sz="2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65760">
              <a:lnSpc>
                <a:spcPct val="100000"/>
              </a:lnSpc>
            </a:pP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9B79149D-9AFA-124B-DE58-9CD340635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4" y="3983403"/>
            <a:ext cx="5797098" cy="26478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316430D-DE6B-0C88-53A2-7C1294EE6A49}"/>
              </a:ext>
            </a:extLst>
          </p:cNvPr>
          <p:cNvSpPr txBox="1">
            <a:spLocks/>
          </p:cNvSpPr>
          <p:nvPr/>
        </p:nvSpPr>
        <p:spPr>
          <a:xfrm>
            <a:off x="269890" y="3204882"/>
            <a:ext cx="3702115" cy="65402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36576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BEs derived from previous </a:t>
            </a:r>
            <a:r>
              <a:rPr lang="en-US" sz="19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fcsts</a:t>
            </a:r>
            <a:r>
              <a:rPr lang="en-US" sz="19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l" defTabSz="36576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en-US" sz="1900" b="1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BEs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A974395-177D-873A-E833-77172603879B}"/>
              </a:ext>
            </a:extLst>
          </p:cNvPr>
          <p:cNvSpPr txBox="1">
            <a:spLocks/>
          </p:cNvSpPr>
          <p:nvPr/>
        </p:nvSpPr>
        <p:spPr>
          <a:xfrm>
            <a:off x="4145865" y="3204882"/>
            <a:ext cx="4793414" cy="65402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36576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BEs derived from current ensemble of </a:t>
            </a:r>
            <a:r>
              <a:rPr lang="en-US" sz="19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fcsts</a:t>
            </a:r>
            <a:r>
              <a:rPr lang="en-US" sz="19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l" defTabSz="365760">
              <a:lnSpc>
                <a:spcPct val="100000"/>
              </a:lnSpc>
              <a:spcBef>
                <a:spcPts val="0"/>
              </a:spcBef>
            </a:pPr>
            <a:r>
              <a:rPr lang="en-US" sz="1900" b="1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Ensemble BEs </a:t>
            </a:r>
            <a:r>
              <a:rPr lang="en-US" sz="19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(“flow-dependent” errors)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297E9E-19E2-2D50-2486-4D00FDA281F1}"/>
              </a:ext>
            </a:extLst>
          </p:cNvPr>
          <p:cNvCxnSpPr>
            <a:cxnSpLocks/>
          </p:cNvCxnSpPr>
          <p:nvPr/>
        </p:nvCxnSpPr>
        <p:spPr>
          <a:xfrm flipH="1">
            <a:off x="3668110" y="3794969"/>
            <a:ext cx="557049" cy="296733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680BC-7199-F5F8-A89D-844107C6F7D4}"/>
              </a:ext>
            </a:extLst>
          </p:cNvPr>
          <p:cNvCxnSpPr>
            <a:cxnSpLocks/>
          </p:cNvCxnSpPr>
          <p:nvPr/>
        </p:nvCxnSpPr>
        <p:spPr>
          <a:xfrm>
            <a:off x="1765738" y="3835308"/>
            <a:ext cx="157655" cy="20173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9FFF29-D1AB-8C49-A472-0175C756728D}"/>
              </a:ext>
            </a:extLst>
          </p:cNvPr>
          <p:cNvSpPr txBox="1"/>
          <p:nvPr/>
        </p:nvSpPr>
        <p:spPr>
          <a:xfrm>
            <a:off x="6798532" y="4737565"/>
            <a:ext cx="193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WRF forecast preparation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A5DA02-CEFC-15A4-1EAA-E76D34AB93F5}"/>
              </a:ext>
            </a:extLst>
          </p:cNvPr>
          <p:cNvSpPr txBox="1"/>
          <p:nvPr/>
        </p:nvSpPr>
        <p:spPr>
          <a:xfrm>
            <a:off x="3857481" y="5885673"/>
            <a:ext cx="3638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(incl. TOP soundings)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2DEA63-5E06-0B28-CF36-C84A0BD2CCC0}"/>
              </a:ext>
            </a:extLst>
          </p:cNvPr>
          <p:cNvCxnSpPr>
            <a:cxnSpLocks/>
          </p:cNvCxnSpPr>
          <p:nvPr/>
        </p:nvCxnSpPr>
        <p:spPr>
          <a:xfrm flipH="1">
            <a:off x="3116873" y="6097348"/>
            <a:ext cx="7897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3FA7E79-87E9-8606-BD4E-D071DFA728B2}"/>
              </a:ext>
            </a:extLst>
          </p:cNvPr>
          <p:cNvSpPr/>
          <p:nvPr/>
        </p:nvSpPr>
        <p:spPr>
          <a:xfrm>
            <a:off x="6421585" y="4824248"/>
            <a:ext cx="241974" cy="472966"/>
          </a:xfrm>
          <a:prstGeom prst="rightBrace">
            <a:avLst/>
          </a:prstGeom>
          <a:ln w="25400">
            <a:solidFill>
              <a:srgbClr val="9933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6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4893</TotalTime>
  <Words>1980</Words>
  <Application>Microsoft Office PowerPoint</Application>
  <PresentationFormat>On-screen Show (4:3)</PresentationFormat>
  <Paragraphs>320</Paragraphs>
  <Slides>17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Z003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Center for Atmospheric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AMPS CONTRIBUTIONS TO THE YEAR OF POLAR PREDICTION–SOUTHERN HEMISPHERE (YOPP–SH)   Jordan G. Powers1 and David H. Bromwich2</dc:title>
  <dc:subject/>
  <dc:creator>powers</dc:creator>
  <dc:description/>
  <cp:lastModifiedBy>Jordan Powers</cp:lastModifiedBy>
  <cp:revision>415</cp:revision>
  <cp:lastPrinted>2019-06-14T20:02:57Z</cp:lastPrinted>
  <dcterms:created xsi:type="dcterms:W3CDTF">2018-06-19T16:21:40Z</dcterms:created>
  <dcterms:modified xsi:type="dcterms:W3CDTF">2023-05-29T21:13:50Z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National Center for Atmospheric Research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