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4" r:id="rId5"/>
    <p:sldId id="262" r:id="rId6"/>
    <p:sldId id="266" r:id="rId7"/>
    <p:sldId id="263" r:id="rId8"/>
    <p:sldId id="258" r:id="rId9"/>
    <p:sldId id="259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84C8-3CC4-CD0D-6ECB-A598629BC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CF037-98B6-2E96-43F2-987EFBDF5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9BC3-6F72-AFDC-8D22-7A0E9D84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15D2-3708-F1FF-2CD4-0E9046AA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DCF5-B2E4-A064-0A08-62EE2A76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7465-B86D-1B28-5555-9A92209E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2DB21-2EDC-2CBC-3900-D3FC5CB97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A54F-D292-1837-A22F-770BBAC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643B-5A04-5E3B-54DA-3745D1EF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6862-5B83-DD4C-FA60-7B4AB983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E83BD-C8C2-FAA1-90B8-9BF0BCEC9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B091-009C-22B5-5675-6E854F702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64F9F-7FC0-797F-4E5D-5A13F17F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D387E-4C44-8E7D-9396-4B87FE91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4F368-4CCD-3A8E-9D5B-0C7BF1C3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BB82-B034-0576-BE0B-788B34C9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C2E7-A100-611C-C804-B708A5B2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11DD-86D2-F1A9-57A8-C4A514D6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836C-5C3F-A6D2-04B3-AB6B7728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64F6-876C-6784-A65A-B42B829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970C-7C68-076E-B07F-7FF69170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FF706-9CA7-87F1-31C3-CF96D026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33128-4C7F-FD7E-1F96-A52319D6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08C7-40B4-C1BF-D1CE-CD40FCB5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8BE1-3F5C-9242-EF3C-6306A8C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114B-E9AC-FB2A-90BA-91313A3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3387-C817-C138-FA5F-66EABF17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50827-4B4A-A439-D000-A7F8721F2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AB7D0-FD24-E88A-4B5A-2575D85C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E4118-D835-5B56-7CBE-7D7CB6F9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5827-FB5A-EECA-53CA-0E1D9055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6619-61D5-C8A7-3188-CB6F7032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314E6-3778-FDFB-0C09-9D80BB98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448DB-3E36-4DEC-4729-C082136B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58B97-C4C3-FA3B-4174-AB0C7C5E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80B62-251C-2D28-0183-D431D19E6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308F3-9D8A-14B0-DB9A-000D49D2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E5116-A676-780E-E1E6-6197E141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3685A-D9DF-5D47-BA20-87726727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ABD0-041D-4D73-C1C4-D0AF54AF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1C856-9E23-5AE9-905A-0DA0FF72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5E3E6-8599-D0C2-3016-2ACA5C64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E8A20-D100-ED82-F06D-57FF9098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043C1-F695-6017-B3F2-0DCAFD89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7796A-A005-EF55-76B8-8DE47766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1B7E9-DD4C-7760-CF6C-3BACE39F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BC49-DD62-784A-E4AB-E0F09E3D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6B98E-E8AC-5743-2C57-290719C6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7B51E-5003-90D5-006C-36DBEE70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E87E9-1366-E7D0-9404-D8E88D2C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3D82F-7824-C1A5-3ACB-D63E8F16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8C8B8-8B1F-CBBA-846F-97045A68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E80E-34DA-D9B1-B4E7-93764713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4AC7E-425E-CD69-CD23-C1622331E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440D3-D67E-A526-843E-2332FEE93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3E1E5-D5D1-4E5F-1538-3B24F599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FBC39-A82D-FB4A-DD43-6C7E32D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62AEA-7381-026F-5539-572A30DC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BAFC4-E84A-C65B-A00F-AA37F30C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56CA-43B3-20FD-D114-71FC8067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34BA-8CBA-BABA-8923-F596AA83D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C7FC-B8FE-FE45-8052-B10D0B3575A6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9F73B-8146-64BE-1959-2E28CC8F3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EDA3-0EE2-4C77-845D-731A40DE1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D9B1-7B02-F34C-9FEB-589DE92A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03F6-19E7-292D-8E6A-A0212805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101" y="1124679"/>
            <a:ext cx="10595112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Observational Data (WG/OD):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Implications for the US Antarctic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886AD-619F-7657-05AB-D6B5F8ECA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88268"/>
          </a:xfrm>
        </p:spPr>
        <p:txBody>
          <a:bodyPr>
            <a:normAutofit/>
          </a:bodyPr>
          <a:lstStyle/>
          <a:p>
            <a:r>
              <a:rPr lang="en-US" sz="3600" dirty="0"/>
              <a:t>Matthew Lazzara</a:t>
            </a:r>
          </a:p>
          <a:p>
            <a:r>
              <a:rPr lang="en-US" i="1" dirty="0"/>
              <a:t>Antarctic Meteorological Research and Data Center</a:t>
            </a:r>
          </a:p>
          <a:p>
            <a:r>
              <a:rPr lang="en-US" dirty="0"/>
              <a:t>Madison Area Technical College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University of Wisconsin-Madison</a:t>
            </a:r>
          </a:p>
        </p:txBody>
      </p:sp>
      <p:pic>
        <p:nvPicPr>
          <p:cNvPr id="4" name="Picture 3" descr="madisonclg_logo_hrz_2c_rev.jpg">
            <a:extLst>
              <a:ext uri="{FF2B5EF4-FFF2-40B4-BE49-F238E27FC236}">
                <a16:creationId xmlns:a16="http://schemas.microsoft.com/office/drawing/2014/main" id="{9F9B8F46-26D9-BA59-B847-C8DB107C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21" y="367694"/>
            <a:ext cx="1234659" cy="673301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5" name="Picture 4" descr="nsf1.gif">
            <a:extLst>
              <a:ext uri="{FF2B5EF4-FFF2-40B4-BE49-F238E27FC236}">
                <a16:creationId xmlns:a16="http://schemas.microsoft.com/office/drawing/2014/main" id="{E5F7EA7B-6513-29D4-58FE-B5E96DA4C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31" y="253981"/>
            <a:ext cx="900726" cy="900726"/>
          </a:xfrm>
          <a:prstGeom prst="rect">
            <a:avLst/>
          </a:prstGeom>
        </p:spPr>
      </p:pic>
      <p:pic>
        <p:nvPicPr>
          <p:cNvPr id="6" name="Picture 5" descr="USAP-LOGO.c01 copy.gif">
            <a:extLst>
              <a:ext uri="{FF2B5EF4-FFF2-40B4-BE49-F238E27FC236}">
                <a16:creationId xmlns:a16="http://schemas.microsoft.com/office/drawing/2014/main" id="{DC94BFB6-77F4-56BA-D0CB-F0F7C2D2F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45" y="265880"/>
            <a:ext cx="840977" cy="840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F6107-1C25-7F55-9799-48BD201E8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372" y="212072"/>
            <a:ext cx="619898" cy="984544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B06C8F51-C7F9-11D8-432B-DE5B4297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500" y="169656"/>
            <a:ext cx="979106" cy="98454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E74DBA7-02B3-22D1-8830-EB1855828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556" y="169656"/>
            <a:ext cx="1026960" cy="10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8677-BE35-F6CB-E77D-CE39F157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USAP Associated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53BAB-5045-7042-D304-C7168023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McMurdo Station’s GRUAN situation</a:t>
            </a:r>
          </a:p>
          <a:p>
            <a:pPr lvl="1"/>
            <a:r>
              <a:rPr lang="en-US" dirty="0"/>
              <a:t>McMurdo Radiosonde observations are folded into New Zealand’s GRUAN filing for Arrival Heights…</a:t>
            </a:r>
          </a:p>
          <a:p>
            <a:r>
              <a:rPr lang="en-US" dirty="0"/>
              <a:t>CLIMAT Message production</a:t>
            </a:r>
          </a:p>
          <a:p>
            <a:pPr lvl="1"/>
            <a:r>
              <a:rPr lang="en-US" dirty="0"/>
              <a:t>How long can we keep running WMO’s CLIREP software? </a:t>
            </a:r>
          </a:p>
          <a:p>
            <a:pPr lvl="2"/>
            <a:r>
              <a:rPr lang="en-US" dirty="0"/>
              <a:t>(which is difficult to run due to the age of the software and security issues)</a:t>
            </a:r>
          </a:p>
          <a:p>
            <a:pPr lvl="2"/>
            <a:r>
              <a:rPr lang="en-US" dirty="0"/>
              <a:t>Investment in CLIMAT creation software?</a:t>
            </a:r>
          </a:p>
          <a:p>
            <a:pPr lvl="2"/>
            <a:r>
              <a:rPr lang="en-US" dirty="0"/>
              <a:t>Partner with others who do create this?</a:t>
            </a:r>
          </a:p>
          <a:p>
            <a:pPr lvl="1"/>
            <a:r>
              <a:rPr lang="en-US" dirty="0"/>
              <a:t>Does the US want to have BAS/UK keep making the CLIMAT message for Palmer Station?</a:t>
            </a:r>
          </a:p>
          <a:p>
            <a:pPr lvl="2"/>
            <a:r>
              <a:rPr lang="en-US" dirty="0"/>
              <a:t>A US policy determination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lane, sky, transport, aircraft&#10;&#10;Description automatically generated">
            <a:extLst>
              <a:ext uri="{FF2B5EF4-FFF2-40B4-BE49-F238E27FC236}">
                <a16:creationId xmlns:a16="http://schemas.microsoft.com/office/drawing/2014/main" id="{43133B74-6CE6-827F-67AC-3A327F16E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59EB0-AC5F-BD8C-E618-47F2E2FD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590" y="-212853"/>
            <a:ext cx="5247922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Thank You! 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0C0A-163C-23CE-39EF-F4C64CFD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843" y="1301220"/>
            <a:ext cx="4431108" cy="4592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Acknowledgements:</a:t>
            </a:r>
          </a:p>
          <a:p>
            <a:r>
              <a:rPr lang="en-US" dirty="0"/>
              <a:t>Thank you to the NSF</a:t>
            </a:r>
          </a:p>
          <a:p>
            <a:pPr lvl="1"/>
            <a:r>
              <a:rPr lang="en-US" dirty="0"/>
              <a:t>Grant #1951603</a:t>
            </a:r>
          </a:p>
          <a:p>
            <a:pPr lvl="1"/>
            <a:r>
              <a:rPr lang="en-US" dirty="0"/>
              <a:t>Alex </a:t>
            </a:r>
            <a:r>
              <a:rPr lang="en-US" dirty="0" err="1"/>
              <a:t>Isern</a:t>
            </a:r>
            <a:r>
              <a:rPr lang="en-US" dirty="0"/>
              <a:t> for her support</a:t>
            </a:r>
          </a:p>
          <a:p>
            <a:r>
              <a:rPr lang="en-US" dirty="0"/>
              <a:t>Thank you to my colleagues on the WG/OD</a:t>
            </a:r>
          </a:p>
          <a:p>
            <a:pPr lvl="1"/>
            <a:r>
              <a:rPr lang="en-US" dirty="0"/>
              <a:t>Tony Ramirez</a:t>
            </a:r>
          </a:p>
          <a:p>
            <a:pPr lvl="1"/>
            <a:r>
              <a:rPr lang="en-US" dirty="0"/>
              <a:t>Ken Barnett</a:t>
            </a:r>
          </a:p>
          <a:p>
            <a:pPr lvl="1"/>
            <a:r>
              <a:rPr lang="en-US" dirty="0"/>
              <a:t>Jeff </a:t>
            </a:r>
            <a:r>
              <a:rPr lang="en-US" dirty="0" err="1"/>
              <a:t>Ator</a:t>
            </a:r>
            <a:endParaRPr lang="en-US" dirty="0"/>
          </a:p>
          <a:p>
            <a:pPr lvl="1"/>
            <a:r>
              <a:rPr lang="en-US" dirty="0"/>
              <a:t>Holly </a:t>
            </a:r>
            <a:r>
              <a:rPr lang="en-US" dirty="0" err="1"/>
              <a:t>Uhlenhake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57285-3362-9BE0-2ED1-7084F9842060}"/>
              </a:ext>
            </a:extLst>
          </p:cNvPr>
          <p:cNvSpPr txBox="1"/>
          <p:nvPr/>
        </p:nvSpPr>
        <p:spPr>
          <a:xfrm>
            <a:off x="815629" y="5524841"/>
            <a:ext cx="335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LC-130 Williams Field – circa 2003</a:t>
            </a:r>
          </a:p>
        </p:txBody>
      </p:sp>
    </p:spTree>
    <p:extLst>
      <p:ext uri="{BB962C8B-B14F-4D97-AF65-F5344CB8AC3E}">
        <p14:creationId xmlns:p14="http://schemas.microsoft.com/office/powerpoint/2010/main" val="126724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F7DAC-C13C-DD04-6700-09B3C435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2416"/>
            <a:ext cx="12990443" cy="9742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1A080-B37A-8D19-BC9B-55FF9E02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E43E-BE3E-8476-56F8-7341AE77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sub-focal point for the United States (National Science Foundation) for World Meteorological Organization (WMO)’s Integrated Global Observing System(WIGOS)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what is this exactly??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71867-F7B0-2028-5FFF-376C58B05459}"/>
              </a:ext>
            </a:extLst>
          </p:cNvPr>
          <p:cNvSpPr txBox="1"/>
          <p:nvPr/>
        </p:nvSpPr>
        <p:spPr>
          <a:xfrm>
            <a:off x="5128591" y="5645426"/>
            <a:ext cx="638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Fog at Williams Field, Antarctica (Photo Courtesy </a:t>
            </a:r>
            <a:r>
              <a:rPr lang="en-US"/>
              <a:t>of Taylor Norton)</a:t>
            </a:r>
          </a:p>
        </p:txBody>
      </p:sp>
    </p:spTree>
    <p:extLst>
      <p:ext uri="{BB962C8B-B14F-4D97-AF65-F5344CB8AC3E}">
        <p14:creationId xmlns:p14="http://schemas.microsoft.com/office/powerpoint/2010/main" val="9234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7833-B83C-7BC0-2551-D6B9B948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78905"/>
            <a:ext cx="10515600" cy="936901"/>
          </a:xfrm>
        </p:spPr>
        <p:txBody>
          <a:bodyPr/>
          <a:lstStyle/>
          <a:p>
            <a:r>
              <a:rPr lang="en-US" b="1" u="sng" dirty="0"/>
              <a:t>What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FAAA-8345-29D4-5B54-58BDBB64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115806"/>
            <a:ext cx="11028853" cy="5672620"/>
          </a:xfrm>
        </p:spPr>
        <p:txBody>
          <a:bodyPr>
            <a:normAutofit/>
          </a:bodyPr>
          <a:lstStyle/>
          <a:p>
            <a:r>
              <a:rPr lang="en-US" dirty="0"/>
              <a:t>(at the request of NSF) Matthew is the NSF representative to: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Working Group on Observational Data (WG/OD)</a:t>
            </a:r>
          </a:p>
          <a:p>
            <a:pPr lvl="2"/>
            <a:r>
              <a:rPr lang="en-US" i="1" dirty="0"/>
              <a:t>Which is a part of the Subcommittee for Operational Processing Centers (SCOPC)</a:t>
            </a:r>
          </a:p>
          <a:p>
            <a:pPr lvl="2"/>
            <a:r>
              <a:rPr lang="en-US" i="1" dirty="0"/>
              <a:t>And that is a part of the Committee on Cyber Facilities &amp; Infrastructure (</a:t>
            </a:r>
            <a:r>
              <a:rPr lang="en-US" i="1" dirty="0" err="1"/>
              <a:t>CCyFI</a:t>
            </a:r>
            <a:r>
              <a:rPr lang="en-US" i="1" dirty="0"/>
              <a:t>)</a:t>
            </a:r>
          </a:p>
          <a:p>
            <a:pPr lvl="3"/>
            <a:r>
              <a:rPr lang="en-US" i="1" dirty="0"/>
              <a:t>NSF has a representative on this committee</a:t>
            </a:r>
          </a:p>
          <a:p>
            <a:pPr lvl="2"/>
            <a:r>
              <a:rPr lang="en-US" dirty="0"/>
              <a:t>This is all a part of the Interagency Council for Advancing Meteorological Services (ICAMS)</a:t>
            </a:r>
          </a:p>
          <a:p>
            <a:pPr lvl="3"/>
            <a:r>
              <a:rPr lang="en-US" dirty="0"/>
              <a:t>Formally </a:t>
            </a:r>
            <a:r>
              <a:rPr lang="en-US"/>
              <a:t>the Office </a:t>
            </a:r>
            <a:r>
              <a:rPr lang="en-US" dirty="0"/>
              <a:t>of the Federal Coordinator for Meteorology</a:t>
            </a:r>
          </a:p>
          <a:p>
            <a:pPr lvl="1"/>
            <a:r>
              <a:rPr lang="en-US" dirty="0"/>
              <a:t>WG/OD and all of this is supported by Interagency Meteorological Coordinator Office (IMCO)</a:t>
            </a:r>
          </a:p>
          <a:p>
            <a:pPr lvl="1"/>
            <a:r>
              <a:rPr lang="en-US" dirty="0"/>
              <a:t>Office of Science Technology and Policy (OSTP)</a:t>
            </a:r>
          </a:p>
          <a:p>
            <a:pPr lvl="2"/>
            <a:r>
              <a:rPr lang="en-US" dirty="0"/>
              <a:t>An office in the Whitehouse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 specific issues and information needs in sharing and using meteorological Earth system observations…” – FHM13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0024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CAC6-26F4-1219-A699-B6339790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D84A-E73D-24AA-EF4D-3C25E8E5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0719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Representing Antarctica (US Antarctic Program) and the NSF more broadly</a:t>
            </a:r>
          </a:p>
          <a:p>
            <a:r>
              <a:rPr lang="en-US" dirty="0"/>
              <a:t>There are specific tasks:</a:t>
            </a:r>
          </a:p>
          <a:p>
            <a:pPr lvl="1"/>
            <a:r>
              <a:rPr lang="en-US" dirty="0"/>
              <a:t>Evolution to new WIGOS Station Identifiers (WSI)</a:t>
            </a:r>
          </a:p>
          <a:p>
            <a:pPr lvl="2"/>
            <a:r>
              <a:rPr lang="en-US" dirty="0"/>
              <a:t>And managing NSF’s assigned list of WSIs</a:t>
            </a:r>
          </a:p>
          <a:p>
            <a:pPr lvl="1"/>
            <a:r>
              <a:rPr lang="en-US" dirty="0"/>
              <a:t>Improving Metadata availability</a:t>
            </a:r>
          </a:p>
          <a:p>
            <a:pPr lvl="1"/>
            <a:r>
              <a:rPr lang="en-US" dirty="0"/>
              <a:t>Getting observations available to the community – and more specifically the world via GTS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/>
              <a:t>This role is a </a:t>
            </a:r>
            <a:r>
              <a:rPr lang="en-US" dirty="0"/>
              <a:t>part of the Antarctic Meteorological Research and Data Center project funded by the NSF Office of Polar Programs with direction from Alex </a:t>
            </a:r>
            <a:r>
              <a:rPr lang="en-US" dirty="0" err="1"/>
              <a:t>Isern</a:t>
            </a:r>
            <a:r>
              <a:rPr lang="en-US" dirty="0"/>
              <a:t>, Assistant Director of the Geoscience Directorate </a:t>
            </a:r>
          </a:p>
          <a:p>
            <a:pPr lvl="1"/>
            <a:r>
              <a:rPr lang="en-US" dirty="0"/>
              <a:t>(Alex asked Matthew to do this…)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7C2E-3DDE-AB47-5768-618ECC72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5"/>
            <a:ext cx="10515600" cy="895264"/>
          </a:xfrm>
        </p:spPr>
        <p:txBody>
          <a:bodyPr/>
          <a:lstStyle/>
          <a:p>
            <a:r>
              <a:rPr lang="en-US" b="1" u="sng" dirty="0"/>
              <a:t>New WIGOS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C7C7-8C91-6A75-2AFB-AD87C4D5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540"/>
            <a:ext cx="10515600" cy="5869460"/>
          </a:xfrm>
        </p:spPr>
        <p:txBody>
          <a:bodyPr>
            <a:normAutofit/>
          </a:bodyPr>
          <a:lstStyle/>
          <a:p>
            <a:r>
              <a:rPr lang="en-US" sz="3200" dirty="0"/>
              <a:t>Moving away from old WMO block numbers</a:t>
            </a:r>
          </a:p>
          <a:p>
            <a:pPr lvl="1"/>
            <a:r>
              <a:rPr lang="en-US" sz="2800" dirty="0"/>
              <a:t>Example: </a:t>
            </a:r>
            <a:r>
              <a:rPr lang="en-US" sz="2800" b="1" dirty="0">
                <a:solidFill>
                  <a:srgbClr val="FF0000"/>
                </a:solidFill>
              </a:rPr>
              <a:t>89324</a:t>
            </a:r>
          </a:p>
          <a:p>
            <a:pPr lvl="1"/>
            <a:r>
              <a:rPr lang="en-US" sz="2800" dirty="0"/>
              <a:t>These are no longer issued/available/near exhausted</a:t>
            </a:r>
          </a:p>
          <a:p>
            <a:r>
              <a:rPr lang="en-US" sz="3200" dirty="0"/>
              <a:t>New World Meteorological Organization (WMO) Integrated Global Observing System (WIGOS) or WIGOS Station Identifiers (WSI)</a:t>
            </a:r>
          </a:p>
          <a:p>
            <a:pPr lvl="1"/>
            <a:r>
              <a:rPr lang="en-US" sz="2800" dirty="0"/>
              <a:t>Example of a station with existing WMO block number: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0-20000-0-89324</a:t>
            </a:r>
          </a:p>
          <a:p>
            <a:pPr lvl="1"/>
            <a:r>
              <a:rPr lang="en-US" sz="2800" dirty="0"/>
              <a:t>Example of a station with no existing WMO block number: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0-840-15002-Byrd</a:t>
            </a:r>
          </a:p>
          <a:p>
            <a:pPr lvl="2"/>
            <a:r>
              <a:rPr lang="en-US" sz="2400" dirty="0"/>
              <a:t>We are establishing these as “secondary” WSIs for stations with existing WMO block number WSI styled numbers (Thank you Luis &amp; WMO!!)</a:t>
            </a:r>
          </a:p>
          <a:p>
            <a:pPr lvl="2"/>
            <a:r>
              <a:rPr lang="en-US" sz="2400" dirty="0"/>
              <a:t>See poster!</a:t>
            </a:r>
          </a:p>
        </p:txBody>
      </p:sp>
    </p:spTree>
    <p:extLst>
      <p:ext uri="{BB962C8B-B14F-4D97-AF65-F5344CB8AC3E}">
        <p14:creationId xmlns:p14="http://schemas.microsoft.com/office/powerpoint/2010/main" val="4785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162D57-8E54-A857-AD6B-745F27D6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95" y="0"/>
            <a:ext cx="11118409" cy="67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F195884-31C4-28F2-037D-82531AAB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1389" cy="63884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22C2A2-A486-66AC-D794-DE07CFA670A8}"/>
              </a:ext>
            </a:extLst>
          </p:cNvPr>
          <p:cNvSpPr/>
          <p:nvPr/>
        </p:nvSpPr>
        <p:spPr>
          <a:xfrm>
            <a:off x="3509318" y="4609070"/>
            <a:ext cx="4263081" cy="205122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57FB-DB3F-C236-DEE0-FE4818EC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2" y="0"/>
            <a:ext cx="10515600" cy="902043"/>
          </a:xfrm>
        </p:spPr>
        <p:txBody>
          <a:bodyPr/>
          <a:lstStyle/>
          <a:p>
            <a:r>
              <a:rPr lang="en-US" b="1" u="sng" dirty="0"/>
              <a:t>US Antarctic Program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22DC1-E91A-422B-2D17-343F5526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89" y="923582"/>
            <a:ext cx="768796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Getting US AWS Observations into BUFR format</a:t>
            </a:r>
          </a:p>
          <a:p>
            <a:pPr lvl="1"/>
            <a:r>
              <a:rPr lang="en-US" dirty="0"/>
              <a:t>Accomplished </a:t>
            </a:r>
          </a:p>
          <a:p>
            <a:pPr lvl="1"/>
            <a:r>
              <a:rPr lang="en-US" dirty="0"/>
              <a:t>(with a few corrections over the last two years)</a:t>
            </a:r>
          </a:p>
          <a:p>
            <a:r>
              <a:rPr lang="en-US" dirty="0"/>
              <a:t>Having the BUFR relayed to GTS via NOAA NCO</a:t>
            </a:r>
          </a:p>
          <a:p>
            <a:pPr lvl="1"/>
            <a:r>
              <a:rPr lang="en-US" dirty="0"/>
              <a:t>Accomplished</a:t>
            </a:r>
          </a:p>
          <a:p>
            <a:pPr lvl="1"/>
            <a:r>
              <a:rPr lang="en-US" dirty="0"/>
              <a:t>Using LDM relay</a:t>
            </a:r>
          </a:p>
          <a:p>
            <a:r>
              <a:rPr lang="en-US" dirty="0"/>
              <a:t>Updating and creating entries in WMO OSCAR (see poster on this)</a:t>
            </a:r>
          </a:p>
          <a:p>
            <a:pPr lvl="1"/>
            <a:r>
              <a:rPr lang="en-US" dirty="0"/>
              <a:t>In progress </a:t>
            </a:r>
          </a:p>
          <a:p>
            <a:r>
              <a:rPr lang="en-US" dirty="0"/>
              <a:t>Adding WIGOS IDs to the BUFR messages</a:t>
            </a:r>
          </a:p>
          <a:p>
            <a:pPr lvl="1"/>
            <a:r>
              <a:rPr lang="en-US" dirty="0"/>
              <a:t>In progress</a:t>
            </a:r>
          </a:p>
          <a:p>
            <a:pPr lvl="1"/>
            <a:endParaRPr lang="en-US" dirty="0"/>
          </a:p>
        </p:txBody>
      </p:sp>
      <p:pic>
        <p:nvPicPr>
          <p:cNvPr id="5" name="Picture 4" descr="A person climbing on a tower&#10;&#10;Description automatically generated with low confidence">
            <a:extLst>
              <a:ext uri="{FF2B5EF4-FFF2-40B4-BE49-F238E27FC236}">
                <a16:creationId xmlns:a16="http://schemas.microsoft.com/office/drawing/2014/main" id="{75FEB1FB-9A8E-528A-2752-86E6A6F4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88" y="368941"/>
            <a:ext cx="4268523" cy="56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winter&#10;&#10;Description automatically generated">
            <a:extLst>
              <a:ext uri="{FF2B5EF4-FFF2-40B4-BE49-F238E27FC236}">
                <a16:creationId xmlns:a16="http://schemas.microsoft.com/office/drawing/2014/main" id="{0BA01473-E33A-D186-F4B5-77E3A160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8" r="23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E3739-5129-C7E9-A0B4-0F70FDA7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322" y="-268919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Future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FFB9-0E38-BEED-C073-F10B4C0F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361" y="1099751"/>
            <a:ext cx="5125994" cy="5077212"/>
          </a:xfrm>
        </p:spPr>
        <p:txBody>
          <a:bodyPr>
            <a:noAutofit/>
          </a:bodyPr>
          <a:lstStyle/>
          <a:p>
            <a:r>
              <a:rPr lang="en-US" sz="2400" dirty="0"/>
              <a:t>Complete </a:t>
            </a:r>
          </a:p>
          <a:p>
            <a:pPr lvl="1"/>
            <a:r>
              <a:rPr lang="en-US" dirty="0"/>
              <a:t>OSCAR Entries for US (Wisconsin) AWS</a:t>
            </a:r>
          </a:p>
          <a:p>
            <a:pPr lvl="1"/>
            <a:r>
              <a:rPr lang="en-US" dirty="0"/>
              <a:t>The addition of WIGOS IDs to BUFR messages</a:t>
            </a:r>
          </a:p>
          <a:p>
            <a:r>
              <a:rPr lang="en-US" sz="2400" dirty="0"/>
              <a:t>Update (after getting edit access):</a:t>
            </a:r>
          </a:p>
          <a:p>
            <a:pPr lvl="1"/>
            <a:r>
              <a:rPr lang="en-US" dirty="0"/>
              <a:t>Amundsen-Scott South Pole Station</a:t>
            </a:r>
          </a:p>
          <a:p>
            <a:pPr lvl="1"/>
            <a:r>
              <a:rPr lang="en-US" dirty="0"/>
              <a:t>Palmer Station</a:t>
            </a:r>
          </a:p>
          <a:p>
            <a:pPr lvl="1"/>
            <a:r>
              <a:rPr lang="en-US" dirty="0"/>
              <a:t>McMurdo Station</a:t>
            </a:r>
          </a:p>
          <a:p>
            <a:pPr lvl="2"/>
            <a:r>
              <a:rPr lang="en-US" sz="2400" dirty="0"/>
              <a:t>Some issues to deal with regarding GRUAN….</a:t>
            </a:r>
          </a:p>
          <a:p>
            <a:r>
              <a:rPr lang="en-US" sz="2400" dirty="0"/>
              <a:t>Historical information/stations added to OSCAR?</a:t>
            </a:r>
          </a:p>
          <a:p>
            <a:pPr lvl="1"/>
            <a:r>
              <a:rPr lang="en-US" dirty="0"/>
              <a:t>Not a fully funded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A0479-8966-EF77-39B7-4B462A6D225B}"/>
              </a:ext>
            </a:extLst>
          </p:cNvPr>
          <p:cNvSpPr txBox="1"/>
          <p:nvPr/>
        </p:nvSpPr>
        <p:spPr>
          <a:xfrm>
            <a:off x="444843" y="6005384"/>
            <a:ext cx="323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Dave </a:t>
            </a:r>
            <a:r>
              <a:rPr lang="en-US" dirty="0" err="1">
                <a:solidFill>
                  <a:srgbClr val="FFFF00"/>
                </a:solidFill>
              </a:rPr>
              <a:t>Mikolajczyk</a:t>
            </a:r>
            <a:r>
              <a:rPr lang="en-US" dirty="0">
                <a:solidFill>
                  <a:srgbClr val="FFFF00"/>
                </a:solidFill>
              </a:rPr>
              <a:t> – Theresa AWS</a:t>
            </a:r>
          </a:p>
        </p:txBody>
      </p:sp>
    </p:spTree>
    <p:extLst>
      <p:ext uri="{BB962C8B-B14F-4D97-AF65-F5344CB8AC3E}">
        <p14:creationId xmlns:p14="http://schemas.microsoft.com/office/powerpoint/2010/main" val="34132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7878</TotalTime>
  <Words>665</Words>
  <Application>Microsoft Macintosh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Working Group on Observational Data (WG/OD):  Implications for the US Antarctic Program</vt:lpstr>
      <vt:lpstr>Matthew is…</vt:lpstr>
      <vt:lpstr>What is this?</vt:lpstr>
      <vt:lpstr>Tasks</vt:lpstr>
      <vt:lpstr>New WIGOS IDs</vt:lpstr>
      <vt:lpstr>PowerPoint Presentation</vt:lpstr>
      <vt:lpstr>PowerPoint Presentation</vt:lpstr>
      <vt:lpstr>US Antarctic Program Activities</vt:lpstr>
      <vt:lpstr>Future Activities</vt:lpstr>
      <vt:lpstr>USAP Associated Concerns</vt:lpstr>
      <vt:lpstr>Thank You! 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Observational Data:  Implications for the Antarctic</dc:title>
  <dc:creator>Lazzara, Matthew A</dc:creator>
  <cp:lastModifiedBy>Lazzara, Matthew A</cp:lastModifiedBy>
  <cp:revision>19</cp:revision>
  <dcterms:created xsi:type="dcterms:W3CDTF">2023-05-20T22:09:34Z</dcterms:created>
  <dcterms:modified xsi:type="dcterms:W3CDTF">2023-05-30T01:00:58Z</dcterms:modified>
</cp:coreProperties>
</file>