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6" r:id="rId7"/>
    <p:sldId id="267" r:id="rId8"/>
    <p:sldId id="264" r:id="rId9"/>
    <p:sldId id="268" r:id="rId10"/>
    <p:sldId id="265" r:id="rId11"/>
    <p:sldId id="260" r:id="rId12"/>
    <p:sldId id="271" r:id="rId13"/>
    <p:sldId id="272" r:id="rId14"/>
    <p:sldId id="270" r:id="rId15"/>
    <p:sldId id="259" r:id="rId16"/>
    <p:sldId id="269" r:id="rId17"/>
    <p:sldId id="273" r:id="rId18"/>
    <p:sldId id="274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DC32-1A13-97DE-5B08-1BC412877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CB5A2-3674-1262-E3D9-EAEF522B4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0CF8F-923B-1B57-88C6-267C6EE2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83632-1FEB-205A-DA69-5FBBFB2C0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BCB54-AF0B-43E6-0BD2-41A372F4B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7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974B3-936B-BDAE-CE90-9315C3245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86071-64AE-74D2-1D05-2AB53E5F5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A6600-82A2-7928-E660-12A25047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12319-4D48-A55E-9BA3-2FEF828C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5BCA1-8EFB-31CC-9084-9FFBEC34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63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CEE2EC-92F8-9D2E-7F84-982768326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95F2A-0939-CB9D-4084-6DA4052D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0EF3F-7ECC-1182-85DB-B04E47AB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DE531-887B-BB0F-7F22-AE069899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C9D15-EF72-B10B-F421-0CA6826F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A4C6-3323-F2B4-850F-A3629B0C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9F954-4656-6F9A-01B6-E9055B5AF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4E727-A889-C12E-7A80-A9F858CE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F570F-0803-BCB8-54AF-A5BC7F71A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D90D4-E30F-2D07-B69B-BB4320C02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2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91F11-24D7-425F-BE44-167364D4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99F0E-2E10-5E06-397B-A3BDDE189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2C4F1-2927-9836-5131-CEF5B40C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F216C-44D5-DFE1-741A-2B5A9616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83167-FB0D-0905-BE33-2E7C96E9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2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80C2D-17BF-BFD5-9F2A-543A1C82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D3B7C-BBEA-1E88-D562-4A812B39F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A1811-3039-E004-9A3A-19B4B243D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4217B-8F28-0E00-1B16-2D4A5F4A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04BE5-A7C7-0E07-4B46-ED4422E4F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AE175-4DC1-6E57-ECCF-606C5A3E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78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84D3-57FB-A597-80E1-8D70F2EF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CB0D7-19C2-71AD-CD8C-7761D7841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5AE15-BF29-4E24-3AEC-7F35161E9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C1E328-05C8-D4BA-197D-D984152A0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9E988-F5B7-2371-2051-6F80C2829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3B8CD8-D34C-C8DC-8E88-EBF0DE28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AF289F-18C8-061C-0D17-0DAE500E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78113E-A7E6-C684-9DD6-A7F58ACE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2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0362-6A9E-09FD-451A-8BC4C3F4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6301E-2559-AD31-043A-2176F934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614F4-6372-E1FB-CBB0-4322FA14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36F5D-B86D-1019-EECC-5FDEC3C9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7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283B48-6948-F475-7D12-F6546A0FF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B59EB7-51AA-93F5-9CB1-D4C4A953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8F4DC-E034-3141-FED7-33A3005F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69CE-F329-F88C-6E82-CCCF079BD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5E03D-5376-D3B7-8BEC-76824BC2A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DF5A6-16EE-171C-8BA1-0D87B9C3E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11E00-9873-EB77-CD5F-E9328305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FD3B1-17AB-69B9-DF49-89E131F4A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0032C-C7E1-4EB3-7FCF-1C604E7B7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0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928D6-F1B8-F4AB-1194-0695D8E9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8545A-4B15-86A7-230E-0E9EA9E18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807BB-FABD-66F8-1D30-144D8A1D9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C158D-CB93-976A-8A8F-8AE8C126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D8D41-2C6A-393D-8AA4-A096C8C2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C6122-D384-9FAA-8212-6764F684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C8A8C4-36F8-A25C-65D8-F9E053C87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BFB9-48B2-8110-862D-5505820B9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DC766-602B-1087-36BD-AE8EE99BB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32DB7-4B10-1444-BF26-8C09FF924E83}" type="datetimeFigureOut">
              <a:rPr lang="en-US" smtClean="0"/>
              <a:t>5/27/23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0AC07-0D80-044E-20A4-21C0EE47C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41AA8-B2A4-AB71-79BD-C92364134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1AFD-3D53-1645-A355-775D56D86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5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ropical cyclone, cyclone, vortex, painting&#10;&#10;Description automatically generated">
            <a:extLst>
              <a:ext uri="{FF2B5EF4-FFF2-40B4-BE49-F238E27FC236}">
                <a16:creationId xmlns:a16="http://schemas.microsoft.com/office/drawing/2014/main" id="{870494B2-6979-CF3A-4B37-2E4971FF9E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1" y="-627118"/>
            <a:ext cx="12255667" cy="874550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678A49-D76D-1DF5-3BBF-A5A456F2372E}"/>
              </a:ext>
            </a:extLst>
          </p:cNvPr>
          <p:cNvSpPr txBox="1">
            <a:spLocks/>
          </p:cNvSpPr>
          <p:nvPr/>
        </p:nvSpPr>
        <p:spPr>
          <a:xfrm>
            <a:off x="-4" y="1517957"/>
            <a:ext cx="12192003" cy="1147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u="sng" dirty="0"/>
              <a:t>AMRDC version 1.0</a:t>
            </a:r>
            <a:endParaRPr lang="en-US" b="1" u="sng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ABAD582-02EC-E42F-BFAF-560B235DF557}"/>
              </a:ext>
            </a:extLst>
          </p:cNvPr>
          <p:cNvSpPr txBox="1">
            <a:spLocks/>
          </p:cNvSpPr>
          <p:nvPr/>
        </p:nvSpPr>
        <p:spPr>
          <a:xfrm>
            <a:off x="0" y="2755294"/>
            <a:ext cx="12192002" cy="21284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/>
              <a:t>Dr. Matthew A. Lazzara</a:t>
            </a:r>
          </a:p>
          <a:p>
            <a:pPr marL="0" indent="0" algn="ctr">
              <a:buNone/>
            </a:pPr>
            <a:r>
              <a:rPr lang="en-US" sz="30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Antarctic Meteorological Research and Data Center</a:t>
            </a:r>
          </a:p>
          <a:p>
            <a:pPr marL="0" indent="0" algn="ctr">
              <a:buNone/>
            </a:pPr>
            <a:r>
              <a:rPr lang="en-US" sz="3000" b="1" dirty="0">
                <a:solidFill>
                  <a:srgbClr val="174F97"/>
                </a:solidFill>
              </a:rPr>
              <a:t>Department of Physical Sciences, Madison Area Technical College</a:t>
            </a:r>
          </a:p>
          <a:p>
            <a:pPr marL="0" indent="0" algn="ctr">
              <a:buNone/>
            </a:pPr>
            <a:r>
              <a:rPr lang="en-US" sz="3000" b="1" dirty="0">
                <a:solidFill>
                  <a:srgbClr val="C00000"/>
                </a:solidFill>
              </a:rPr>
              <a:t>Space Science and Engineering Center, University of Wisconsin-Madison</a:t>
            </a:r>
          </a:p>
        </p:txBody>
      </p:sp>
      <p:pic>
        <p:nvPicPr>
          <p:cNvPr id="19" name="Picture 18" descr="madisonclg_logo_hrz_2c_rev.jpg">
            <a:extLst>
              <a:ext uri="{FF2B5EF4-FFF2-40B4-BE49-F238E27FC236}">
                <a16:creationId xmlns:a16="http://schemas.microsoft.com/office/drawing/2014/main" id="{5232D380-7A4E-1EBF-E3A1-B9A052EE8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202" y="361148"/>
            <a:ext cx="1234659" cy="67330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20" name="Picture 19" descr="nsf1.gif">
            <a:extLst>
              <a:ext uri="{FF2B5EF4-FFF2-40B4-BE49-F238E27FC236}">
                <a16:creationId xmlns:a16="http://schemas.microsoft.com/office/drawing/2014/main" id="{13691556-C959-9983-2F7C-6643E4DA7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77" y="237498"/>
            <a:ext cx="900726" cy="900726"/>
          </a:xfrm>
          <a:prstGeom prst="rect">
            <a:avLst/>
          </a:prstGeom>
        </p:spPr>
      </p:pic>
      <p:pic>
        <p:nvPicPr>
          <p:cNvPr id="21" name="Picture 20" descr="USAP-LOGO.c01 copy.gif">
            <a:extLst>
              <a:ext uri="{FF2B5EF4-FFF2-40B4-BE49-F238E27FC236}">
                <a16:creationId xmlns:a16="http://schemas.microsoft.com/office/drawing/2014/main" id="{05D83414-27D0-9CC7-791D-27671A1128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11" y="268784"/>
            <a:ext cx="840977" cy="8409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883D78-9CA8-2D9D-8F2C-6EDC17F79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896" y="206004"/>
            <a:ext cx="619898" cy="984544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0DD6EC0D-1563-02E5-C85B-66022532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9009" y="174381"/>
            <a:ext cx="1026960" cy="10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48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 with medium confidence">
            <a:extLst>
              <a:ext uri="{FF2B5EF4-FFF2-40B4-BE49-F238E27FC236}">
                <a16:creationId xmlns:a16="http://schemas.microsoft.com/office/drawing/2014/main" id="{841EA720-EEC6-5D4B-A81C-A10B8B6EB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304" y="-1"/>
            <a:ext cx="9890280" cy="68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7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741F357-BDAD-8B55-E6AB-F5BE94F7B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080" y="0"/>
            <a:ext cx="7772400" cy="662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3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ED360AA-B33C-2DF5-8EE6-E4536A35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017" y="0"/>
            <a:ext cx="7081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0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E4D23F3-C7C4-BE41-287C-512D2736D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354" y="0"/>
            <a:ext cx="6103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4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FB309-3997-DCA9-A3CE-9EA6BDEB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14" y="149417"/>
            <a:ext cx="5928985" cy="987405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Some Statistics and Future…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69873-36B8-480F-5B30-991BFA294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66" y="1136822"/>
            <a:ext cx="5838880" cy="55717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Currently hosting:</a:t>
            </a:r>
          </a:p>
          <a:p>
            <a:r>
              <a:rPr lang="en-US" dirty="0"/>
              <a:t>4740+ datasets</a:t>
            </a:r>
          </a:p>
          <a:p>
            <a:pPr lvl="1"/>
            <a:r>
              <a:rPr lang="en-US" sz="2800" dirty="0"/>
              <a:t>Many are AWS..</a:t>
            </a:r>
          </a:p>
          <a:p>
            <a:r>
              <a:rPr lang="en-US" dirty="0" err="1"/>
              <a:t>AntCLIM</a:t>
            </a:r>
            <a:r>
              <a:rPr lang="en-US" baseline="30000" dirty="0" err="1"/>
              <a:t>now</a:t>
            </a:r>
            <a:r>
              <a:rPr lang="en-US" dirty="0"/>
              <a:t> up to 98 links to external datasets</a:t>
            </a:r>
          </a:p>
          <a:p>
            <a:pPr lvl="1"/>
            <a:r>
              <a:rPr lang="en-US" sz="2800" dirty="0"/>
              <a:t>Linking to 8 other organization’s data repositories</a:t>
            </a:r>
          </a:p>
          <a:p>
            <a:r>
              <a:rPr lang="en-US" dirty="0"/>
              <a:t>Up to 9 Collections either started or about to be started</a:t>
            </a:r>
          </a:p>
          <a:p>
            <a:r>
              <a:rPr lang="en-US" dirty="0"/>
              <a:t>More unique data to be added soon:</a:t>
            </a:r>
          </a:p>
          <a:p>
            <a:pPr lvl="1"/>
            <a:r>
              <a:rPr lang="en-US" sz="2800" dirty="0"/>
              <a:t>USAP Field Camp</a:t>
            </a:r>
          </a:p>
          <a:p>
            <a:pPr lvl="1"/>
            <a:r>
              <a:rPr lang="en-US" sz="2800" dirty="0"/>
              <a:t>YOPP-SH Atmospheric River scale analysis from CW3E</a:t>
            </a:r>
          </a:p>
          <a:p>
            <a:pPr lvl="1"/>
            <a:r>
              <a:rPr lang="en-US" sz="2800" dirty="0"/>
              <a:t>South Pole Station</a:t>
            </a:r>
          </a:p>
          <a:p>
            <a:pPr lvl="1"/>
            <a:r>
              <a:rPr lang="en-US" sz="2800" dirty="0"/>
              <a:t>Palmer Station</a:t>
            </a:r>
          </a:p>
          <a:p>
            <a:pPr lvl="1"/>
            <a:r>
              <a:rPr lang="en-US" sz="2800" dirty="0" err="1"/>
              <a:t>etc</a:t>
            </a:r>
            <a:endParaRPr lang="en-US" sz="2800" dirty="0"/>
          </a:p>
          <a:p>
            <a:pPr lvl="1"/>
            <a:endParaRPr lang="en-US" sz="1400" dirty="0"/>
          </a:p>
        </p:txBody>
      </p:sp>
      <p:pic>
        <p:nvPicPr>
          <p:cNvPr id="4" name="Picture 3" descr="A group of people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A1D8DCCB-9B7D-162B-799D-31B83794E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85" b="1"/>
          <a:stretch/>
        </p:blipFill>
        <p:spPr>
          <a:xfrm rot="5400000">
            <a:off x="5761577" y="427578"/>
            <a:ext cx="6858000" cy="600284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039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2A2BF49-52DE-083E-1AF4-60E9FFDAF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8" y="903462"/>
            <a:ext cx="7772400" cy="4176857"/>
          </a:xfrm>
          <a:prstGeom prst="rect">
            <a:avLst/>
          </a:prstGeom>
        </p:spPr>
      </p:pic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3ACCE492-1087-34CB-AE0A-308306B1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032" y="1964504"/>
            <a:ext cx="7772400" cy="473285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4968A64-4F7B-2A96-F145-D0B9ED9F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276" y="0"/>
            <a:ext cx="9263448" cy="1099804"/>
          </a:xfrm>
        </p:spPr>
        <p:txBody>
          <a:bodyPr/>
          <a:lstStyle/>
          <a:p>
            <a:r>
              <a:rPr lang="en-US" b="1" u="sng" dirty="0"/>
              <a:t>AMRC FTP site… is going away in 1 year</a:t>
            </a:r>
          </a:p>
        </p:txBody>
      </p:sp>
      <p:sp>
        <p:nvSpPr>
          <p:cNvPr id="7" name="&quot;No&quot; Symbol 6">
            <a:extLst>
              <a:ext uri="{FF2B5EF4-FFF2-40B4-BE49-F238E27FC236}">
                <a16:creationId xmlns:a16="http://schemas.microsoft.com/office/drawing/2014/main" id="{D4465468-4C5C-32E7-05D0-45E559A13DEC}"/>
              </a:ext>
            </a:extLst>
          </p:cNvPr>
          <p:cNvSpPr/>
          <p:nvPr/>
        </p:nvSpPr>
        <p:spPr>
          <a:xfrm>
            <a:off x="1408671" y="1099804"/>
            <a:ext cx="6376086" cy="504155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9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979B5D-A386-934E-27F8-D1E0D7D1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/>
              <a:t>Other AMRDC Tasks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BA921-D223-7B39-EADF-3BED9D9EF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497" y="1253331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Visualizer coming soon</a:t>
            </a:r>
          </a:p>
          <a:p>
            <a:pPr lvl="1"/>
            <a:r>
              <a:rPr lang="en-US" dirty="0"/>
              <a:t>Basic visualization from the repository…(AWS focus)</a:t>
            </a:r>
          </a:p>
          <a:p>
            <a:r>
              <a:rPr lang="en-US" dirty="0"/>
              <a:t>New AMRC website (will be AMRDC) coming in the near future…</a:t>
            </a:r>
          </a:p>
          <a:p>
            <a:pPr lvl="1"/>
            <a:r>
              <a:rPr lang="en-US" dirty="0"/>
              <a:t>Includes a return to having and new weather displays</a:t>
            </a:r>
          </a:p>
          <a:p>
            <a:pPr lvl="1"/>
            <a:r>
              <a:rPr lang="en-US" dirty="0"/>
              <a:t>Weather Widgets</a:t>
            </a:r>
          </a:p>
          <a:p>
            <a:r>
              <a:rPr lang="en-US" dirty="0"/>
              <a:t>Data Services:</a:t>
            </a:r>
          </a:p>
          <a:p>
            <a:pPr lvl="1"/>
            <a:r>
              <a:rPr lang="en-US" dirty="0"/>
              <a:t>LDM/Antarctic-IDD</a:t>
            </a:r>
          </a:p>
          <a:p>
            <a:pPr lvl="1"/>
            <a:r>
              <a:rPr lang="en-US" dirty="0"/>
              <a:t>ADDE</a:t>
            </a:r>
          </a:p>
          <a:p>
            <a:pPr lvl="1"/>
            <a:r>
              <a:rPr lang="en-US" dirty="0"/>
              <a:t>THREDDS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767AD9-6F94-30B5-1715-5F8528A69B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7951" y="2273644"/>
            <a:ext cx="5181600" cy="468179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Satellite composite activities</a:t>
            </a:r>
          </a:p>
          <a:p>
            <a:pPr lvl="1"/>
            <a:r>
              <a:rPr lang="en-US" dirty="0"/>
              <a:t>Rotation to have 0° orientation</a:t>
            </a:r>
          </a:p>
          <a:p>
            <a:pPr lvl="1"/>
            <a:r>
              <a:rPr lang="en-US" dirty="0"/>
              <a:t>Second-stage generation</a:t>
            </a:r>
          </a:p>
          <a:p>
            <a:r>
              <a:rPr lang="en-US" dirty="0"/>
              <a:t>Student engagement via case studies, investigations, etc.</a:t>
            </a:r>
          </a:p>
          <a:p>
            <a:pPr lvl="1"/>
            <a:r>
              <a:rPr lang="en-US" dirty="0"/>
              <a:t>See Ethan and Mercedes’ Posters!</a:t>
            </a:r>
          </a:p>
          <a:p>
            <a:r>
              <a:rPr lang="en-US" dirty="0"/>
              <a:t>Advisory Board</a:t>
            </a:r>
          </a:p>
          <a:p>
            <a:pPr lvl="1"/>
            <a:r>
              <a:rPr lang="en-US" dirty="0"/>
              <a:t>Thank you!!</a:t>
            </a:r>
          </a:p>
          <a:p>
            <a:r>
              <a:rPr lang="en-US" dirty="0"/>
              <a:t>Special tasking </a:t>
            </a:r>
          </a:p>
          <a:p>
            <a:pPr lvl="1"/>
            <a:r>
              <a:rPr lang="en-US" dirty="0"/>
              <a:t>See Matthew’s prior talk ….</a:t>
            </a:r>
          </a:p>
          <a:p>
            <a:r>
              <a:rPr lang="en-US" dirty="0"/>
              <a:t>Future:</a:t>
            </a:r>
          </a:p>
          <a:p>
            <a:pPr lvl="1"/>
            <a:r>
              <a:rPr lang="en-US" dirty="0"/>
              <a:t>Investigation of the ”cloud”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1DCC494-5D8D-6B93-1D29-4C1EBB6A2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405" y="273264"/>
            <a:ext cx="1852098" cy="185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agram, screenshot, circle&#10;&#10;Description automatically generated">
            <a:extLst>
              <a:ext uri="{FF2B5EF4-FFF2-40B4-BE49-F238E27FC236}">
                <a16:creationId xmlns:a16="http://schemas.microsoft.com/office/drawing/2014/main" id="{033DE032-7725-3F85-4200-C3585AF34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677" y="153147"/>
            <a:ext cx="8738646" cy="655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2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715000" y="1025525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477249" y="1616075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8458200" y="2170586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9601200" y="3463925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3810000" y="3048000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800600" y="5140325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684850" y="5334000"/>
            <a:ext cx="10301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McMurdo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Station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NIWC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&amp; AMRC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073902" y="1616075"/>
            <a:ext cx="12955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NCAR/MMM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690345" y="2324844"/>
            <a:ext cx="14295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UCAR/</a:t>
            </a:r>
            <a:r>
              <a:rPr lang="en-US" sz="1600" b="1" dirty="0" err="1">
                <a:solidFill>
                  <a:srgbClr val="00B050"/>
                </a:solidFill>
              </a:rPr>
              <a:t>Unidata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687580" y="3241358"/>
            <a:ext cx="4272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CU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4953000" y="563910"/>
            <a:ext cx="16665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AMRC/Wisconsin</a:t>
            </a: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8534402" y="1830861"/>
            <a:ext cx="12010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BPCRC/OSU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9266238" y="3768728"/>
            <a:ext cx="114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NIWC</a:t>
            </a:r>
          </a:p>
          <a:p>
            <a:r>
              <a:rPr lang="en-US" sz="1600" b="1" dirty="0"/>
              <a:t>Charleston</a:t>
            </a: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H="1">
            <a:off x="5029200" y="1330325"/>
            <a:ext cx="762000" cy="3733800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1812928" y="80963"/>
            <a:ext cx="2124299" cy="7078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omic Sans MS" pitchFamily="-108" charset="0"/>
              </a:rPr>
              <a:t>Antarctic-IDD</a:t>
            </a:r>
          </a:p>
          <a:p>
            <a:r>
              <a:rPr lang="en-US" sz="2000" b="1" dirty="0">
                <a:latin typeface="Comic Sans MS" pitchFamily="-108" charset="0"/>
              </a:rPr>
              <a:t>Active Use LDM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6400800" y="489999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7239002" y="4649171"/>
            <a:ext cx="3406382" cy="221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b="1" dirty="0"/>
              <a:t>Two-way, full data stream </a:t>
            </a:r>
          </a:p>
          <a:p>
            <a:pPr>
              <a:lnSpc>
                <a:spcPct val="130000"/>
              </a:lnSpc>
            </a:pPr>
            <a:r>
              <a:rPr lang="en-US" sz="1600" b="1" dirty="0"/>
              <a:t>Historical One-way, full data stream &amp;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    Firewall limited data return</a:t>
            </a:r>
            <a:endParaRPr lang="en-US" sz="1600" b="1" i="1" dirty="0"/>
          </a:p>
          <a:p>
            <a:pPr>
              <a:lnSpc>
                <a:spcPct val="130000"/>
              </a:lnSpc>
            </a:pPr>
            <a:r>
              <a:rPr lang="en-US" sz="1600" b="1" dirty="0"/>
              <a:t>Limited two-way data stream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Historically tested transmission only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Limited  Data Queue connection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Future ?</a:t>
            </a: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6400800" y="5239718"/>
            <a:ext cx="762000" cy="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6400800" y="5814393"/>
            <a:ext cx="762000" cy="0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7986713" y="4302125"/>
            <a:ext cx="5813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/>
              <a:t>Key: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1752603" y="3347393"/>
            <a:ext cx="893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 dirty="0"/>
              <a:t>Phases:</a:t>
            </a: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1676400" y="3841949"/>
            <a:ext cx="34289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/>
              <a:t>Phase I  - Field Seasons 2005-2007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B050"/>
                </a:solidFill>
              </a:rPr>
              <a:t>Phase II – Field Seasons 2007-2023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CC0099"/>
                </a:solidFill>
              </a:rPr>
              <a:t>Phase III – Future ?</a:t>
            </a: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6400800" y="6100241"/>
            <a:ext cx="762000" cy="0"/>
          </a:xfrm>
          <a:prstGeom prst="line">
            <a:avLst/>
          </a:prstGeom>
          <a:noFill/>
          <a:ln w="38100">
            <a:solidFill>
              <a:srgbClr val="CC0000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7832725" y="0"/>
            <a:ext cx="1820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 u="sng" dirty="0"/>
              <a:t>Status as of 2023</a:t>
            </a:r>
          </a:p>
        </p:txBody>
      </p:sp>
      <p:sp>
        <p:nvSpPr>
          <p:cNvPr id="35" name="AutoShape 36"/>
          <p:cNvSpPr>
            <a:spLocks noChangeArrowheads="1"/>
          </p:cNvSpPr>
          <p:nvPr/>
        </p:nvSpPr>
        <p:spPr bwMode="auto">
          <a:xfrm>
            <a:off x="7010400" y="3581400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6322549" y="3828009"/>
            <a:ext cx="10159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CSBF/LDB</a:t>
            </a:r>
          </a:p>
        </p:txBody>
      </p:sp>
      <p:sp>
        <p:nvSpPr>
          <p:cNvPr id="37" name="AutoShape 38"/>
          <p:cNvSpPr>
            <a:spLocks noChangeArrowheads="1"/>
          </p:cNvSpPr>
          <p:nvPr/>
        </p:nvSpPr>
        <p:spPr bwMode="auto">
          <a:xfrm>
            <a:off x="3886200" y="5845175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2686862" y="5867403"/>
            <a:ext cx="11546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C0099"/>
                </a:solidFill>
              </a:rPr>
              <a:t>CSBF/LDB</a:t>
            </a:r>
          </a:p>
          <a:p>
            <a:r>
              <a:rPr lang="en-US" sz="1600" b="1" dirty="0">
                <a:solidFill>
                  <a:srgbClr val="CC0099"/>
                </a:solidFill>
              </a:rPr>
              <a:t>At Williams</a:t>
            </a:r>
          </a:p>
          <a:p>
            <a:r>
              <a:rPr lang="en-US" sz="1600" b="1" dirty="0">
                <a:solidFill>
                  <a:srgbClr val="CC0099"/>
                </a:solidFill>
              </a:rPr>
              <a:t>Field</a:t>
            </a:r>
          </a:p>
        </p:txBody>
      </p:sp>
      <p:sp>
        <p:nvSpPr>
          <p:cNvPr id="39" name="Line 40"/>
          <p:cNvSpPr>
            <a:spLocks noChangeShapeType="1"/>
          </p:cNvSpPr>
          <p:nvPr/>
        </p:nvSpPr>
        <p:spPr bwMode="auto">
          <a:xfrm>
            <a:off x="5867400" y="1371600"/>
            <a:ext cx="11430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 flipV="1">
            <a:off x="3526106" y="1254127"/>
            <a:ext cx="2188894" cy="116544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Line 24"/>
          <p:cNvSpPr>
            <a:spLocks noChangeShapeType="1"/>
          </p:cNvSpPr>
          <p:nvPr/>
        </p:nvSpPr>
        <p:spPr bwMode="auto">
          <a:xfrm flipV="1">
            <a:off x="3401882" y="1863727"/>
            <a:ext cx="103321" cy="4611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4470898" y="3090446"/>
            <a:ext cx="5164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C0099"/>
                </a:solidFill>
              </a:rPr>
              <a:t>ASC</a:t>
            </a:r>
          </a:p>
        </p:txBody>
      </p:sp>
      <p:sp>
        <p:nvSpPr>
          <p:cNvPr id="55" name="AutoShape 38"/>
          <p:cNvSpPr>
            <a:spLocks noChangeArrowheads="1"/>
          </p:cNvSpPr>
          <p:nvPr/>
        </p:nvSpPr>
        <p:spPr bwMode="auto">
          <a:xfrm>
            <a:off x="4724400" y="2936875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AutoShape 10"/>
          <p:cNvSpPr>
            <a:spLocks noChangeArrowheads="1"/>
          </p:cNvSpPr>
          <p:nvPr/>
        </p:nvSpPr>
        <p:spPr bwMode="auto">
          <a:xfrm>
            <a:off x="3276600" y="2400300"/>
            <a:ext cx="228600" cy="228600"/>
          </a:xfrm>
          <a:prstGeom prst="sun">
            <a:avLst>
              <a:gd name="adj" fmla="val 25000"/>
            </a:avLst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22"/>
          <p:cNvSpPr>
            <a:spLocks noChangeShapeType="1"/>
          </p:cNvSpPr>
          <p:nvPr/>
        </p:nvSpPr>
        <p:spPr bwMode="auto">
          <a:xfrm flipH="1">
            <a:off x="5181600" y="3692525"/>
            <a:ext cx="4343400" cy="1524000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Line 24"/>
          <p:cNvSpPr>
            <a:spLocks noChangeShapeType="1"/>
          </p:cNvSpPr>
          <p:nvPr/>
        </p:nvSpPr>
        <p:spPr bwMode="auto">
          <a:xfrm flipV="1">
            <a:off x="6068766" y="795754"/>
            <a:ext cx="1763960" cy="24587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7832726" y="406570"/>
            <a:ext cx="41903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NOAA (Arctic Sat. Composites) Washington, DC</a:t>
            </a:r>
          </a:p>
          <a:p>
            <a:r>
              <a:rPr lang="en-US" sz="1600" b="1" i="1" dirty="0"/>
              <a:t>(degraded)</a:t>
            </a:r>
          </a:p>
        </p:txBody>
      </p:sp>
      <p:sp>
        <p:nvSpPr>
          <p:cNvPr id="51" name="Line 24">
            <a:extLst>
              <a:ext uri="{FF2B5EF4-FFF2-40B4-BE49-F238E27FC236}">
                <a16:creationId xmlns:a16="http://schemas.microsoft.com/office/drawing/2014/main" id="{CC19F44E-27FC-F748-ACCD-C9ED20AA37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8961" y="6405053"/>
            <a:ext cx="7239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48">
            <a:extLst>
              <a:ext uri="{FF2B5EF4-FFF2-40B4-BE49-F238E27FC236}">
                <a16:creationId xmlns:a16="http://schemas.microsoft.com/office/drawing/2014/main" id="{5EF5A837-831C-844F-89E8-27BC4A06DF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47182" y="6643579"/>
            <a:ext cx="705678" cy="0"/>
          </a:xfrm>
          <a:prstGeom prst="line">
            <a:avLst/>
          </a:prstGeom>
          <a:noFill/>
          <a:ln w="38100" cap="flat" cmpd="sng" algn="ctr">
            <a:solidFill>
              <a:srgbClr val="C400C4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22">
            <a:extLst>
              <a:ext uri="{FF2B5EF4-FFF2-40B4-BE49-F238E27FC236}">
                <a16:creationId xmlns:a16="http://schemas.microsoft.com/office/drawing/2014/main" id="{04FE05D5-9941-E247-8501-23F65DA45F7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3598" y="1389610"/>
            <a:ext cx="3429002" cy="2133589"/>
          </a:xfrm>
          <a:prstGeom prst="line">
            <a:avLst/>
          </a:prstGeom>
          <a:noFill/>
          <a:ln w="38100">
            <a:solidFill>
              <a:srgbClr val="35806E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Line 24">
            <a:extLst>
              <a:ext uri="{FF2B5EF4-FFF2-40B4-BE49-F238E27FC236}">
                <a16:creationId xmlns:a16="http://schemas.microsoft.com/office/drawing/2014/main" id="{EF8C9EAB-C1CD-AAFA-6141-A8A402E1AF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1201882"/>
            <a:ext cx="2887362" cy="52243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1394394-B302-1787-4181-793F931D8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2418" y="1030477"/>
            <a:ext cx="20706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NOAA NCO/TG </a:t>
            </a:r>
            <a:r>
              <a:rPr lang="en-US" sz="1600" b="1" dirty="0">
                <a:sym typeface="Wingdings" pitchFamily="2" charset="2"/>
              </a:rPr>
              <a:t> GTS</a:t>
            </a:r>
          </a:p>
          <a:p>
            <a:r>
              <a:rPr lang="en-US" sz="1600" b="1" dirty="0">
                <a:sym typeface="Wingdings" pitchFamily="2" charset="2"/>
              </a:rPr>
              <a:t>(AWS BUFR)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81238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10D4E-27D8-B74F-66B8-5D9D1F762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51" y="138169"/>
            <a:ext cx="10515600" cy="1108449"/>
          </a:xfrm>
        </p:spPr>
        <p:txBody>
          <a:bodyPr/>
          <a:lstStyle/>
          <a:p>
            <a:r>
              <a:rPr lang="en-US" b="1" i="1" u="sng" dirty="0"/>
              <a:t>Thank you!  Questions??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649A4-A6D1-D614-5646-C20A990ED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80" y="119551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Acknowledgements: </a:t>
            </a:r>
          </a:p>
          <a:p>
            <a:pPr marL="0" indent="0">
              <a:buNone/>
            </a:pPr>
            <a:r>
              <a:rPr lang="en-US" dirty="0"/>
              <a:t>NSF Grant # 1951720 (UW) and 1951603 (MATC)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text, screenshot, document, menu&#10;&#10;Description automatically generated">
            <a:extLst>
              <a:ext uri="{FF2B5EF4-FFF2-40B4-BE49-F238E27FC236}">
                <a16:creationId xmlns:a16="http://schemas.microsoft.com/office/drawing/2014/main" id="{5F8D7702-24F2-0D74-79F1-40C3AD609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51" y="3770227"/>
            <a:ext cx="3533346" cy="2887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E4B85D-57B9-AFD9-926A-2523693FE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527" y="2425860"/>
            <a:ext cx="3015049" cy="16959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BA2181-79E7-CFE0-50EE-002E2B268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44" y="3624765"/>
            <a:ext cx="2836906" cy="286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49461755-63B8-1EB1-D70E-2B9A4564A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469" y="2903205"/>
            <a:ext cx="2430966" cy="1944773"/>
          </a:xfrm>
          <a:prstGeom prst="rect">
            <a:avLst/>
          </a:prstGeom>
        </p:spPr>
      </p:pic>
      <p:pic>
        <p:nvPicPr>
          <p:cNvPr id="14" name="Picture 13" descr="A picture containing text, screenshot, map&#10;&#10;Description automatically generated">
            <a:extLst>
              <a:ext uri="{FF2B5EF4-FFF2-40B4-BE49-F238E27FC236}">
                <a16:creationId xmlns:a16="http://schemas.microsoft.com/office/drawing/2014/main" id="{02A6A7DB-F926-6539-3B3F-209119044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103" y="4243147"/>
            <a:ext cx="3027293" cy="2343711"/>
          </a:xfrm>
          <a:prstGeom prst="rect">
            <a:avLst/>
          </a:prstGeom>
        </p:spPr>
      </p:pic>
      <p:pic>
        <p:nvPicPr>
          <p:cNvPr id="16" name="Picture 15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54AFB772-9684-166D-3082-04197CD9F2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8562" y="365125"/>
            <a:ext cx="3628460" cy="2692317"/>
          </a:xfrm>
          <a:prstGeom prst="rect">
            <a:avLst/>
          </a:prstGeom>
        </p:spPr>
      </p:pic>
      <p:pic>
        <p:nvPicPr>
          <p:cNvPr id="18" name="Picture 17" descr="A picture containing text, map, screenshot, diagram&#10;&#10;Description automatically generated">
            <a:extLst>
              <a:ext uri="{FF2B5EF4-FFF2-40B4-BE49-F238E27FC236}">
                <a16:creationId xmlns:a16="http://schemas.microsoft.com/office/drawing/2014/main" id="{C5F6BFD1-B68A-087C-ECBF-50AAAEF1A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4443" y="2944567"/>
            <a:ext cx="3253145" cy="24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6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BF90F-551E-FFD4-CDBD-7286EC87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27" y="112343"/>
            <a:ext cx="5181510" cy="814410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0A51E-60D3-66D7-1E7C-5A92BD5D2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28" y="1112103"/>
            <a:ext cx="5181508" cy="5633554"/>
          </a:xfrm>
        </p:spPr>
        <p:txBody>
          <a:bodyPr>
            <a:normAutofit/>
          </a:bodyPr>
          <a:lstStyle/>
          <a:p>
            <a:r>
              <a:rPr lang="en-US" dirty="0"/>
              <a:t>AMRC Team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r>
              <a:rPr lang="en-US" dirty="0"/>
              <a:t>AMRDC Data Repository </a:t>
            </a:r>
          </a:p>
          <a:p>
            <a:pPr marL="0" indent="0">
              <a:buNone/>
            </a:pPr>
            <a:r>
              <a:rPr lang="en-US" dirty="0"/>
              <a:t>- Version 1.0</a:t>
            </a:r>
          </a:p>
          <a:p>
            <a:pPr lvl="1"/>
            <a:r>
              <a:rPr lang="en-US" dirty="0"/>
              <a:t>About AMRDC Data Repository…</a:t>
            </a:r>
          </a:p>
          <a:p>
            <a:pPr lvl="1"/>
            <a:r>
              <a:rPr lang="en-US" dirty="0"/>
              <a:t>Datasets</a:t>
            </a:r>
          </a:p>
          <a:p>
            <a:pPr lvl="1"/>
            <a:r>
              <a:rPr lang="en-US" dirty="0"/>
              <a:t>Collections</a:t>
            </a:r>
          </a:p>
          <a:p>
            <a:pPr lvl="1"/>
            <a:r>
              <a:rPr lang="en-US" dirty="0"/>
              <a:t>File your data with us!</a:t>
            </a:r>
          </a:p>
          <a:p>
            <a:r>
              <a:rPr lang="en-US" dirty="0"/>
              <a:t>The end of the AMRC FTP site</a:t>
            </a:r>
          </a:p>
          <a:p>
            <a:r>
              <a:rPr lang="en-US" dirty="0"/>
              <a:t>Other elements associated with the AMRDC project</a:t>
            </a:r>
          </a:p>
          <a:p>
            <a:r>
              <a:rPr lang="en-US" dirty="0"/>
              <a:t>A word about the Antarctic-IDD</a:t>
            </a:r>
          </a:p>
          <a:p>
            <a:r>
              <a:rPr lang="en-US" dirty="0"/>
              <a:t>Questions - Acknowledgements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A7AE823-646A-FBD3-FA81-6DF52B8E6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0"/>
          <a:stretch/>
        </p:blipFill>
        <p:spPr bwMode="auto">
          <a:xfrm>
            <a:off x="6510461" y="431796"/>
            <a:ext cx="1739732" cy="176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F9BC911-AC81-672B-BE3A-4A380680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92" y="944217"/>
            <a:ext cx="2160311" cy="21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F3B5A-DA25-35B5-2858-AA5256EE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78" y="2390538"/>
            <a:ext cx="2346411" cy="234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29EFEFF-1C99-A7D5-E26F-794C8C778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817" y="3429000"/>
            <a:ext cx="1522971" cy="175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8E3F48A-321F-70B3-D31D-2F45B61AA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 r="17733"/>
          <a:stretch/>
        </p:blipFill>
        <p:spPr bwMode="auto">
          <a:xfrm>
            <a:off x="8098734" y="3871585"/>
            <a:ext cx="1287679" cy="134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C49C2CBF-9AAD-12E7-71DC-D7E009713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730" y="4926805"/>
            <a:ext cx="1566070" cy="15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Taylor on a hill">
            <a:extLst>
              <a:ext uri="{FF2B5EF4-FFF2-40B4-BE49-F238E27FC236}">
                <a16:creationId xmlns:a16="http://schemas.microsoft.com/office/drawing/2014/main" id="{1709ADF2-BA64-6981-5B8C-892D69D50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10126" r="13636"/>
          <a:stretch/>
        </p:blipFill>
        <p:spPr bwMode="auto">
          <a:xfrm>
            <a:off x="10181420" y="4811786"/>
            <a:ext cx="1857622" cy="19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6C1ED4E7-7FCE-64FD-E821-D6AC95F2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02" y="5084257"/>
            <a:ext cx="1547690" cy="15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7ECFAB-CA4B-0121-591E-512DBC29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42" y="615792"/>
            <a:ext cx="1499874" cy="149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4D9C59D1-8846-092E-516E-ACC3DB6E6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476" y="2056519"/>
            <a:ext cx="1628775" cy="144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Profile photo of Karissa Shannon">
            <a:extLst>
              <a:ext uri="{FF2B5EF4-FFF2-40B4-BE49-F238E27FC236}">
                <a16:creationId xmlns:a16="http://schemas.microsoft.com/office/drawing/2014/main" id="{9F332031-16AB-BE97-3FB8-DEFC75E11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27" y="878671"/>
            <a:ext cx="1735164" cy="173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56A9E0-8F8D-8791-7E90-6DED39A398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3341" y="5579686"/>
            <a:ext cx="1208040" cy="1186952"/>
          </a:xfrm>
          <a:prstGeom prst="rect">
            <a:avLst/>
          </a:prstGeom>
        </p:spPr>
      </p:pic>
      <p:pic>
        <p:nvPicPr>
          <p:cNvPr id="27" name="Picture 2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927B00F-4573-A9A0-9F71-AA5849C86BD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9191"/>
          <a:stretch/>
        </p:blipFill>
        <p:spPr>
          <a:xfrm>
            <a:off x="7851097" y="221610"/>
            <a:ext cx="1005050" cy="932794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8" name="Picture 2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90F16A3-37BA-EA06-E677-35839387598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4924" t="13833" r="6916"/>
          <a:stretch/>
        </p:blipFill>
        <p:spPr>
          <a:xfrm>
            <a:off x="5937945" y="4405802"/>
            <a:ext cx="1064839" cy="1009602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pic>
        <p:nvPicPr>
          <p:cNvPr id="29" name="Picture 2" descr="Amy Limberg-Dzekute - Lead Laboratory Coordinator - Physical ...">
            <a:extLst>
              <a:ext uri="{FF2B5EF4-FFF2-40B4-BE49-F238E27FC236}">
                <a16:creationId xmlns:a16="http://schemas.microsoft.com/office/drawing/2014/main" id="{2ADE76C7-5FCF-34D5-D421-DE2B83DE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366" y="129838"/>
            <a:ext cx="819949" cy="8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5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B0BD66D-7232-DBF9-4402-7AB2CFBE2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84" y="0"/>
            <a:ext cx="7772400" cy="677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4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map, diagram&#10;&#10;Description automatically generated">
            <a:extLst>
              <a:ext uri="{FF2B5EF4-FFF2-40B4-BE49-F238E27FC236}">
                <a16:creationId xmlns:a16="http://schemas.microsoft.com/office/drawing/2014/main" id="{2E9ADB2A-00D3-01DA-E8CD-4400CA067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302" y="0"/>
            <a:ext cx="7772400" cy="642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90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8C1CEE8E-BE97-36F5-EA51-12EE08A6C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376" y="0"/>
            <a:ext cx="7772400" cy="67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62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754AA7B-ECCC-4DE6-CE6B-F1B8BD2FA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403" y="0"/>
            <a:ext cx="9486906" cy="662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42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ocument, menu&#10;&#10;Description automatically generated">
            <a:extLst>
              <a:ext uri="{FF2B5EF4-FFF2-40B4-BE49-F238E27FC236}">
                <a16:creationId xmlns:a16="http://schemas.microsoft.com/office/drawing/2014/main" id="{F86E0BAE-A262-B557-F7E1-5CD6693F5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0" y="336550"/>
            <a:ext cx="7569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6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88543B34-0094-E05E-F640-429061A3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447" y="0"/>
            <a:ext cx="6967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56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 with medium confidence">
            <a:extLst>
              <a:ext uri="{FF2B5EF4-FFF2-40B4-BE49-F238E27FC236}">
                <a16:creationId xmlns:a16="http://schemas.microsoft.com/office/drawing/2014/main" id="{B871E9D8-B3D0-60DE-A03F-996020333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56" y="0"/>
            <a:ext cx="9887727" cy="64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54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7112</TotalTime>
  <Words>382</Words>
  <Application>Microsoft Macintosh PowerPoint</Application>
  <PresentationFormat>Widescreen</PresentationFormat>
  <Paragraphs>90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Office Theme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Statistics and Future…</vt:lpstr>
      <vt:lpstr>AMRC FTP site… is going away in 1 year</vt:lpstr>
      <vt:lpstr>Other AMRDC Tasks</vt:lpstr>
      <vt:lpstr>PowerPoint Presentation</vt:lpstr>
      <vt:lpstr>PowerPoint Presentation</vt:lpstr>
      <vt:lpstr>Thank you!  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AMRDC version 1.0</dc:title>
  <dc:creator>Lazzara, Matthew A</dc:creator>
  <cp:lastModifiedBy>Lazzara, Matthew A</cp:lastModifiedBy>
  <cp:revision>13</cp:revision>
  <dcterms:created xsi:type="dcterms:W3CDTF">2023-05-20T22:08:29Z</dcterms:created>
  <dcterms:modified xsi:type="dcterms:W3CDTF">2023-05-28T01:57:20Z</dcterms:modified>
</cp:coreProperties>
</file>