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343" r:id="rId2"/>
    <p:sldId id="375" r:id="rId3"/>
    <p:sldId id="376" r:id="rId4"/>
    <p:sldId id="388" r:id="rId5"/>
    <p:sldId id="377" r:id="rId6"/>
    <p:sldId id="347" r:id="rId7"/>
    <p:sldId id="379" r:id="rId8"/>
    <p:sldId id="380" r:id="rId9"/>
    <p:sldId id="357" r:id="rId10"/>
    <p:sldId id="381" r:id="rId11"/>
    <p:sldId id="256" r:id="rId12"/>
    <p:sldId id="359" r:id="rId13"/>
    <p:sldId id="382" r:id="rId14"/>
    <p:sldId id="383" r:id="rId15"/>
    <p:sldId id="384" r:id="rId16"/>
    <p:sldId id="385" r:id="rId17"/>
    <p:sldId id="386" r:id="rId18"/>
    <p:sldId id="387" r:id="rId19"/>
    <p:sldId id="337" r:id="rId2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ita Naoyuki" initials="KN" lastIdx="2" clrIdx="0">
    <p:extLst>
      <p:ext uri="{19B8F6BF-5375-455C-9EA6-DF929625EA0E}">
        <p15:presenceInfo xmlns:p15="http://schemas.microsoft.com/office/powerpoint/2012/main" userId="Kurita Nao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FF"/>
    <a:srgbClr val="0432FF"/>
    <a:srgbClr val="C6E9FF"/>
    <a:srgbClr val="005493"/>
    <a:srgbClr val="011893"/>
    <a:srgbClr val="FFFFFF"/>
    <a:srgbClr val="FF40FF"/>
    <a:srgbClr val="73FEFF"/>
    <a:srgbClr val="00F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74"/>
    <p:restoredTop sz="96291"/>
  </p:normalViewPr>
  <p:slideViewPr>
    <p:cSldViewPr snapToGrid="0" snapToObjects="1">
      <p:cViewPr varScale="1">
        <p:scale>
          <a:sx n="127" d="100"/>
          <a:sy n="127" d="100"/>
        </p:scale>
        <p:origin x="2048"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A466D-D738-8747-8433-0BEC685995F0}" type="datetimeFigureOut">
              <a:rPr kumimoji="1" lang="ja-JP" altLang="en-US" smtClean="0"/>
              <a:t>2023/5/31</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251E50-1FB6-4345-B3B1-C307F065D94E}" type="slidenum">
              <a:rPr kumimoji="1" lang="ja-JP" altLang="en-US" smtClean="0"/>
              <a:t>‹#›</a:t>
            </a:fld>
            <a:endParaRPr kumimoji="1" lang="ja-JP" altLang="en-US"/>
          </a:p>
        </p:txBody>
      </p:sp>
    </p:spTree>
    <p:extLst>
      <p:ext uri="{BB962C8B-B14F-4D97-AF65-F5344CB8AC3E}">
        <p14:creationId xmlns:p14="http://schemas.microsoft.com/office/powerpoint/2010/main" val="390228855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6251E50-1FB6-4345-B3B1-C307F065D94E}" type="slidenum">
              <a:rPr kumimoji="1" lang="ja-JP" altLang="en-US" smtClean="0"/>
              <a:t>1</a:t>
            </a:fld>
            <a:endParaRPr kumimoji="1" lang="ja-JP" altLang="en-US"/>
          </a:p>
        </p:txBody>
      </p:sp>
    </p:spTree>
    <p:extLst>
      <p:ext uri="{BB962C8B-B14F-4D97-AF65-F5344CB8AC3E}">
        <p14:creationId xmlns:p14="http://schemas.microsoft.com/office/powerpoint/2010/main" val="209281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10</a:t>
            </a:fld>
            <a:endParaRPr kumimoji="1" lang="ja-JP" altLang="en-US"/>
          </a:p>
        </p:txBody>
      </p:sp>
    </p:spTree>
    <p:extLst>
      <p:ext uri="{BB962C8B-B14F-4D97-AF65-F5344CB8AC3E}">
        <p14:creationId xmlns:p14="http://schemas.microsoft.com/office/powerpoint/2010/main" val="2832780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16251E50-1FB6-4345-B3B1-C307F065D94E}" type="slidenum">
              <a:rPr kumimoji="1" lang="ja-JP" altLang="en-US" smtClean="0"/>
              <a:t>11</a:t>
            </a:fld>
            <a:endParaRPr kumimoji="1" lang="ja-JP" altLang="en-US"/>
          </a:p>
        </p:txBody>
      </p:sp>
    </p:spTree>
    <p:extLst>
      <p:ext uri="{BB962C8B-B14F-4D97-AF65-F5344CB8AC3E}">
        <p14:creationId xmlns:p14="http://schemas.microsoft.com/office/powerpoint/2010/main" val="3398922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12</a:t>
            </a:fld>
            <a:endParaRPr kumimoji="1" lang="ja-JP" altLang="en-US"/>
          </a:p>
        </p:txBody>
      </p:sp>
    </p:spTree>
    <p:extLst>
      <p:ext uri="{BB962C8B-B14F-4D97-AF65-F5344CB8AC3E}">
        <p14:creationId xmlns:p14="http://schemas.microsoft.com/office/powerpoint/2010/main" val="3178522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13</a:t>
            </a:fld>
            <a:endParaRPr kumimoji="1" lang="ja-JP" altLang="en-US"/>
          </a:p>
        </p:txBody>
      </p:sp>
    </p:spTree>
    <p:extLst>
      <p:ext uri="{BB962C8B-B14F-4D97-AF65-F5344CB8AC3E}">
        <p14:creationId xmlns:p14="http://schemas.microsoft.com/office/powerpoint/2010/main" val="2388364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14</a:t>
            </a:fld>
            <a:endParaRPr kumimoji="1" lang="ja-JP" altLang="en-US"/>
          </a:p>
        </p:txBody>
      </p:sp>
    </p:spTree>
    <p:extLst>
      <p:ext uri="{BB962C8B-B14F-4D97-AF65-F5344CB8AC3E}">
        <p14:creationId xmlns:p14="http://schemas.microsoft.com/office/powerpoint/2010/main" val="2190871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15</a:t>
            </a:fld>
            <a:endParaRPr kumimoji="1" lang="ja-JP" altLang="en-US"/>
          </a:p>
        </p:txBody>
      </p:sp>
    </p:spTree>
    <p:extLst>
      <p:ext uri="{BB962C8B-B14F-4D97-AF65-F5344CB8AC3E}">
        <p14:creationId xmlns:p14="http://schemas.microsoft.com/office/powerpoint/2010/main" val="1868668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16</a:t>
            </a:fld>
            <a:endParaRPr kumimoji="1" lang="ja-JP" altLang="en-US"/>
          </a:p>
        </p:txBody>
      </p:sp>
    </p:spTree>
    <p:extLst>
      <p:ext uri="{BB962C8B-B14F-4D97-AF65-F5344CB8AC3E}">
        <p14:creationId xmlns:p14="http://schemas.microsoft.com/office/powerpoint/2010/main" val="2671503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17</a:t>
            </a:fld>
            <a:endParaRPr kumimoji="1" lang="ja-JP" altLang="en-US"/>
          </a:p>
        </p:txBody>
      </p:sp>
    </p:spTree>
    <p:extLst>
      <p:ext uri="{BB962C8B-B14F-4D97-AF65-F5344CB8AC3E}">
        <p14:creationId xmlns:p14="http://schemas.microsoft.com/office/powerpoint/2010/main" val="2797188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18</a:t>
            </a:fld>
            <a:endParaRPr kumimoji="1" lang="ja-JP" altLang="en-US"/>
          </a:p>
        </p:txBody>
      </p:sp>
    </p:spTree>
    <p:extLst>
      <p:ext uri="{BB962C8B-B14F-4D97-AF65-F5344CB8AC3E}">
        <p14:creationId xmlns:p14="http://schemas.microsoft.com/office/powerpoint/2010/main" val="1491335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Here is a summary of this presentation. </a:t>
            </a:r>
          </a:p>
          <a:p>
            <a:r>
              <a:rPr kumimoji="1" lang="en-US" altLang="ja-JP" dirty="0"/>
              <a:t>I stop here</a:t>
            </a:r>
          </a:p>
          <a:p>
            <a:r>
              <a:rPr kumimoji="1" lang="en-US" altLang="ja-JP" dirty="0"/>
              <a:t>Thank you for your attention.</a:t>
            </a:r>
            <a:endParaRPr kumimoji="1" lang="ja-JP" altLang="en-US"/>
          </a:p>
        </p:txBody>
      </p:sp>
      <p:sp>
        <p:nvSpPr>
          <p:cNvPr id="4" name="スライド番号プレースホルダー 3"/>
          <p:cNvSpPr>
            <a:spLocks noGrp="1"/>
          </p:cNvSpPr>
          <p:nvPr>
            <p:ph type="sldNum" sz="quarter" idx="5"/>
          </p:nvPr>
        </p:nvSpPr>
        <p:spPr/>
        <p:txBody>
          <a:bodyPr/>
          <a:lstStyle/>
          <a:p>
            <a:fld id="{16251E50-1FB6-4345-B3B1-C307F065D94E}" type="slidenum">
              <a:rPr kumimoji="1" lang="ja-JP" altLang="en-US" smtClean="0"/>
              <a:t>19</a:t>
            </a:fld>
            <a:endParaRPr kumimoji="1" lang="ja-JP" altLang="en-US"/>
          </a:p>
        </p:txBody>
      </p:sp>
    </p:spTree>
    <p:extLst>
      <p:ext uri="{BB962C8B-B14F-4D97-AF65-F5344CB8AC3E}">
        <p14:creationId xmlns:p14="http://schemas.microsoft.com/office/powerpoint/2010/main" val="333919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2</a:t>
            </a:fld>
            <a:endParaRPr kumimoji="1" lang="ja-JP" altLang="en-US"/>
          </a:p>
        </p:txBody>
      </p:sp>
    </p:spTree>
    <p:extLst>
      <p:ext uri="{BB962C8B-B14F-4D97-AF65-F5344CB8AC3E}">
        <p14:creationId xmlns:p14="http://schemas.microsoft.com/office/powerpoint/2010/main" val="4227984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Although there is no staffed weather station in this remote interior, there are many AWS stations. </a:t>
            </a:r>
          </a:p>
          <a:p>
            <a:r>
              <a:rPr kumimoji="1" lang="en-US" altLang="ja-JP" dirty="0"/>
              <a:t>Here is the enlarged map of the AWS installed region.</a:t>
            </a:r>
          </a:p>
          <a:p>
            <a:r>
              <a:rPr kumimoji="1" lang="en-US" altLang="ja-JP" dirty="0"/>
              <a:t>The Japanese Antarctic Research Expedition, named JARE, installed four latest AWSs stations along the traverse route from Syowa to Dome Fuji station. </a:t>
            </a:r>
          </a:p>
          <a:p>
            <a:r>
              <a:rPr kumimoji="1" lang="en-US" altLang="ja-JP" dirty="0"/>
              <a:t>The uniqueness of our latest AWSs is using the force-ventilated radiation shield for temperature measurement. </a:t>
            </a:r>
          </a:p>
          <a:p>
            <a:r>
              <a:rPr kumimoji="1" lang="en-US" altLang="ja-JP" dirty="0"/>
              <a:t>In addition, we are also measuring the 4 component of the surface radiation balance. </a:t>
            </a:r>
          </a:p>
          <a:p>
            <a:r>
              <a:rPr kumimoji="1" lang="en-US" altLang="ja-JP" dirty="0"/>
              <a:t>Except for our Japanese AWSs, UW-AWSs are also installed as a joint collaboration with the University Wisconsin. </a:t>
            </a:r>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3</a:t>
            </a:fld>
            <a:endParaRPr kumimoji="1" lang="ja-JP" altLang="en-US"/>
          </a:p>
        </p:txBody>
      </p:sp>
    </p:spTree>
    <p:extLst>
      <p:ext uri="{BB962C8B-B14F-4D97-AF65-F5344CB8AC3E}">
        <p14:creationId xmlns:p14="http://schemas.microsoft.com/office/powerpoint/2010/main" val="312778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4</a:t>
            </a:fld>
            <a:endParaRPr kumimoji="1" lang="ja-JP" altLang="en-US"/>
          </a:p>
        </p:txBody>
      </p:sp>
    </p:spTree>
    <p:extLst>
      <p:ext uri="{BB962C8B-B14F-4D97-AF65-F5344CB8AC3E}">
        <p14:creationId xmlns:p14="http://schemas.microsoft.com/office/powerpoint/2010/main" val="1986626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5</a:t>
            </a:fld>
            <a:endParaRPr kumimoji="1" lang="ja-JP" altLang="en-US"/>
          </a:p>
        </p:txBody>
      </p:sp>
    </p:spTree>
    <p:extLst>
      <p:ext uri="{BB962C8B-B14F-4D97-AF65-F5344CB8AC3E}">
        <p14:creationId xmlns:p14="http://schemas.microsoft.com/office/powerpoint/2010/main" val="1935668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6</a:t>
            </a:fld>
            <a:endParaRPr kumimoji="1" lang="ja-JP" altLang="en-US"/>
          </a:p>
        </p:txBody>
      </p:sp>
    </p:spTree>
    <p:extLst>
      <p:ext uri="{BB962C8B-B14F-4D97-AF65-F5344CB8AC3E}">
        <p14:creationId xmlns:p14="http://schemas.microsoft.com/office/powerpoint/2010/main" val="667583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6251E50-1FB6-4345-B3B1-C307F065D94E}" type="slidenum">
              <a:rPr kumimoji="1" lang="ja-JP" altLang="en-US" smtClean="0"/>
              <a:t>7</a:t>
            </a:fld>
            <a:endParaRPr kumimoji="1" lang="ja-JP" altLang="en-US"/>
          </a:p>
        </p:txBody>
      </p:sp>
    </p:spTree>
    <p:extLst>
      <p:ext uri="{BB962C8B-B14F-4D97-AF65-F5344CB8AC3E}">
        <p14:creationId xmlns:p14="http://schemas.microsoft.com/office/powerpoint/2010/main" val="233216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16251E50-1FB6-4345-B3B1-C307F065D94E}" type="slidenum">
              <a:rPr kumimoji="1" lang="ja-JP" altLang="en-US" smtClean="0"/>
              <a:t>8</a:t>
            </a:fld>
            <a:endParaRPr kumimoji="1" lang="ja-JP" altLang="en-US"/>
          </a:p>
        </p:txBody>
      </p:sp>
    </p:spTree>
    <p:extLst>
      <p:ext uri="{BB962C8B-B14F-4D97-AF65-F5344CB8AC3E}">
        <p14:creationId xmlns:p14="http://schemas.microsoft.com/office/powerpoint/2010/main" val="28352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8F93648-00BE-C544-98A5-659A7D8963A0}" type="slidenum">
              <a:rPr kumimoji="1" lang="ja-JP" altLang="en-US" smtClean="0"/>
              <a:t>9</a:t>
            </a:fld>
            <a:endParaRPr kumimoji="1" lang="ja-JP" altLang="en-US"/>
          </a:p>
        </p:txBody>
      </p:sp>
    </p:spTree>
    <p:extLst>
      <p:ext uri="{BB962C8B-B14F-4D97-AF65-F5344CB8AC3E}">
        <p14:creationId xmlns:p14="http://schemas.microsoft.com/office/powerpoint/2010/main" val="137127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169329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51369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3641074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345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80110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63570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55967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154508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1482386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902461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348773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399DA15-EC88-3047-A4F9-4525AD91584E}" type="datetimeFigureOut">
              <a:rPr kumimoji="1" lang="ja-JP" altLang="en-US" smtClean="0"/>
              <a:t>2023/5/31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2694248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9DA15-EC88-3047-A4F9-4525AD91584E}" type="datetimeFigureOut">
              <a:rPr kumimoji="1" lang="ja-JP" altLang="en-US" smtClean="0"/>
              <a:t>2023/5/31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FD6EC-8175-7042-91FF-27B729D3CC45}" type="slidenum">
              <a:rPr kumimoji="1" lang="ja-JP" altLang="en-US" smtClean="0"/>
              <a:t>‹#›</a:t>
            </a:fld>
            <a:endParaRPr kumimoji="1" lang="ja-JP" altLang="en-US"/>
          </a:p>
        </p:txBody>
      </p:sp>
    </p:spTree>
    <p:extLst>
      <p:ext uri="{BB962C8B-B14F-4D97-AF65-F5344CB8AC3E}">
        <p14:creationId xmlns:p14="http://schemas.microsoft.com/office/powerpoint/2010/main" val="1646393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jpg"/><Relationship Id="rId5" Type="http://schemas.openxmlformats.org/officeDocument/2006/relationships/image" Target="../media/image24.jp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17.jp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g"/><Relationship Id="rId14"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7.jp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15E90B0-0F26-D44B-80F1-92C57D5708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3999" cy="6858001"/>
          </a:xfrm>
          <a:prstGeom prst="rect">
            <a:avLst/>
          </a:prstGeom>
        </p:spPr>
      </p:pic>
      <p:sp>
        <p:nvSpPr>
          <p:cNvPr id="7" name="正方形/長方形 6">
            <a:extLst>
              <a:ext uri="{FF2B5EF4-FFF2-40B4-BE49-F238E27FC236}">
                <a16:creationId xmlns:a16="http://schemas.microsoft.com/office/drawing/2014/main" id="{83D355B0-41FE-5E4B-BC28-0A79639D400C}"/>
              </a:ext>
            </a:extLst>
          </p:cNvPr>
          <p:cNvSpPr/>
          <p:nvPr/>
        </p:nvSpPr>
        <p:spPr>
          <a:xfrm>
            <a:off x="0" y="-1355"/>
            <a:ext cx="9144000" cy="6858000"/>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2D8AEB8-404A-DC4F-9BB5-FC56D7747398}"/>
              </a:ext>
            </a:extLst>
          </p:cNvPr>
          <p:cNvSpPr txBox="1"/>
          <p:nvPr/>
        </p:nvSpPr>
        <p:spPr>
          <a:xfrm>
            <a:off x="1988821" y="15240"/>
            <a:ext cx="7155180" cy="369332"/>
          </a:xfrm>
          <a:prstGeom prst="rect">
            <a:avLst/>
          </a:prstGeom>
          <a:noFill/>
        </p:spPr>
        <p:txBody>
          <a:bodyPr wrap="square" rtlCol="0">
            <a:spAutoFit/>
          </a:bodyPr>
          <a:lstStyle/>
          <a:p>
            <a:pPr algn="ctr"/>
            <a:r>
              <a:rPr lang="en-US" altLang="ja-JP" b="1" dirty="0">
                <a:latin typeface="Helvetica" pitchFamily="2" charset="0"/>
              </a:rPr>
              <a:t>18</a:t>
            </a:r>
            <a:r>
              <a:rPr lang="en-US" altLang="ja-JP" b="1" baseline="30000" dirty="0">
                <a:latin typeface="Helvetica" pitchFamily="2" charset="0"/>
              </a:rPr>
              <a:t>th</a:t>
            </a:r>
            <a:r>
              <a:rPr lang="en-US" altLang="ja-JP" b="1" dirty="0">
                <a:latin typeface="Helvetica" pitchFamily="2" charset="0"/>
              </a:rPr>
              <a:t> Workshop on Antarctic Meteorology and Climate (WAMC)</a:t>
            </a:r>
            <a:endParaRPr kumimoji="1" lang="ja-JP" altLang="en-US" b="1" dirty="0">
              <a:latin typeface="Helvetica" pitchFamily="2" charset="0"/>
            </a:endParaRPr>
          </a:p>
        </p:txBody>
      </p:sp>
      <p:sp>
        <p:nvSpPr>
          <p:cNvPr id="9" name="テキスト ボックス 8">
            <a:extLst>
              <a:ext uri="{FF2B5EF4-FFF2-40B4-BE49-F238E27FC236}">
                <a16:creationId xmlns:a16="http://schemas.microsoft.com/office/drawing/2014/main" id="{5808D3FF-BC7B-B04F-84EE-AB52C3D18FC8}"/>
              </a:ext>
            </a:extLst>
          </p:cNvPr>
          <p:cNvSpPr txBox="1"/>
          <p:nvPr/>
        </p:nvSpPr>
        <p:spPr>
          <a:xfrm>
            <a:off x="577216" y="921827"/>
            <a:ext cx="7704643" cy="1754326"/>
          </a:xfrm>
          <a:prstGeom prst="rect">
            <a:avLst/>
          </a:prstGeom>
          <a:noFill/>
        </p:spPr>
        <p:txBody>
          <a:bodyPr wrap="square" rtlCol="0">
            <a:spAutoFit/>
          </a:bodyPr>
          <a:lstStyle/>
          <a:p>
            <a:pPr algn="ctr"/>
            <a:r>
              <a:rPr kumimoji="1" lang="en-US" altLang="ja-JP" sz="3600" dirty="0">
                <a:latin typeface="Arial Rounded MT Bold" panose="020F0704030504030204" pitchFamily="34" charset="0"/>
                <a:ea typeface="Bodoni Ornaments" pitchFamily="2" charset="0"/>
                <a:cs typeface="Arial Hebrew Scholar" pitchFamily="2" charset="-79"/>
              </a:rPr>
              <a:t>SAT change at Relay Station in the interior East Antarctica during the last 30 years</a:t>
            </a:r>
            <a:endParaRPr kumimoji="1" lang="ja-JP" altLang="en-US" sz="3600">
              <a:latin typeface="Arial Rounded MT Bold" panose="020F0704030504030204" pitchFamily="34" charset="0"/>
              <a:ea typeface="Arial Unicode MS" panose="020B0604020202020204" pitchFamily="34" charset="-128"/>
              <a:cs typeface="Arial Hebrew Scholar" pitchFamily="2" charset="-79"/>
            </a:endParaRPr>
          </a:p>
        </p:txBody>
      </p:sp>
      <p:sp>
        <p:nvSpPr>
          <p:cNvPr id="10" name="テキスト ボックス 9">
            <a:extLst>
              <a:ext uri="{FF2B5EF4-FFF2-40B4-BE49-F238E27FC236}">
                <a16:creationId xmlns:a16="http://schemas.microsoft.com/office/drawing/2014/main" id="{C1ECE22C-7E9C-6641-A080-062C7854398C}"/>
              </a:ext>
            </a:extLst>
          </p:cNvPr>
          <p:cNvSpPr txBox="1"/>
          <p:nvPr/>
        </p:nvSpPr>
        <p:spPr>
          <a:xfrm>
            <a:off x="-1" y="2827480"/>
            <a:ext cx="9144000" cy="1200329"/>
          </a:xfrm>
          <a:prstGeom prst="rect">
            <a:avLst/>
          </a:prstGeom>
          <a:noFill/>
        </p:spPr>
        <p:txBody>
          <a:bodyPr wrap="square" rtlCol="0">
            <a:spAutoFit/>
          </a:bodyPr>
          <a:lstStyle/>
          <a:p>
            <a:pPr algn="ctr"/>
            <a:r>
              <a:rPr kumimoji="1" lang="en-US" altLang="ja-JP" sz="2400" u="sng" dirty="0" err="1">
                <a:latin typeface="Century Gothic" panose="020B0502020202020204" pitchFamily="34" charset="0"/>
                <a:ea typeface="MS PGothic" panose="020B0600070205080204" pitchFamily="34" charset="-128"/>
              </a:rPr>
              <a:t>Naoyuki</a:t>
            </a:r>
            <a:r>
              <a:rPr kumimoji="1" lang="en-US" altLang="ja-JP" sz="2400" u="sng" dirty="0">
                <a:latin typeface="Century Gothic" panose="020B0502020202020204" pitchFamily="34" charset="0"/>
                <a:ea typeface="MS PGothic" panose="020B0600070205080204" pitchFamily="34" charset="-128"/>
              </a:rPr>
              <a:t> Kurita</a:t>
            </a:r>
            <a:r>
              <a:rPr kumimoji="1" lang="en-US" altLang="ja-JP" sz="2400" u="sng" baseline="30000" dirty="0">
                <a:latin typeface="Century Gothic" panose="020B0502020202020204" pitchFamily="34" charset="0"/>
                <a:ea typeface="MS PGothic" panose="020B0600070205080204" pitchFamily="34" charset="-128"/>
              </a:rPr>
              <a:t>1</a:t>
            </a:r>
            <a:r>
              <a:rPr kumimoji="1" lang="en-US" altLang="ja-JP" sz="2400" dirty="0">
                <a:latin typeface="Century Gothic" panose="020B0502020202020204" pitchFamily="34" charset="0"/>
                <a:ea typeface="MS PGothic" panose="020B0600070205080204" pitchFamily="34" charset="-128"/>
              </a:rPr>
              <a:t>, Takao Kameda</a:t>
            </a:r>
            <a:r>
              <a:rPr kumimoji="1" lang="en-US" altLang="ja-JP" sz="2400" baseline="30000" dirty="0">
                <a:latin typeface="Century Gothic" panose="020B0502020202020204" pitchFamily="34" charset="0"/>
                <a:ea typeface="MS PGothic" panose="020B0600070205080204" pitchFamily="34" charset="-128"/>
              </a:rPr>
              <a:t>2</a:t>
            </a:r>
            <a:r>
              <a:rPr kumimoji="1" lang="en-US" altLang="ja-JP" sz="2400" dirty="0">
                <a:latin typeface="Century Gothic" panose="020B0502020202020204" pitchFamily="34" charset="0"/>
                <a:ea typeface="MS PGothic" panose="020B0600070205080204" pitchFamily="34" charset="-128"/>
              </a:rPr>
              <a:t>, </a:t>
            </a:r>
            <a:r>
              <a:rPr lang="en-US" altLang="ja-JP" sz="2400" dirty="0" err="1">
                <a:latin typeface="Century Gothic" panose="020B0502020202020204" pitchFamily="34" charset="0"/>
                <a:ea typeface="MS PGothic" panose="020B0600070205080204" pitchFamily="34" charset="-128"/>
              </a:rPr>
              <a:t>Naohiko</a:t>
            </a:r>
            <a:r>
              <a:rPr lang="en-US" altLang="ja-JP" sz="2400" dirty="0">
                <a:latin typeface="Century Gothic" panose="020B0502020202020204" pitchFamily="34" charset="0"/>
                <a:ea typeface="MS PGothic" panose="020B0600070205080204" pitchFamily="34" charset="-128"/>
              </a:rPr>
              <a:t> Hirasawa</a:t>
            </a:r>
            <a:r>
              <a:rPr lang="en-US" altLang="ja-JP" sz="2400" baseline="30000" dirty="0">
                <a:latin typeface="Century Gothic" panose="020B0502020202020204" pitchFamily="34" charset="0"/>
                <a:ea typeface="MS PGothic" panose="020B0600070205080204" pitchFamily="34" charset="-128"/>
              </a:rPr>
              <a:t>3</a:t>
            </a:r>
            <a:r>
              <a:rPr lang="en-US" altLang="ja-JP" sz="2400" dirty="0">
                <a:latin typeface="Century Gothic" panose="020B0502020202020204" pitchFamily="34" charset="0"/>
                <a:ea typeface="MS PGothic" panose="020B0600070205080204" pitchFamily="34" charset="-128"/>
              </a:rPr>
              <a:t>,</a:t>
            </a:r>
            <a:r>
              <a:rPr kumimoji="1" lang="en-US" altLang="ja-JP" sz="2400" dirty="0">
                <a:latin typeface="Century Gothic" panose="020B0502020202020204" pitchFamily="34" charset="0"/>
                <a:ea typeface="MS PGothic" panose="020B0600070205080204" pitchFamily="34" charset="-128"/>
              </a:rPr>
              <a:t> Hideaki Motoyama</a:t>
            </a:r>
            <a:r>
              <a:rPr kumimoji="1" lang="en-US" altLang="ja-JP" sz="2400" baseline="30000" dirty="0">
                <a:latin typeface="Century Gothic" panose="020B0502020202020204" pitchFamily="34" charset="0"/>
                <a:ea typeface="MS PGothic" panose="020B0600070205080204" pitchFamily="34" charset="-128"/>
              </a:rPr>
              <a:t>3</a:t>
            </a:r>
            <a:r>
              <a:rPr kumimoji="1" lang="en-US" altLang="ja-JP" sz="2400" dirty="0">
                <a:latin typeface="Century Gothic" panose="020B0502020202020204" pitchFamily="34" charset="0"/>
                <a:ea typeface="MS PGothic" panose="020B0600070205080204" pitchFamily="34" charset="-128"/>
              </a:rPr>
              <a:t> , David Mikolajczyk</a:t>
            </a:r>
            <a:r>
              <a:rPr kumimoji="1" lang="en-US" altLang="ja-JP" sz="2400" baseline="30000" dirty="0">
                <a:latin typeface="Century Gothic" panose="020B0502020202020204" pitchFamily="34" charset="0"/>
                <a:ea typeface="MS PGothic" panose="020B0600070205080204" pitchFamily="34" charset="-128"/>
              </a:rPr>
              <a:t>4,5</a:t>
            </a:r>
            <a:r>
              <a:rPr kumimoji="1" lang="en-US" altLang="ja-JP" sz="2400" dirty="0">
                <a:latin typeface="Century Gothic" panose="020B0502020202020204" pitchFamily="34" charset="0"/>
                <a:ea typeface="MS PGothic" panose="020B0600070205080204" pitchFamily="34" charset="-128"/>
              </a:rPr>
              <a:t>, Lee Welhouse</a:t>
            </a:r>
            <a:r>
              <a:rPr kumimoji="1" lang="en-US" altLang="ja-JP" sz="2400" baseline="30000" dirty="0">
                <a:latin typeface="Century Gothic" panose="020B0502020202020204" pitchFamily="34" charset="0"/>
                <a:ea typeface="MS PGothic" panose="020B0600070205080204" pitchFamily="34" charset="-128"/>
              </a:rPr>
              <a:t>4,</a:t>
            </a:r>
            <a:r>
              <a:rPr lang="en-US" altLang="ja-JP" sz="2400" baseline="30000" dirty="0">
                <a:latin typeface="Century Gothic" panose="020B0502020202020204" pitchFamily="34" charset="0"/>
                <a:ea typeface="MS PGothic" panose="020B0600070205080204" pitchFamily="34" charset="-128"/>
              </a:rPr>
              <a:t>6</a:t>
            </a:r>
            <a:r>
              <a:rPr kumimoji="1" lang="en-US" altLang="ja-JP" sz="2400" dirty="0">
                <a:latin typeface="Century Gothic" panose="020B0502020202020204" pitchFamily="34" charset="0"/>
                <a:ea typeface="MS PGothic" panose="020B0600070205080204" pitchFamily="34" charset="-128"/>
              </a:rPr>
              <a:t>, Linda Keller</a:t>
            </a:r>
            <a:r>
              <a:rPr kumimoji="1" lang="en-US" altLang="ja-JP" sz="2400" baseline="30000" dirty="0">
                <a:latin typeface="Century Gothic" panose="020B0502020202020204" pitchFamily="34" charset="0"/>
                <a:ea typeface="MS PGothic" panose="020B0600070205080204" pitchFamily="34" charset="-128"/>
              </a:rPr>
              <a:t>4,5</a:t>
            </a:r>
            <a:r>
              <a:rPr kumimoji="1" lang="en-US" altLang="ja-JP" sz="2400" dirty="0">
                <a:latin typeface="Century Gothic" panose="020B0502020202020204" pitchFamily="34" charset="0"/>
                <a:ea typeface="MS PGothic" panose="020B0600070205080204" pitchFamily="34" charset="-128"/>
              </a:rPr>
              <a:t>, George Weidner</a:t>
            </a:r>
            <a:r>
              <a:rPr kumimoji="1" lang="en-US" altLang="ja-JP" sz="2400" baseline="30000" dirty="0">
                <a:latin typeface="Century Gothic" panose="020B0502020202020204" pitchFamily="34" charset="0"/>
                <a:ea typeface="MS PGothic" panose="020B0600070205080204" pitchFamily="34" charset="-128"/>
              </a:rPr>
              <a:t>4,5</a:t>
            </a:r>
            <a:r>
              <a:rPr kumimoji="1" lang="en-US" altLang="ja-JP" sz="2400" dirty="0">
                <a:latin typeface="Century Gothic" panose="020B0502020202020204" pitchFamily="34" charset="0"/>
                <a:ea typeface="MS PGothic" panose="020B0600070205080204" pitchFamily="34" charset="-128"/>
              </a:rPr>
              <a:t>, and Matthew Lazzara</a:t>
            </a:r>
            <a:r>
              <a:rPr kumimoji="1" lang="en-US" altLang="ja-JP" sz="2400" baseline="30000" dirty="0">
                <a:latin typeface="Century Gothic" panose="020B0502020202020204" pitchFamily="34" charset="0"/>
                <a:ea typeface="MS PGothic" panose="020B0600070205080204" pitchFamily="34" charset="-128"/>
              </a:rPr>
              <a:t>4,6</a:t>
            </a:r>
            <a:r>
              <a:rPr kumimoji="1" lang="en-US" altLang="ja-JP" sz="2400" dirty="0">
                <a:latin typeface="Century Gothic" panose="020B0502020202020204" pitchFamily="34" charset="0"/>
                <a:ea typeface="MS PGothic" panose="020B0600070205080204" pitchFamily="34" charset="-128"/>
              </a:rPr>
              <a:t> </a:t>
            </a:r>
            <a:endParaRPr kumimoji="1" lang="ja-JP" altLang="en-US" sz="2400">
              <a:latin typeface="Century Gothic" panose="020B0502020202020204" pitchFamily="34" charset="0"/>
              <a:ea typeface="MS PGothic" panose="020B0600070205080204" pitchFamily="34" charset="-128"/>
            </a:endParaRPr>
          </a:p>
        </p:txBody>
      </p:sp>
      <p:sp>
        <p:nvSpPr>
          <p:cNvPr id="14" name="テキスト ボックス 13">
            <a:extLst>
              <a:ext uri="{FF2B5EF4-FFF2-40B4-BE49-F238E27FC236}">
                <a16:creationId xmlns:a16="http://schemas.microsoft.com/office/drawing/2014/main" id="{AA7CA82A-8DAD-3746-975D-F55FB0865520}"/>
              </a:ext>
            </a:extLst>
          </p:cNvPr>
          <p:cNvSpPr txBox="1"/>
          <p:nvPr/>
        </p:nvSpPr>
        <p:spPr>
          <a:xfrm>
            <a:off x="219455" y="4206287"/>
            <a:ext cx="8924544" cy="2585323"/>
          </a:xfrm>
          <a:prstGeom prst="rect">
            <a:avLst/>
          </a:prstGeom>
          <a:noFill/>
        </p:spPr>
        <p:txBody>
          <a:bodyPr wrap="square" rtlCol="0">
            <a:spAutoFit/>
          </a:bodyPr>
          <a:lstStyle/>
          <a:p>
            <a:r>
              <a:rPr kumimoji="1" lang="en-US" altLang="ja-JP" baseline="30000" dirty="0">
                <a:latin typeface="Century Gothic" panose="020B0502020202020204" pitchFamily="34" charset="0"/>
                <a:ea typeface="MS PGothic" panose="020B0600070205080204" pitchFamily="34" charset="-128"/>
              </a:rPr>
              <a:t>1</a:t>
            </a:r>
            <a:r>
              <a:rPr kumimoji="1" lang="en-US" altLang="ja-JP" dirty="0">
                <a:latin typeface="Century Gothic" panose="020B0502020202020204" pitchFamily="34" charset="0"/>
                <a:ea typeface="MS PGothic" panose="020B0600070205080204" pitchFamily="34" charset="-128"/>
              </a:rPr>
              <a:t>Institute of Space-Earth Environmental Science (ISEE), Nagoya University</a:t>
            </a:r>
          </a:p>
          <a:p>
            <a:r>
              <a:rPr lang="en-US" altLang="ja-JP" baseline="30000" dirty="0">
                <a:latin typeface="Century Gothic" panose="020B0502020202020204" pitchFamily="34" charset="0"/>
                <a:ea typeface="MS PGothic" panose="020B0600070205080204" pitchFamily="34" charset="-128"/>
              </a:rPr>
              <a:t>2</a:t>
            </a:r>
            <a:r>
              <a:rPr lang="en-US" altLang="ja-JP" dirty="0">
                <a:latin typeface="Century Gothic" panose="020B0502020202020204" pitchFamily="34" charset="0"/>
                <a:ea typeface="MS PGothic" panose="020B0600070205080204" pitchFamily="34" charset="-128"/>
              </a:rPr>
              <a:t>Snow and Ice Research Laboratory, Kitami Institute of Technology</a:t>
            </a:r>
            <a:endParaRPr kumimoji="1" lang="en-US" altLang="ja-JP" dirty="0">
              <a:latin typeface="Century Gothic" panose="020B0502020202020204" pitchFamily="34" charset="0"/>
              <a:ea typeface="MS PGothic" panose="020B0600070205080204" pitchFamily="34" charset="-128"/>
            </a:endParaRPr>
          </a:p>
          <a:p>
            <a:r>
              <a:rPr lang="en-US" altLang="ja-JP" baseline="30000" dirty="0">
                <a:latin typeface="Century Gothic" panose="020B0502020202020204" pitchFamily="34" charset="0"/>
                <a:ea typeface="MS PGothic" panose="020B0600070205080204" pitchFamily="34" charset="-128"/>
              </a:rPr>
              <a:t>3</a:t>
            </a:r>
            <a:r>
              <a:rPr lang="en-US" altLang="ja-JP" dirty="0">
                <a:latin typeface="Century Gothic" panose="020B0502020202020204" pitchFamily="34" charset="0"/>
                <a:ea typeface="MS PGothic" panose="020B0600070205080204" pitchFamily="34" charset="-128"/>
              </a:rPr>
              <a:t>National Institute of Polar Research (NIPR)</a:t>
            </a:r>
          </a:p>
          <a:p>
            <a:r>
              <a:rPr lang="en-US" altLang="ja-JP" baseline="30000" dirty="0">
                <a:latin typeface="Century Gothic" panose="020B0502020202020204" pitchFamily="34" charset="0"/>
                <a:ea typeface="MS PGothic" panose="020B0600070205080204" pitchFamily="34" charset="-128"/>
              </a:rPr>
              <a:t>4</a:t>
            </a:r>
            <a:r>
              <a:rPr lang="en-US" altLang="ja-JP" dirty="0">
                <a:latin typeface="Century Gothic" panose="020B0502020202020204" pitchFamily="34" charset="0"/>
                <a:ea typeface="MS PGothic" panose="020B0600070205080204" pitchFamily="34" charset="-128"/>
              </a:rPr>
              <a:t>Antarctic Meteorological Research and Data Center, Space Science and Engineering Center, University Wisconsin-Madison</a:t>
            </a:r>
          </a:p>
          <a:p>
            <a:r>
              <a:rPr lang="en-US" altLang="ja-JP" baseline="30000" dirty="0">
                <a:latin typeface="Century Gothic" panose="020B0502020202020204" pitchFamily="34" charset="0"/>
                <a:ea typeface="MS PGothic" panose="020B0600070205080204" pitchFamily="34" charset="-128"/>
              </a:rPr>
              <a:t>5</a:t>
            </a:r>
            <a:r>
              <a:rPr lang="en-US" altLang="ja-JP" dirty="0">
                <a:latin typeface="Century Gothic" panose="020B0502020202020204" pitchFamily="34" charset="0"/>
                <a:ea typeface="MS PGothic" panose="020B0600070205080204" pitchFamily="34" charset="-128"/>
              </a:rPr>
              <a:t>Department of Atmospheric and Oceanic Science, University of Wisconsin-Madison</a:t>
            </a:r>
          </a:p>
          <a:p>
            <a:r>
              <a:rPr lang="en-US" altLang="ja-JP" baseline="30000" dirty="0">
                <a:latin typeface="Century Gothic" panose="020B0502020202020204" pitchFamily="34" charset="0"/>
                <a:ea typeface="MS PGothic" panose="020B0600070205080204" pitchFamily="34" charset="-128"/>
              </a:rPr>
              <a:t>6</a:t>
            </a:r>
            <a:r>
              <a:rPr lang="en-US" altLang="ja-JP" dirty="0">
                <a:latin typeface="Century Gothic" panose="020B0502020202020204" pitchFamily="34" charset="0"/>
                <a:ea typeface="MS PGothic" panose="020B0600070205080204" pitchFamily="34" charset="-128"/>
              </a:rPr>
              <a:t>Department of Physical Sciences, School of Engineering, Science and Mathematics, Madison Area Technical College</a:t>
            </a:r>
          </a:p>
        </p:txBody>
      </p:sp>
      <p:sp>
        <p:nvSpPr>
          <p:cNvPr id="11" name="スライド番号プレースホルダー 7">
            <a:extLst>
              <a:ext uri="{FF2B5EF4-FFF2-40B4-BE49-F238E27FC236}">
                <a16:creationId xmlns:a16="http://schemas.microsoft.com/office/drawing/2014/main" id="{54B16A94-5630-4E42-94A6-78AB19EF26CB}"/>
              </a:ext>
            </a:extLst>
          </p:cNvPr>
          <p:cNvSpPr>
            <a:spLocks noGrp="1"/>
          </p:cNvSpPr>
          <p:nvPr>
            <p:ph type="sldNum" sz="quarter" idx="12"/>
          </p:nvPr>
        </p:nvSpPr>
        <p:spPr>
          <a:xfrm>
            <a:off x="7086600" y="6492875"/>
            <a:ext cx="2057400" cy="365125"/>
          </a:xfrm>
        </p:spPr>
        <p:txBody>
          <a:bodyPr/>
          <a:lstStyle/>
          <a:p>
            <a:fld id="{651CBA4B-8EF1-4CE3-88F4-A830C22E5549}" type="slidenum">
              <a:rPr kumimoji="1" lang="ja-JP" altLang="en-US" smtClean="0"/>
              <a:t>1</a:t>
            </a:fld>
            <a:endParaRPr kumimoji="1" lang="ja-JP" altLang="en-US"/>
          </a:p>
        </p:txBody>
      </p:sp>
      <p:sp>
        <p:nvSpPr>
          <p:cNvPr id="2" name="テキスト ボックス 1">
            <a:extLst>
              <a:ext uri="{FF2B5EF4-FFF2-40B4-BE49-F238E27FC236}">
                <a16:creationId xmlns:a16="http://schemas.microsoft.com/office/drawing/2014/main" id="{146524D7-769A-F8B4-0069-4A6843533D4D}"/>
              </a:ext>
            </a:extLst>
          </p:cNvPr>
          <p:cNvSpPr txBox="1"/>
          <p:nvPr/>
        </p:nvSpPr>
        <p:spPr>
          <a:xfrm>
            <a:off x="7430323" y="351341"/>
            <a:ext cx="1588770" cy="369332"/>
          </a:xfrm>
          <a:prstGeom prst="rect">
            <a:avLst/>
          </a:prstGeom>
          <a:noFill/>
        </p:spPr>
        <p:txBody>
          <a:bodyPr wrap="square" rtlCol="0">
            <a:spAutoFit/>
          </a:bodyPr>
          <a:lstStyle/>
          <a:p>
            <a:r>
              <a:rPr lang="en-US" altLang="ja-JP" dirty="0"/>
              <a:t>31 May 2023</a:t>
            </a:r>
            <a:endParaRPr kumimoji="1" lang="ja-JP" altLang="en-US"/>
          </a:p>
        </p:txBody>
      </p:sp>
    </p:spTree>
    <p:extLst>
      <p:ext uri="{BB962C8B-B14F-4D97-AF65-F5344CB8AC3E}">
        <p14:creationId xmlns:p14="http://schemas.microsoft.com/office/powerpoint/2010/main" val="3129810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Which data is correct?</a:t>
            </a:r>
            <a:endParaRPr lang="en-US" altLang="ja-JP" sz="2800" b="1" baseline="-25000" dirty="0">
              <a:solidFill>
                <a:schemeClr val="bg1"/>
              </a:solidFill>
              <a:latin typeface="Helvetica" pitchFamily="2" charset="0"/>
              <a:ea typeface="+mj-ea"/>
              <a:cs typeface="Helvetica" charset="0"/>
            </a:endParaRPr>
          </a:p>
        </p:txBody>
      </p:sp>
      <p:sp>
        <p:nvSpPr>
          <p:cNvPr id="113" name="スライド番号プレースホルダー 7">
            <a:extLst>
              <a:ext uri="{FF2B5EF4-FFF2-40B4-BE49-F238E27FC236}">
                <a16:creationId xmlns:a16="http://schemas.microsoft.com/office/drawing/2014/main" id="{A181B60F-DF7E-2541-B32F-1541E6C9019C}"/>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10</a:t>
            </a:fld>
            <a:endParaRPr lang="ja-JP" altLang="en-US" sz="1200"/>
          </a:p>
        </p:txBody>
      </p:sp>
      <p:graphicFrame>
        <p:nvGraphicFramePr>
          <p:cNvPr id="2" name="表 3">
            <a:extLst>
              <a:ext uri="{FF2B5EF4-FFF2-40B4-BE49-F238E27FC236}">
                <a16:creationId xmlns:a16="http://schemas.microsoft.com/office/drawing/2014/main" id="{FB4BBBA6-141F-8568-EE1F-A3F302BEAD39}"/>
              </a:ext>
            </a:extLst>
          </p:cNvPr>
          <p:cNvGraphicFramePr>
            <a:graphicFrameLocks noGrp="1"/>
          </p:cNvGraphicFramePr>
          <p:nvPr>
            <p:extLst>
              <p:ext uri="{D42A27DB-BD31-4B8C-83A1-F6EECF244321}">
                <p14:modId xmlns:p14="http://schemas.microsoft.com/office/powerpoint/2010/main" val="2627531525"/>
              </p:ext>
            </p:extLst>
          </p:nvPr>
        </p:nvGraphicFramePr>
        <p:xfrm>
          <a:off x="470435" y="1250214"/>
          <a:ext cx="8097251" cy="4522686"/>
        </p:xfrm>
        <a:graphic>
          <a:graphicData uri="http://schemas.openxmlformats.org/drawingml/2006/table">
            <a:tbl>
              <a:tblPr firstRow="1" bandRow="1">
                <a:tableStyleId>{5C22544A-7EE6-4342-B048-85BDC9FD1C3A}</a:tableStyleId>
              </a:tblPr>
              <a:tblGrid>
                <a:gridCol w="1772250">
                  <a:extLst>
                    <a:ext uri="{9D8B030D-6E8A-4147-A177-3AD203B41FA5}">
                      <a16:colId xmlns:a16="http://schemas.microsoft.com/office/drawing/2014/main" val="1581727620"/>
                    </a:ext>
                  </a:extLst>
                </a:gridCol>
                <a:gridCol w="1205832">
                  <a:extLst>
                    <a:ext uri="{9D8B030D-6E8A-4147-A177-3AD203B41FA5}">
                      <a16:colId xmlns:a16="http://schemas.microsoft.com/office/drawing/2014/main" val="729859737"/>
                    </a:ext>
                  </a:extLst>
                </a:gridCol>
                <a:gridCol w="1072778">
                  <a:extLst>
                    <a:ext uri="{9D8B030D-6E8A-4147-A177-3AD203B41FA5}">
                      <a16:colId xmlns:a16="http://schemas.microsoft.com/office/drawing/2014/main" val="2059271518"/>
                    </a:ext>
                  </a:extLst>
                </a:gridCol>
                <a:gridCol w="1997299">
                  <a:extLst>
                    <a:ext uri="{9D8B030D-6E8A-4147-A177-3AD203B41FA5}">
                      <a16:colId xmlns:a16="http://schemas.microsoft.com/office/drawing/2014/main" val="214315863"/>
                    </a:ext>
                  </a:extLst>
                </a:gridCol>
                <a:gridCol w="2049092">
                  <a:extLst>
                    <a:ext uri="{9D8B030D-6E8A-4147-A177-3AD203B41FA5}">
                      <a16:colId xmlns:a16="http://schemas.microsoft.com/office/drawing/2014/main" val="2503794709"/>
                    </a:ext>
                  </a:extLst>
                </a:gridCol>
              </a:tblGrid>
              <a:tr h="464221">
                <a:tc>
                  <a:txBody>
                    <a:bodyPr/>
                    <a:lstStyle/>
                    <a:p>
                      <a:r>
                        <a:rPr kumimoji="1" lang="en-US" altLang="ja-JP" sz="1600" dirty="0">
                          <a:latin typeface="Helvetica" pitchFamily="2" charset="0"/>
                        </a:rPr>
                        <a:t>Date</a:t>
                      </a:r>
                      <a:endParaRPr kumimoji="1" lang="ja-JP" altLang="en-US" sz="1600">
                        <a:latin typeface="Helvetica" pitchFamily="2" charset="0"/>
                      </a:endParaRPr>
                    </a:p>
                  </a:txBody>
                  <a:tcPr/>
                </a:tc>
                <a:tc>
                  <a:txBody>
                    <a:bodyPr/>
                    <a:lstStyle/>
                    <a:p>
                      <a:r>
                        <a:rPr kumimoji="1" lang="en-US" altLang="ja-JP" sz="1600" dirty="0">
                          <a:latin typeface="Helvetica" pitchFamily="2" charset="0"/>
                        </a:rPr>
                        <a:t>Time</a:t>
                      </a:r>
                      <a:endParaRPr kumimoji="1" lang="ja-JP" altLang="en-US" sz="1600">
                        <a:latin typeface="Helvetica" pitchFamily="2" charset="0"/>
                      </a:endParaRPr>
                    </a:p>
                  </a:txBody>
                  <a:tcPr/>
                </a:tc>
                <a:tc>
                  <a:txBody>
                    <a:bodyPr/>
                    <a:lstStyle/>
                    <a:p>
                      <a:r>
                        <a:rPr kumimoji="1" lang="en-US" altLang="ja-JP" sz="1600" dirty="0">
                          <a:latin typeface="Helvetica" pitchFamily="2" charset="0"/>
                        </a:rPr>
                        <a:t>Man. T</a:t>
                      </a:r>
                      <a:endParaRPr kumimoji="1" lang="ja-JP" altLang="en-US" sz="1600">
                        <a:latin typeface="Helvetica" pitchFamily="2" charset="0"/>
                      </a:endParaRPr>
                    </a:p>
                  </a:txBody>
                  <a:tcPr/>
                </a:tc>
                <a:tc>
                  <a:txBody>
                    <a:bodyPr/>
                    <a:lstStyle/>
                    <a:p>
                      <a:r>
                        <a:rPr kumimoji="1" lang="en-US" altLang="ja-JP" sz="1600" dirty="0">
                          <a:latin typeface="Helvetica" pitchFamily="2" charset="0"/>
                        </a:rPr>
                        <a:t>UW-AWS</a:t>
                      </a:r>
                      <a:endParaRPr kumimoji="1" lang="ja-JP" altLang="en-US" sz="1600">
                        <a:latin typeface="Helvetica" pitchFamily="2" charset="0"/>
                      </a:endParaRPr>
                    </a:p>
                  </a:txBody>
                  <a:tcPr/>
                </a:tc>
                <a:tc>
                  <a:txBody>
                    <a:bodyPr/>
                    <a:lstStyle/>
                    <a:p>
                      <a:r>
                        <a:rPr kumimoji="1" lang="en-US" altLang="ja-JP" sz="1600" dirty="0">
                          <a:latin typeface="Helvetica" pitchFamily="2" charset="0"/>
                        </a:rPr>
                        <a:t>CMOS-AWS</a:t>
                      </a:r>
                      <a:endParaRPr kumimoji="1" lang="ja-JP" altLang="en-US" sz="1600">
                        <a:latin typeface="Helvetica" pitchFamily="2" charset="0"/>
                      </a:endParaRPr>
                    </a:p>
                  </a:txBody>
                  <a:tcPr/>
                </a:tc>
                <a:extLst>
                  <a:ext uri="{0D108BD9-81ED-4DB2-BD59-A6C34878D82A}">
                    <a16:rowId xmlns:a16="http://schemas.microsoft.com/office/drawing/2014/main" val="40580351"/>
                  </a:ext>
                </a:extLst>
              </a:tr>
              <a:tr h="464221">
                <a:tc>
                  <a:txBody>
                    <a:bodyPr/>
                    <a:lstStyle/>
                    <a:p>
                      <a:r>
                        <a:rPr kumimoji="1" lang="en-US" altLang="ja-JP" sz="1600" dirty="0">
                          <a:latin typeface="Helvetica" pitchFamily="2" charset="0"/>
                        </a:rPr>
                        <a:t>Sep 8, 2000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19:10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-54.7</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-56.5 (-1.8)</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-54.6 (-0.1)</a:t>
                      </a:r>
                      <a:endParaRPr kumimoji="1" lang="ja-JP" altLang="en-US" sz="1600">
                        <a:latin typeface="Helvetica" pitchFamily="2" charset="0"/>
                      </a:endParaRPr>
                    </a:p>
                  </a:txBody>
                  <a:tcPr/>
                </a:tc>
                <a:extLst>
                  <a:ext uri="{0D108BD9-81ED-4DB2-BD59-A6C34878D82A}">
                    <a16:rowId xmlns:a16="http://schemas.microsoft.com/office/drawing/2014/main" val="3936270773"/>
                  </a:ext>
                </a:extLst>
              </a:tr>
              <a:tr h="464221">
                <a:tc>
                  <a:txBody>
                    <a:bodyPr/>
                    <a:lstStyle/>
                    <a:p>
                      <a:r>
                        <a:rPr kumimoji="1" lang="en-US" altLang="ja-JP" sz="1600" dirty="0">
                          <a:latin typeface="Helvetica" pitchFamily="2" charset="0"/>
                        </a:rPr>
                        <a:t>Sep 9, 2000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08:10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-51.4</a:t>
                      </a:r>
                    </a:p>
                  </a:txBody>
                  <a:tcPr/>
                </a:tc>
                <a:tc>
                  <a:txBody>
                    <a:bodyPr/>
                    <a:lstStyle/>
                    <a:p>
                      <a:pPr algn="ctr"/>
                      <a:r>
                        <a:rPr kumimoji="1" lang="en-US" altLang="ja-JP" sz="1600" dirty="0">
                          <a:latin typeface="Helvetica" pitchFamily="2" charset="0"/>
                        </a:rPr>
                        <a:t>-54.6 (-3.2)</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-50.9 (-0.5)</a:t>
                      </a:r>
                      <a:endParaRPr kumimoji="1" lang="ja-JP" altLang="en-US" sz="1600">
                        <a:latin typeface="Helvetica" pitchFamily="2" charset="0"/>
                      </a:endParaRPr>
                    </a:p>
                  </a:txBody>
                  <a:tcPr/>
                </a:tc>
                <a:extLst>
                  <a:ext uri="{0D108BD9-81ED-4DB2-BD59-A6C34878D82A}">
                    <a16:rowId xmlns:a16="http://schemas.microsoft.com/office/drawing/2014/main" val="2286568698"/>
                  </a:ext>
                </a:extLst>
              </a:tr>
              <a:tr h="464221">
                <a:tc>
                  <a:txBody>
                    <a:bodyPr/>
                    <a:lstStyle/>
                    <a:p>
                      <a:r>
                        <a:rPr kumimoji="1" lang="en-US" altLang="ja-JP" sz="1600" dirty="0">
                          <a:latin typeface="Helvetica" pitchFamily="2" charset="0"/>
                        </a:rPr>
                        <a:t>Sep 9, 2000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15:00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-51.4</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-53.5 (-2.1)</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N/A</a:t>
                      </a:r>
                      <a:endParaRPr kumimoji="1" lang="ja-JP" altLang="en-US" sz="1600">
                        <a:latin typeface="Helvetica" pitchFamily="2" charset="0"/>
                      </a:endParaRPr>
                    </a:p>
                  </a:txBody>
                  <a:tcPr/>
                </a:tc>
                <a:extLst>
                  <a:ext uri="{0D108BD9-81ED-4DB2-BD59-A6C34878D82A}">
                    <a16:rowId xmlns:a16="http://schemas.microsoft.com/office/drawing/2014/main" val="2674584848"/>
                  </a:ext>
                </a:extLst>
              </a:tr>
              <a:tr h="464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Helvetica" pitchFamily="2" charset="0"/>
                        </a:rPr>
                        <a:t>Sep 10, 2000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6:55</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-59.2</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-61.9 (-2.7)</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-59.7 (0.5)</a:t>
                      </a:r>
                      <a:endParaRPr kumimoji="1" lang="ja-JP" altLang="en-US" sz="1600">
                        <a:latin typeface="Helvetica" pitchFamily="2" charset="0"/>
                      </a:endParaRPr>
                    </a:p>
                  </a:txBody>
                  <a:tcPr/>
                </a:tc>
                <a:extLst>
                  <a:ext uri="{0D108BD9-81ED-4DB2-BD59-A6C34878D82A}">
                    <a16:rowId xmlns:a16="http://schemas.microsoft.com/office/drawing/2014/main" val="2391881541"/>
                  </a:ext>
                </a:extLst>
              </a:tr>
              <a:tr h="510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Helvetica" pitchFamily="2" charset="0"/>
                        </a:rPr>
                        <a:t>Sep 10, 2000</a:t>
                      </a:r>
                      <a:endParaRPr kumimoji="1" lang="ja-JP" altLang="en-US" sz="1600">
                        <a:latin typeface="Helvetica" pitchFamily="2" charset="0"/>
                      </a:endParaRPr>
                    </a:p>
                    <a:p>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17:10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-54.7</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-56.6 (-1.9)</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-55.6 (0.9)</a:t>
                      </a:r>
                      <a:endParaRPr kumimoji="1" lang="ja-JP" altLang="en-US" sz="1600">
                        <a:latin typeface="Helvetica" pitchFamily="2" charset="0"/>
                      </a:endParaRPr>
                    </a:p>
                  </a:txBody>
                  <a:tcPr/>
                </a:tc>
                <a:extLst>
                  <a:ext uri="{0D108BD9-81ED-4DB2-BD59-A6C34878D82A}">
                    <a16:rowId xmlns:a16="http://schemas.microsoft.com/office/drawing/2014/main" val="1256140471"/>
                  </a:ext>
                </a:extLst>
              </a:tr>
              <a:tr h="510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Helvetica" pitchFamily="2" charset="0"/>
                        </a:rPr>
                        <a:t>Sep 11, 2000</a:t>
                      </a:r>
                      <a:endParaRPr kumimoji="1" lang="ja-JP" altLang="en-US" sz="1600">
                        <a:latin typeface="Helvetica" pitchFamily="2" charset="0"/>
                      </a:endParaRPr>
                    </a:p>
                    <a:p>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7:00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-53.3</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-54.5 (-1.2)</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-53.7 (0.4)</a:t>
                      </a:r>
                      <a:endParaRPr kumimoji="1" lang="ja-JP" altLang="en-US" sz="1600">
                        <a:latin typeface="Helvetica" pitchFamily="2" charset="0"/>
                      </a:endParaRPr>
                    </a:p>
                  </a:txBody>
                  <a:tcPr/>
                </a:tc>
                <a:extLst>
                  <a:ext uri="{0D108BD9-81ED-4DB2-BD59-A6C34878D82A}">
                    <a16:rowId xmlns:a16="http://schemas.microsoft.com/office/drawing/2014/main" val="3603007687"/>
                  </a:ext>
                </a:extLst>
              </a:tr>
              <a:tr h="5108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Helvetica" pitchFamily="2" charset="0"/>
                        </a:rPr>
                        <a:t>Sep 11, 2000</a:t>
                      </a:r>
                      <a:endParaRPr kumimoji="1" lang="ja-JP" altLang="en-US" sz="1600">
                        <a:latin typeface="Helvetica" pitchFamily="2" charset="0"/>
                      </a:endParaRPr>
                    </a:p>
                    <a:p>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18:00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-53.4</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-55.9 (-2.5)</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-54.5 (1.1)</a:t>
                      </a:r>
                      <a:endParaRPr kumimoji="1" lang="ja-JP" altLang="en-US" sz="1600">
                        <a:latin typeface="Helvetica" pitchFamily="2" charset="0"/>
                      </a:endParaRPr>
                    </a:p>
                  </a:txBody>
                  <a:tcPr/>
                </a:tc>
                <a:extLst>
                  <a:ext uri="{0D108BD9-81ED-4DB2-BD59-A6C34878D82A}">
                    <a16:rowId xmlns:a16="http://schemas.microsoft.com/office/drawing/2014/main" val="3117041720"/>
                  </a:ext>
                </a:extLst>
              </a:tr>
              <a:tr h="464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latin typeface="Helvetica" pitchFamily="2" charset="0"/>
                        </a:rPr>
                        <a:t>Sep 12, 2000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7:00</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-53.1</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-55.5 (-2.4)</a:t>
                      </a:r>
                      <a:endParaRPr kumimoji="1" lang="ja-JP" altLang="en-US" sz="1600">
                        <a:latin typeface="Helvetica" pitchFamily="2" charset="0"/>
                      </a:endParaRPr>
                    </a:p>
                  </a:txBody>
                  <a:tcPr/>
                </a:tc>
                <a:tc>
                  <a:txBody>
                    <a:bodyPr/>
                    <a:lstStyle/>
                    <a:p>
                      <a:pPr algn="ctr"/>
                      <a:r>
                        <a:rPr kumimoji="1" lang="en-US" altLang="ja-JP" sz="1600" dirty="0">
                          <a:latin typeface="Helvetica" pitchFamily="2" charset="0"/>
                        </a:rPr>
                        <a:t>-52.7 (-0.4)</a:t>
                      </a:r>
                      <a:endParaRPr kumimoji="1" lang="ja-JP" altLang="en-US" sz="1600">
                        <a:latin typeface="Helvetica" pitchFamily="2" charset="0"/>
                      </a:endParaRPr>
                    </a:p>
                  </a:txBody>
                  <a:tcPr/>
                </a:tc>
                <a:extLst>
                  <a:ext uri="{0D108BD9-81ED-4DB2-BD59-A6C34878D82A}">
                    <a16:rowId xmlns:a16="http://schemas.microsoft.com/office/drawing/2014/main" val="2696761854"/>
                  </a:ext>
                </a:extLst>
              </a:tr>
            </a:tbl>
          </a:graphicData>
        </a:graphic>
      </p:graphicFrame>
      <p:sp>
        <p:nvSpPr>
          <p:cNvPr id="4" name="テキスト ボックス 3">
            <a:extLst>
              <a:ext uri="{FF2B5EF4-FFF2-40B4-BE49-F238E27FC236}">
                <a16:creationId xmlns:a16="http://schemas.microsoft.com/office/drawing/2014/main" id="{F6BC4B17-5CF8-0508-17DD-CA02CA7BAF1D}"/>
              </a:ext>
            </a:extLst>
          </p:cNvPr>
          <p:cNvSpPr txBox="1"/>
          <p:nvPr/>
        </p:nvSpPr>
        <p:spPr>
          <a:xfrm>
            <a:off x="697230" y="697230"/>
            <a:ext cx="8446770" cy="400110"/>
          </a:xfrm>
          <a:prstGeom prst="rect">
            <a:avLst/>
          </a:prstGeom>
          <a:noFill/>
        </p:spPr>
        <p:txBody>
          <a:bodyPr wrap="square" rtlCol="0">
            <a:spAutoFit/>
          </a:bodyPr>
          <a:lstStyle/>
          <a:p>
            <a:r>
              <a:rPr kumimoji="1" lang="en-US" altLang="ja-JP" sz="2000" dirty="0"/>
              <a:t>Comparison with the manual measurements in September 2000.</a:t>
            </a:r>
            <a:endParaRPr kumimoji="1" lang="ja-JP" altLang="en-US" sz="2000"/>
          </a:p>
        </p:txBody>
      </p:sp>
      <p:sp>
        <p:nvSpPr>
          <p:cNvPr id="5" name="テキスト ボックス 4">
            <a:extLst>
              <a:ext uri="{FF2B5EF4-FFF2-40B4-BE49-F238E27FC236}">
                <a16:creationId xmlns:a16="http://schemas.microsoft.com/office/drawing/2014/main" id="{4E697DF0-B1FB-97AB-338A-13AF17F4416F}"/>
              </a:ext>
            </a:extLst>
          </p:cNvPr>
          <p:cNvSpPr txBox="1"/>
          <p:nvPr/>
        </p:nvSpPr>
        <p:spPr>
          <a:xfrm>
            <a:off x="241242" y="670069"/>
            <a:ext cx="5486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6" name="テキスト ボックス 5">
            <a:extLst>
              <a:ext uri="{FF2B5EF4-FFF2-40B4-BE49-F238E27FC236}">
                <a16:creationId xmlns:a16="http://schemas.microsoft.com/office/drawing/2014/main" id="{32FD538C-2C93-B8A1-D91A-AD5AF670C210}"/>
              </a:ext>
            </a:extLst>
          </p:cNvPr>
          <p:cNvSpPr txBox="1"/>
          <p:nvPr/>
        </p:nvSpPr>
        <p:spPr>
          <a:xfrm>
            <a:off x="2937510" y="5829300"/>
            <a:ext cx="1805940" cy="400110"/>
          </a:xfrm>
          <a:prstGeom prst="rect">
            <a:avLst/>
          </a:prstGeom>
          <a:noFill/>
        </p:spPr>
        <p:txBody>
          <a:bodyPr wrap="square" rtlCol="0">
            <a:spAutoFit/>
          </a:bodyPr>
          <a:lstStyle/>
          <a:p>
            <a:r>
              <a:rPr kumimoji="1" lang="en-US" altLang="ja-JP" sz="2000" dirty="0">
                <a:latin typeface="Helvetica" pitchFamily="2" charset="0"/>
              </a:rPr>
              <a:t>Average </a:t>
            </a:r>
            <a:r>
              <a:rPr kumimoji="1" lang="en-US" altLang="ja-JP" sz="2000" dirty="0" err="1">
                <a:latin typeface="Helvetica" pitchFamily="2" charset="0"/>
              </a:rPr>
              <a:t>Δ</a:t>
            </a:r>
            <a:r>
              <a:rPr kumimoji="1" lang="en-US" altLang="ja-JP" sz="2000" dirty="0">
                <a:latin typeface="Helvetica" pitchFamily="2" charset="0"/>
              </a:rPr>
              <a:t> T :</a:t>
            </a:r>
            <a:endParaRPr kumimoji="1" lang="ja-JP" altLang="en-US" sz="2000">
              <a:latin typeface="Helvetica" pitchFamily="2" charset="0"/>
            </a:endParaRPr>
          </a:p>
        </p:txBody>
      </p:sp>
      <p:sp>
        <p:nvSpPr>
          <p:cNvPr id="8" name="テキスト ボックス 7">
            <a:extLst>
              <a:ext uri="{FF2B5EF4-FFF2-40B4-BE49-F238E27FC236}">
                <a16:creationId xmlns:a16="http://schemas.microsoft.com/office/drawing/2014/main" id="{9E052E30-0EAD-C05D-B030-2BF2480B94B6}"/>
              </a:ext>
            </a:extLst>
          </p:cNvPr>
          <p:cNvSpPr txBox="1"/>
          <p:nvPr/>
        </p:nvSpPr>
        <p:spPr>
          <a:xfrm>
            <a:off x="5089039" y="5833110"/>
            <a:ext cx="1048871" cy="400110"/>
          </a:xfrm>
          <a:prstGeom prst="rect">
            <a:avLst/>
          </a:prstGeom>
          <a:noFill/>
        </p:spPr>
        <p:txBody>
          <a:bodyPr wrap="square" rtlCol="0">
            <a:spAutoFit/>
          </a:bodyPr>
          <a:lstStyle/>
          <a:p>
            <a:r>
              <a:rPr kumimoji="1" lang="en-US" altLang="ja-JP" sz="2000" dirty="0">
                <a:solidFill>
                  <a:srgbClr val="0432FF"/>
                </a:solidFill>
                <a:latin typeface="Helvetica" pitchFamily="2" charset="0"/>
              </a:rPr>
              <a:t>-2.2</a:t>
            </a:r>
            <a:r>
              <a:rPr kumimoji="1" lang="ja-JP" altLang="en-US" sz="2000">
                <a:solidFill>
                  <a:srgbClr val="0432FF"/>
                </a:solidFill>
                <a:latin typeface="Helvetica" pitchFamily="2" charset="0"/>
              </a:rPr>
              <a:t>℃</a:t>
            </a:r>
          </a:p>
        </p:txBody>
      </p:sp>
      <p:sp>
        <p:nvSpPr>
          <p:cNvPr id="10" name="テキスト ボックス 9">
            <a:extLst>
              <a:ext uri="{FF2B5EF4-FFF2-40B4-BE49-F238E27FC236}">
                <a16:creationId xmlns:a16="http://schemas.microsoft.com/office/drawing/2014/main" id="{856BFE71-5999-ABF8-995D-C2FF796E4B42}"/>
              </a:ext>
            </a:extLst>
          </p:cNvPr>
          <p:cNvSpPr txBox="1"/>
          <p:nvPr/>
        </p:nvSpPr>
        <p:spPr>
          <a:xfrm>
            <a:off x="7207399" y="5814060"/>
            <a:ext cx="965051" cy="400110"/>
          </a:xfrm>
          <a:prstGeom prst="rect">
            <a:avLst/>
          </a:prstGeom>
          <a:noFill/>
        </p:spPr>
        <p:txBody>
          <a:bodyPr wrap="square" rtlCol="0">
            <a:spAutoFit/>
          </a:bodyPr>
          <a:lstStyle/>
          <a:p>
            <a:r>
              <a:rPr lang="en-US" altLang="ja-JP" sz="2000" dirty="0">
                <a:latin typeface="Helvetica" pitchFamily="2" charset="0"/>
              </a:rPr>
              <a:t>0.3</a:t>
            </a:r>
            <a:r>
              <a:rPr kumimoji="1" lang="ja-JP" altLang="en-US" sz="2000">
                <a:latin typeface="Helvetica" pitchFamily="2" charset="0"/>
              </a:rPr>
              <a:t>℃</a:t>
            </a:r>
          </a:p>
        </p:txBody>
      </p:sp>
      <p:sp>
        <p:nvSpPr>
          <p:cNvPr id="11" name="テキスト ボックス 10">
            <a:extLst>
              <a:ext uri="{FF2B5EF4-FFF2-40B4-BE49-F238E27FC236}">
                <a16:creationId xmlns:a16="http://schemas.microsoft.com/office/drawing/2014/main" id="{857B58A6-8D1B-8280-5459-F20E22D93CF2}"/>
              </a:ext>
            </a:extLst>
          </p:cNvPr>
          <p:cNvSpPr txBox="1"/>
          <p:nvPr/>
        </p:nvSpPr>
        <p:spPr>
          <a:xfrm>
            <a:off x="125730" y="6256020"/>
            <a:ext cx="8907780" cy="400110"/>
          </a:xfrm>
          <a:prstGeom prst="rect">
            <a:avLst/>
          </a:prstGeom>
          <a:noFill/>
        </p:spPr>
        <p:txBody>
          <a:bodyPr wrap="square" rtlCol="0">
            <a:spAutoFit/>
          </a:bodyPr>
          <a:lstStyle/>
          <a:p>
            <a:r>
              <a:rPr kumimoji="1" lang="en-US" altLang="ja-JP" sz="2000" dirty="0"/>
              <a:t>The UW-AWS seems to have cold bias before replacement to CR1000.</a:t>
            </a:r>
            <a:endParaRPr kumimoji="1" lang="ja-JP" altLang="en-US" sz="2000"/>
          </a:p>
        </p:txBody>
      </p:sp>
    </p:spTree>
    <p:extLst>
      <p:ext uri="{BB962C8B-B14F-4D97-AF65-F5344CB8AC3E}">
        <p14:creationId xmlns:p14="http://schemas.microsoft.com/office/powerpoint/2010/main" val="226418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7458867-8289-6045-8D69-E0F98121DF13}"/>
              </a:ext>
            </a:extLst>
          </p:cNvPr>
          <p:cNvSpPr>
            <a:spLocks noChangeArrowheads="1"/>
          </p:cNvSpPr>
          <p:nvPr/>
        </p:nvSpPr>
        <p:spPr bwMode="auto">
          <a:xfrm>
            <a:off x="0" y="0"/>
            <a:ext cx="9144000" cy="604539"/>
          </a:xfrm>
          <a:prstGeom prst="rect">
            <a:avLst/>
          </a:prstGeom>
          <a:solidFill>
            <a:srgbClr val="000090"/>
          </a:solidFill>
          <a:ln w="9525">
            <a:noFill/>
            <a:miter lim="800000"/>
            <a:headEnd/>
            <a:tailEnd/>
          </a:ln>
        </p:spPr>
        <p:txBody>
          <a:bodyPr wrap="none" anchor="ctr">
            <a:prstTxWarp prst="textNoShape">
              <a:avLst/>
            </a:prstTxWarp>
          </a:bodyPr>
          <a:lstStyle/>
          <a:p>
            <a:endParaRPr lang="ja-JP" altLang="en-US">
              <a:latin typeface="Calibri" pitchFamily="-106" charset="0"/>
            </a:endParaRPr>
          </a:p>
        </p:txBody>
      </p:sp>
      <p:sp>
        <p:nvSpPr>
          <p:cNvPr id="5" name="Text Box 59">
            <a:extLst>
              <a:ext uri="{FF2B5EF4-FFF2-40B4-BE49-F238E27FC236}">
                <a16:creationId xmlns:a16="http://schemas.microsoft.com/office/drawing/2014/main" id="{2F24BEEF-257E-6540-BAAC-1CB7C4B5327A}"/>
              </a:ext>
            </a:extLst>
          </p:cNvPr>
          <p:cNvSpPr txBox="1">
            <a:spLocks noChangeArrowheads="1"/>
          </p:cNvSpPr>
          <p:nvPr/>
        </p:nvSpPr>
        <p:spPr bwMode="auto">
          <a:xfrm>
            <a:off x="0" y="129323"/>
            <a:ext cx="9143999" cy="458587"/>
          </a:xfrm>
          <a:prstGeom prst="rect">
            <a:avLst/>
          </a:prstGeom>
          <a:noFill/>
          <a:ln w="9525">
            <a:noFill/>
            <a:miter lim="800000"/>
            <a:headEnd/>
            <a:tailEnd/>
          </a:ln>
        </p:spPr>
        <p:txBody>
          <a:bodyPr wrap="square">
            <a:prstTxWarp prst="textNoShape">
              <a:avLst/>
            </a:prstTxWarp>
            <a:spAutoFit/>
          </a:bodyPr>
          <a:lstStyle/>
          <a:p>
            <a:pPr marL="457178" indent="-457178" algn="ctr">
              <a:lnSpc>
                <a:spcPct val="80000"/>
              </a:lnSpc>
              <a:spcAft>
                <a:spcPts val="600"/>
              </a:spcAft>
            </a:pPr>
            <a:r>
              <a:rPr lang="en-US" altLang="ja-JP" sz="2800" b="1" dirty="0" err="1">
                <a:solidFill>
                  <a:srgbClr val="FFFFFF"/>
                </a:solidFill>
                <a:latin typeface="+mn-ea"/>
                <a:cs typeface="MS PGothic" charset="-128"/>
              </a:rPr>
              <a:t>QC’ed</a:t>
            </a:r>
            <a:r>
              <a:rPr lang="en-US" altLang="ja-JP" sz="2800" b="1" dirty="0">
                <a:solidFill>
                  <a:srgbClr val="FFFFFF"/>
                </a:solidFill>
                <a:latin typeface="+mn-ea"/>
                <a:cs typeface="MS PGothic" charset="-128"/>
              </a:rPr>
              <a:t> SAT variability over last 30 years</a:t>
            </a:r>
          </a:p>
        </p:txBody>
      </p:sp>
      <p:sp>
        <p:nvSpPr>
          <p:cNvPr id="43" name="スライド番号プレースホルダー 7">
            <a:extLst>
              <a:ext uri="{FF2B5EF4-FFF2-40B4-BE49-F238E27FC236}">
                <a16:creationId xmlns:a16="http://schemas.microsoft.com/office/drawing/2014/main" id="{7735CFA1-F8B0-B74D-8171-4BC7FE7D3952}"/>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11</a:t>
            </a:fld>
            <a:endParaRPr lang="ja-JP" altLang="en-US" sz="1200"/>
          </a:p>
        </p:txBody>
      </p:sp>
      <p:pic>
        <p:nvPicPr>
          <p:cNvPr id="7" name="図 6">
            <a:extLst>
              <a:ext uri="{FF2B5EF4-FFF2-40B4-BE49-F238E27FC236}">
                <a16:creationId xmlns:a16="http://schemas.microsoft.com/office/drawing/2014/main" id="{15447D9E-DA4A-1A8B-C171-02C0A7E39C81}"/>
              </a:ext>
            </a:extLst>
          </p:cNvPr>
          <p:cNvPicPr>
            <a:picLocks noChangeAspect="1"/>
          </p:cNvPicPr>
          <p:nvPr/>
        </p:nvPicPr>
        <p:blipFill>
          <a:blip r:embed="rId3"/>
          <a:stretch>
            <a:fillRect/>
          </a:stretch>
        </p:blipFill>
        <p:spPr>
          <a:xfrm rot="5400000">
            <a:off x="1334925" y="-873927"/>
            <a:ext cx="6397002" cy="9052564"/>
          </a:xfrm>
          <a:prstGeom prst="rect">
            <a:avLst/>
          </a:prstGeom>
          <a:ln>
            <a:noFill/>
          </a:ln>
        </p:spPr>
      </p:pic>
      <p:sp>
        <p:nvSpPr>
          <p:cNvPr id="8" name="正方形/長方形 7">
            <a:extLst>
              <a:ext uri="{FF2B5EF4-FFF2-40B4-BE49-F238E27FC236}">
                <a16:creationId xmlns:a16="http://schemas.microsoft.com/office/drawing/2014/main" id="{D3324DF6-9A1F-9A20-1475-408DB12C76A1}"/>
              </a:ext>
            </a:extLst>
          </p:cNvPr>
          <p:cNvSpPr/>
          <p:nvPr/>
        </p:nvSpPr>
        <p:spPr>
          <a:xfrm>
            <a:off x="502920" y="754380"/>
            <a:ext cx="54864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B0D6C2ED-1D99-3176-17E5-457AA0B09B6B}"/>
              </a:ext>
            </a:extLst>
          </p:cNvPr>
          <p:cNvSpPr/>
          <p:nvPr/>
        </p:nvSpPr>
        <p:spPr>
          <a:xfrm>
            <a:off x="462815" y="2446823"/>
            <a:ext cx="54864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27BB5B0-237F-51A3-DE93-CF83652CD721}"/>
              </a:ext>
            </a:extLst>
          </p:cNvPr>
          <p:cNvSpPr/>
          <p:nvPr/>
        </p:nvSpPr>
        <p:spPr>
          <a:xfrm>
            <a:off x="458804" y="4139266"/>
            <a:ext cx="54864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96188E5-DF37-5D1F-3BAE-A386D27F6ED5}"/>
              </a:ext>
            </a:extLst>
          </p:cNvPr>
          <p:cNvSpPr txBox="1"/>
          <p:nvPr/>
        </p:nvSpPr>
        <p:spPr>
          <a:xfrm>
            <a:off x="541421" y="625642"/>
            <a:ext cx="1684421" cy="400110"/>
          </a:xfrm>
          <a:prstGeom prst="rect">
            <a:avLst/>
          </a:prstGeom>
          <a:noFill/>
        </p:spPr>
        <p:txBody>
          <a:bodyPr wrap="square" rtlCol="0">
            <a:spAutoFit/>
          </a:bodyPr>
          <a:lstStyle/>
          <a:p>
            <a:r>
              <a:rPr kumimoji="1" lang="en-US" altLang="ja-JP" sz="2000" dirty="0"/>
              <a:t>Dome Fuji</a:t>
            </a:r>
            <a:endParaRPr kumimoji="1" lang="ja-JP" altLang="en-US" sz="2000"/>
          </a:p>
        </p:txBody>
      </p:sp>
      <p:sp>
        <p:nvSpPr>
          <p:cNvPr id="12" name="テキスト ボックス 11">
            <a:extLst>
              <a:ext uri="{FF2B5EF4-FFF2-40B4-BE49-F238E27FC236}">
                <a16:creationId xmlns:a16="http://schemas.microsoft.com/office/drawing/2014/main" id="{F0DFC225-4C1E-B4BE-C777-E4A1FD9260AF}"/>
              </a:ext>
            </a:extLst>
          </p:cNvPr>
          <p:cNvSpPr txBox="1"/>
          <p:nvPr/>
        </p:nvSpPr>
        <p:spPr>
          <a:xfrm>
            <a:off x="537411" y="2294024"/>
            <a:ext cx="1880936" cy="400110"/>
          </a:xfrm>
          <a:prstGeom prst="rect">
            <a:avLst/>
          </a:prstGeom>
          <a:noFill/>
        </p:spPr>
        <p:txBody>
          <a:bodyPr wrap="square" rtlCol="0">
            <a:spAutoFit/>
          </a:bodyPr>
          <a:lstStyle/>
          <a:p>
            <a:r>
              <a:rPr lang="en-US" altLang="ja-JP" sz="2000" dirty="0"/>
              <a:t>Relay Station</a:t>
            </a:r>
            <a:endParaRPr kumimoji="1" lang="ja-JP" altLang="en-US" sz="2000"/>
          </a:p>
        </p:txBody>
      </p:sp>
      <p:sp>
        <p:nvSpPr>
          <p:cNvPr id="13" name="テキスト ボックス 12">
            <a:extLst>
              <a:ext uri="{FF2B5EF4-FFF2-40B4-BE49-F238E27FC236}">
                <a16:creationId xmlns:a16="http://schemas.microsoft.com/office/drawing/2014/main" id="{9CE67E9C-691F-9B4D-D41E-D65835B0BD94}"/>
              </a:ext>
            </a:extLst>
          </p:cNvPr>
          <p:cNvSpPr txBox="1"/>
          <p:nvPr/>
        </p:nvSpPr>
        <p:spPr>
          <a:xfrm>
            <a:off x="545432" y="4010529"/>
            <a:ext cx="1880936" cy="400110"/>
          </a:xfrm>
          <a:prstGeom prst="rect">
            <a:avLst/>
          </a:prstGeom>
          <a:noFill/>
        </p:spPr>
        <p:txBody>
          <a:bodyPr wrap="square" rtlCol="0">
            <a:spAutoFit/>
          </a:bodyPr>
          <a:lstStyle/>
          <a:p>
            <a:r>
              <a:rPr lang="en-US" altLang="ja-JP" sz="2000" dirty="0"/>
              <a:t>Mizuho</a:t>
            </a:r>
            <a:endParaRPr kumimoji="1" lang="ja-JP" altLang="en-US" sz="2000"/>
          </a:p>
        </p:txBody>
      </p:sp>
      <p:sp>
        <p:nvSpPr>
          <p:cNvPr id="14" name="テキスト ボックス 13">
            <a:extLst>
              <a:ext uri="{FF2B5EF4-FFF2-40B4-BE49-F238E27FC236}">
                <a16:creationId xmlns:a16="http://schemas.microsoft.com/office/drawing/2014/main" id="{5028B479-4908-4D68-2CAA-741BDCF88527}"/>
              </a:ext>
            </a:extLst>
          </p:cNvPr>
          <p:cNvSpPr txBox="1"/>
          <p:nvPr/>
        </p:nvSpPr>
        <p:spPr>
          <a:xfrm>
            <a:off x="7952874" y="625643"/>
            <a:ext cx="745958" cy="369332"/>
          </a:xfrm>
          <a:prstGeom prst="rect">
            <a:avLst/>
          </a:prstGeom>
          <a:noFill/>
        </p:spPr>
        <p:txBody>
          <a:bodyPr wrap="square" rtlCol="0">
            <a:spAutoFit/>
          </a:bodyPr>
          <a:lstStyle/>
          <a:p>
            <a:r>
              <a:rPr kumimoji="1" lang="en-US" altLang="ja-JP" dirty="0"/>
              <a:t>ERA5</a:t>
            </a:r>
            <a:endParaRPr kumimoji="1" lang="ja-JP" altLang="en-US"/>
          </a:p>
        </p:txBody>
      </p:sp>
      <p:cxnSp>
        <p:nvCxnSpPr>
          <p:cNvPr id="16" name="直線コネクタ 15">
            <a:extLst>
              <a:ext uri="{FF2B5EF4-FFF2-40B4-BE49-F238E27FC236}">
                <a16:creationId xmlns:a16="http://schemas.microsoft.com/office/drawing/2014/main" id="{7A3EAB0A-DA96-CF34-A013-4A803FC19E33}"/>
              </a:ext>
            </a:extLst>
          </p:cNvPr>
          <p:cNvCxnSpPr/>
          <p:nvPr/>
        </p:nvCxnSpPr>
        <p:spPr>
          <a:xfrm>
            <a:off x="7495673" y="842211"/>
            <a:ext cx="481264" cy="0"/>
          </a:xfrm>
          <a:prstGeom prst="line">
            <a:avLst/>
          </a:prstGeom>
          <a:ln w="1905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CB2F7C4-5AFA-960E-C2B3-43E1CAE5184C}"/>
              </a:ext>
            </a:extLst>
          </p:cNvPr>
          <p:cNvCxnSpPr/>
          <p:nvPr/>
        </p:nvCxnSpPr>
        <p:spPr>
          <a:xfrm>
            <a:off x="5245768" y="2430379"/>
            <a:ext cx="0" cy="3248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4A66FC0C-D622-2DB4-E9A5-872743AC7197}"/>
              </a:ext>
            </a:extLst>
          </p:cNvPr>
          <p:cNvCxnSpPr>
            <a:cxnSpLocks/>
          </p:cNvCxnSpPr>
          <p:nvPr/>
        </p:nvCxnSpPr>
        <p:spPr>
          <a:xfrm>
            <a:off x="5245769" y="2610852"/>
            <a:ext cx="372979" cy="0"/>
          </a:xfrm>
          <a:prstGeom prst="straightConnector1">
            <a:avLst/>
          </a:prstGeom>
          <a:ln w="3175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ADE586E-7942-72E6-E5DB-B5F03C56DFAE}"/>
              </a:ext>
            </a:extLst>
          </p:cNvPr>
          <p:cNvSpPr txBox="1"/>
          <p:nvPr/>
        </p:nvSpPr>
        <p:spPr>
          <a:xfrm>
            <a:off x="5570620" y="2370221"/>
            <a:ext cx="1576137" cy="369332"/>
          </a:xfrm>
          <a:prstGeom prst="rect">
            <a:avLst/>
          </a:prstGeom>
          <a:noFill/>
        </p:spPr>
        <p:txBody>
          <a:bodyPr wrap="square" rtlCol="0">
            <a:spAutoFit/>
          </a:bodyPr>
          <a:lstStyle/>
          <a:p>
            <a:r>
              <a:rPr lang="en-US" altLang="ja-JP" dirty="0"/>
              <a:t>UW-CR1000</a:t>
            </a:r>
            <a:endParaRPr kumimoji="1" lang="ja-JP" altLang="en-US"/>
          </a:p>
        </p:txBody>
      </p:sp>
      <p:sp>
        <p:nvSpPr>
          <p:cNvPr id="23" name="テキスト ボックス 22">
            <a:extLst>
              <a:ext uri="{FF2B5EF4-FFF2-40B4-BE49-F238E27FC236}">
                <a16:creationId xmlns:a16="http://schemas.microsoft.com/office/drawing/2014/main" id="{EFCCEB49-4E3F-D51B-6301-5913BA6139E3}"/>
              </a:ext>
            </a:extLst>
          </p:cNvPr>
          <p:cNvSpPr txBox="1"/>
          <p:nvPr/>
        </p:nvSpPr>
        <p:spPr>
          <a:xfrm>
            <a:off x="781450" y="6063313"/>
            <a:ext cx="7339866" cy="400110"/>
          </a:xfrm>
          <a:prstGeom prst="rect">
            <a:avLst/>
          </a:prstGeom>
          <a:noFill/>
        </p:spPr>
        <p:txBody>
          <a:bodyPr wrap="square" rtlCol="0">
            <a:spAutoFit/>
          </a:bodyPr>
          <a:lstStyle/>
          <a:p>
            <a:r>
              <a:rPr kumimoji="1" lang="en-US" altLang="ja-JP" sz="2000" dirty="0"/>
              <a:t>Missing observations have to be filled </a:t>
            </a:r>
            <a:r>
              <a:rPr lang="en-US" altLang="ja-JP" sz="2000" dirty="0"/>
              <a:t>using another data.</a:t>
            </a:r>
            <a:endParaRPr kumimoji="1" lang="ja-JP" altLang="en-US" sz="2000"/>
          </a:p>
        </p:txBody>
      </p:sp>
      <p:sp>
        <p:nvSpPr>
          <p:cNvPr id="24" name="テキスト ボックス 23">
            <a:extLst>
              <a:ext uri="{FF2B5EF4-FFF2-40B4-BE49-F238E27FC236}">
                <a16:creationId xmlns:a16="http://schemas.microsoft.com/office/drawing/2014/main" id="{8459A809-97D6-A78B-9402-5FFF1949C0CD}"/>
              </a:ext>
            </a:extLst>
          </p:cNvPr>
          <p:cNvSpPr txBox="1"/>
          <p:nvPr/>
        </p:nvSpPr>
        <p:spPr>
          <a:xfrm>
            <a:off x="3985661" y="2374031"/>
            <a:ext cx="1054970" cy="369332"/>
          </a:xfrm>
          <a:prstGeom prst="rect">
            <a:avLst/>
          </a:prstGeom>
          <a:noFill/>
        </p:spPr>
        <p:txBody>
          <a:bodyPr wrap="square" rtlCol="0">
            <a:spAutoFit/>
          </a:bodyPr>
          <a:lstStyle/>
          <a:p>
            <a:r>
              <a:rPr lang="en-US" altLang="ja-JP" dirty="0"/>
              <a:t>UW-2B</a:t>
            </a:r>
            <a:endParaRPr kumimoji="1" lang="ja-JP" altLang="en-US"/>
          </a:p>
        </p:txBody>
      </p:sp>
      <p:cxnSp>
        <p:nvCxnSpPr>
          <p:cNvPr id="25" name="直線矢印コネクタ 24">
            <a:extLst>
              <a:ext uri="{FF2B5EF4-FFF2-40B4-BE49-F238E27FC236}">
                <a16:creationId xmlns:a16="http://schemas.microsoft.com/office/drawing/2014/main" id="{E467E9FB-6F19-3970-3319-9CD0975F399B}"/>
              </a:ext>
            </a:extLst>
          </p:cNvPr>
          <p:cNvCxnSpPr>
            <a:cxnSpLocks/>
          </p:cNvCxnSpPr>
          <p:nvPr/>
        </p:nvCxnSpPr>
        <p:spPr>
          <a:xfrm flipH="1">
            <a:off x="4872389" y="2610376"/>
            <a:ext cx="372979" cy="0"/>
          </a:xfrm>
          <a:prstGeom prst="straightConnector1">
            <a:avLst/>
          </a:prstGeom>
          <a:ln w="3175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A07A2935-6FC6-1F4E-87F3-C349F493E5DD}"/>
              </a:ext>
            </a:extLst>
          </p:cNvPr>
          <p:cNvCxnSpPr/>
          <p:nvPr/>
        </p:nvCxnSpPr>
        <p:spPr>
          <a:xfrm>
            <a:off x="5249578" y="731119"/>
            <a:ext cx="0" cy="3248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72DB36A2-97F5-8BFC-C579-9705B75A2770}"/>
              </a:ext>
            </a:extLst>
          </p:cNvPr>
          <p:cNvCxnSpPr>
            <a:cxnSpLocks/>
          </p:cNvCxnSpPr>
          <p:nvPr/>
        </p:nvCxnSpPr>
        <p:spPr>
          <a:xfrm>
            <a:off x="5249579" y="911592"/>
            <a:ext cx="372979" cy="0"/>
          </a:xfrm>
          <a:prstGeom prst="straightConnector1">
            <a:avLst/>
          </a:prstGeom>
          <a:ln w="3175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00429FB7-9419-6798-2A6B-FBE9E34662DE}"/>
              </a:ext>
            </a:extLst>
          </p:cNvPr>
          <p:cNvSpPr txBox="1"/>
          <p:nvPr/>
        </p:nvSpPr>
        <p:spPr>
          <a:xfrm>
            <a:off x="5574430" y="670961"/>
            <a:ext cx="1576137" cy="369332"/>
          </a:xfrm>
          <a:prstGeom prst="rect">
            <a:avLst/>
          </a:prstGeom>
          <a:noFill/>
        </p:spPr>
        <p:txBody>
          <a:bodyPr wrap="square" rtlCol="0">
            <a:spAutoFit/>
          </a:bodyPr>
          <a:lstStyle/>
          <a:p>
            <a:r>
              <a:rPr lang="en-US" altLang="ja-JP" dirty="0"/>
              <a:t>UW-CR1000</a:t>
            </a:r>
            <a:endParaRPr kumimoji="1" lang="ja-JP" altLang="en-US"/>
          </a:p>
        </p:txBody>
      </p:sp>
      <p:sp>
        <p:nvSpPr>
          <p:cNvPr id="29" name="テキスト ボックス 28">
            <a:extLst>
              <a:ext uri="{FF2B5EF4-FFF2-40B4-BE49-F238E27FC236}">
                <a16:creationId xmlns:a16="http://schemas.microsoft.com/office/drawing/2014/main" id="{0B546FF2-C698-9B28-016F-2CFD8529685C}"/>
              </a:ext>
            </a:extLst>
          </p:cNvPr>
          <p:cNvSpPr txBox="1"/>
          <p:nvPr/>
        </p:nvSpPr>
        <p:spPr>
          <a:xfrm>
            <a:off x="3989471" y="674771"/>
            <a:ext cx="1054970" cy="369332"/>
          </a:xfrm>
          <a:prstGeom prst="rect">
            <a:avLst/>
          </a:prstGeom>
          <a:noFill/>
        </p:spPr>
        <p:txBody>
          <a:bodyPr wrap="square" rtlCol="0">
            <a:spAutoFit/>
          </a:bodyPr>
          <a:lstStyle/>
          <a:p>
            <a:r>
              <a:rPr lang="en-US" altLang="ja-JP" dirty="0"/>
              <a:t>UW-2B</a:t>
            </a:r>
            <a:endParaRPr kumimoji="1" lang="ja-JP" altLang="en-US"/>
          </a:p>
        </p:txBody>
      </p:sp>
      <p:cxnSp>
        <p:nvCxnSpPr>
          <p:cNvPr id="30" name="直線矢印コネクタ 29">
            <a:extLst>
              <a:ext uri="{FF2B5EF4-FFF2-40B4-BE49-F238E27FC236}">
                <a16:creationId xmlns:a16="http://schemas.microsoft.com/office/drawing/2014/main" id="{ADB53E9F-6616-A49C-70FB-7EAD09313B01}"/>
              </a:ext>
            </a:extLst>
          </p:cNvPr>
          <p:cNvCxnSpPr>
            <a:cxnSpLocks/>
          </p:cNvCxnSpPr>
          <p:nvPr/>
        </p:nvCxnSpPr>
        <p:spPr>
          <a:xfrm flipH="1">
            <a:off x="4876199" y="911116"/>
            <a:ext cx="372979" cy="0"/>
          </a:xfrm>
          <a:prstGeom prst="straightConnector1">
            <a:avLst/>
          </a:prstGeom>
          <a:ln w="31750">
            <a:solidFill>
              <a:schemeClr val="tx1"/>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1927AFD0-D818-D315-D274-6E94DFF53633}"/>
              </a:ext>
            </a:extLst>
          </p:cNvPr>
          <p:cNvSpPr txBox="1"/>
          <p:nvPr/>
        </p:nvSpPr>
        <p:spPr>
          <a:xfrm>
            <a:off x="7852811" y="4046621"/>
            <a:ext cx="1054970" cy="369332"/>
          </a:xfrm>
          <a:prstGeom prst="rect">
            <a:avLst/>
          </a:prstGeom>
          <a:noFill/>
        </p:spPr>
        <p:txBody>
          <a:bodyPr wrap="square" rtlCol="0">
            <a:spAutoFit/>
          </a:bodyPr>
          <a:lstStyle/>
          <a:p>
            <a:r>
              <a:rPr lang="en-US" altLang="ja-JP" dirty="0"/>
              <a:t>UW-2B</a:t>
            </a:r>
            <a:endParaRPr kumimoji="1" lang="ja-JP" altLang="en-US"/>
          </a:p>
        </p:txBody>
      </p:sp>
    </p:spTree>
    <p:extLst>
      <p:ext uri="{BB962C8B-B14F-4D97-AF65-F5344CB8AC3E}">
        <p14:creationId xmlns:p14="http://schemas.microsoft.com/office/powerpoint/2010/main" val="95268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33745EC7-797E-FEBD-1DD8-C1524204E322}"/>
              </a:ext>
            </a:extLst>
          </p:cNvPr>
          <p:cNvSpPr/>
          <p:nvPr/>
        </p:nvSpPr>
        <p:spPr>
          <a:xfrm>
            <a:off x="6232436" y="971550"/>
            <a:ext cx="1277073" cy="12687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4F357DF-1F9C-2CCE-0C8E-82D27BAFF558}"/>
              </a:ext>
            </a:extLst>
          </p:cNvPr>
          <p:cNvSpPr/>
          <p:nvPr/>
        </p:nvSpPr>
        <p:spPr>
          <a:xfrm>
            <a:off x="6213386" y="2552700"/>
            <a:ext cx="1277073" cy="12687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AWS data vs. Global reanalysis data </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12</a:t>
            </a:fld>
            <a:endParaRPr lang="ja-JP" altLang="en-US" sz="1200"/>
          </a:p>
        </p:txBody>
      </p:sp>
      <p:sp>
        <p:nvSpPr>
          <p:cNvPr id="6" name="テキスト ボックス 5">
            <a:extLst>
              <a:ext uri="{FF2B5EF4-FFF2-40B4-BE49-F238E27FC236}">
                <a16:creationId xmlns:a16="http://schemas.microsoft.com/office/drawing/2014/main" id="{9E88B3F8-2880-A41C-D034-1641520CA261}"/>
              </a:ext>
            </a:extLst>
          </p:cNvPr>
          <p:cNvSpPr txBox="1"/>
          <p:nvPr/>
        </p:nvSpPr>
        <p:spPr>
          <a:xfrm>
            <a:off x="0" y="1364485"/>
            <a:ext cx="1307939" cy="370390"/>
          </a:xfrm>
          <a:prstGeom prst="rect">
            <a:avLst/>
          </a:prstGeom>
          <a:noFill/>
        </p:spPr>
        <p:txBody>
          <a:bodyPr wrap="square" rtlCol="0">
            <a:spAutoFit/>
          </a:bodyPr>
          <a:lstStyle/>
          <a:p>
            <a:r>
              <a:rPr kumimoji="1" lang="en-US" altLang="ja-JP" dirty="0"/>
              <a:t>Dome Fuji</a:t>
            </a:r>
            <a:endParaRPr kumimoji="1" lang="ja-JP" altLang="en-US"/>
          </a:p>
        </p:txBody>
      </p:sp>
      <p:sp>
        <p:nvSpPr>
          <p:cNvPr id="11" name="テキスト ボックス 10">
            <a:extLst>
              <a:ext uri="{FF2B5EF4-FFF2-40B4-BE49-F238E27FC236}">
                <a16:creationId xmlns:a16="http://schemas.microsoft.com/office/drawing/2014/main" id="{F6E34E34-CEF5-ED7C-F48E-1CFAB9F8D036}"/>
              </a:ext>
            </a:extLst>
          </p:cNvPr>
          <p:cNvSpPr txBox="1"/>
          <p:nvPr/>
        </p:nvSpPr>
        <p:spPr>
          <a:xfrm>
            <a:off x="0" y="2821884"/>
            <a:ext cx="1630101" cy="646331"/>
          </a:xfrm>
          <a:prstGeom prst="rect">
            <a:avLst/>
          </a:prstGeom>
          <a:noFill/>
        </p:spPr>
        <p:txBody>
          <a:bodyPr wrap="square" rtlCol="0">
            <a:spAutoFit/>
          </a:bodyPr>
          <a:lstStyle/>
          <a:p>
            <a:r>
              <a:rPr kumimoji="1" lang="en-US" altLang="ja-JP" dirty="0"/>
              <a:t>Relay</a:t>
            </a:r>
          </a:p>
          <a:p>
            <a:r>
              <a:rPr lang="en-US" altLang="ja-JP" dirty="0"/>
              <a:t>     Station</a:t>
            </a:r>
            <a:endParaRPr kumimoji="1" lang="ja-JP" altLang="en-US"/>
          </a:p>
        </p:txBody>
      </p:sp>
      <p:sp>
        <p:nvSpPr>
          <p:cNvPr id="13" name="テキスト ボックス 12">
            <a:extLst>
              <a:ext uri="{FF2B5EF4-FFF2-40B4-BE49-F238E27FC236}">
                <a16:creationId xmlns:a16="http://schemas.microsoft.com/office/drawing/2014/main" id="{56E57AAA-8083-07E7-6A92-2D3462B464B9}"/>
              </a:ext>
            </a:extLst>
          </p:cNvPr>
          <p:cNvSpPr txBox="1"/>
          <p:nvPr/>
        </p:nvSpPr>
        <p:spPr>
          <a:xfrm>
            <a:off x="0" y="4522878"/>
            <a:ext cx="1014712" cy="369332"/>
          </a:xfrm>
          <a:prstGeom prst="rect">
            <a:avLst/>
          </a:prstGeom>
          <a:noFill/>
        </p:spPr>
        <p:txBody>
          <a:bodyPr wrap="square" rtlCol="0">
            <a:spAutoFit/>
          </a:bodyPr>
          <a:lstStyle/>
          <a:p>
            <a:r>
              <a:rPr kumimoji="1" lang="en-US" altLang="ja-JP" dirty="0"/>
              <a:t>Mizuho</a:t>
            </a:r>
            <a:endParaRPr kumimoji="1" lang="ja-JP" altLang="en-US"/>
          </a:p>
        </p:txBody>
      </p:sp>
      <p:pic>
        <p:nvPicPr>
          <p:cNvPr id="14" name="図 13" descr="カラフルな光の線&#10;&#10;中程度の精度で自動的に生成された説明">
            <a:extLst>
              <a:ext uri="{FF2B5EF4-FFF2-40B4-BE49-F238E27FC236}">
                <a16:creationId xmlns:a16="http://schemas.microsoft.com/office/drawing/2014/main" id="{2EE7BCDC-F115-E11D-3144-4327106EE36B}"/>
              </a:ext>
            </a:extLst>
          </p:cNvPr>
          <p:cNvPicPr>
            <a:picLocks noChangeAspect="1"/>
          </p:cNvPicPr>
          <p:nvPr/>
        </p:nvPicPr>
        <p:blipFill>
          <a:blip r:embed="rId3"/>
          <a:stretch>
            <a:fillRect/>
          </a:stretch>
        </p:blipFill>
        <p:spPr>
          <a:xfrm rot="16200000">
            <a:off x="1906586" y="25077"/>
            <a:ext cx="4968157" cy="6397716"/>
          </a:xfrm>
          <a:prstGeom prst="rect">
            <a:avLst/>
          </a:prstGeom>
        </p:spPr>
      </p:pic>
      <p:cxnSp>
        <p:nvCxnSpPr>
          <p:cNvPr id="17" name="直線コネクタ 16">
            <a:extLst>
              <a:ext uri="{FF2B5EF4-FFF2-40B4-BE49-F238E27FC236}">
                <a16:creationId xmlns:a16="http://schemas.microsoft.com/office/drawing/2014/main" id="{8A603AF8-77C8-AF41-2A0B-0F0DD8F122A4}"/>
              </a:ext>
            </a:extLst>
          </p:cNvPr>
          <p:cNvCxnSpPr>
            <a:cxnSpLocks/>
          </p:cNvCxnSpPr>
          <p:nvPr/>
        </p:nvCxnSpPr>
        <p:spPr>
          <a:xfrm>
            <a:off x="1178217" y="5826940"/>
            <a:ext cx="6525603"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1216372-0F89-7EE0-DE0F-207A2B4C599D}"/>
              </a:ext>
            </a:extLst>
          </p:cNvPr>
          <p:cNvSpPr txBox="1"/>
          <p:nvPr/>
        </p:nvSpPr>
        <p:spPr>
          <a:xfrm>
            <a:off x="1093572" y="5842337"/>
            <a:ext cx="6918858" cy="1015663"/>
          </a:xfrm>
          <a:prstGeom prst="rect">
            <a:avLst/>
          </a:prstGeom>
          <a:noFill/>
        </p:spPr>
        <p:txBody>
          <a:bodyPr wrap="square" rtlCol="0">
            <a:spAutoFit/>
          </a:bodyPr>
          <a:lstStyle/>
          <a:p>
            <a:r>
              <a:rPr lang="en-US" altLang="ja-JP" sz="1000" dirty="0">
                <a:latin typeface="Helvetica" pitchFamily="2" charset="0"/>
              </a:rPr>
              <a:t>Monthly mean 2-m temperature from four global reanalysis interpolated to observation site compared with the AWS observed monthly mean surface temperature during 1993-2021 at Dome Fuji (a-d), Relay Station (e-h), and Mizuho(</a:t>
            </a:r>
            <a:r>
              <a:rPr lang="en-US" altLang="ja-JP" sz="1000" dirty="0" err="1">
                <a:latin typeface="Helvetica" pitchFamily="2" charset="0"/>
              </a:rPr>
              <a:t>i</a:t>
            </a:r>
            <a:r>
              <a:rPr lang="en-US" altLang="ja-JP" sz="1000" dirty="0">
                <a:latin typeface="Helvetica" pitchFamily="2" charset="0"/>
              </a:rPr>
              <a:t>-l), respectively. The root-mean-square error (RMSE) of reanalysis temperature with respect to the observations is calculated from individual monthly values. The reanalysis datasets are: ERA5 (</a:t>
            </a:r>
            <a:r>
              <a:rPr lang="en-US" altLang="ja-JP" sz="1000" dirty="0" err="1">
                <a:latin typeface="Helvetica" pitchFamily="2" charset="0"/>
              </a:rPr>
              <a:t>a,e,i</a:t>
            </a:r>
            <a:r>
              <a:rPr lang="en-US" altLang="ja-JP" sz="1000" dirty="0">
                <a:latin typeface="Helvetica" pitchFamily="2" charset="0"/>
              </a:rPr>
              <a:t>); MERRA (</a:t>
            </a:r>
            <a:r>
              <a:rPr lang="en-US" altLang="ja-JP" sz="1000" dirty="0" err="1">
                <a:latin typeface="Helvetica" pitchFamily="2" charset="0"/>
              </a:rPr>
              <a:t>b,f,j</a:t>
            </a:r>
            <a:r>
              <a:rPr lang="en-US" altLang="ja-JP" sz="1000" dirty="0">
                <a:latin typeface="Helvetica" pitchFamily="2" charset="0"/>
              </a:rPr>
              <a:t>); ERA-Interim (</a:t>
            </a:r>
            <a:r>
              <a:rPr lang="en-US" altLang="ja-JP" sz="1000" dirty="0" err="1">
                <a:latin typeface="Helvetica" pitchFamily="2" charset="0"/>
              </a:rPr>
              <a:t>c,g,k</a:t>
            </a:r>
            <a:r>
              <a:rPr lang="en-US" altLang="ja-JP" sz="1000" dirty="0">
                <a:latin typeface="Helvetica" pitchFamily="2" charset="0"/>
              </a:rPr>
              <a:t>); and JRA-55 (</a:t>
            </a:r>
            <a:r>
              <a:rPr lang="en-US" altLang="ja-JP" sz="1000" dirty="0" err="1">
                <a:latin typeface="Helvetica" pitchFamily="2" charset="0"/>
              </a:rPr>
              <a:t>d,h,l</a:t>
            </a:r>
            <a:r>
              <a:rPr lang="en-US" altLang="ja-JP" sz="1000" dirty="0">
                <a:latin typeface="Helvetica" pitchFamily="2" charset="0"/>
              </a:rPr>
              <a:t>). For ERA-Interim, the monthly values from 1993 to 2018 are used. Difference between the modeled and the observed height is not adjusted since the influence is smaller than the uncertainty of measurements.</a:t>
            </a:r>
            <a:endParaRPr lang="ja-JP" altLang="ja-JP" sz="1000">
              <a:latin typeface="Helvetica" pitchFamily="2" charset="0"/>
            </a:endParaRPr>
          </a:p>
        </p:txBody>
      </p:sp>
    </p:spTree>
    <p:extLst>
      <p:ext uri="{BB962C8B-B14F-4D97-AF65-F5344CB8AC3E}">
        <p14:creationId xmlns:p14="http://schemas.microsoft.com/office/powerpoint/2010/main" val="1383312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Which reanalysis data is better to use? </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13</a:t>
            </a:fld>
            <a:endParaRPr lang="ja-JP" altLang="en-US" sz="1200"/>
          </a:p>
        </p:txBody>
      </p:sp>
      <p:pic>
        <p:nvPicPr>
          <p:cNvPr id="3" name="図 2">
            <a:extLst>
              <a:ext uri="{FF2B5EF4-FFF2-40B4-BE49-F238E27FC236}">
                <a16:creationId xmlns:a16="http://schemas.microsoft.com/office/drawing/2014/main" id="{9694BCD4-F5FA-FEE8-D338-316DD6608462}"/>
              </a:ext>
            </a:extLst>
          </p:cNvPr>
          <p:cNvPicPr>
            <a:picLocks noChangeAspect="1"/>
          </p:cNvPicPr>
          <p:nvPr/>
        </p:nvPicPr>
        <p:blipFill>
          <a:blip r:embed="rId3"/>
          <a:stretch>
            <a:fillRect/>
          </a:stretch>
        </p:blipFill>
        <p:spPr>
          <a:xfrm>
            <a:off x="335155" y="1831808"/>
            <a:ext cx="3105150" cy="4838700"/>
          </a:xfrm>
          <a:prstGeom prst="rect">
            <a:avLst/>
          </a:prstGeom>
        </p:spPr>
      </p:pic>
      <p:pic>
        <p:nvPicPr>
          <p:cNvPr id="5" name="図 4">
            <a:extLst>
              <a:ext uri="{FF2B5EF4-FFF2-40B4-BE49-F238E27FC236}">
                <a16:creationId xmlns:a16="http://schemas.microsoft.com/office/drawing/2014/main" id="{A6EEB05E-49A4-90C6-D46F-7D717DC396FF}"/>
              </a:ext>
            </a:extLst>
          </p:cNvPr>
          <p:cNvPicPr>
            <a:picLocks noChangeAspect="1"/>
          </p:cNvPicPr>
          <p:nvPr/>
        </p:nvPicPr>
        <p:blipFill>
          <a:blip r:embed="rId4"/>
          <a:stretch>
            <a:fillRect/>
          </a:stretch>
        </p:blipFill>
        <p:spPr>
          <a:xfrm>
            <a:off x="3773180" y="1814763"/>
            <a:ext cx="3105150" cy="4838700"/>
          </a:xfrm>
          <a:prstGeom prst="rect">
            <a:avLst/>
          </a:prstGeom>
        </p:spPr>
      </p:pic>
      <p:cxnSp>
        <p:nvCxnSpPr>
          <p:cNvPr id="8" name="直線コネクタ 7">
            <a:extLst>
              <a:ext uri="{FF2B5EF4-FFF2-40B4-BE49-F238E27FC236}">
                <a16:creationId xmlns:a16="http://schemas.microsoft.com/office/drawing/2014/main" id="{154011C9-A410-6960-095D-D965096DF83F}"/>
              </a:ext>
            </a:extLst>
          </p:cNvPr>
          <p:cNvCxnSpPr/>
          <p:nvPr/>
        </p:nvCxnSpPr>
        <p:spPr>
          <a:xfrm>
            <a:off x="3588152" y="2129742"/>
            <a:ext cx="0" cy="42247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A5366E86-ACA3-4CB5-F7BE-0573157F5D7F}"/>
              </a:ext>
            </a:extLst>
          </p:cNvPr>
          <p:cNvSpPr/>
          <p:nvPr/>
        </p:nvSpPr>
        <p:spPr>
          <a:xfrm>
            <a:off x="5325269" y="3483979"/>
            <a:ext cx="1678329" cy="3229337"/>
          </a:xfrm>
          <a:prstGeom prst="rect">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3836B01-5249-6CA4-9BB5-4186004F92D9}"/>
              </a:ext>
            </a:extLst>
          </p:cNvPr>
          <p:cNvSpPr txBox="1"/>
          <p:nvPr/>
        </p:nvSpPr>
        <p:spPr>
          <a:xfrm>
            <a:off x="7030995" y="2038866"/>
            <a:ext cx="2014151" cy="2192908"/>
          </a:xfrm>
          <a:prstGeom prst="rect">
            <a:avLst/>
          </a:prstGeom>
          <a:noFill/>
        </p:spPr>
        <p:txBody>
          <a:bodyPr wrap="square" rtlCol="0">
            <a:spAutoFit/>
          </a:bodyPr>
          <a:lstStyle/>
          <a:p>
            <a:r>
              <a:rPr lang="en-US" altLang="ja-JP" sz="1050" dirty="0">
                <a:latin typeface="Helvetica" pitchFamily="2" charset="0"/>
              </a:rPr>
              <a:t>Monthly mean 2-m temperature from ERA5 (MERRA) compared with the AWS observed monthly mean surface temperature during 1993-2009 (left) and during 2010-2021 (right) at Dome Fuji (</a:t>
            </a:r>
            <a:r>
              <a:rPr lang="en-US" altLang="ja-JP" sz="1050" dirty="0" err="1">
                <a:latin typeface="Helvetica" pitchFamily="2" charset="0"/>
              </a:rPr>
              <a:t>a,d</a:t>
            </a:r>
            <a:r>
              <a:rPr lang="en-US" altLang="ja-JP" sz="1050" dirty="0">
                <a:latin typeface="Helvetica" pitchFamily="2" charset="0"/>
              </a:rPr>
              <a:t>), Relay Station (</a:t>
            </a:r>
            <a:r>
              <a:rPr lang="en-US" altLang="ja-JP" sz="1050" dirty="0" err="1">
                <a:latin typeface="Helvetica" pitchFamily="2" charset="0"/>
              </a:rPr>
              <a:t>b,e</a:t>
            </a:r>
            <a:r>
              <a:rPr lang="en-US" altLang="ja-JP" sz="1050" dirty="0">
                <a:latin typeface="Helvetica" pitchFamily="2" charset="0"/>
              </a:rPr>
              <a:t>), Mizuho(</a:t>
            </a:r>
            <a:r>
              <a:rPr lang="en-US" altLang="ja-JP" sz="1050" dirty="0" err="1">
                <a:latin typeface="Helvetica" pitchFamily="2" charset="0"/>
              </a:rPr>
              <a:t>c,f</a:t>
            </a:r>
            <a:r>
              <a:rPr lang="en-US" altLang="ja-JP" sz="1050" dirty="0">
                <a:latin typeface="Helvetica" pitchFamily="2" charset="0"/>
              </a:rPr>
              <a:t>), respectively. The regression line (blue) and correlation coefficient (R</a:t>
            </a:r>
            <a:r>
              <a:rPr lang="en-US" altLang="ja-JP" sz="1050" baseline="30000" dirty="0">
                <a:latin typeface="Helvetica" pitchFamily="2" charset="0"/>
              </a:rPr>
              <a:t>2</a:t>
            </a:r>
            <a:r>
              <a:rPr lang="en-US" altLang="ja-JP" sz="1050" dirty="0">
                <a:latin typeface="Helvetica" pitchFamily="2" charset="0"/>
              </a:rPr>
              <a:t>) are calculated from individual monthly values at each station.</a:t>
            </a:r>
            <a:r>
              <a:rPr lang="ja-JP" altLang="ja-JP" sz="1050">
                <a:latin typeface="Helvetica" pitchFamily="2" charset="0"/>
              </a:rPr>
              <a:t> </a:t>
            </a:r>
            <a:endParaRPr kumimoji="1" lang="ja-JP" altLang="en-US" sz="1050">
              <a:latin typeface="Helvetica" pitchFamily="2" charset="0"/>
            </a:endParaRPr>
          </a:p>
        </p:txBody>
      </p:sp>
      <p:cxnSp>
        <p:nvCxnSpPr>
          <p:cNvPr id="11" name="直線コネクタ 10">
            <a:extLst>
              <a:ext uri="{FF2B5EF4-FFF2-40B4-BE49-F238E27FC236}">
                <a16:creationId xmlns:a16="http://schemas.microsoft.com/office/drawing/2014/main" id="{F277A946-E142-4E14-EB05-D86FCA517C3C}"/>
              </a:ext>
            </a:extLst>
          </p:cNvPr>
          <p:cNvCxnSpPr>
            <a:cxnSpLocks/>
          </p:cNvCxnSpPr>
          <p:nvPr/>
        </p:nvCxnSpPr>
        <p:spPr>
          <a:xfrm>
            <a:off x="7094678" y="2009400"/>
            <a:ext cx="186397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F2B21D01-0AAB-5C76-D1F9-E10E556DD725}"/>
              </a:ext>
            </a:extLst>
          </p:cNvPr>
          <p:cNvSpPr/>
          <p:nvPr/>
        </p:nvSpPr>
        <p:spPr>
          <a:xfrm>
            <a:off x="613611" y="1768643"/>
            <a:ext cx="421105" cy="1564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99B8B8CA-2432-EE22-23DB-AF0C9C317675}"/>
              </a:ext>
            </a:extLst>
          </p:cNvPr>
          <p:cNvSpPr/>
          <p:nvPr/>
        </p:nvSpPr>
        <p:spPr>
          <a:xfrm>
            <a:off x="4062664" y="1720516"/>
            <a:ext cx="617620" cy="1884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7D49432-B239-D413-B0D7-D96C52D8EB2C}"/>
              </a:ext>
            </a:extLst>
          </p:cNvPr>
          <p:cNvSpPr txBox="1"/>
          <p:nvPr/>
        </p:nvSpPr>
        <p:spPr>
          <a:xfrm>
            <a:off x="449432" y="1551466"/>
            <a:ext cx="1307939" cy="370390"/>
          </a:xfrm>
          <a:prstGeom prst="rect">
            <a:avLst/>
          </a:prstGeom>
          <a:noFill/>
        </p:spPr>
        <p:txBody>
          <a:bodyPr wrap="square" rtlCol="0">
            <a:spAutoFit/>
          </a:bodyPr>
          <a:lstStyle/>
          <a:p>
            <a:r>
              <a:rPr lang="en-US" altLang="ja-JP" dirty="0"/>
              <a:t>ERA5</a:t>
            </a:r>
            <a:endParaRPr kumimoji="1" lang="ja-JP" altLang="en-US"/>
          </a:p>
        </p:txBody>
      </p:sp>
      <p:sp>
        <p:nvSpPr>
          <p:cNvPr id="7" name="テキスト ボックス 6">
            <a:extLst>
              <a:ext uri="{FF2B5EF4-FFF2-40B4-BE49-F238E27FC236}">
                <a16:creationId xmlns:a16="http://schemas.microsoft.com/office/drawing/2014/main" id="{24198C2A-9068-59F3-9423-B303428BC80F}"/>
              </a:ext>
            </a:extLst>
          </p:cNvPr>
          <p:cNvSpPr txBox="1"/>
          <p:nvPr/>
        </p:nvSpPr>
        <p:spPr>
          <a:xfrm>
            <a:off x="3748322" y="1529335"/>
            <a:ext cx="1630101" cy="369332"/>
          </a:xfrm>
          <a:prstGeom prst="rect">
            <a:avLst/>
          </a:prstGeom>
          <a:noFill/>
        </p:spPr>
        <p:txBody>
          <a:bodyPr wrap="square" rtlCol="0">
            <a:spAutoFit/>
          </a:bodyPr>
          <a:lstStyle/>
          <a:p>
            <a:r>
              <a:rPr lang="en-US" altLang="ja-JP" dirty="0"/>
              <a:t>MERRA</a:t>
            </a:r>
            <a:endParaRPr kumimoji="1" lang="ja-JP" altLang="en-US"/>
          </a:p>
        </p:txBody>
      </p:sp>
      <p:sp>
        <p:nvSpPr>
          <p:cNvPr id="14" name="テキスト ボックス 13">
            <a:extLst>
              <a:ext uri="{FF2B5EF4-FFF2-40B4-BE49-F238E27FC236}">
                <a16:creationId xmlns:a16="http://schemas.microsoft.com/office/drawing/2014/main" id="{487CF024-C920-5498-209D-4B9BDBE02BA0}"/>
              </a:ext>
            </a:extLst>
          </p:cNvPr>
          <p:cNvSpPr txBox="1"/>
          <p:nvPr/>
        </p:nvSpPr>
        <p:spPr>
          <a:xfrm>
            <a:off x="117595" y="700387"/>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5" name="テキスト ボックス 14">
            <a:extLst>
              <a:ext uri="{FF2B5EF4-FFF2-40B4-BE49-F238E27FC236}">
                <a16:creationId xmlns:a16="http://schemas.microsoft.com/office/drawing/2014/main" id="{D63080F9-BC2E-C3AD-6632-70EA74B98989}"/>
              </a:ext>
            </a:extLst>
          </p:cNvPr>
          <p:cNvSpPr txBox="1"/>
          <p:nvPr/>
        </p:nvSpPr>
        <p:spPr>
          <a:xfrm>
            <a:off x="107950" y="1130583"/>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6" name="テキスト ボックス 15">
            <a:extLst>
              <a:ext uri="{FF2B5EF4-FFF2-40B4-BE49-F238E27FC236}">
                <a16:creationId xmlns:a16="http://schemas.microsoft.com/office/drawing/2014/main" id="{845340BA-2042-8D3F-A614-68FCEBA24BEC}"/>
              </a:ext>
            </a:extLst>
          </p:cNvPr>
          <p:cNvSpPr txBox="1"/>
          <p:nvPr/>
        </p:nvSpPr>
        <p:spPr>
          <a:xfrm>
            <a:off x="576915" y="685199"/>
            <a:ext cx="8446770" cy="400110"/>
          </a:xfrm>
          <a:prstGeom prst="rect">
            <a:avLst/>
          </a:prstGeom>
          <a:noFill/>
        </p:spPr>
        <p:txBody>
          <a:bodyPr wrap="square" rtlCol="0">
            <a:spAutoFit/>
          </a:bodyPr>
          <a:lstStyle/>
          <a:p>
            <a:r>
              <a:rPr kumimoji="1" lang="en-US" altLang="ja-JP" sz="2000" dirty="0"/>
              <a:t>ERA Interim was outdated and stopped at 31 August 2019.</a:t>
            </a:r>
            <a:endParaRPr kumimoji="1" lang="ja-JP" altLang="en-US" sz="2000"/>
          </a:p>
        </p:txBody>
      </p:sp>
      <p:sp>
        <p:nvSpPr>
          <p:cNvPr id="17" name="テキスト ボックス 16">
            <a:extLst>
              <a:ext uri="{FF2B5EF4-FFF2-40B4-BE49-F238E27FC236}">
                <a16:creationId xmlns:a16="http://schemas.microsoft.com/office/drawing/2014/main" id="{11CF748A-3EA7-B7EE-DA61-A68541FD703A}"/>
              </a:ext>
            </a:extLst>
          </p:cNvPr>
          <p:cNvSpPr txBox="1"/>
          <p:nvPr/>
        </p:nvSpPr>
        <p:spPr>
          <a:xfrm>
            <a:off x="572905" y="1126357"/>
            <a:ext cx="8446770" cy="400110"/>
          </a:xfrm>
          <a:prstGeom prst="rect">
            <a:avLst/>
          </a:prstGeom>
          <a:noFill/>
        </p:spPr>
        <p:txBody>
          <a:bodyPr wrap="square" rtlCol="0">
            <a:spAutoFit/>
          </a:bodyPr>
          <a:lstStyle/>
          <a:p>
            <a:r>
              <a:rPr kumimoji="1" lang="en-US" altLang="ja-JP" sz="2000" dirty="0"/>
              <a:t>The ERA5 results</a:t>
            </a:r>
            <a:r>
              <a:rPr lang="en-US" altLang="ja-JP" sz="2000" dirty="0"/>
              <a:t> do not change with time.</a:t>
            </a:r>
            <a:endParaRPr kumimoji="1" lang="ja-JP" altLang="en-US" sz="2000"/>
          </a:p>
        </p:txBody>
      </p:sp>
    </p:spTree>
    <p:extLst>
      <p:ext uri="{BB962C8B-B14F-4D97-AF65-F5344CB8AC3E}">
        <p14:creationId xmlns:p14="http://schemas.microsoft.com/office/powerpoint/2010/main" val="2354534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Impact of the AWS data to reanalysis data</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14</a:t>
            </a:fld>
            <a:endParaRPr lang="ja-JP" altLang="en-US" sz="1200"/>
          </a:p>
        </p:txBody>
      </p:sp>
      <p:pic>
        <p:nvPicPr>
          <p:cNvPr id="2" name="図 1" descr="グラフ, 折れ線グラフ&#10;&#10;自動的に生成された説明">
            <a:extLst>
              <a:ext uri="{FF2B5EF4-FFF2-40B4-BE49-F238E27FC236}">
                <a16:creationId xmlns:a16="http://schemas.microsoft.com/office/drawing/2014/main" id="{712C7B80-772F-6D5C-0A27-72D4AE40B1A7}"/>
              </a:ext>
            </a:extLst>
          </p:cNvPr>
          <p:cNvPicPr>
            <a:picLocks noChangeAspect="1"/>
          </p:cNvPicPr>
          <p:nvPr/>
        </p:nvPicPr>
        <p:blipFill>
          <a:blip r:embed="rId3"/>
          <a:stretch>
            <a:fillRect/>
          </a:stretch>
        </p:blipFill>
        <p:spPr>
          <a:xfrm>
            <a:off x="283117" y="2821717"/>
            <a:ext cx="3721722" cy="3886135"/>
          </a:xfrm>
          <a:prstGeom prst="rect">
            <a:avLst/>
          </a:prstGeom>
        </p:spPr>
      </p:pic>
      <p:pic>
        <p:nvPicPr>
          <p:cNvPr id="3" name="Picture 2">
            <a:extLst>
              <a:ext uri="{FF2B5EF4-FFF2-40B4-BE49-F238E27FC236}">
                <a16:creationId xmlns:a16="http://schemas.microsoft.com/office/drawing/2014/main" id="{4B37DFF7-23B9-1199-707C-0E3FB02AB5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33" t="19405" r="30421" b="371"/>
          <a:stretch/>
        </p:blipFill>
        <p:spPr bwMode="auto">
          <a:xfrm>
            <a:off x="468313" y="764753"/>
            <a:ext cx="128078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descr="スキー場のリフト&#10;&#10;自動的に生成された説明">
            <a:extLst>
              <a:ext uri="{FF2B5EF4-FFF2-40B4-BE49-F238E27FC236}">
                <a16:creationId xmlns:a16="http://schemas.microsoft.com/office/drawing/2014/main" id="{9DF88457-8440-268A-63C8-3644F764A3B5}"/>
              </a:ext>
            </a:extLst>
          </p:cNvPr>
          <p:cNvPicPr>
            <a:picLocks noChangeAspect="1"/>
          </p:cNvPicPr>
          <p:nvPr/>
        </p:nvPicPr>
        <p:blipFill rotWithShape="1">
          <a:blip r:embed="rId5">
            <a:extLst>
              <a:ext uri="{28A0092B-C50C-407E-A947-70E740481C1C}">
                <a14:useLocalDpi xmlns:a14="http://schemas.microsoft.com/office/drawing/2010/main" val="0"/>
              </a:ext>
            </a:extLst>
          </a:blip>
          <a:srcRect r="70283" b="16654"/>
          <a:stretch/>
        </p:blipFill>
        <p:spPr>
          <a:xfrm>
            <a:off x="4450401" y="695247"/>
            <a:ext cx="1157119" cy="1800000"/>
          </a:xfrm>
          <a:prstGeom prst="rect">
            <a:avLst/>
          </a:prstGeom>
        </p:spPr>
      </p:pic>
      <p:sp>
        <p:nvSpPr>
          <p:cNvPr id="5" name="テキスト ボックス 4">
            <a:extLst>
              <a:ext uri="{FF2B5EF4-FFF2-40B4-BE49-F238E27FC236}">
                <a16:creationId xmlns:a16="http://schemas.microsoft.com/office/drawing/2014/main" id="{F391B631-C1AA-1E23-28FA-CBAC70965C18}"/>
              </a:ext>
            </a:extLst>
          </p:cNvPr>
          <p:cNvSpPr txBox="1"/>
          <p:nvPr/>
        </p:nvSpPr>
        <p:spPr>
          <a:xfrm>
            <a:off x="1764677" y="775503"/>
            <a:ext cx="1331088" cy="338554"/>
          </a:xfrm>
          <a:prstGeom prst="rect">
            <a:avLst/>
          </a:prstGeom>
          <a:noFill/>
        </p:spPr>
        <p:txBody>
          <a:bodyPr wrap="square" rtlCol="0">
            <a:spAutoFit/>
          </a:bodyPr>
          <a:lstStyle/>
          <a:p>
            <a:r>
              <a:rPr kumimoji="1" lang="en-US" altLang="ja-JP" sz="1600" dirty="0">
                <a:latin typeface="Helvetica" pitchFamily="2" charset="0"/>
              </a:rPr>
              <a:t>CMOS-AWS</a:t>
            </a:r>
            <a:endParaRPr kumimoji="1" lang="ja-JP" altLang="en-US" sz="1600">
              <a:latin typeface="Helvetica" pitchFamily="2" charset="0"/>
            </a:endParaRPr>
          </a:p>
        </p:txBody>
      </p:sp>
      <p:sp>
        <p:nvSpPr>
          <p:cNvPr id="6" name="テキスト ボックス 5">
            <a:extLst>
              <a:ext uri="{FF2B5EF4-FFF2-40B4-BE49-F238E27FC236}">
                <a16:creationId xmlns:a16="http://schemas.microsoft.com/office/drawing/2014/main" id="{7813E9DC-84E1-508C-1C1D-E3EC955E16D2}"/>
              </a:ext>
            </a:extLst>
          </p:cNvPr>
          <p:cNvSpPr txBox="1"/>
          <p:nvPr/>
        </p:nvSpPr>
        <p:spPr>
          <a:xfrm>
            <a:off x="5605441" y="706613"/>
            <a:ext cx="1331088" cy="338554"/>
          </a:xfrm>
          <a:prstGeom prst="rect">
            <a:avLst/>
          </a:prstGeom>
          <a:noFill/>
        </p:spPr>
        <p:txBody>
          <a:bodyPr wrap="square" rtlCol="0">
            <a:spAutoFit/>
          </a:bodyPr>
          <a:lstStyle/>
          <a:p>
            <a:r>
              <a:rPr lang="en-US" altLang="ja-JP" sz="1600" dirty="0">
                <a:latin typeface="Helvetica" pitchFamily="2" charset="0"/>
              </a:rPr>
              <a:t>UW</a:t>
            </a:r>
            <a:r>
              <a:rPr kumimoji="1" lang="en-US" altLang="ja-JP" sz="1600" dirty="0">
                <a:latin typeface="Helvetica" pitchFamily="2" charset="0"/>
              </a:rPr>
              <a:t>-AWS</a:t>
            </a:r>
            <a:endParaRPr kumimoji="1" lang="ja-JP" altLang="en-US" sz="1600">
              <a:latin typeface="Helvetica" pitchFamily="2" charset="0"/>
            </a:endParaRPr>
          </a:p>
        </p:txBody>
      </p:sp>
      <p:cxnSp>
        <p:nvCxnSpPr>
          <p:cNvPr id="7" name="直線コネクタ 6">
            <a:extLst>
              <a:ext uri="{FF2B5EF4-FFF2-40B4-BE49-F238E27FC236}">
                <a16:creationId xmlns:a16="http://schemas.microsoft.com/office/drawing/2014/main" id="{FE0012E9-ACCE-8614-F5A0-D87C34441570}"/>
              </a:ext>
            </a:extLst>
          </p:cNvPr>
          <p:cNvCxnSpPr>
            <a:cxnSpLocks/>
          </p:cNvCxnSpPr>
          <p:nvPr/>
        </p:nvCxnSpPr>
        <p:spPr>
          <a:xfrm>
            <a:off x="4077730" y="5975920"/>
            <a:ext cx="4720281"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A4494BEE-A825-9F10-A7C1-0A0A8325DF7A}"/>
              </a:ext>
            </a:extLst>
          </p:cNvPr>
          <p:cNvSpPr txBox="1"/>
          <p:nvPr/>
        </p:nvSpPr>
        <p:spPr>
          <a:xfrm>
            <a:off x="4065373" y="6005383"/>
            <a:ext cx="4917990" cy="738664"/>
          </a:xfrm>
          <a:prstGeom prst="rect">
            <a:avLst/>
          </a:prstGeom>
          <a:noFill/>
        </p:spPr>
        <p:txBody>
          <a:bodyPr wrap="square" rtlCol="0">
            <a:spAutoFit/>
          </a:bodyPr>
          <a:lstStyle/>
          <a:p>
            <a:r>
              <a:rPr lang="en-US" altLang="ja-JP" sz="1050" dirty="0">
                <a:latin typeface="Helvetica" pitchFamily="2" charset="0"/>
              </a:rPr>
              <a:t>Daily mean 2-m temperature from ERA5 compared with the CMOS-AWS observed daily mean temperature while there is no available UW-AWSs data in east DLM interior from 1993 to 2009 at Dome Fuji (a) and at Relay Station (b). c-d, Same as a-b, but for the period when the UW-AWS data is also available.</a:t>
            </a:r>
            <a:endParaRPr lang="ja-JP" altLang="ja-JP" sz="1050">
              <a:latin typeface="Helvetica" pitchFamily="2" charset="0"/>
            </a:endParaRPr>
          </a:p>
        </p:txBody>
      </p:sp>
      <p:sp>
        <p:nvSpPr>
          <p:cNvPr id="9" name="テキスト ボックス 8">
            <a:extLst>
              <a:ext uri="{FF2B5EF4-FFF2-40B4-BE49-F238E27FC236}">
                <a16:creationId xmlns:a16="http://schemas.microsoft.com/office/drawing/2014/main" id="{BC0F90CB-94FF-E701-7059-18B30FB7F8BC}"/>
              </a:ext>
            </a:extLst>
          </p:cNvPr>
          <p:cNvSpPr txBox="1"/>
          <p:nvPr/>
        </p:nvSpPr>
        <p:spPr>
          <a:xfrm>
            <a:off x="5654840" y="1143000"/>
            <a:ext cx="3404937" cy="923330"/>
          </a:xfrm>
          <a:prstGeom prst="rect">
            <a:avLst/>
          </a:prstGeom>
          <a:noFill/>
        </p:spPr>
        <p:txBody>
          <a:bodyPr wrap="square" rtlCol="0">
            <a:spAutoFit/>
          </a:bodyPr>
          <a:lstStyle/>
          <a:p>
            <a:r>
              <a:rPr kumimoji="1" lang="en-US" altLang="ja-JP" dirty="0"/>
              <a:t>Real time acquisition from Argos satellite and providing data to the GTS.</a:t>
            </a:r>
            <a:endParaRPr kumimoji="1" lang="ja-JP" altLang="en-US"/>
          </a:p>
        </p:txBody>
      </p:sp>
      <p:sp>
        <p:nvSpPr>
          <p:cNvPr id="10" name="テキスト ボックス 9">
            <a:extLst>
              <a:ext uri="{FF2B5EF4-FFF2-40B4-BE49-F238E27FC236}">
                <a16:creationId xmlns:a16="http://schemas.microsoft.com/office/drawing/2014/main" id="{8ED9B146-F1A4-9700-B5F4-888E27928F8E}"/>
              </a:ext>
            </a:extLst>
          </p:cNvPr>
          <p:cNvSpPr txBox="1"/>
          <p:nvPr/>
        </p:nvSpPr>
        <p:spPr>
          <a:xfrm>
            <a:off x="1728537" y="1138988"/>
            <a:ext cx="2831432" cy="646331"/>
          </a:xfrm>
          <a:prstGeom prst="rect">
            <a:avLst/>
          </a:prstGeom>
          <a:noFill/>
        </p:spPr>
        <p:txBody>
          <a:bodyPr wrap="square" rtlCol="0">
            <a:spAutoFit/>
          </a:bodyPr>
          <a:lstStyle/>
          <a:p>
            <a:r>
              <a:rPr kumimoji="1" lang="en-US" altLang="ja-JP" dirty="0"/>
              <a:t>On site data collection and unpublished data. </a:t>
            </a:r>
            <a:endParaRPr kumimoji="1" lang="ja-JP" altLang="en-US"/>
          </a:p>
        </p:txBody>
      </p:sp>
      <p:sp>
        <p:nvSpPr>
          <p:cNvPr id="12" name="テキスト ボックス 11">
            <a:extLst>
              <a:ext uri="{FF2B5EF4-FFF2-40B4-BE49-F238E27FC236}">
                <a16:creationId xmlns:a16="http://schemas.microsoft.com/office/drawing/2014/main" id="{5EDCF616-58AD-E3D5-A0AB-FAB52C9594A0}"/>
              </a:ext>
            </a:extLst>
          </p:cNvPr>
          <p:cNvSpPr txBox="1"/>
          <p:nvPr/>
        </p:nvSpPr>
        <p:spPr>
          <a:xfrm>
            <a:off x="4491869" y="3071657"/>
            <a:ext cx="4118325" cy="369332"/>
          </a:xfrm>
          <a:prstGeom prst="rect">
            <a:avLst/>
          </a:prstGeom>
          <a:noFill/>
        </p:spPr>
        <p:txBody>
          <a:bodyPr wrap="square" rtlCol="0">
            <a:spAutoFit/>
          </a:bodyPr>
          <a:lstStyle/>
          <a:p>
            <a:r>
              <a:rPr lang="en-US" altLang="ja-JP" u="sng" dirty="0"/>
              <a:t>CMOS-only period</a:t>
            </a:r>
          </a:p>
        </p:txBody>
      </p:sp>
      <p:sp>
        <p:nvSpPr>
          <p:cNvPr id="13" name="テキスト ボックス 12">
            <a:extLst>
              <a:ext uri="{FF2B5EF4-FFF2-40B4-BE49-F238E27FC236}">
                <a16:creationId xmlns:a16="http://schemas.microsoft.com/office/drawing/2014/main" id="{306BF292-6A03-95C5-BBC9-902E903CB8BD}"/>
              </a:ext>
            </a:extLst>
          </p:cNvPr>
          <p:cNvSpPr txBox="1"/>
          <p:nvPr/>
        </p:nvSpPr>
        <p:spPr>
          <a:xfrm>
            <a:off x="4076315" y="3044176"/>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4" name="テキスト ボックス 13">
            <a:extLst>
              <a:ext uri="{FF2B5EF4-FFF2-40B4-BE49-F238E27FC236}">
                <a16:creationId xmlns:a16="http://schemas.microsoft.com/office/drawing/2014/main" id="{B3776208-C8FD-9F78-ED29-7C77FC7DE449}"/>
              </a:ext>
            </a:extLst>
          </p:cNvPr>
          <p:cNvSpPr txBox="1"/>
          <p:nvPr/>
        </p:nvSpPr>
        <p:spPr>
          <a:xfrm>
            <a:off x="4493799" y="3459801"/>
            <a:ext cx="4421602" cy="369332"/>
          </a:xfrm>
          <a:prstGeom prst="rect">
            <a:avLst/>
          </a:prstGeom>
          <a:noFill/>
        </p:spPr>
        <p:txBody>
          <a:bodyPr wrap="square" rtlCol="0">
            <a:spAutoFit/>
          </a:bodyPr>
          <a:lstStyle/>
          <a:p>
            <a:r>
              <a:rPr lang="en-US" altLang="ja-JP" dirty="0"/>
              <a:t>There was no data sending to the GTS. </a:t>
            </a:r>
            <a:endParaRPr lang="ja-JP" altLang="en-US"/>
          </a:p>
        </p:txBody>
      </p:sp>
      <p:sp>
        <p:nvSpPr>
          <p:cNvPr id="15" name="テキスト ボックス 14">
            <a:extLst>
              <a:ext uri="{FF2B5EF4-FFF2-40B4-BE49-F238E27FC236}">
                <a16:creationId xmlns:a16="http://schemas.microsoft.com/office/drawing/2014/main" id="{C8FD26E2-B221-DDD2-9D50-107C575726DF}"/>
              </a:ext>
            </a:extLst>
          </p:cNvPr>
          <p:cNvSpPr txBox="1"/>
          <p:nvPr/>
        </p:nvSpPr>
        <p:spPr>
          <a:xfrm>
            <a:off x="4457705" y="3885794"/>
            <a:ext cx="4151120" cy="369332"/>
          </a:xfrm>
          <a:prstGeom prst="rect">
            <a:avLst/>
          </a:prstGeom>
          <a:noFill/>
        </p:spPr>
        <p:txBody>
          <a:bodyPr wrap="square" rtlCol="0">
            <a:spAutoFit/>
          </a:bodyPr>
          <a:lstStyle/>
          <a:p>
            <a:r>
              <a:rPr lang="en-US" altLang="ja-JP" u="sng" dirty="0"/>
              <a:t>CMOS + UW-AWS period</a:t>
            </a:r>
          </a:p>
        </p:txBody>
      </p:sp>
      <p:sp>
        <p:nvSpPr>
          <p:cNvPr id="16" name="テキスト ボックス 15">
            <a:extLst>
              <a:ext uri="{FF2B5EF4-FFF2-40B4-BE49-F238E27FC236}">
                <a16:creationId xmlns:a16="http://schemas.microsoft.com/office/drawing/2014/main" id="{57AAFF52-4CDF-C72E-0EFF-C40CA60BFC84}"/>
              </a:ext>
            </a:extLst>
          </p:cNvPr>
          <p:cNvSpPr txBox="1"/>
          <p:nvPr/>
        </p:nvSpPr>
        <p:spPr>
          <a:xfrm>
            <a:off x="4042150" y="3858313"/>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7" name="テキスト ボックス 16">
            <a:extLst>
              <a:ext uri="{FF2B5EF4-FFF2-40B4-BE49-F238E27FC236}">
                <a16:creationId xmlns:a16="http://schemas.microsoft.com/office/drawing/2014/main" id="{02B221D9-703F-ADCB-7122-F7B097117B83}"/>
              </a:ext>
            </a:extLst>
          </p:cNvPr>
          <p:cNvSpPr txBox="1"/>
          <p:nvPr/>
        </p:nvSpPr>
        <p:spPr>
          <a:xfrm>
            <a:off x="4314799" y="4369278"/>
            <a:ext cx="4600603" cy="369332"/>
          </a:xfrm>
          <a:prstGeom prst="rect">
            <a:avLst/>
          </a:prstGeom>
          <a:noFill/>
        </p:spPr>
        <p:txBody>
          <a:bodyPr wrap="square" rtlCol="0">
            <a:spAutoFit/>
          </a:bodyPr>
          <a:lstStyle/>
          <a:p>
            <a:r>
              <a:rPr lang="en-US" altLang="ja-JP" dirty="0"/>
              <a:t>UW-AWS data was provided to the GTS.</a:t>
            </a:r>
            <a:endParaRPr lang="ja-JP" altLang="en-US"/>
          </a:p>
        </p:txBody>
      </p:sp>
      <p:sp>
        <p:nvSpPr>
          <p:cNvPr id="18" name="右矢印 17">
            <a:extLst>
              <a:ext uri="{FF2B5EF4-FFF2-40B4-BE49-F238E27FC236}">
                <a16:creationId xmlns:a16="http://schemas.microsoft.com/office/drawing/2014/main" id="{134CD5E0-EAF4-BA2C-7B75-13288632F97F}"/>
              </a:ext>
            </a:extLst>
          </p:cNvPr>
          <p:cNvSpPr/>
          <p:nvPr/>
        </p:nvSpPr>
        <p:spPr>
          <a:xfrm>
            <a:off x="4295273" y="5125453"/>
            <a:ext cx="385011" cy="3489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00FBFDD-6A7B-E9DA-4AE3-0379A6B196AD}"/>
              </a:ext>
            </a:extLst>
          </p:cNvPr>
          <p:cNvSpPr txBox="1"/>
          <p:nvPr/>
        </p:nvSpPr>
        <p:spPr>
          <a:xfrm>
            <a:off x="4743925" y="5099192"/>
            <a:ext cx="4039128" cy="646331"/>
          </a:xfrm>
          <a:prstGeom prst="rect">
            <a:avLst/>
          </a:prstGeom>
          <a:noFill/>
        </p:spPr>
        <p:txBody>
          <a:bodyPr wrap="square" rtlCol="0">
            <a:spAutoFit/>
          </a:bodyPr>
          <a:lstStyle/>
          <a:p>
            <a:r>
              <a:rPr lang="en-US" altLang="ja-JP" dirty="0">
                <a:latin typeface="Helvetica" pitchFamily="2" charset="0"/>
              </a:rPr>
              <a:t>UW-AWS data seems not to use for data assimilation system.</a:t>
            </a:r>
            <a:endParaRPr lang="ja-JP" altLang="en-US">
              <a:latin typeface="Helvetica" pitchFamily="2" charset="0"/>
            </a:endParaRPr>
          </a:p>
        </p:txBody>
      </p:sp>
    </p:spTree>
    <p:extLst>
      <p:ext uri="{BB962C8B-B14F-4D97-AF65-F5344CB8AC3E}">
        <p14:creationId xmlns:p14="http://schemas.microsoft.com/office/powerpoint/2010/main" val="432092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Filling of missing data using ERA5  </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15</a:t>
            </a:fld>
            <a:endParaRPr lang="ja-JP" altLang="en-US" sz="1200"/>
          </a:p>
        </p:txBody>
      </p:sp>
      <p:pic>
        <p:nvPicPr>
          <p:cNvPr id="3" name="図 2">
            <a:extLst>
              <a:ext uri="{FF2B5EF4-FFF2-40B4-BE49-F238E27FC236}">
                <a16:creationId xmlns:a16="http://schemas.microsoft.com/office/drawing/2014/main" id="{8E8D7C7B-48B9-21FE-ADE6-2934C744597A}"/>
              </a:ext>
            </a:extLst>
          </p:cNvPr>
          <p:cNvPicPr>
            <a:picLocks noChangeAspect="1"/>
          </p:cNvPicPr>
          <p:nvPr/>
        </p:nvPicPr>
        <p:blipFill>
          <a:blip r:embed="rId3"/>
          <a:stretch>
            <a:fillRect/>
          </a:stretch>
        </p:blipFill>
        <p:spPr>
          <a:xfrm>
            <a:off x="7028526" y="1131862"/>
            <a:ext cx="2025058" cy="5509846"/>
          </a:xfrm>
          <a:prstGeom prst="rect">
            <a:avLst/>
          </a:prstGeom>
        </p:spPr>
      </p:pic>
      <p:pic>
        <p:nvPicPr>
          <p:cNvPr id="5" name="図 4">
            <a:extLst>
              <a:ext uri="{FF2B5EF4-FFF2-40B4-BE49-F238E27FC236}">
                <a16:creationId xmlns:a16="http://schemas.microsoft.com/office/drawing/2014/main" id="{21B5883D-94C2-EC5E-8340-4242D4B37DAF}"/>
              </a:ext>
            </a:extLst>
          </p:cNvPr>
          <p:cNvPicPr>
            <a:picLocks noChangeAspect="1"/>
          </p:cNvPicPr>
          <p:nvPr/>
        </p:nvPicPr>
        <p:blipFill>
          <a:blip r:embed="rId4"/>
          <a:stretch>
            <a:fillRect/>
          </a:stretch>
        </p:blipFill>
        <p:spPr>
          <a:xfrm rot="5400000">
            <a:off x="1244598" y="750476"/>
            <a:ext cx="4595451" cy="6795482"/>
          </a:xfrm>
          <a:prstGeom prst="rect">
            <a:avLst/>
          </a:prstGeom>
        </p:spPr>
      </p:pic>
      <p:sp>
        <p:nvSpPr>
          <p:cNvPr id="6" name="テキスト ボックス 5">
            <a:extLst>
              <a:ext uri="{FF2B5EF4-FFF2-40B4-BE49-F238E27FC236}">
                <a16:creationId xmlns:a16="http://schemas.microsoft.com/office/drawing/2014/main" id="{3BA0DF76-354B-B894-7BE9-1A6E40E0E4ED}"/>
              </a:ext>
            </a:extLst>
          </p:cNvPr>
          <p:cNvSpPr txBox="1"/>
          <p:nvPr/>
        </p:nvSpPr>
        <p:spPr>
          <a:xfrm>
            <a:off x="85090" y="684813"/>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7" name="テキスト ボックス 6">
            <a:extLst>
              <a:ext uri="{FF2B5EF4-FFF2-40B4-BE49-F238E27FC236}">
                <a16:creationId xmlns:a16="http://schemas.microsoft.com/office/drawing/2014/main" id="{F3DD7E62-3C7B-6EBB-9C1B-CE1459A6A1F9}"/>
              </a:ext>
            </a:extLst>
          </p:cNvPr>
          <p:cNvSpPr txBox="1"/>
          <p:nvPr/>
        </p:nvSpPr>
        <p:spPr>
          <a:xfrm>
            <a:off x="550045" y="680587"/>
            <a:ext cx="8446770" cy="400110"/>
          </a:xfrm>
          <a:prstGeom prst="rect">
            <a:avLst/>
          </a:prstGeom>
          <a:noFill/>
        </p:spPr>
        <p:txBody>
          <a:bodyPr wrap="square" rtlCol="0">
            <a:spAutoFit/>
          </a:bodyPr>
          <a:lstStyle/>
          <a:p>
            <a:r>
              <a:rPr lang="en-US" altLang="ja-JP" sz="2000" dirty="0"/>
              <a:t>Positive bias of ERA5 increases with decreasing of SAT.</a:t>
            </a:r>
            <a:endParaRPr kumimoji="1" lang="ja-JP" altLang="en-US" sz="2000"/>
          </a:p>
        </p:txBody>
      </p:sp>
      <p:sp>
        <p:nvSpPr>
          <p:cNvPr id="8" name="テキスト ボックス 7">
            <a:extLst>
              <a:ext uri="{FF2B5EF4-FFF2-40B4-BE49-F238E27FC236}">
                <a16:creationId xmlns:a16="http://schemas.microsoft.com/office/drawing/2014/main" id="{88E1E95B-5018-E1C6-05E8-C4396A361A00}"/>
              </a:ext>
            </a:extLst>
          </p:cNvPr>
          <p:cNvSpPr txBox="1"/>
          <p:nvPr/>
        </p:nvSpPr>
        <p:spPr>
          <a:xfrm>
            <a:off x="100330" y="1042953"/>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9" name="テキスト ボックス 8">
            <a:extLst>
              <a:ext uri="{FF2B5EF4-FFF2-40B4-BE49-F238E27FC236}">
                <a16:creationId xmlns:a16="http://schemas.microsoft.com/office/drawing/2014/main" id="{F6C15EC5-F024-FE2B-B7FC-B2081D6ADA21}"/>
              </a:ext>
            </a:extLst>
          </p:cNvPr>
          <p:cNvSpPr txBox="1"/>
          <p:nvPr/>
        </p:nvSpPr>
        <p:spPr>
          <a:xfrm>
            <a:off x="565285" y="1038727"/>
            <a:ext cx="6429875" cy="707886"/>
          </a:xfrm>
          <a:prstGeom prst="rect">
            <a:avLst/>
          </a:prstGeom>
          <a:noFill/>
        </p:spPr>
        <p:txBody>
          <a:bodyPr wrap="square" rtlCol="0">
            <a:spAutoFit/>
          </a:bodyPr>
          <a:lstStyle/>
          <a:p>
            <a:r>
              <a:rPr kumimoji="1" lang="en-US" altLang="ja-JP" sz="2000" dirty="0"/>
              <a:t>T</a:t>
            </a:r>
            <a:r>
              <a:rPr kumimoji="1" lang="en-US" altLang="ja-JP" sz="2000" baseline="-25000" dirty="0"/>
              <a:t>2m</a:t>
            </a:r>
            <a:r>
              <a:rPr kumimoji="1" lang="en-US" altLang="ja-JP" sz="2000" dirty="0"/>
              <a:t> of ERA5 is adjusted to the observations by using the regression approach.</a:t>
            </a:r>
            <a:endParaRPr kumimoji="1" lang="ja-JP" altLang="en-US" sz="2000"/>
          </a:p>
        </p:txBody>
      </p:sp>
      <p:sp>
        <p:nvSpPr>
          <p:cNvPr id="13" name="正方形/長方形 12">
            <a:extLst>
              <a:ext uri="{FF2B5EF4-FFF2-40B4-BE49-F238E27FC236}">
                <a16:creationId xmlns:a16="http://schemas.microsoft.com/office/drawing/2014/main" id="{70AB0493-ACC9-CE54-4B22-6710A8076CB0}"/>
              </a:ext>
            </a:extLst>
          </p:cNvPr>
          <p:cNvSpPr/>
          <p:nvPr/>
        </p:nvSpPr>
        <p:spPr>
          <a:xfrm>
            <a:off x="148590" y="1854004"/>
            <a:ext cx="365760"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56D081FA-EB78-151D-7AA7-134AECB42151}"/>
              </a:ext>
            </a:extLst>
          </p:cNvPr>
          <p:cNvSpPr/>
          <p:nvPr/>
        </p:nvSpPr>
        <p:spPr>
          <a:xfrm>
            <a:off x="136867" y="3366280"/>
            <a:ext cx="365760"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B0E220E1-3159-53CC-2EC7-6DEB7CDBCCF2}"/>
              </a:ext>
            </a:extLst>
          </p:cNvPr>
          <p:cNvSpPr/>
          <p:nvPr/>
        </p:nvSpPr>
        <p:spPr>
          <a:xfrm>
            <a:off x="136867" y="4902003"/>
            <a:ext cx="365760" cy="1828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16B39B4-7BA6-E2C6-BB3A-601212032B06}"/>
              </a:ext>
            </a:extLst>
          </p:cNvPr>
          <p:cNvSpPr txBox="1"/>
          <p:nvPr/>
        </p:nvSpPr>
        <p:spPr>
          <a:xfrm>
            <a:off x="-11723" y="1727025"/>
            <a:ext cx="1684421" cy="400110"/>
          </a:xfrm>
          <a:prstGeom prst="rect">
            <a:avLst/>
          </a:prstGeom>
          <a:noFill/>
        </p:spPr>
        <p:txBody>
          <a:bodyPr wrap="square" rtlCol="0">
            <a:spAutoFit/>
          </a:bodyPr>
          <a:lstStyle/>
          <a:p>
            <a:r>
              <a:rPr kumimoji="1" lang="en-US" altLang="ja-JP" sz="2000" dirty="0"/>
              <a:t>Dome Fuji</a:t>
            </a:r>
            <a:endParaRPr kumimoji="1" lang="ja-JP" altLang="en-US" sz="2000"/>
          </a:p>
        </p:txBody>
      </p:sp>
      <p:sp>
        <p:nvSpPr>
          <p:cNvPr id="11" name="テキスト ボックス 10">
            <a:extLst>
              <a:ext uri="{FF2B5EF4-FFF2-40B4-BE49-F238E27FC236}">
                <a16:creationId xmlns:a16="http://schemas.microsoft.com/office/drawing/2014/main" id="{71A337E2-C06B-BF48-54BB-43EC41A08872}"/>
              </a:ext>
            </a:extLst>
          </p:cNvPr>
          <p:cNvSpPr txBox="1"/>
          <p:nvPr/>
        </p:nvSpPr>
        <p:spPr>
          <a:xfrm>
            <a:off x="0" y="3254730"/>
            <a:ext cx="1880936" cy="400110"/>
          </a:xfrm>
          <a:prstGeom prst="rect">
            <a:avLst/>
          </a:prstGeom>
          <a:noFill/>
        </p:spPr>
        <p:txBody>
          <a:bodyPr wrap="square" rtlCol="0">
            <a:spAutoFit/>
          </a:bodyPr>
          <a:lstStyle/>
          <a:p>
            <a:r>
              <a:rPr lang="en-US" altLang="ja-JP" sz="2000" dirty="0"/>
              <a:t>Relay Station</a:t>
            </a:r>
            <a:endParaRPr kumimoji="1" lang="ja-JP" altLang="en-US" sz="2000"/>
          </a:p>
        </p:txBody>
      </p:sp>
      <p:sp>
        <p:nvSpPr>
          <p:cNvPr id="12" name="テキスト ボックス 11">
            <a:extLst>
              <a:ext uri="{FF2B5EF4-FFF2-40B4-BE49-F238E27FC236}">
                <a16:creationId xmlns:a16="http://schemas.microsoft.com/office/drawing/2014/main" id="{EC57970E-85E7-0F1F-ADC6-0E8ACFB1B521}"/>
              </a:ext>
            </a:extLst>
          </p:cNvPr>
          <p:cNvSpPr txBox="1"/>
          <p:nvPr/>
        </p:nvSpPr>
        <p:spPr>
          <a:xfrm>
            <a:off x="14377" y="4795389"/>
            <a:ext cx="1880936" cy="400110"/>
          </a:xfrm>
          <a:prstGeom prst="rect">
            <a:avLst/>
          </a:prstGeom>
          <a:noFill/>
        </p:spPr>
        <p:txBody>
          <a:bodyPr wrap="square" rtlCol="0">
            <a:spAutoFit/>
          </a:bodyPr>
          <a:lstStyle/>
          <a:p>
            <a:r>
              <a:rPr lang="en-US" altLang="ja-JP" sz="2000" dirty="0"/>
              <a:t>Mizuho</a:t>
            </a:r>
            <a:endParaRPr kumimoji="1" lang="ja-JP" altLang="en-US" sz="2000"/>
          </a:p>
        </p:txBody>
      </p:sp>
      <p:sp>
        <p:nvSpPr>
          <p:cNvPr id="16" name="テキスト ボックス 15">
            <a:extLst>
              <a:ext uri="{FF2B5EF4-FFF2-40B4-BE49-F238E27FC236}">
                <a16:creationId xmlns:a16="http://schemas.microsoft.com/office/drawing/2014/main" id="{17E5D478-2175-697B-5A0A-27A49F914BED}"/>
              </a:ext>
            </a:extLst>
          </p:cNvPr>
          <p:cNvSpPr txBox="1"/>
          <p:nvPr/>
        </p:nvSpPr>
        <p:spPr>
          <a:xfrm>
            <a:off x="5111262" y="1793631"/>
            <a:ext cx="1887415" cy="276999"/>
          </a:xfrm>
          <a:prstGeom prst="rect">
            <a:avLst/>
          </a:prstGeom>
          <a:noFill/>
        </p:spPr>
        <p:txBody>
          <a:bodyPr wrap="square" rtlCol="0">
            <a:spAutoFit/>
          </a:bodyPr>
          <a:lstStyle/>
          <a:p>
            <a:r>
              <a:rPr lang="en-US" altLang="ja-JP" sz="1200" dirty="0">
                <a:latin typeface="Helvetica" pitchFamily="2" charset="0"/>
              </a:rPr>
              <a:t>Reconstructed SAT (</a:t>
            </a:r>
            <a:r>
              <a:rPr lang="en-US" altLang="ja-JP" sz="1200" dirty="0" err="1">
                <a:latin typeface="Helvetica" pitchFamily="2" charset="0"/>
              </a:rPr>
              <a:t>T</a:t>
            </a:r>
            <a:r>
              <a:rPr lang="en-US" altLang="ja-JP" sz="1200" baseline="-25000" dirty="0" err="1">
                <a:latin typeface="Helvetica" pitchFamily="2" charset="0"/>
              </a:rPr>
              <a:t>rec</a:t>
            </a:r>
            <a:r>
              <a:rPr lang="en-US" altLang="ja-JP" sz="1200" dirty="0">
                <a:latin typeface="Helvetica" pitchFamily="2" charset="0"/>
              </a:rPr>
              <a:t>)</a:t>
            </a:r>
            <a:endParaRPr kumimoji="1" lang="ja-JP" altLang="en-US" sz="1200">
              <a:latin typeface="Helvetica" pitchFamily="2" charset="0"/>
            </a:endParaRPr>
          </a:p>
        </p:txBody>
      </p:sp>
      <p:cxnSp>
        <p:nvCxnSpPr>
          <p:cNvPr id="18" name="直線コネクタ 17">
            <a:extLst>
              <a:ext uri="{FF2B5EF4-FFF2-40B4-BE49-F238E27FC236}">
                <a16:creationId xmlns:a16="http://schemas.microsoft.com/office/drawing/2014/main" id="{3FF1811D-C952-BB0C-2A3C-024F156E5682}"/>
              </a:ext>
            </a:extLst>
          </p:cNvPr>
          <p:cNvCxnSpPr/>
          <p:nvPr/>
        </p:nvCxnSpPr>
        <p:spPr>
          <a:xfrm>
            <a:off x="4607169" y="1946031"/>
            <a:ext cx="515815" cy="0"/>
          </a:xfrm>
          <a:prstGeom prst="line">
            <a:avLst/>
          </a:prstGeom>
          <a:ln w="12700">
            <a:solidFill>
              <a:srgbClr val="0096FF"/>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142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Uncertainty of the reconstructed SAT (</a:t>
            </a:r>
            <a:r>
              <a:rPr lang="en-US" altLang="ja-JP" sz="2800" b="1" dirty="0" err="1">
                <a:solidFill>
                  <a:schemeClr val="bg1"/>
                </a:solidFill>
                <a:latin typeface="Helvetica" pitchFamily="2" charset="0"/>
                <a:ea typeface="+mj-ea"/>
                <a:cs typeface="Helvetica" charset="0"/>
              </a:rPr>
              <a:t>T</a:t>
            </a:r>
            <a:r>
              <a:rPr lang="en-US" altLang="ja-JP" sz="2800" b="1" baseline="-25000" dirty="0" err="1">
                <a:solidFill>
                  <a:schemeClr val="bg1"/>
                </a:solidFill>
                <a:latin typeface="Helvetica" pitchFamily="2" charset="0"/>
                <a:ea typeface="+mj-ea"/>
                <a:cs typeface="Helvetica" charset="0"/>
              </a:rPr>
              <a:t>rec</a:t>
            </a:r>
            <a:r>
              <a:rPr lang="en-US" altLang="ja-JP" sz="2800" b="1" dirty="0">
                <a:solidFill>
                  <a:schemeClr val="bg1"/>
                </a:solidFill>
                <a:latin typeface="Helvetica" pitchFamily="2" charset="0"/>
                <a:ea typeface="+mj-ea"/>
                <a:cs typeface="Helvetica" charset="0"/>
              </a:rPr>
              <a:t>) </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16</a:t>
            </a:fld>
            <a:endParaRPr lang="ja-JP" altLang="en-US" sz="1200"/>
          </a:p>
        </p:txBody>
      </p:sp>
      <p:sp>
        <p:nvSpPr>
          <p:cNvPr id="2" name="テキスト ボックス 1">
            <a:extLst>
              <a:ext uri="{FF2B5EF4-FFF2-40B4-BE49-F238E27FC236}">
                <a16:creationId xmlns:a16="http://schemas.microsoft.com/office/drawing/2014/main" id="{BB42B886-3B12-360C-84D9-FE4C48DCEBE4}"/>
              </a:ext>
            </a:extLst>
          </p:cNvPr>
          <p:cNvSpPr txBox="1"/>
          <p:nvPr/>
        </p:nvSpPr>
        <p:spPr>
          <a:xfrm>
            <a:off x="11430" y="1911893"/>
            <a:ext cx="1307939" cy="307777"/>
          </a:xfrm>
          <a:prstGeom prst="rect">
            <a:avLst/>
          </a:prstGeom>
          <a:noFill/>
        </p:spPr>
        <p:txBody>
          <a:bodyPr wrap="square" rtlCol="0">
            <a:spAutoFit/>
          </a:bodyPr>
          <a:lstStyle/>
          <a:p>
            <a:r>
              <a:rPr kumimoji="1" lang="en-US" altLang="ja-JP" sz="1400" dirty="0"/>
              <a:t>Dome Fuji</a:t>
            </a:r>
            <a:endParaRPr kumimoji="1" lang="ja-JP" altLang="en-US" sz="1400"/>
          </a:p>
        </p:txBody>
      </p:sp>
      <p:sp>
        <p:nvSpPr>
          <p:cNvPr id="3" name="テキスト ボックス 2">
            <a:extLst>
              <a:ext uri="{FF2B5EF4-FFF2-40B4-BE49-F238E27FC236}">
                <a16:creationId xmlns:a16="http://schemas.microsoft.com/office/drawing/2014/main" id="{2BE0D641-F33D-A79C-7897-40D1D9342692}"/>
              </a:ext>
            </a:extLst>
          </p:cNvPr>
          <p:cNvSpPr txBox="1"/>
          <p:nvPr/>
        </p:nvSpPr>
        <p:spPr>
          <a:xfrm>
            <a:off x="18107" y="4692484"/>
            <a:ext cx="1014712" cy="307777"/>
          </a:xfrm>
          <a:prstGeom prst="rect">
            <a:avLst/>
          </a:prstGeom>
          <a:noFill/>
        </p:spPr>
        <p:txBody>
          <a:bodyPr wrap="square" rtlCol="0">
            <a:spAutoFit/>
          </a:bodyPr>
          <a:lstStyle/>
          <a:p>
            <a:r>
              <a:rPr kumimoji="1" lang="en-US" altLang="ja-JP" sz="1400" dirty="0"/>
              <a:t>Mizuho</a:t>
            </a:r>
            <a:endParaRPr kumimoji="1" lang="ja-JP" altLang="en-US" sz="1400"/>
          </a:p>
        </p:txBody>
      </p:sp>
      <p:sp>
        <p:nvSpPr>
          <p:cNvPr id="4" name="テキスト ボックス 3">
            <a:extLst>
              <a:ext uri="{FF2B5EF4-FFF2-40B4-BE49-F238E27FC236}">
                <a16:creationId xmlns:a16="http://schemas.microsoft.com/office/drawing/2014/main" id="{D97DB252-E58C-768B-9E06-97CD78396C6D}"/>
              </a:ext>
            </a:extLst>
          </p:cNvPr>
          <p:cNvSpPr txBox="1"/>
          <p:nvPr/>
        </p:nvSpPr>
        <p:spPr>
          <a:xfrm>
            <a:off x="6023619" y="1637960"/>
            <a:ext cx="601883" cy="253916"/>
          </a:xfrm>
          <a:prstGeom prst="rect">
            <a:avLst/>
          </a:prstGeom>
          <a:noFill/>
        </p:spPr>
        <p:txBody>
          <a:bodyPr wrap="square" rtlCol="0">
            <a:spAutoFit/>
          </a:bodyPr>
          <a:lstStyle/>
          <a:p>
            <a:r>
              <a:rPr kumimoji="1" lang="en-US" altLang="ja-JP" sz="1050" dirty="0">
                <a:latin typeface="Helvetica" pitchFamily="2" charset="0"/>
              </a:rPr>
              <a:t>RMSE</a:t>
            </a:r>
            <a:endParaRPr kumimoji="1" lang="ja-JP" altLang="en-US" sz="1050">
              <a:latin typeface="Helvetica" pitchFamily="2" charset="0"/>
            </a:endParaRPr>
          </a:p>
        </p:txBody>
      </p:sp>
      <p:sp>
        <p:nvSpPr>
          <p:cNvPr id="5" name="テキスト ボックス 4">
            <a:extLst>
              <a:ext uri="{FF2B5EF4-FFF2-40B4-BE49-F238E27FC236}">
                <a16:creationId xmlns:a16="http://schemas.microsoft.com/office/drawing/2014/main" id="{33BD9BE1-44C1-6EB2-6410-B629F78A3A6E}"/>
              </a:ext>
            </a:extLst>
          </p:cNvPr>
          <p:cNvSpPr txBox="1"/>
          <p:nvPr/>
        </p:nvSpPr>
        <p:spPr>
          <a:xfrm>
            <a:off x="6673729" y="1639888"/>
            <a:ext cx="601883" cy="253916"/>
          </a:xfrm>
          <a:prstGeom prst="rect">
            <a:avLst/>
          </a:prstGeom>
          <a:noFill/>
        </p:spPr>
        <p:txBody>
          <a:bodyPr wrap="square" rtlCol="0">
            <a:spAutoFit/>
          </a:bodyPr>
          <a:lstStyle/>
          <a:p>
            <a:r>
              <a:rPr kumimoji="1" lang="en-US" altLang="ja-JP" sz="1050" dirty="0">
                <a:latin typeface="Helvetica" pitchFamily="2" charset="0"/>
              </a:rPr>
              <a:t>Std.</a:t>
            </a:r>
            <a:endParaRPr kumimoji="1" lang="ja-JP" altLang="en-US" sz="1050">
              <a:latin typeface="Helvetica" pitchFamily="2" charset="0"/>
            </a:endParaRPr>
          </a:p>
        </p:txBody>
      </p:sp>
      <p:sp>
        <p:nvSpPr>
          <p:cNvPr id="6" name="正方形/長方形 5">
            <a:extLst>
              <a:ext uri="{FF2B5EF4-FFF2-40B4-BE49-F238E27FC236}">
                <a16:creationId xmlns:a16="http://schemas.microsoft.com/office/drawing/2014/main" id="{3B38C6EB-C7FF-D88A-C8FF-98492DA2A1F2}"/>
              </a:ext>
            </a:extLst>
          </p:cNvPr>
          <p:cNvSpPr/>
          <p:nvPr/>
        </p:nvSpPr>
        <p:spPr>
          <a:xfrm>
            <a:off x="5907871" y="1718983"/>
            <a:ext cx="127321" cy="115747"/>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B70F977-5ACB-7245-B1EF-0FBBB25F89B8}"/>
              </a:ext>
            </a:extLst>
          </p:cNvPr>
          <p:cNvSpPr/>
          <p:nvPr/>
        </p:nvSpPr>
        <p:spPr>
          <a:xfrm>
            <a:off x="6557981" y="1720914"/>
            <a:ext cx="127321" cy="115747"/>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花火のcg&#10;&#10;中程度の精度で自動的に生成された説明">
            <a:extLst>
              <a:ext uri="{FF2B5EF4-FFF2-40B4-BE49-F238E27FC236}">
                <a16:creationId xmlns:a16="http://schemas.microsoft.com/office/drawing/2014/main" id="{0100572C-9241-73A8-848C-2247D489A18E}"/>
              </a:ext>
            </a:extLst>
          </p:cNvPr>
          <p:cNvPicPr>
            <a:picLocks noChangeAspect="1"/>
          </p:cNvPicPr>
          <p:nvPr/>
        </p:nvPicPr>
        <p:blipFill>
          <a:blip r:embed="rId3"/>
          <a:stretch>
            <a:fillRect/>
          </a:stretch>
        </p:blipFill>
        <p:spPr>
          <a:xfrm rot="16200000">
            <a:off x="1856795" y="1105265"/>
            <a:ext cx="4314286" cy="5955033"/>
          </a:xfrm>
          <a:prstGeom prst="rect">
            <a:avLst/>
          </a:prstGeom>
        </p:spPr>
      </p:pic>
      <p:sp>
        <p:nvSpPr>
          <p:cNvPr id="9" name="正方形/長方形 8">
            <a:extLst>
              <a:ext uri="{FF2B5EF4-FFF2-40B4-BE49-F238E27FC236}">
                <a16:creationId xmlns:a16="http://schemas.microsoft.com/office/drawing/2014/main" id="{7EB6A333-D2B5-396D-74CE-F5BFE9DD321C}"/>
              </a:ext>
            </a:extLst>
          </p:cNvPr>
          <p:cNvSpPr/>
          <p:nvPr/>
        </p:nvSpPr>
        <p:spPr>
          <a:xfrm>
            <a:off x="988541" y="3311611"/>
            <a:ext cx="284205" cy="185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41969B9-CAB3-DD37-A4EF-7A462333FDF5}"/>
              </a:ext>
            </a:extLst>
          </p:cNvPr>
          <p:cNvSpPr txBox="1"/>
          <p:nvPr/>
        </p:nvSpPr>
        <p:spPr>
          <a:xfrm>
            <a:off x="0" y="3240801"/>
            <a:ext cx="1630101" cy="307777"/>
          </a:xfrm>
          <a:prstGeom prst="rect">
            <a:avLst/>
          </a:prstGeom>
          <a:noFill/>
        </p:spPr>
        <p:txBody>
          <a:bodyPr wrap="square" rtlCol="0">
            <a:spAutoFit/>
          </a:bodyPr>
          <a:lstStyle/>
          <a:p>
            <a:r>
              <a:rPr kumimoji="1" lang="en-US" altLang="ja-JP" sz="1400" dirty="0"/>
              <a:t>Relay Station</a:t>
            </a:r>
            <a:endParaRPr kumimoji="1" lang="ja-JP" altLang="en-US" sz="1400"/>
          </a:p>
        </p:txBody>
      </p:sp>
      <p:cxnSp>
        <p:nvCxnSpPr>
          <p:cNvPr id="11" name="直線コネクタ 10">
            <a:extLst>
              <a:ext uri="{FF2B5EF4-FFF2-40B4-BE49-F238E27FC236}">
                <a16:creationId xmlns:a16="http://schemas.microsoft.com/office/drawing/2014/main" id="{39D6C764-8798-6AAF-B766-03619957AF37}"/>
              </a:ext>
            </a:extLst>
          </p:cNvPr>
          <p:cNvCxnSpPr>
            <a:cxnSpLocks/>
          </p:cNvCxnSpPr>
          <p:nvPr/>
        </p:nvCxnSpPr>
        <p:spPr>
          <a:xfrm>
            <a:off x="6983467" y="1972330"/>
            <a:ext cx="2049322"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72048C7-4BE7-B1DF-A63F-2D66090B86F0}"/>
              </a:ext>
            </a:extLst>
          </p:cNvPr>
          <p:cNvSpPr txBox="1"/>
          <p:nvPr/>
        </p:nvSpPr>
        <p:spPr>
          <a:xfrm>
            <a:off x="7043351" y="1985877"/>
            <a:ext cx="2100649" cy="4293483"/>
          </a:xfrm>
          <a:prstGeom prst="rect">
            <a:avLst/>
          </a:prstGeom>
          <a:noFill/>
        </p:spPr>
        <p:txBody>
          <a:bodyPr wrap="square" rtlCol="0">
            <a:spAutoFit/>
          </a:bodyPr>
          <a:lstStyle/>
          <a:p>
            <a:r>
              <a:rPr lang="en-US" altLang="ja-JP" sz="1050" dirty="0">
                <a:latin typeface="Helvetica" pitchFamily="2" charset="0"/>
              </a:rPr>
              <a:t>a, Monthly mean temperatures (</a:t>
            </a:r>
            <a:r>
              <a:rPr lang="en-US" altLang="ja-JP" sz="1050" dirty="0" err="1">
                <a:latin typeface="Helvetica" pitchFamily="2" charset="0"/>
              </a:rPr>
              <a:t>Trec</a:t>
            </a:r>
            <a:r>
              <a:rPr lang="en-US" altLang="ja-JP" sz="1050" dirty="0">
                <a:latin typeface="Helvetica" pitchFamily="2" charset="0"/>
              </a:rPr>
              <a:t>) predicted by the regression model (see main text Method) versus the observed monthly temperature from the AWS during 1993-2022 at Dome Fuji. The root-mean-square error (RMSE) of </a:t>
            </a:r>
            <a:r>
              <a:rPr lang="en-US" altLang="ja-JP" sz="1050" dirty="0" err="1">
                <a:latin typeface="Helvetica" pitchFamily="2" charset="0"/>
              </a:rPr>
              <a:t>Trec</a:t>
            </a:r>
            <a:r>
              <a:rPr lang="en-US" altLang="ja-JP" sz="1050" dirty="0">
                <a:latin typeface="Helvetica" pitchFamily="2" charset="0"/>
              </a:rPr>
              <a:t> with respect to the observations is calculated from individual monthly values. b, Differences between predicted and observed monthly temperatures as a function of the observed temperature at Dome Fuji. c, Same as a, but for seasonal mean temperatures. d, Comparison of the RMSE (red bars) of predicted monthly temperatures and the standard deviation (gray bars) of the observed monthly temperatures for each month of the year during the 1993-2022. e-h (</a:t>
            </a:r>
            <a:r>
              <a:rPr lang="en-US" altLang="ja-JP" sz="1050" dirty="0" err="1">
                <a:latin typeface="Helvetica" pitchFamily="2" charset="0"/>
              </a:rPr>
              <a:t>i</a:t>
            </a:r>
            <a:r>
              <a:rPr lang="en-US" altLang="ja-JP" sz="1050" dirty="0">
                <a:latin typeface="Helvetica" pitchFamily="2" charset="0"/>
              </a:rPr>
              <a:t>-l), Same as a-d, but for Relay Station (Mizuho station). </a:t>
            </a:r>
            <a:endParaRPr lang="ja-JP" altLang="ja-JP" sz="1050">
              <a:latin typeface="Helvetica" pitchFamily="2" charset="0"/>
            </a:endParaRPr>
          </a:p>
        </p:txBody>
      </p:sp>
      <p:sp>
        <p:nvSpPr>
          <p:cNvPr id="13" name="テキスト ボックス 12">
            <a:extLst>
              <a:ext uri="{FF2B5EF4-FFF2-40B4-BE49-F238E27FC236}">
                <a16:creationId xmlns:a16="http://schemas.microsoft.com/office/drawing/2014/main" id="{A33135AA-4F84-DAA7-13DD-4D3DACF152A9}"/>
              </a:ext>
            </a:extLst>
          </p:cNvPr>
          <p:cNvSpPr txBox="1"/>
          <p:nvPr/>
        </p:nvSpPr>
        <p:spPr>
          <a:xfrm>
            <a:off x="131983" y="731705"/>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4" name="テキスト ボックス 13">
            <a:extLst>
              <a:ext uri="{FF2B5EF4-FFF2-40B4-BE49-F238E27FC236}">
                <a16:creationId xmlns:a16="http://schemas.microsoft.com/office/drawing/2014/main" id="{77A39634-49A9-A438-693A-B121A30512D2}"/>
              </a:ext>
            </a:extLst>
          </p:cNvPr>
          <p:cNvSpPr txBox="1"/>
          <p:nvPr/>
        </p:nvSpPr>
        <p:spPr>
          <a:xfrm>
            <a:off x="561769" y="727479"/>
            <a:ext cx="8446770" cy="400110"/>
          </a:xfrm>
          <a:prstGeom prst="rect">
            <a:avLst/>
          </a:prstGeom>
          <a:noFill/>
        </p:spPr>
        <p:txBody>
          <a:bodyPr wrap="square" rtlCol="0">
            <a:spAutoFit/>
          </a:bodyPr>
          <a:lstStyle/>
          <a:p>
            <a:r>
              <a:rPr lang="en-US" altLang="ja-JP" sz="2000" dirty="0"/>
              <a:t>RMSE of seasonal means is less than measurement error (1.0</a:t>
            </a:r>
            <a:r>
              <a:rPr lang="ja-JP" altLang="en-US" sz="2000"/>
              <a:t>℃</a:t>
            </a:r>
            <a:r>
              <a:rPr lang="en-US" altLang="ja-JP" sz="2000" dirty="0"/>
              <a:t>).</a:t>
            </a:r>
            <a:endParaRPr kumimoji="1" lang="ja-JP" altLang="en-US" sz="2000"/>
          </a:p>
        </p:txBody>
      </p:sp>
      <p:sp>
        <p:nvSpPr>
          <p:cNvPr id="15" name="テキスト ボックス 14">
            <a:extLst>
              <a:ext uri="{FF2B5EF4-FFF2-40B4-BE49-F238E27FC236}">
                <a16:creationId xmlns:a16="http://schemas.microsoft.com/office/drawing/2014/main" id="{2A1B85B5-D97A-76E8-A1EE-B5AA23EF7406}"/>
              </a:ext>
            </a:extLst>
          </p:cNvPr>
          <p:cNvSpPr txBox="1"/>
          <p:nvPr/>
        </p:nvSpPr>
        <p:spPr>
          <a:xfrm>
            <a:off x="120260" y="1188905"/>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6" name="テキスト ボックス 15">
            <a:extLst>
              <a:ext uri="{FF2B5EF4-FFF2-40B4-BE49-F238E27FC236}">
                <a16:creationId xmlns:a16="http://schemas.microsoft.com/office/drawing/2014/main" id="{D79740A4-E7A4-055F-B6AA-7EA745795832}"/>
              </a:ext>
            </a:extLst>
          </p:cNvPr>
          <p:cNvSpPr txBox="1"/>
          <p:nvPr/>
        </p:nvSpPr>
        <p:spPr>
          <a:xfrm>
            <a:off x="550046" y="1184679"/>
            <a:ext cx="8652570" cy="400110"/>
          </a:xfrm>
          <a:prstGeom prst="rect">
            <a:avLst/>
          </a:prstGeom>
          <a:noFill/>
        </p:spPr>
        <p:txBody>
          <a:bodyPr wrap="square" rtlCol="0">
            <a:spAutoFit/>
          </a:bodyPr>
          <a:lstStyle/>
          <a:p>
            <a:r>
              <a:rPr lang="en-US" altLang="ja-JP" sz="2000" dirty="0"/>
              <a:t>RMSE is much smaller than the standard deviation of monthly means.</a:t>
            </a:r>
            <a:endParaRPr kumimoji="1" lang="ja-JP" altLang="en-US" sz="2000"/>
          </a:p>
        </p:txBody>
      </p:sp>
    </p:spTree>
    <p:extLst>
      <p:ext uri="{BB962C8B-B14F-4D97-AF65-F5344CB8AC3E}">
        <p14:creationId xmlns:p14="http://schemas.microsoft.com/office/powerpoint/2010/main" val="3492469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A complete SAT record at Relay Station</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17</a:t>
            </a:fld>
            <a:endParaRPr lang="ja-JP" altLang="en-US" sz="1200"/>
          </a:p>
        </p:txBody>
      </p:sp>
      <p:sp>
        <p:nvSpPr>
          <p:cNvPr id="12" name="テキスト ボックス 11">
            <a:extLst>
              <a:ext uri="{FF2B5EF4-FFF2-40B4-BE49-F238E27FC236}">
                <a16:creationId xmlns:a16="http://schemas.microsoft.com/office/drawing/2014/main" id="{972048C7-4BE7-B1DF-A63F-2D66090B86F0}"/>
              </a:ext>
            </a:extLst>
          </p:cNvPr>
          <p:cNvSpPr txBox="1"/>
          <p:nvPr/>
        </p:nvSpPr>
        <p:spPr>
          <a:xfrm>
            <a:off x="6270015" y="4612733"/>
            <a:ext cx="2532015" cy="2031325"/>
          </a:xfrm>
          <a:prstGeom prst="rect">
            <a:avLst/>
          </a:prstGeom>
          <a:noFill/>
        </p:spPr>
        <p:txBody>
          <a:bodyPr wrap="square" rtlCol="0">
            <a:spAutoFit/>
          </a:bodyPr>
          <a:lstStyle/>
          <a:p>
            <a:r>
              <a:rPr lang="en-US" altLang="ja-JP" sz="1050" dirty="0">
                <a:latin typeface="Helvetica" pitchFamily="2" charset="0"/>
              </a:rPr>
              <a:t>Annual (a) and seasonal (b-e) mean temperatures time series at Relay station from 1993 to 2022. Red circles denote the mean SAT computed using AWS data, which more than 90% of 6-hourly data are available in a month. White circles are same as red circles, but more than 70% of data in each month. Black circles are the means of reconstructed SAT from ERA5 (</a:t>
            </a:r>
            <a:r>
              <a:rPr lang="en-US" altLang="ja-JP" sz="1050" dirty="0" err="1">
                <a:latin typeface="Helvetica" pitchFamily="2" charset="0"/>
              </a:rPr>
              <a:t>Trec</a:t>
            </a:r>
            <a:r>
              <a:rPr lang="en-US" altLang="ja-JP" sz="1050" dirty="0">
                <a:latin typeface="Helvetica" pitchFamily="2" charset="0"/>
              </a:rPr>
              <a:t>). The solid gray represents the 5-year moving average temperature. </a:t>
            </a:r>
          </a:p>
        </p:txBody>
      </p:sp>
      <p:sp>
        <p:nvSpPr>
          <p:cNvPr id="13" name="テキスト ボックス 12">
            <a:extLst>
              <a:ext uri="{FF2B5EF4-FFF2-40B4-BE49-F238E27FC236}">
                <a16:creationId xmlns:a16="http://schemas.microsoft.com/office/drawing/2014/main" id="{A33135AA-4F84-DAA7-13DD-4D3DACF152A9}"/>
              </a:ext>
            </a:extLst>
          </p:cNvPr>
          <p:cNvSpPr txBox="1"/>
          <p:nvPr/>
        </p:nvSpPr>
        <p:spPr>
          <a:xfrm>
            <a:off x="102247" y="977032"/>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4" name="テキスト ボックス 13">
            <a:extLst>
              <a:ext uri="{FF2B5EF4-FFF2-40B4-BE49-F238E27FC236}">
                <a16:creationId xmlns:a16="http://schemas.microsoft.com/office/drawing/2014/main" id="{77A39634-49A9-A438-693A-B121A30512D2}"/>
              </a:ext>
            </a:extLst>
          </p:cNvPr>
          <p:cNvSpPr txBox="1"/>
          <p:nvPr/>
        </p:nvSpPr>
        <p:spPr>
          <a:xfrm>
            <a:off x="532033" y="972806"/>
            <a:ext cx="8446770" cy="400110"/>
          </a:xfrm>
          <a:prstGeom prst="rect">
            <a:avLst/>
          </a:prstGeom>
          <a:noFill/>
        </p:spPr>
        <p:txBody>
          <a:bodyPr wrap="square" rtlCol="0">
            <a:spAutoFit/>
          </a:bodyPr>
          <a:lstStyle/>
          <a:p>
            <a:r>
              <a:rPr lang="en-US" altLang="ja-JP" sz="2000" dirty="0"/>
              <a:t>The SAT records from three stations are almost identical. </a:t>
            </a:r>
            <a:endParaRPr kumimoji="1" lang="ja-JP" altLang="en-US" sz="2000"/>
          </a:p>
        </p:txBody>
      </p:sp>
      <p:sp>
        <p:nvSpPr>
          <p:cNvPr id="4" name="テキスト ボックス 3">
            <a:extLst>
              <a:ext uri="{FF2B5EF4-FFF2-40B4-BE49-F238E27FC236}">
                <a16:creationId xmlns:a16="http://schemas.microsoft.com/office/drawing/2014/main" id="{D97DB252-E58C-768B-9E06-97CD78396C6D}"/>
              </a:ext>
            </a:extLst>
          </p:cNvPr>
          <p:cNvSpPr txBox="1"/>
          <p:nvPr/>
        </p:nvSpPr>
        <p:spPr>
          <a:xfrm>
            <a:off x="6588490" y="1764455"/>
            <a:ext cx="1975645" cy="253916"/>
          </a:xfrm>
          <a:prstGeom prst="rect">
            <a:avLst/>
          </a:prstGeom>
          <a:noFill/>
        </p:spPr>
        <p:txBody>
          <a:bodyPr wrap="square" rtlCol="0">
            <a:spAutoFit/>
          </a:bodyPr>
          <a:lstStyle/>
          <a:p>
            <a:r>
              <a:rPr kumimoji="1" lang="en-US" altLang="ja-JP" sz="1050" dirty="0">
                <a:latin typeface="Helvetica" pitchFamily="2" charset="0"/>
              </a:rPr>
              <a:t>T</a:t>
            </a:r>
            <a:r>
              <a:rPr kumimoji="1" lang="en-US" altLang="ja-JP" sz="1050" baseline="-25000" dirty="0">
                <a:latin typeface="Helvetica" pitchFamily="2" charset="0"/>
              </a:rPr>
              <a:t>AWS </a:t>
            </a:r>
            <a:r>
              <a:rPr kumimoji="1" lang="en-US" altLang="ja-JP" sz="1050" dirty="0">
                <a:latin typeface="Helvetica" pitchFamily="2" charset="0"/>
              </a:rPr>
              <a:t>(more than 90% of data)</a:t>
            </a:r>
            <a:endParaRPr kumimoji="1" lang="ja-JP" altLang="en-US" sz="1050">
              <a:latin typeface="Helvetica" pitchFamily="2" charset="0"/>
            </a:endParaRPr>
          </a:p>
        </p:txBody>
      </p:sp>
      <p:pic>
        <p:nvPicPr>
          <p:cNvPr id="20" name="図 19">
            <a:extLst>
              <a:ext uri="{FF2B5EF4-FFF2-40B4-BE49-F238E27FC236}">
                <a16:creationId xmlns:a16="http://schemas.microsoft.com/office/drawing/2014/main" id="{F3460F75-B06C-C3D7-4741-F4534A9ED927}"/>
              </a:ext>
            </a:extLst>
          </p:cNvPr>
          <p:cNvPicPr>
            <a:picLocks noChangeAspect="1"/>
          </p:cNvPicPr>
          <p:nvPr/>
        </p:nvPicPr>
        <p:blipFill>
          <a:blip r:embed="rId3"/>
          <a:stretch>
            <a:fillRect/>
          </a:stretch>
        </p:blipFill>
        <p:spPr>
          <a:xfrm>
            <a:off x="726450" y="1822402"/>
            <a:ext cx="5384800" cy="4686300"/>
          </a:xfrm>
          <a:prstGeom prst="rect">
            <a:avLst/>
          </a:prstGeom>
        </p:spPr>
      </p:pic>
      <p:sp>
        <p:nvSpPr>
          <p:cNvPr id="21" name="テキスト ボックス 20">
            <a:extLst>
              <a:ext uri="{FF2B5EF4-FFF2-40B4-BE49-F238E27FC236}">
                <a16:creationId xmlns:a16="http://schemas.microsoft.com/office/drawing/2014/main" id="{BEA674D6-B568-13BB-CCF0-73B3D5E8462D}"/>
              </a:ext>
            </a:extLst>
          </p:cNvPr>
          <p:cNvSpPr txBox="1"/>
          <p:nvPr/>
        </p:nvSpPr>
        <p:spPr>
          <a:xfrm rot="16200000">
            <a:off x="-174099" y="2264452"/>
            <a:ext cx="1376900" cy="276999"/>
          </a:xfrm>
          <a:prstGeom prst="rect">
            <a:avLst/>
          </a:prstGeom>
          <a:noFill/>
        </p:spPr>
        <p:txBody>
          <a:bodyPr wrap="square" rtlCol="0">
            <a:spAutoFit/>
          </a:bodyPr>
          <a:lstStyle/>
          <a:p>
            <a:r>
              <a:rPr kumimoji="1" lang="en-US" altLang="ja-JP" sz="1200" dirty="0">
                <a:latin typeface="Helvetica" pitchFamily="2" charset="0"/>
              </a:rPr>
              <a:t>Temperature</a:t>
            </a:r>
            <a:r>
              <a:rPr lang="en-US" altLang="ja-JP" sz="1200" dirty="0">
                <a:latin typeface="Helvetica" pitchFamily="2" charset="0"/>
              </a:rPr>
              <a:t> (℃)</a:t>
            </a:r>
            <a:endParaRPr kumimoji="1" lang="en-US" altLang="ja-JP" sz="1200" dirty="0">
              <a:latin typeface="Helvetica" pitchFamily="2" charset="0"/>
            </a:endParaRPr>
          </a:p>
        </p:txBody>
      </p:sp>
      <p:sp>
        <p:nvSpPr>
          <p:cNvPr id="22" name="テキスト ボックス 21">
            <a:extLst>
              <a:ext uri="{FF2B5EF4-FFF2-40B4-BE49-F238E27FC236}">
                <a16:creationId xmlns:a16="http://schemas.microsoft.com/office/drawing/2014/main" id="{28380A49-BABC-AD14-E3F6-97E3C393A690}"/>
              </a:ext>
            </a:extLst>
          </p:cNvPr>
          <p:cNvSpPr txBox="1"/>
          <p:nvPr/>
        </p:nvSpPr>
        <p:spPr>
          <a:xfrm rot="16200000">
            <a:off x="-147429" y="3902754"/>
            <a:ext cx="1376900" cy="276999"/>
          </a:xfrm>
          <a:prstGeom prst="rect">
            <a:avLst/>
          </a:prstGeom>
          <a:noFill/>
        </p:spPr>
        <p:txBody>
          <a:bodyPr wrap="square" rtlCol="0">
            <a:spAutoFit/>
          </a:bodyPr>
          <a:lstStyle/>
          <a:p>
            <a:r>
              <a:rPr kumimoji="1" lang="en-US" altLang="ja-JP" sz="1200" dirty="0">
                <a:latin typeface="Helvetica" pitchFamily="2" charset="0"/>
              </a:rPr>
              <a:t>Temperature</a:t>
            </a:r>
            <a:r>
              <a:rPr lang="en-US" altLang="ja-JP" sz="1200" dirty="0">
                <a:latin typeface="Helvetica" pitchFamily="2" charset="0"/>
              </a:rPr>
              <a:t> (℃)</a:t>
            </a:r>
            <a:endParaRPr kumimoji="1" lang="en-US" altLang="ja-JP" sz="1200" dirty="0">
              <a:latin typeface="Helvetica" pitchFamily="2" charset="0"/>
            </a:endParaRPr>
          </a:p>
        </p:txBody>
      </p:sp>
      <p:sp>
        <p:nvSpPr>
          <p:cNvPr id="23" name="テキスト ボックス 22">
            <a:extLst>
              <a:ext uri="{FF2B5EF4-FFF2-40B4-BE49-F238E27FC236}">
                <a16:creationId xmlns:a16="http://schemas.microsoft.com/office/drawing/2014/main" id="{A1DC3818-42ED-AF19-107F-A6F044B1872D}"/>
              </a:ext>
            </a:extLst>
          </p:cNvPr>
          <p:cNvSpPr txBox="1"/>
          <p:nvPr/>
        </p:nvSpPr>
        <p:spPr>
          <a:xfrm rot="16200000">
            <a:off x="-155049" y="5529626"/>
            <a:ext cx="1376900" cy="276999"/>
          </a:xfrm>
          <a:prstGeom prst="rect">
            <a:avLst/>
          </a:prstGeom>
          <a:noFill/>
        </p:spPr>
        <p:txBody>
          <a:bodyPr wrap="square" rtlCol="0">
            <a:spAutoFit/>
          </a:bodyPr>
          <a:lstStyle/>
          <a:p>
            <a:r>
              <a:rPr kumimoji="1" lang="en-US" altLang="ja-JP" sz="1200" dirty="0">
                <a:latin typeface="Helvetica" pitchFamily="2" charset="0"/>
              </a:rPr>
              <a:t>Temperature</a:t>
            </a:r>
            <a:r>
              <a:rPr lang="en-US" altLang="ja-JP" sz="1200" dirty="0">
                <a:latin typeface="Helvetica" pitchFamily="2" charset="0"/>
              </a:rPr>
              <a:t> (℃)</a:t>
            </a:r>
            <a:endParaRPr kumimoji="1" lang="en-US" altLang="ja-JP" sz="1200" dirty="0">
              <a:latin typeface="Helvetica" pitchFamily="2" charset="0"/>
            </a:endParaRPr>
          </a:p>
        </p:txBody>
      </p:sp>
      <p:sp>
        <p:nvSpPr>
          <p:cNvPr id="24" name="テキスト ボックス 23">
            <a:extLst>
              <a:ext uri="{FF2B5EF4-FFF2-40B4-BE49-F238E27FC236}">
                <a16:creationId xmlns:a16="http://schemas.microsoft.com/office/drawing/2014/main" id="{5500DA28-2472-264A-755C-41B71A819E94}"/>
              </a:ext>
            </a:extLst>
          </p:cNvPr>
          <p:cNvSpPr txBox="1"/>
          <p:nvPr/>
        </p:nvSpPr>
        <p:spPr>
          <a:xfrm rot="16200000">
            <a:off x="2809131" y="3921808"/>
            <a:ext cx="1376900" cy="276999"/>
          </a:xfrm>
          <a:prstGeom prst="rect">
            <a:avLst/>
          </a:prstGeom>
          <a:noFill/>
        </p:spPr>
        <p:txBody>
          <a:bodyPr wrap="square" rtlCol="0">
            <a:spAutoFit/>
          </a:bodyPr>
          <a:lstStyle/>
          <a:p>
            <a:r>
              <a:rPr kumimoji="1" lang="en-US" altLang="ja-JP" sz="1200" dirty="0">
                <a:latin typeface="Helvetica" pitchFamily="2" charset="0"/>
              </a:rPr>
              <a:t>Temperature</a:t>
            </a:r>
            <a:r>
              <a:rPr lang="en-US" altLang="ja-JP" sz="1200" dirty="0">
                <a:latin typeface="Helvetica" pitchFamily="2" charset="0"/>
              </a:rPr>
              <a:t> (℃)</a:t>
            </a:r>
            <a:endParaRPr kumimoji="1" lang="en-US" altLang="ja-JP" sz="1200" dirty="0">
              <a:latin typeface="Helvetica" pitchFamily="2" charset="0"/>
            </a:endParaRPr>
          </a:p>
        </p:txBody>
      </p:sp>
      <p:sp>
        <p:nvSpPr>
          <p:cNvPr id="25" name="テキスト ボックス 24">
            <a:extLst>
              <a:ext uri="{FF2B5EF4-FFF2-40B4-BE49-F238E27FC236}">
                <a16:creationId xmlns:a16="http://schemas.microsoft.com/office/drawing/2014/main" id="{7354CBD0-7261-1DED-539B-28D6CA59F205}"/>
              </a:ext>
            </a:extLst>
          </p:cNvPr>
          <p:cNvSpPr txBox="1"/>
          <p:nvPr/>
        </p:nvSpPr>
        <p:spPr>
          <a:xfrm rot="16200000">
            <a:off x="2835802" y="5582968"/>
            <a:ext cx="1376900" cy="276999"/>
          </a:xfrm>
          <a:prstGeom prst="rect">
            <a:avLst/>
          </a:prstGeom>
          <a:noFill/>
        </p:spPr>
        <p:txBody>
          <a:bodyPr wrap="square" rtlCol="0">
            <a:spAutoFit/>
          </a:bodyPr>
          <a:lstStyle/>
          <a:p>
            <a:r>
              <a:rPr kumimoji="1" lang="en-US" altLang="ja-JP" sz="1200" dirty="0">
                <a:latin typeface="Helvetica" pitchFamily="2" charset="0"/>
              </a:rPr>
              <a:t>Temperature</a:t>
            </a:r>
            <a:r>
              <a:rPr lang="en-US" altLang="ja-JP" sz="1200" dirty="0">
                <a:latin typeface="Helvetica" pitchFamily="2" charset="0"/>
              </a:rPr>
              <a:t> (℃)</a:t>
            </a:r>
            <a:endParaRPr kumimoji="1" lang="en-US" altLang="ja-JP" sz="1200" dirty="0">
              <a:latin typeface="Helvetica" pitchFamily="2" charset="0"/>
            </a:endParaRPr>
          </a:p>
        </p:txBody>
      </p:sp>
      <p:sp>
        <p:nvSpPr>
          <p:cNvPr id="26" name="テキスト ボックス 25">
            <a:extLst>
              <a:ext uri="{FF2B5EF4-FFF2-40B4-BE49-F238E27FC236}">
                <a16:creationId xmlns:a16="http://schemas.microsoft.com/office/drawing/2014/main" id="{903B41BA-D21F-C329-7FD5-9FAA23FCB4BC}"/>
              </a:ext>
            </a:extLst>
          </p:cNvPr>
          <p:cNvSpPr txBox="1"/>
          <p:nvPr/>
        </p:nvSpPr>
        <p:spPr>
          <a:xfrm>
            <a:off x="80010" y="1737360"/>
            <a:ext cx="354330" cy="377190"/>
          </a:xfrm>
          <a:prstGeom prst="rect">
            <a:avLst/>
          </a:prstGeom>
          <a:noFill/>
        </p:spPr>
        <p:txBody>
          <a:bodyPr wrap="square" rtlCol="0">
            <a:spAutoFit/>
          </a:bodyPr>
          <a:lstStyle/>
          <a:p>
            <a:r>
              <a:rPr kumimoji="1" lang="en-US" altLang="ja-JP" dirty="0">
                <a:latin typeface="Helvetica" pitchFamily="2" charset="0"/>
              </a:rPr>
              <a:t>a</a:t>
            </a:r>
            <a:endParaRPr kumimoji="1" lang="ja-JP" altLang="en-US">
              <a:latin typeface="Helvetica" pitchFamily="2" charset="0"/>
            </a:endParaRPr>
          </a:p>
        </p:txBody>
      </p:sp>
      <p:sp>
        <p:nvSpPr>
          <p:cNvPr id="28" name="テキスト ボックス 27">
            <a:extLst>
              <a:ext uri="{FF2B5EF4-FFF2-40B4-BE49-F238E27FC236}">
                <a16:creationId xmlns:a16="http://schemas.microsoft.com/office/drawing/2014/main" id="{E3C525B5-31F4-D408-BC9E-7EB8D6DFEF74}"/>
              </a:ext>
            </a:extLst>
          </p:cNvPr>
          <p:cNvSpPr txBox="1"/>
          <p:nvPr/>
        </p:nvSpPr>
        <p:spPr>
          <a:xfrm>
            <a:off x="83820" y="3398520"/>
            <a:ext cx="354330" cy="377190"/>
          </a:xfrm>
          <a:prstGeom prst="rect">
            <a:avLst/>
          </a:prstGeom>
          <a:noFill/>
        </p:spPr>
        <p:txBody>
          <a:bodyPr wrap="square" rtlCol="0">
            <a:spAutoFit/>
          </a:bodyPr>
          <a:lstStyle/>
          <a:p>
            <a:r>
              <a:rPr lang="en-US" altLang="ja-JP" dirty="0">
                <a:latin typeface="Helvetica" pitchFamily="2" charset="0"/>
              </a:rPr>
              <a:t>b</a:t>
            </a:r>
            <a:endParaRPr kumimoji="1" lang="ja-JP" altLang="en-US">
              <a:latin typeface="Helvetica" pitchFamily="2" charset="0"/>
            </a:endParaRPr>
          </a:p>
        </p:txBody>
      </p:sp>
      <p:sp>
        <p:nvSpPr>
          <p:cNvPr id="29" name="テキスト ボックス 28">
            <a:extLst>
              <a:ext uri="{FF2B5EF4-FFF2-40B4-BE49-F238E27FC236}">
                <a16:creationId xmlns:a16="http://schemas.microsoft.com/office/drawing/2014/main" id="{D14CB9F0-2DF8-472B-D553-DFC339C0B2E6}"/>
              </a:ext>
            </a:extLst>
          </p:cNvPr>
          <p:cNvSpPr txBox="1"/>
          <p:nvPr/>
        </p:nvSpPr>
        <p:spPr>
          <a:xfrm>
            <a:off x="80010" y="5025390"/>
            <a:ext cx="354330" cy="377190"/>
          </a:xfrm>
          <a:prstGeom prst="rect">
            <a:avLst/>
          </a:prstGeom>
          <a:noFill/>
        </p:spPr>
        <p:txBody>
          <a:bodyPr wrap="square" rtlCol="0">
            <a:spAutoFit/>
          </a:bodyPr>
          <a:lstStyle/>
          <a:p>
            <a:r>
              <a:rPr kumimoji="1" lang="en-US" altLang="ja-JP" dirty="0">
                <a:latin typeface="Helvetica" pitchFamily="2" charset="0"/>
              </a:rPr>
              <a:t>c</a:t>
            </a:r>
            <a:endParaRPr kumimoji="1" lang="ja-JP" altLang="en-US">
              <a:latin typeface="Helvetica" pitchFamily="2" charset="0"/>
            </a:endParaRPr>
          </a:p>
        </p:txBody>
      </p:sp>
      <p:sp>
        <p:nvSpPr>
          <p:cNvPr id="30" name="テキスト ボックス 29">
            <a:extLst>
              <a:ext uri="{FF2B5EF4-FFF2-40B4-BE49-F238E27FC236}">
                <a16:creationId xmlns:a16="http://schemas.microsoft.com/office/drawing/2014/main" id="{1B9F8168-706C-1620-525F-05EF3FC32B9D}"/>
              </a:ext>
            </a:extLst>
          </p:cNvPr>
          <p:cNvSpPr txBox="1"/>
          <p:nvPr/>
        </p:nvSpPr>
        <p:spPr>
          <a:xfrm>
            <a:off x="3105150" y="3402330"/>
            <a:ext cx="354330" cy="377190"/>
          </a:xfrm>
          <a:prstGeom prst="rect">
            <a:avLst/>
          </a:prstGeom>
          <a:noFill/>
        </p:spPr>
        <p:txBody>
          <a:bodyPr wrap="square" rtlCol="0">
            <a:spAutoFit/>
          </a:bodyPr>
          <a:lstStyle/>
          <a:p>
            <a:r>
              <a:rPr kumimoji="1" lang="en-US" altLang="ja-JP" dirty="0">
                <a:latin typeface="Helvetica" pitchFamily="2" charset="0"/>
              </a:rPr>
              <a:t>d</a:t>
            </a:r>
            <a:endParaRPr kumimoji="1" lang="ja-JP" altLang="en-US">
              <a:latin typeface="Helvetica" pitchFamily="2" charset="0"/>
            </a:endParaRPr>
          </a:p>
        </p:txBody>
      </p:sp>
      <p:sp>
        <p:nvSpPr>
          <p:cNvPr id="31" name="テキスト ボックス 30">
            <a:extLst>
              <a:ext uri="{FF2B5EF4-FFF2-40B4-BE49-F238E27FC236}">
                <a16:creationId xmlns:a16="http://schemas.microsoft.com/office/drawing/2014/main" id="{048CE564-B776-B43B-5B54-5AF680617247}"/>
              </a:ext>
            </a:extLst>
          </p:cNvPr>
          <p:cNvSpPr txBox="1"/>
          <p:nvPr/>
        </p:nvSpPr>
        <p:spPr>
          <a:xfrm>
            <a:off x="3101340" y="5029200"/>
            <a:ext cx="354330" cy="377190"/>
          </a:xfrm>
          <a:prstGeom prst="rect">
            <a:avLst/>
          </a:prstGeom>
          <a:noFill/>
        </p:spPr>
        <p:txBody>
          <a:bodyPr wrap="square" rtlCol="0">
            <a:spAutoFit/>
          </a:bodyPr>
          <a:lstStyle/>
          <a:p>
            <a:r>
              <a:rPr lang="en-US" altLang="ja-JP" dirty="0">
                <a:latin typeface="Helvetica" pitchFamily="2" charset="0"/>
              </a:rPr>
              <a:t>e</a:t>
            </a:r>
            <a:endParaRPr kumimoji="1" lang="ja-JP" altLang="en-US">
              <a:latin typeface="Helvetica" pitchFamily="2" charset="0"/>
            </a:endParaRPr>
          </a:p>
        </p:txBody>
      </p:sp>
      <p:sp>
        <p:nvSpPr>
          <p:cNvPr id="32" name="円/楕円 31">
            <a:extLst>
              <a:ext uri="{FF2B5EF4-FFF2-40B4-BE49-F238E27FC236}">
                <a16:creationId xmlns:a16="http://schemas.microsoft.com/office/drawing/2014/main" id="{F80B1C07-546E-541A-B397-C1883DC69A15}"/>
              </a:ext>
            </a:extLst>
          </p:cNvPr>
          <p:cNvSpPr>
            <a:spLocks noChangeAspect="1"/>
          </p:cNvSpPr>
          <p:nvPr/>
        </p:nvSpPr>
        <p:spPr>
          <a:xfrm>
            <a:off x="6499479" y="1840432"/>
            <a:ext cx="102362" cy="102362"/>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a:extLst>
              <a:ext uri="{FF2B5EF4-FFF2-40B4-BE49-F238E27FC236}">
                <a16:creationId xmlns:a16="http://schemas.microsoft.com/office/drawing/2014/main" id="{B5E0D664-85AC-3862-0B19-E2A3202A5002}"/>
              </a:ext>
            </a:extLst>
          </p:cNvPr>
          <p:cNvSpPr>
            <a:spLocks noChangeAspect="1"/>
          </p:cNvSpPr>
          <p:nvPr/>
        </p:nvSpPr>
        <p:spPr>
          <a:xfrm>
            <a:off x="6524280" y="2513770"/>
            <a:ext cx="102362" cy="10236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72ECFB94-1502-44E4-D90B-F72C8EA6925F}"/>
              </a:ext>
            </a:extLst>
          </p:cNvPr>
          <p:cNvSpPr txBox="1"/>
          <p:nvPr/>
        </p:nvSpPr>
        <p:spPr>
          <a:xfrm>
            <a:off x="6613292" y="2437794"/>
            <a:ext cx="545821" cy="253916"/>
          </a:xfrm>
          <a:prstGeom prst="rect">
            <a:avLst/>
          </a:prstGeom>
          <a:noFill/>
        </p:spPr>
        <p:txBody>
          <a:bodyPr wrap="square" rtlCol="0">
            <a:spAutoFit/>
          </a:bodyPr>
          <a:lstStyle/>
          <a:p>
            <a:r>
              <a:rPr kumimoji="1" lang="en-US" altLang="ja-JP" sz="1050" dirty="0" err="1">
                <a:latin typeface="Helvetica" pitchFamily="2" charset="0"/>
              </a:rPr>
              <a:t>T</a:t>
            </a:r>
            <a:r>
              <a:rPr lang="en-US" altLang="ja-JP" sz="1050" baseline="-25000" dirty="0" err="1">
                <a:latin typeface="Helvetica" pitchFamily="2" charset="0"/>
              </a:rPr>
              <a:t>R</a:t>
            </a:r>
            <a:r>
              <a:rPr kumimoji="1" lang="en-US" altLang="ja-JP" sz="1050" baseline="-25000" dirty="0" err="1">
                <a:latin typeface="Helvetica" pitchFamily="2" charset="0"/>
              </a:rPr>
              <a:t>ec</a:t>
            </a:r>
            <a:endParaRPr kumimoji="1" lang="ja-JP" altLang="en-US" sz="1050" baseline="-25000">
              <a:latin typeface="Helvetica" pitchFamily="2" charset="0"/>
            </a:endParaRPr>
          </a:p>
        </p:txBody>
      </p:sp>
      <p:sp>
        <p:nvSpPr>
          <p:cNvPr id="35" name="円/楕円 34">
            <a:extLst>
              <a:ext uri="{FF2B5EF4-FFF2-40B4-BE49-F238E27FC236}">
                <a16:creationId xmlns:a16="http://schemas.microsoft.com/office/drawing/2014/main" id="{BCE7C826-8DE0-5EAE-FF5A-F9B6F10DB013}"/>
              </a:ext>
            </a:extLst>
          </p:cNvPr>
          <p:cNvSpPr>
            <a:spLocks noChangeAspect="1"/>
          </p:cNvSpPr>
          <p:nvPr/>
        </p:nvSpPr>
        <p:spPr>
          <a:xfrm>
            <a:off x="6509411" y="2181305"/>
            <a:ext cx="102362" cy="102362"/>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6" name="テキスト ボックス 35">
            <a:extLst>
              <a:ext uri="{FF2B5EF4-FFF2-40B4-BE49-F238E27FC236}">
                <a16:creationId xmlns:a16="http://schemas.microsoft.com/office/drawing/2014/main" id="{3BF45704-3BC2-5711-E30A-C6B6F14A0A67}"/>
              </a:ext>
            </a:extLst>
          </p:cNvPr>
          <p:cNvSpPr txBox="1"/>
          <p:nvPr/>
        </p:nvSpPr>
        <p:spPr>
          <a:xfrm>
            <a:off x="6602170" y="2079096"/>
            <a:ext cx="2051176" cy="253916"/>
          </a:xfrm>
          <a:prstGeom prst="rect">
            <a:avLst/>
          </a:prstGeom>
          <a:noFill/>
        </p:spPr>
        <p:txBody>
          <a:bodyPr wrap="square" rtlCol="0">
            <a:spAutoFit/>
          </a:bodyPr>
          <a:lstStyle/>
          <a:p>
            <a:r>
              <a:rPr kumimoji="1" lang="en-US" altLang="ja-JP" sz="1050" dirty="0">
                <a:latin typeface="Helvetica" pitchFamily="2" charset="0"/>
              </a:rPr>
              <a:t>T</a:t>
            </a:r>
            <a:r>
              <a:rPr kumimoji="1" lang="en-US" altLang="ja-JP" sz="1050" baseline="-25000" dirty="0">
                <a:latin typeface="Helvetica" pitchFamily="2" charset="0"/>
              </a:rPr>
              <a:t>AWS </a:t>
            </a:r>
            <a:r>
              <a:rPr kumimoji="1" lang="en-US" altLang="ja-JP" sz="1050" dirty="0">
                <a:latin typeface="Helvetica" pitchFamily="2" charset="0"/>
              </a:rPr>
              <a:t>(more than 70% of data)</a:t>
            </a:r>
            <a:endParaRPr kumimoji="1" lang="ja-JP" altLang="en-US" sz="1050" baseline="-25000">
              <a:latin typeface="Helvetica" pitchFamily="2" charset="0"/>
            </a:endParaRPr>
          </a:p>
        </p:txBody>
      </p:sp>
      <p:cxnSp>
        <p:nvCxnSpPr>
          <p:cNvPr id="38" name="直線コネクタ 37">
            <a:extLst>
              <a:ext uri="{FF2B5EF4-FFF2-40B4-BE49-F238E27FC236}">
                <a16:creationId xmlns:a16="http://schemas.microsoft.com/office/drawing/2014/main" id="{9ED5D0F7-D15C-70A5-00D8-378C0ADF7B8B}"/>
              </a:ext>
            </a:extLst>
          </p:cNvPr>
          <p:cNvCxnSpPr>
            <a:cxnSpLocks/>
          </p:cNvCxnSpPr>
          <p:nvPr/>
        </p:nvCxnSpPr>
        <p:spPr>
          <a:xfrm>
            <a:off x="6358999" y="4544544"/>
            <a:ext cx="2220006" cy="0"/>
          </a:xfrm>
          <a:prstGeom prst="line">
            <a:avLst/>
          </a:prstGeom>
          <a:ln w="444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6D0A1C28-281D-7DEE-5362-42138B34B6D7}"/>
              </a:ext>
            </a:extLst>
          </p:cNvPr>
          <p:cNvSpPr txBox="1"/>
          <p:nvPr/>
        </p:nvSpPr>
        <p:spPr>
          <a:xfrm>
            <a:off x="4401015" y="1501698"/>
            <a:ext cx="1613210" cy="369332"/>
          </a:xfrm>
          <a:prstGeom prst="rect">
            <a:avLst/>
          </a:prstGeom>
          <a:noFill/>
        </p:spPr>
        <p:txBody>
          <a:bodyPr wrap="square" rtlCol="0">
            <a:spAutoFit/>
          </a:bodyPr>
          <a:lstStyle/>
          <a:p>
            <a:r>
              <a:rPr kumimoji="1" lang="en-US" altLang="ja-JP" dirty="0"/>
              <a:t>Relay station</a:t>
            </a:r>
            <a:endParaRPr kumimoji="1" lang="ja-JP" altLang="en-US"/>
          </a:p>
        </p:txBody>
      </p:sp>
    </p:spTree>
    <p:extLst>
      <p:ext uri="{BB962C8B-B14F-4D97-AF65-F5344CB8AC3E}">
        <p14:creationId xmlns:p14="http://schemas.microsoft.com/office/powerpoint/2010/main" val="12199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Trend analysis (1993-2022)</a:t>
            </a:r>
            <a:endParaRPr lang="en-US" altLang="ja-JP" sz="2800" b="1" baseline="-25000" dirty="0">
              <a:solidFill>
                <a:schemeClr val="bg1"/>
              </a:solidFill>
              <a:latin typeface="Helvetica" pitchFamily="2" charset="0"/>
              <a:ea typeface="+mj-ea"/>
              <a:cs typeface="Helvetica" charset="0"/>
            </a:endParaRPr>
          </a:p>
        </p:txBody>
      </p:sp>
      <p:sp>
        <p:nvSpPr>
          <p:cNvPr id="27" name="スライド番号プレースホルダー 7">
            <a:extLst>
              <a:ext uri="{FF2B5EF4-FFF2-40B4-BE49-F238E27FC236}">
                <a16:creationId xmlns:a16="http://schemas.microsoft.com/office/drawing/2014/main" id="{B578B350-6DE4-BD4D-9BEB-120F6AA24A20}"/>
              </a:ext>
            </a:extLst>
          </p:cNvPr>
          <p:cNvSpPr txBox="1">
            <a:spLocks/>
          </p:cNvSpPr>
          <p:nvPr/>
        </p:nvSpPr>
        <p:spPr>
          <a:xfrm>
            <a:off x="7024606"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18</a:t>
            </a:fld>
            <a:endParaRPr lang="ja-JP" altLang="en-US" sz="1200"/>
          </a:p>
        </p:txBody>
      </p:sp>
      <p:sp>
        <p:nvSpPr>
          <p:cNvPr id="13" name="テキスト ボックス 12">
            <a:extLst>
              <a:ext uri="{FF2B5EF4-FFF2-40B4-BE49-F238E27FC236}">
                <a16:creationId xmlns:a16="http://schemas.microsoft.com/office/drawing/2014/main" id="{A33135AA-4F84-DAA7-13DD-4D3DACF152A9}"/>
              </a:ext>
            </a:extLst>
          </p:cNvPr>
          <p:cNvSpPr txBox="1"/>
          <p:nvPr/>
        </p:nvSpPr>
        <p:spPr>
          <a:xfrm>
            <a:off x="71250" y="837547"/>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4" name="テキスト ボックス 13">
            <a:extLst>
              <a:ext uri="{FF2B5EF4-FFF2-40B4-BE49-F238E27FC236}">
                <a16:creationId xmlns:a16="http://schemas.microsoft.com/office/drawing/2014/main" id="{77A39634-49A9-A438-693A-B121A30512D2}"/>
              </a:ext>
            </a:extLst>
          </p:cNvPr>
          <p:cNvSpPr txBox="1"/>
          <p:nvPr/>
        </p:nvSpPr>
        <p:spPr>
          <a:xfrm>
            <a:off x="501035" y="833321"/>
            <a:ext cx="8557723" cy="400110"/>
          </a:xfrm>
          <a:prstGeom prst="rect">
            <a:avLst/>
          </a:prstGeom>
          <a:noFill/>
        </p:spPr>
        <p:txBody>
          <a:bodyPr wrap="square" rtlCol="0">
            <a:spAutoFit/>
          </a:bodyPr>
          <a:lstStyle/>
          <a:p>
            <a:r>
              <a:rPr lang="en-US" altLang="ja-JP" sz="2000" dirty="0"/>
              <a:t>Annual and seasonal temperature trend (</a:t>
            </a:r>
            <a:r>
              <a:rPr lang="ja-JP" altLang="en-US" sz="2000">
                <a:latin typeface="Helvetica" pitchFamily="2" charset="0"/>
              </a:rPr>
              <a:t>℃</a:t>
            </a:r>
            <a:r>
              <a:rPr lang="en-US" altLang="ja-JP" sz="2000" dirty="0">
                <a:latin typeface="Helvetica" pitchFamily="2" charset="0"/>
              </a:rPr>
              <a:t> decade</a:t>
            </a:r>
            <a:r>
              <a:rPr lang="en-US" altLang="ja-JP" sz="2000" baseline="30000" dirty="0">
                <a:latin typeface="Helvetica" pitchFamily="2" charset="0"/>
              </a:rPr>
              <a:t>-1</a:t>
            </a:r>
            <a:r>
              <a:rPr lang="en-US" altLang="ja-JP" sz="2000" dirty="0"/>
              <a:t>)for 1993-2022</a:t>
            </a:r>
            <a:endParaRPr kumimoji="1" lang="ja-JP" altLang="en-US" sz="2000"/>
          </a:p>
        </p:txBody>
      </p:sp>
      <p:graphicFrame>
        <p:nvGraphicFramePr>
          <p:cNvPr id="2" name="表 2">
            <a:extLst>
              <a:ext uri="{FF2B5EF4-FFF2-40B4-BE49-F238E27FC236}">
                <a16:creationId xmlns:a16="http://schemas.microsoft.com/office/drawing/2014/main" id="{BEEF2B0B-6740-79F7-6E3E-C74E2B138A96}"/>
              </a:ext>
            </a:extLst>
          </p:cNvPr>
          <p:cNvGraphicFramePr>
            <a:graphicFrameLocks noGrp="1"/>
          </p:cNvGraphicFramePr>
          <p:nvPr>
            <p:extLst>
              <p:ext uri="{D42A27DB-BD31-4B8C-83A1-F6EECF244321}">
                <p14:modId xmlns:p14="http://schemas.microsoft.com/office/powerpoint/2010/main" val="6038091"/>
              </p:ext>
            </p:extLst>
          </p:nvPr>
        </p:nvGraphicFramePr>
        <p:xfrm>
          <a:off x="263472" y="1310546"/>
          <a:ext cx="8508569" cy="2553182"/>
        </p:xfrm>
        <a:graphic>
          <a:graphicData uri="http://schemas.openxmlformats.org/drawingml/2006/table">
            <a:tbl>
              <a:tblPr firstRow="1" bandRow="1">
                <a:tableStyleId>{5C22544A-7EE6-4342-B048-85BDC9FD1C3A}</a:tableStyleId>
              </a:tblPr>
              <a:tblGrid>
                <a:gridCol w="1712562">
                  <a:extLst>
                    <a:ext uri="{9D8B030D-6E8A-4147-A177-3AD203B41FA5}">
                      <a16:colId xmlns:a16="http://schemas.microsoft.com/office/drawing/2014/main" val="2982301989"/>
                    </a:ext>
                  </a:extLst>
                </a:gridCol>
                <a:gridCol w="1379350">
                  <a:extLst>
                    <a:ext uri="{9D8B030D-6E8A-4147-A177-3AD203B41FA5}">
                      <a16:colId xmlns:a16="http://schemas.microsoft.com/office/drawing/2014/main" val="1683312482"/>
                    </a:ext>
                  </a:extLst>
                </a:gridCol>
                <a:gridCol w="1363850">
                  <a:extLst>
                    <a:ext uri="{9D8B030D-6E8A-4147-A177-3AD203B41FA5}">
                      <a16:colId xmlns:a16="http://schemas.microsoft.com/office/drawing/2014/main" val="1061984334"/>
                    </a:ext>
                  </a:extLst>
                </a:gridCol>
                <a:gridCol w="1348353">
                  <a:extLst>
                    <a:ext uri="{9D8B030D-6E8A-4147-A177-3AD203B41FA5}">
                      <a16:colId xmlns:a16="http://schemas.microsoft.com/office/drawing/2014/main" val="1786179614"/>
                    </a:ext>
                  </a:extLst>
                </a:gridCol>
                <a:gridCol w="1356102">
                  <a:extLst>
                    <a:ext uri="{9D8B030D-6E8A-4147-A177-3AD203B41FA5}">
                      <a16:colId xmlns:a16="http://schemas.microsoft.com/office/drawing/2014/main" val="176171091"/>
                    </a:ext>
                  </a:extLst>
                </a:gridCol>
                <a:gridCol w="1348352">
                  <a:extLst>
                    <a:ext uri="{9D8B030D-6E8A-4147-A177-3AD203B41FA5}">
                      <a16:colId xmlns:a16="http://schemas.microsoft.com/office/drawing/2014/main" val="866932131"/>
                    </a:ext>
                  </a:extLst>
                </a:gridCol>
              </a:tblGrid>
              <a:tr h="577474">
                <a:tc>
                  <a:txBody>
                    <a:bodyPr/>
                    <a:lstStyle/>
                    <a:p>
                      <a:r>
                        <a:rPr kumimoji="1" lang="en-US" altLang="ja-JP" dirty="0"/>
                        <a:t>Station</a:t>
                      </a:r>
                      <a:endParaRPr kumimoji="1" lang="ja-JP" altLang="en-US"/>
                    </a:p>
                  </a:txBody>
                  <a:tcPr/>
                </a:tc>
                <a:tc>
                  <a:txBody>
                    <a:bodyPr/>
                    <a:lstStyle/>
                    <a:p>
                      <a:r>
                        <a:rPr kumimoji="1" lang="en-US" altLang="ja-JP" dirty="0"/>
                        <a:t>Annual</a:t>
                      </a:r>
                      <a:endParaRPr kumimoji="1" lang="ja-JP" altLang="en-US"/>
                    </a:p>
                  </a:txBody>
                  <a:tcPr/>
                </a:tc>
                <a:tc>
                  <a:txBody>
                    <a:bodyPr/>
                    <a:lstStyle/>
                    <a:p>
                      <a:r>
                        <a:rPr kumimoji="1" lang="en-US" altLang="ja-JP" dirty="0"/>
                        <a:t>Spring</a:t>
                      </a:r>
                      <a:endParaRPr kumimoji="1" lang="ja-JP" altLang="en-US"/>
                    </a:p>
                  </a:txBody>
                  <a:tcPr/>
                </a:tc>
                <a:tc>
                  <a:txBody>
                    <a:bodyPr/>
                    <a:lstStyle/>
                    <a:p>
                      <a:r>
                        <a:rPr kumimoji="1" lang="en-US" altLang="ja-JP" dirty="0"/>
                        <a:t>Summer</a:t>
                      </a:r>
                      <a:endParaRPr kumimoji="1" lang="ja-JP" altLang="en-US"/>
                    </a:p>
                  </a:txBody>
                  <a:tcPr/>
                </a:tc>
                <a:tc>
                  <a:txBody>
                    <a:bodyPr/>
                    <a:lstStyle/>
                    <a:p>
                      <a:r>
                        <a:rPr kumimoji="1" lang="en-US" altLang="ja-JP" dirty="0"/>
                        <a:t>Autumn</a:t>
                      </a:r>
                      <a:endParaRPr kumimoji="1" lang="ja-JP" altLang="en-US"/>
                    </a:p>
                  </a:txBody>
                  <a:tcPr/>
                </a:tc>
                <a:tc>
                  <a:txBody>
                    <a:bodyPr/>
                    <a:lstStyle/>
                    <a:p>
                      <a:r>
                        <a:rPr kumimoji="1" lang="en-US" altLang="ja-JP" dirty="0"/>
                        <a:t>Winter</a:t>
                      </a:r>
                      <a:endParaRPr kumimoji="1" lang="ja-JP" altLang="en-US"/>
                    </a:p>
                  </a:txBody>
                  <a:tcPr/>
                </a:tc>
                <a:extLst>
                  <a:ext uri="{0D108BD9-81ED-4DB2-BD59-A6C34878D82A}">
                    <a16:rowId xmlns:a16="http://schemas.microsoft.com/office/drawing/2014/main" val="1252651711"/>
                  </a:ext>
                </a:extLst>
              </a:tr>
              <a:tr h="692447">
                <a:tc>
                  <a:txBody>
                    <a:bodyPr/>
                    <a:lstStyle/>
                    <a:p>
                      <a:r>
                        <a:rPr kumimoji="1" lang="en-US" altLang="ja-JP" dirty="0"/>
                        <a:t>Relay Station</a:t>
                      </a:r>
                      <a:endParaRPr kumimoji="1" lang="ja-JP" altLang="en-US"/>
                    </a:p>
                  </a:txBody>
                  <a:tcPr anchor="ctr"/>
                </a:tc>
                <a:tc>
                  <a:txBody>
                    <a:bodyPr/>
                    <a:lstStyle/>
                    <a:p>
                      <a:r>
                        <a:rPr kumimoji="1" lang="en-US" altLang="ja-JP" b="1" dirty="0"/>
                        <a:t>0.49±0.45</a:t>
                      </a:r>
                      <a:endParaRPr kumimoji="1" lang="ja-JP" altLang="en-US" b="1"/>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solidFill>
                            <a:srgbClr val="FF0000"/>
                          </a:solidFill>
                        </a:rPr>
                        <a:t>0.89±0.57</a:t>
                      </a:r>
                      <a:endParaRPr kumimoji="1" lang="ja-JP" altLang="en-US" b="1">
                        <a:solidFill>
                          <a:srgbClr val="FF0000"/>
                        </a:solidFill>
                      </a:endParaRPr>
                    </a:p>
                  </a:txBody>
                  <a:tcPr anchor="ctr"/>
                </a:tc>
                <a:tc>
                  <a:txBody>
                    <a:bodyPr/>
                    <a:lstStyle/>
                    <a:p>
                      <a:r>
                        <a:rPr kumimoji="1" lang="en-US" altLang="ja-JP" b="1" dirty="0"/>
                        <a:t>0.57±0.56</a:t>
                      </a:r>
                      <a:endParaRPr kumimoji="1" lang="ja-JP" altLang="en-US" b="1"/>
                    </a:p>
                  </a:txBody>
                  <a:tcPr anchor="ctr"/>
                </a:tc>
                <a:tc>
                  <a:txBody>
                    <a:bodyPr/>
                    <a:lstStyle/>
                    <a:p>
                      <a:r>
                        <a:rPr kumimoji="1" lang="en-US" altLang="ja-JP" b="1" dirty="0"/>
                        <a:t>0.57±0.78</a:t>
                      </a:r>
                      <a:endParaRPr kumimoji="1" lang="ja-JP" altLang="en-US" b="1"/>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-0.05±1.04</a:t>
                      </a:r>
                      <a:endParaRPr kumimoji="1" lang="ja-JP" altLang="en-US"/>
                    </a:p>
                  </a:txBody>
                  <a:tcPr anchor="ctr"/>
                </a:tc>
                <a:extLst>
                  <a:ext uri="{0D108BD9-81ED-4DB2-BD59-A6C34878D82A}">
                    <a16:rowId xmlns:a16="http://schemas.microsoft.com/office/drawing/2014/main" val="268434048"/>
                  </a:ext>
                </a:extLst>
              </a:tr>
              <a:tr h="643181">
                <a:tc>
                  <a:txBody>
                    <a:bodyPr/>
                    <a:lstStyle/>
                    <a:p>
                      <a:r>
                        <a:rPr kumimoji="1" lang="en-US" altLang="ja-JP" dirty="0"/>
                        <a:t>Vostok</a:t>
                      </a:r>
                      <a:endParaRPr kumimoji="1" lang="ja-JP" altLang="en-US"/>
                    </a:p>
                  </a:txBody>
                  <a:tcPr anchor="ctr"/>
                </a:tc>
                <a:tc>
                  <a:txBody>
                    <a:bodyPr/>
                    <a:lstStyle/>
                    <a:p>
                      <a:r>
                        <a:rPr kumimoji="1" lang="en-US" altLang="ja-JP" b="1" dirty="0"/>
                        <a:t>0.53±0.41</a:t>
                      </a:r>
                      <a:endParaRPr kumimoji="1" lang="ja-JP" altLang="en-US" b="1"/>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a:solidFill>
                            <a:srgbClr val="FF0000"/>
                          </a:solidFill>
                        </a:rPr>
                        <a:t>1.05±0.55</a:t>
                      </a:r>
                      <a:endParaRPr kumimoji="1" lang="ja-JP" altLang="en-US" b="1">
                        <a:solidFill>
                          <a:srgbClr val="FF0000"/>
                        </a:solidFill>
                      </a:endParaRPr>
                    </a:p>
                  </a:txBody>
                  <a:tcPr anchor="ctr"/>
                </a:tc>
                <a:tc>
                  <a:txBody>
                    <a:bodyPr/>
                    <a:lstStyle/>
                    <a:p>
                      <a:r>
                        <a:rPr kumimoji="1" lang="en-US" altLang="ja-JP" dirty="0"/>
                        <a:t>0.45±0.46</a:t>
                      </a:r>
                      <a:endParaRPr kumimoji="1" lang="ja-JP" altLang="en-US"/>
                    </a:p>
                  </a:txBody>
                  <a:tcPr anchor="ctr"/>
                </a:tc>
                <a:tc>
                  <a:txBody>
                    <a:bodyPr/>
                    <a:lstStyle/>
                    <a:p>
                      <a:r>
                        <a:rPr kumimoji="1" lang="en-US" altLang="ja-JP" dirty="0"/>
                        <a:t>0.44±0.70</a:t>
                      </a:r>
                      <a:endParaRPr kumimoji="1" lang="ja-JP" altLang="en-US"/>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0.35±0.93</a:t>
                      </a:r>
                      <a:endParaRPr kumimoji="1" lang="ja-JP" altLang="en-US"/>
                    </a:p>
                  </a:txBody>
                  <a:tcPr anchor="ctr"/>
                </a:tc>
                <a:extLst>
                  <a:ext uri="{0D108BD9-81ED-4DB2-BD59-A6C34878D82A}">
                    <a16:rowId xmlns:a16="http://schemas.microsoft.com/office/drawing/2014/main" val="4116958082"/>
                  </a:ext>
                </a:extLst>
              </a:tr>
              <a:tr h="577474">
                <a:tc>
                  <a:txBody>
                    <a:bodyPr/>
                    <a:lstStyle/>
                    <a:p>
                      <a:r>
                        <a:rPr kumimoji="1" lang="en-US" altLang="ja-JP" dirty="0"/>
                        <a:t>Amundsen-Scott</a:t>
                      </a:r>
                    </a:p>
                  </a:txBody>
                  <a:tcPr anchor="ctr"/>
                </a:tc>
                <a:tc>
                  <a:txBody>
                    <a:bodyPr/>
                    <a:lstStyle/>
                    <a:p>
                      <a:r>
                        <a:rPr kumimoji="1" lang="en-US" altLang="ja-JP" b="1" dirty="0">
                          <a:solidFill>
                            <a:srgbClr val="FF0000"/>
                          </a:solidFill>
                        </a:rPr>
                        <a:t>0.56±0.36</a:t>
                      </a:r>
                      <a:endParaRPr kumimoji="1" lang="ja-JP" altLang="en-US" b="1">
                        <a:solidFill>
                          <a:srgbClr val="FF0000"/>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0.51±0.59</a:t>
                      </a:r>
                      <a:endParaRPr kumimoji="1" lang="ja-JP" altLang="en-US"/>
                    </a:p>
                  </a:txBody>
                  <a:tcPr anchor="ctr"/>
                </a:tc>
                <a:tc>
                  <a:txBody>
                    <a:bodyPr/>
                    <a:lstStyle/>
                    <a:p>
                      <a:r>
                        <a:rPr kumimoji="1" lang="en-US" altLang="ja-JP" b="1" dirty="0"/>
                        <a:t>0.76±0.55</a:t>
                      </a:r>
                      <a:endParaRPr kumimoji="1" lang="ja-JP" altLang="en-US" b="1"/>
                    </a:p>
                  </a:txBody>
                  <a:tcPr anchor="ctr"/>
                </a:tc>
                <a:tc>
                  <a:txBody>
                    <a:bodyPr/>
                    <a:lstStyle/>
                    <a:p>
                      <a:r>
                        <a:rPr kumimoji="1" lang="en-US" altLang="ja-JP" b="1" dirty="0"/>
                        <a:t>0.62±0.61</a:t>
                      </a:r>
                      <a:endParaRPr kumimoji="1" lang="ja-JP" altLang="en-US" b="1"/>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0.38±0.83</a:t>
                      </a:r>
                      <a:endParaRPr kumimoji="1" lang="ja-JP" altLang="en-US"/>
                    </a:p>
                  </a:txBody>
                  <a:tcPr anchor="ctr"/>
                </a:tc>
                <a:extLst>
                  <a:ext uri="{0D108BD9-81ED-4DB2-BD59-A6C34878D82A}">
                    <a16:rowId xmlns:a16="http://schemas.microsoft.com/office/drawing/2014/main" val="2256803190"/>
                  </a:ext>
                </a:extLst>
              </a:tr>
            </a:tbl>
          </a:graphicData>
        </a:graphic>
      </p:graphicFrame>
      <p:sp>
        <p:nvSpPr>
          <p:cNvPr id="4" name="テキスト ボックス 3">
            <a:extLst>
              <a:ext uri="{FF2B5EF4-FFF2-40B4-BE49-F238E27FC236}">
                <a16:creationId xmlns:a16="http://schemas.microsoft.com/office/drawing/2014/main" id="{56F286F2-FB9E-E239-7A2B-95985C4DC8BE}"/>
              </a:ext>
            </a:extLst>
          </p:cNvPr>
          <p:cNvSpPr txBox="1"/>
          <p:nvPr/>
        </p:nvSpPr>
        <p:spPr>
          <a:xfrm>
            <a:off x="325464" y="3905573"/>
            <a:ext cx="8229600" cy="369332"/>
          </a:xfrm>
          <a:prstGeom prst="rect">
            <a:avLst/>
          </a:prstGeom>
          <a:noFill/>
        </p:spPr>
        <p:txBody>
          <a:bodyPr wrap="square" rtlCol="0">
            <a:spAutoFit/>
          </a:bodyPr>
          <a:lstStyle/>
          <a:p>
            <a:r>
              <a:rPr kumimoji="1" lang="en-US" altLang="ja-JP" dirty="0"/>
              <a:t>Significance is indicated as bold (</a:t>
            </a:r>
            <a:r>
              <a:rPr kumimoji="1" lang="en-US" altLang="ja-JP" i="1" dirty="0"/>
              <a:t>p &lt; .05</a:t>
            </a:r>
            <a:r>
              <a:rPr kumimoji="1" lang="en-US" altLang="ja-JP" dirty="0"/>
              <a:t>) and red bold (</a:t>
            </a:r>
            <a:r>
              <a:rPr kumimoji="1" lang="en-US" altLang="ja-JP" i="1" dirty="0"/>
              <a:t>p &lt; .01</a:t>
            </a:r>
            <a:r>
              <a:rPr kumimoji="1" lang="en-US" altLang="ja-JP" dirty="0"/>
              <a:t>).</a:t>
            </a:r>
            <a:endParaRPr kumimoji="1" lang="ja-JP" altLang="en-US"/>
          </a:p>
        </p:txBody>
      </p:sp>
      <p:sp>
        <p:nvSpPr>
          <p:cNvPr id="6" name="テキスト ボックス 5">
            <a:extLst>
              <a:ext uri="{FF2B5EF4-FFF2-40B4-BE49-F238E27FC236}">
                <a16:creationId xmlns:a16="http://schemas.microsoft.com/office/drawing/2014/main" id="{76F84E39-1035-AE91-B383-FA161840017E}"/>
              </a:ext>
            </a:extLst>
          </p:cNvPr>
          <p:cNvSpPr txBox="1"/>
          <p:nvPr/>
        </p:nvSpPr>
        <p:spPr>
          <a:xfrm>
            <a:off x="258229" y="4899041"/>
            <a:ext cx="8885771" cy="369332"/>
          </a:xfrm>
          <a:prstGeom prst="rect">
            <a:avLst/>
          </a:prstGeom>
          <a:noFill/>
        </p:spPr>
        <p:txBody>
          <a:bodyPr wrap="square" rtlCol="0">
            <a:spAutoFit/>
          </a:bodyPr>
          <a:lstStyle/>
          <a:p>
            <a:r>
              <a:rPr lang="en-US" altLang="ja-JP" dirty="0"/>
              <a:t>- Warming occurred in every season (except for winter) at Relay Station.</a:t>
            </a:r>
            <a:endParaRPr kumimoji="1" lang="ja-JP" altLang="en-US"/>
          </a:p>
        </p:txBody>
      </p:sp>
      <p:sp>
        <p:nvSpPr>
          <p:cNvPr id="7" name="テキスト ボックス 6">
            <a:extLst>
              <a:ext uri="{FF2B5EF4-FFF2-40B4-BE49-F238E27FC236}">
                <a16:creationId xmlns:a16="http://schemas.microsoft.com/office/drawing/2014/main" id="{BD73F4EC-35F6-C8E0-607B-B035F7395D4F}"/>
              </a:ext>
            </a:extLst>
          </p:cNvPr>
          <p:cNvSpPr txBox="1"/>
          <p:nvPr/>
        </p:nvSpPr>
        <p:spPr>
          <a:xfrm>
            <a:off x="232399" y="5384654"/>
            <a:ext cx="8885771" cy="400110"/>
          </a:xfrm>
          <a:prstGeom prst="rect">
            <a:avLst/>
          </a:prstGeom>
          <a:noFill/>
        </p:spPr>
        <p:txBody>
          <a:bodyPr wrap="square" rtlCol="0">
            <a:spAutoFit/>
          </a:bodyPr>
          <a:lstStyle/>
          <a:p>
            <a:r>
              <a:rPr lang="en-US" altLang="ja-JP" sz="2000" dirty="0"/>
              <a:t>- The strongest warming was spring (0.89±0.57).</a:t>
            </a:r>
            <a:endParaRPr kumimoji="1" lang="ja-JP" altLang="en-US" sz="2000"/>
          </a:p>
        </p:txBody>
      </p:sp>
      <p:sp>
        <p:nvSpPr>
          <p:cNvPr id="8" name="テキスト ボックス 7">
            <a:extLst>
              <a:ext uri="{FF2B5EF4-FFF2-40B4-BE49-F238E27FC236}">
                <a16:creationId xmlns:a16="http://schemas.microsoft.com/office/drawing/2014/main" id="{A101E9B8-ABEE-5162-ADC6-6D2BCE16341B}"/>
              </a:ext>
            </a:extLst>
          </p:cNvPr>
          <p:cNvSpPr txBox="1"/>
          <p:nvPr/>
        </p:nvSpPr>
        <p:spPr>
          <a:xfrm>
            <a:off x="408045" y="5854770"/>
            <a:ext cx="8487981" cy="707886"/>
          </a:xfrm>
          <a:prstGeom prst="rect">
            <a:avLst/>
          </a:prstGeom>
          <a:noFill/>
        </p:spPr>
        <p:txBody>
          <a:bodyPr wrap="square" rtlCol="0">
            <a:spAutoFit/>
          </a:bodyPr>
          <a:lstStyle/>
          <a:p>
            <a:r>
              <a:rPr lang="en-US" altLang="ja-JP" sz="2000" dirty="0"/>
              <a:t>The correlation between annual mean at Relay Station and the other stations is low (R</a:t>
            </a:r>
            <a:r>
              <a:rPr lang="en-US" altLang="ja-JP" sz="2000" baseline="30000" dirty="0"/>
              <a:t>2</a:t>
            </a:r>
            <a:r>
              <a:rPr lang="en-US" altLang="ja-JP" sz="2000" dirty="0"/>
              <a:t> &lt; 0.50).</a:t>
            </a:r>
            <a:endParaRPr kumimoji="1" lang="ja-JP" altLang="en-US" sz="2000"/>
          </a:p>
        </p:txBody>
      </p:sp>
      <p:sp>
        <p:nvSpPr>
          <p:cNvPr id="9" name="テキスト ボックス 8">
            <a:extLst>
              <a:ext uri="{FF2B5EF4-FFF2-40B4-BE49-F238E27FC236}">
                <a16:creationId xmlns:a16="http://schemas.microsoft.com/office/drawing/2014/main" id="{74DCDD0C-7444-D0D5-8859-F6BE803EBA46}"/>
              </a:ext>
            </a:extLst>
          </p:cNvPr>
          <p:cNvSpPr txBox="1"/>
          <p:nvPr/>
        </p:nvSpPr>
        <p:spPr>
          <a:xfrm>
            <a:off x="229818" y="5808275"/>
            <a:ext cx="351370" cy="400110"/>
          </a:xfrm>
          <a:prstGeom prst="rect">
            <a:avLst/>
          </a:prstGeom>
          <a:noFill/>
        </p:spPr>
        <p:txBody>
          <a:bodyPr wrap="square" rtlCol="0">
            <a:spAutoFit/>
          </a:bodyPr>
          <a:lstStyle/>
          <a:p>
            <a:r>
              <a:rPr lang="en-US" altLang="ja-JP" sz="2000" dirty="0"/>
              <a:t>-</a:t>
            </a:r>
            <a:endParaRPr kumimoji="1" lang="ja-JP" altLang="en-US" sz="2000"/>
          </a:p>
        </p:txBody>
      </p:sp>
      <p:sp>
        <p:nvSpPr>
          <p:cNvPr id="10" name="テキスト ボックス 9">
            <a:extLst>
              <a:ext uri="{FF2B5EF4-FFF2-40B4-BE49-F238E27FC236}">
                <a16:creationId xmlns:a16="http://schemas.microsoft.com/office/drawing/2014/main" id="{19FD21B8-D2A5-0D73-5DC0-D55AFA4B2B92}"/>
              </a:ext>
            </a:extLst>
          </p:cNvPr>
          <p:cNvSpPr txBox="1"/>
          <p:nvPr/>
        </p:nvSpPr>
        <p:spPr>
          <a:xfrm>
            <a:off x="147234" y="4494508"/>
            <a:ext cx="3611106" cy="369332"/>
          </a:xfrm>
          <a:prstGeom prst="rect">
            <a:avLst/>
          </a:prstGeom>
          <a:noFill/>
        </p:spPr>
        <p:txBody>
          <a:bodyPr wrap="square" rtlCol="0">
            <a:spAutoFit/>
          </a:bodyPr>
          <a:lstStyle/>
          <a:p>
            <a:r>
              <a:rPr kumimoji="1" lang="en-US" altLang="ja-JP" b="1" dirty="0"/>
              <a:t>Summary of trend analysis</a:t>
            </a:r>
            <a:endParaRPr kumimoji="1" lang="ja-JP" altLang="en-US" b="1"/>
          </a:p>
        </p:txBody>
      </p:sp>
    </p:spTree>
    <p:extLst>
      <p:ext uri="{BB962C8B-B14F-4D97-AF65-F5344CB8AC3E}">
        <p14:creationId xmlns:p14="http://schemas.microsoft.com/office/powerpoint/2010/main" val="2451864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DAA76503-8AB3-8646-AC67-5822C18DDE2F}"/>
              </a:ext>
            </a:extLst>
          </p:cNvPr>
          <p:cNvSpPr>
            <a:spLocks noChangeArrowheads="1"/>
          </p:cNvSpPr>
          <p:nvPr/>
        </p:nvSpPr>
        <p:spPr bwMode="auto">
          <a:xfrm>
            <a:off x="0" y="0"/>
            <a:ext cx="9144000" cy="707945"/>
          </a:xfrm>
          <a:prstGeom prst="rect">
            <a:avLst/>
          </a:prstGeom>
          <a:solidFill>
            <a:srgbClr val="000090"/>
          </a:solidFill>
          <a:ln w="9525">
            <a:noFill/>
            <a:miter lim="800000"/>
            <a:headEnd/>
            <a:tailEnd/>
          </a:ln>
        </p:spPr>
        <p:txBody>
          <a:bodyPr wrap="none" anchor="ctr">
            <a:prstTxWarp prst="textNoShape">
              <a:avLst/>
            </a:prstTxWarp>
          </a:bodyPr>
          <a:lstStyle/>
          <a:p>
            <a:endParaRPr lang="ja-JP" altLang="en-US" sz="1350">
              <a:latin typeface="Calibri" pitchFamily="-106" charset="0"/>
            </a:endParaRPr>
          </a:p>
        </p:txBody>
      </p:sp>
      <p:sp>
        <p:nvSpPr>
          <p:cNvPr id="6" name="テキスト ボックス 5">
            <a:extLst>
              <a:ext uri="{FF2B5EF4-FFF2-40B4-BE49-F238E27FC236}">
                <a16:creationId xmlns:a16="http://schemas.microsoft.com/office/drawing/2014/main" id="{4A13D3F0-D82F-A946-BAA6-91C0917FC493}"/>
              </a:ext>
            </a:extLst>
          </p:cNvPr>
          <p:cNvSpPr txBox="1"/>
          <p:nvPr/>
        </p:nvSpPr>
        <p:spPr>
          <a:xfrm>
            <a:off x="361931" y="107428"/>
            <a:ext cx="8151604" cy="523220"/>
          </a:xfrm>
          <a:prstGeom prst="rect">
            <a:avLst/>
          </a:prstGeom>
          <a:noFill/>
        </p:spPr>
        <p:txBody>
          <a:bodyPr wrap="square" rtlCol="0">
            <a:spAutoFit/>
          </a:bodyPr>
          <a:lstStyle/>
          <a:p>
            <a:pPr algn="ctr"/>
            <a:r>
              <a:rPr lang="en-US" altLang="ja-JP" sz="2800" b="1" dirty="0">
                <a:solidFill>
                  <a:schemeClr val="bg1"/>
                </a:solidFill>
                <a:latin typeface="Helvetica" pitchFamily="2" charset="0"/>
                <a:ea typeface="Hiragino Kaku Gothic Pro W3" panose="020B0300000000000000" pitchFamily="34" charset="-128"/>
              </a:rPr>
              <a:t>Take home messages</a:t>
            </a:r>
            <a:endParaRPr kumimoji="1" lang="ja-JP" altLang="en-US" sz="2800" b="1">
              <a:solidFill>
                <a:schemeClr val="bg1"/>
              </a:solidFill>
              <a:latin typeface="Helvetica" pitchFamily="2" charset="0"/>
              <a:ea typeface="Hiragino Kaku Gothic Pro W3" panose="020B0300000000000000" pitchFamily="34" charset="-128"/>
            </a:endParaRPr>
          </a:p>
        </p:txBody>
      </p:sp>
      <p:sp>
        <p:nvSpPr>
          <p:cNvPr id="5" name="テキスト ボックス 4">
            <a:extLst>
              <a:ext uri="{FF2B5EF4-FFF2-40B4-BE49-F238E27FC236}">
                <a16:creationId xmlns:a16="http://schemas.microsoft.com/office/drawing/2014/main" id="{78E52774-8173-B64F-BB48-61E7B5A8C64B}"/>
              </a:ext>
            </a:extLst>
          </p:cNvPr>
          <p:cNvSpPr txBox="1"/>
          <p:nvPr/>
        </p:nvSpPr>
        <p:spPr>
          <a:xfrm>
            <a:off x="560993" y="867123"/>
            <a:ext cx="8288038" cy="830997"/>
          </a:xfrm>
          <a:prstGeom prst="rect">
            <a:avLst/>
          </a:prstGeom>
          <a:noFill/>
        </p:spPr>
        <p:txBody>
          <a:bodyPr wrap="square" rtlCol="0">
            <a:spAutoFit/>
          </a:bodyPr>
          <a:lstStyle/>
          <a:p>
            <a:r>
              <a:rPr kumimoji="1" lang="en-US" altLang="ja-JP" sz="2400" dirty="0">
                <a:latin typeface="Helvetica" pitchFamily="2" charset="0"/>
              </a:rPr>
              <a:t>A complete 30-year long SAT record at Relay Station is created using all of AWS observations. </a:t>
            </a:r>
            <a:endParaRPr kumimoji="1" lang="ja-JP" altLang="en-US" sz="2400">
              <a:latin typeface="Helvetica" pitchFamily="2" charset="0"/>
            </a:endParaRPr>
          </a:p>
        </p:txBody>
      </p:sp>
      <p:sp>
        <p:nvSpPr>
          <p:cNvPr id="11" name="テキスト ボックス 10">
            <a:extLst>
              <a:ext uri="{FF2B5EF4-FFF2-40B4-BE49-F238E27FC236}">
                <a16:creationId xmlns:a16="http://schemas.microsoft.com/office/drawing/2014/main" id="{17EDCAF1-78D7-3446-A7B3-82428CF99E0B}"/>
              </a:ext>
            </a:extLst>
          </p:cNvPr>
          <p:cNvSpPr txBox="1"/>
          <p:nvPr/>
        </p:nvSpPr>
        <p:spPr>
          <a:xfrm>
            <a:off x="156926" y="915710"/>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5" name="テキスト ボックス 14">
            <a:extLst>
              <a:ext uri="{FF2B5EF4-FFF2-40B4-BE49-F238E27FC236}">
                <a16:creationId xmlns:a16="http://schemas.microsoft.com/office/drawing/2014/main" id="{179D2AB5-F9C6-A84A-A02F-13EC65A87AAF}"/>
              </a:ext>
            </a:extLst>
          </p:cNvPr>
          <p:cNvSpPr txBox="1"/>
          <p:nvPr/>
        </p:nvSpPr>
        <p:spPr>
          <a:xfrm>
            <a:off x="544017" y="2973678"/>
            <a:ext cx="8288038" cy="830997"/>
          </a:xfrm>
          <a:prstGeom prst="rect">
            <a:avLst/>
          </a:prstGeom>
          <a:noFill/>
        </p:spPr>
        <p:txBody>
          <a:bodyPr wrap="square" rtlCol="0">
            <a:spAutoFit/>
          </a:bodyPr>
          <a:lstStyle/>
          <a:p>
            <a:r>
              <a:rPr kumimoji="1" lang="en-US" altLang="ja-JP" sz="2400" dirty="0">
                <a:latin typeface="Helvetica" pitchFamily="2" charset="0"/>
              </a:rPr>
              <a:t>ERA5 seems not to assimilate the UW-AWS observations in the interior DLM.</a:t>
            </a:r>
            <a:endParaRPr kumimoji="1" lang="ja-JP" altLang="en-US" sz="2400">
              <a:latin typeface="Helvetica" pitchFamily="2" charset="0"/>
            </a:endParaRPr>
          </a:p>
        </p:txBody>
      </p:sp>
      <p:sp>
        <p:nvSpPr>
          <p:cNvPr id="18" name="テキスト ボックス 17">
            <a:extLst>
              <a:ext uri="{FF2B5EF4-FFF2-40B4-BE49-F238E27FC236}">
                <a16:creationId xmlns:a16="http://schemas.microsoft.com/office/drawing/2014/main" id="{4D268602-C6B4-3549-89AE-8347392B662F}"/>
              </a:ext>
            </a:extLst>
          </p:cNvPr>
          <p:cNvSpPr txBox="1"/>
          <p:nvPr/>
        </p:nvSpPr>
        <p:spPr>
          <a:xfrm>
            <a:off x="139950" y="2980323"/>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19" name="テキスト ボックス 18">
            <a:extLst>
              <a:ext uri="{FF2B5EF4-FFF2-40B4-BE49-F238E27FC236}">
                <a16:creationId xmlns:a16="http://schemas.microsoft.com/office/drawing/2014/main" id="{122EE792-B073-7F41-9A68-EDD9FAC214B9}"/>
              </a:ext>
            </a:extLst>
          </p:cNvPr>
          <p:cNvSpPr txBox="1"/>
          <p:nvPr/>
        </p:nvSpPr>
        <p:spPr>
          <a:xfrm>
            <a:off x="519901" y="3951753"/>
            <a:ext cx="8288038" cy="830997"/>
          </a:xfrm>
          <a:prstGeom prst="rect">
            <a:avLst/>
          </a:prstGeom>
          <a:noFill/>
        </p:spPr>
        <p:txBody>
          <a:bodyPr wrap="square" rtlCol="0">
            <a:spAutoFit/>
          </a:bodyPr>
          <a:lstStyle/>
          <a:p>
            <a:r>
              <a:rPr kumimoji="1" lang="en-US" altLang="ja-JP" sz="2400" dirty="0">
                <a:latin typeface="Helvetica" pitchFamily="2" charset="0"/>
              </a:rPr>
              <a:t>All of reanalysis temperature has warm bias that increases with decreasing temperature. </a:t>
            </a:r>
            <a:endParaRPr kumimoji="1" lang="ja-JP" altLang="en-US" sz="2400">
              <a:latin typeface="Helvetica" pitchFamily="2" charset="0"/>
            </a:endParaRPr>
          </a:p>
        </p:txBody>
      </p:sp>
      <p:sp>
        <p:nvSpPr>
          <p:cNvPr id="20" name="テキスト ボックス 19">
            <a:extLst>
              <a:ext uri="{FF2B5EF4-FFF2-40B4-BE49-F238E27FC236}">
                <a16:creationId xmlns:a16="http://schemas.microsoft.com/office/drawing/2014/main" id="{909CFD91-E384-6B49-B4F5-85E14DFF396F}"/>
              </a:ext>
            </a:extLst>
          </p:cNvPr>
          <p:cNvSpPr txBox="1"/>
          <p:nvPr/>
        </p:nvSpPr>
        <p:spPr>
          <a:xfrm>
            <a:off x="115834" y="3958398"/>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21" name="テキスト ボックス 20">
            <a:extLst>
              <a:ext uri="{FF2B5EF4-FFF2-40B4-BE49-F238E27FC236}">
                <a16:creationId xmlns:a16="http://schemas.microsoft.com/office/drawing/2014/main" id="{BA4F0CAA-9380-E24A-B7F8-98F810156CF9}"/>
              </a:ext>
            </a:extLst>
          </p:cNvPr>
          <p:cNvSpPr txBox="1"/>
          <p:nvPr/>
        </p:nvSpPr>
        <p:spPr>
          <a:xfrm>
            <a:off x="539109" y="1965861"/>
            <a:ext cx="8288038" cy="830997"/>
          </a:xfrm>
          <a:prstGeom prst="rect">
            <a:avLst/>
          </a:prstGeom>
          <a:noFill/>
        </p:spPr>
        <p:txBody>
          <a:bodyPr wrap="square" rtlCol="0">
            <a:spAutoFit/>
          </a:bodyPr>
          <a:lstStyle/>
          <a:p>
            <a:r>
              <a:rPr kumimoji="1" lang="en-US" altLang="ja-JP" sz="2400" dirty="0">
                <a:latin typeface="Helvetica" pitchFamily="2" charset="0"/>
              </a:rPr>
              <a:t>At Relay station, the READER monthly temperature before 2010 has systematic cold bias.</a:t>
            </a:r>
            <a:endParaRPr kumimoji="1" lang="ja-JP" altLang="en-US" sz="2400">
              <a:latin typeface="Helvetica" pitchFamily="2" charset="0"/>
            </a:endParaRPr>
          </a:p>
        </p:txBody>
      </p:sp>
      <p:sp>
        <p:nvSpPr>
          <p:cNvPr id="22" name="テキスト ボックス 21">
            <a:extLst>
              <a:ext uri="{FF2B5EF4-FFF2-40B4-BE49-F238E27FC236}">
                <a16:creationId xmlns:a16="http://schemas.microsoft.com/office/drawing/2014/main" id="{F7C6CC7F-179A-CB45-B683-112448CBC737}"/>
              </a:ext>
            </a:extLst>
          </p:cNvPr>
          <p:cNvSpPr txBox="1"/>
          <p:nvPr/>
        </p:nvSpPr>
        <p:spPr>
          <a:xfrm>
            <a:off x="135042" y="1972506"/>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23" name="テキスト ボックス 22">
            <a:extLst>
              <a:ext uri="{FF2B5EF4-FFF2-40B4-BE49-F238E27FC236}">
                <a16:creationId xmlns:a16="http://schemas.microsoft.com/office/drawing/2014/main" id="{0A1948C9-0D79-FA4B-830D-8A6AB49CA465}"/>
              </a:ext>
            </a:extLst>
          </p:cNvPr>
          <p:cNvSpPr txBox="1"/>
          <p:nvPr/>
        </p:nvSpPr>
        <p:spPr>
          <a:xfrm>
            <a:off x="522599" y="5029021"/>
            <a:ext cx="8435664" cy="892552"/>
          </a:xfrm>
          <a:prstGeom prst="rect">
            <a:avLst/>
          </a:prstGeom>
          <a:noFill/>
        </p:spPr>
        <p:txBody>
          <a:bodyPr wrap="square" rtlCol="0">
            <a:spAutoFit/>
          </a:bodyPr>
          <a:lstStyle/>
          <a:p>
            <a:r>
              <a:rPr lang="en-US" altLang="ja-JP" sz="2400" dirty="0">
                <a:latin typeface="Helvetica" pitchFamily="2" charset="0"/>
              </a:rPr>
              <a:t>Over the last 30 years, Relay station has experienced a statistically significant warming of </a:t>
            </a:r>
            <a:r>
              <a:rPr lang="en-US" altLang="ja-JP" sz="2800" dirty="0">
                <a:solidFill>
                  <a:srgbClr val="FF0000"/>
                </a:solidFill>
                <a:latin typeface="Helvetica" pitchFamily="2" charset="0"/>
              </a:rPr>
              <a:t>0.49±0.45</a:t>
            </a:r>
            <a:r>
              <a:rPr lang="ja-JP" altLang="en-US" sz="2400">
                <a:latin typeface="Helvetica" pitchFamily="2" charset="0"/>
              </a:rPr>
              <a:t>℃</a:t>
            </a:r>
            <a:r>
              <a:rPr lang="en-US" altLang="ja-JP" sz="2400" dirty="0">
                <a:latin typeface="Helvetica" pitchFamily="2" charset="0"/>
              </a:rPr>
              <a:t> per decade. </a:t>
            </a:r>
            <a:endParaRPr kumimoji="1" lang="ja-JP" altLang="en-US" sz="2400">
              <a:latin typeface="Helvetica" pitchFamily="2" charset="0"/>
            </a:endParaRPr>
          </a:p>
        </p:txBody>
      </p:sp>
      <p:sp>
        <p:nvSpPr>
          <p:cNvPr id="24" name="テキスト ボックス 23">
            <a:extLst>
              <a:ext uri="{FF2B5EF4-FFF2-40B4-BE49-F238E27FC236}">
                <a16:creationId xmlns:a16="http://schemas.microsoft.com/office/drawing/2014/main" id="{35A4ED92-235A-BF49-A148-F1F2F25AB5BA}"/>
              </a:ext>
            </a:extLst>
          </p:cNvPr>
          <p:cNvSpPr txBox="1"/>
          <p:nvPr/>
        </p:nvSpPr>
        <p:spPr>
          <a:xfrm>
            <a:off x="118532" y="5035666"/>
            <a:ext cx="5199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sp>
        <p:nvSpPr>
          <p:cNvPr id="25" name="スライド番号プレースホルダー 7">
            <a:extLst>
              <a:ext uri="{FF2B5EF4-FFF2-40B4-BE49-F238E27FC236}">
                <a16:creationId xmlns:a16="http://schemas.microsoft.com/office/drawing/2014/main" id="{015743FD-302A-3749-9AFF-65E59800E010}"/>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19</a:t>
            </a:fld>
            <a:endParaRPr lang="ja-JP" altLang="en-US" sz="1200"/>
          </a:p>
        </p:txBody>
      </p:sp>
    </p:spTree>
    <p:extLst>
      <p:ext uri="{BB962C8B-B14F-4D97-AF65-F5344CB8AC3E}">
        <p14:creationId xmlns:p14="http://schemas.microsoft.com/office/powerpoint/2010/main" val="1324414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There is no available SAT data in the interior DML</a:t>
            </a:r>
            <a:endParaRPr lang="en-US" altLang="ja-JP" sz="2800" b="1" baseline="-25000" dirty="0">
              <a:solidFill>
                <a:schemeClr val="bg1"/>
              </a:solidFill>
              <a:latin typeface="Helvetica" pitchFamily="2" charset="0"/>
              <a:ea typeface="+mj-ea"/>
              <a:cs typeface="Helvetica" charset="0"/>
            </a:endParaRPr>
          </a:p>
        </p:txBody>
      </p:sp>
      <p:sp>
        <p:nvSpPr>
          <p:cNvPr id="45" name="テキスト ボックス 44">
            <a:extLst>
              <a:ext uri="{FF2B5EF4-FFF2-40B4-BE49-F238E27FC236}">
                <a16:creationId xmlns:a16="http://schemas.microsoft.com/office/drawing/2014/main" id="{E0BBF00F-6A39-D14B-B1DA-CE7C6F8BAB67}"/>
              </a:ext>
            </a:extLst>
          </p:cNvPr>
          <p:cNvSpPr txBox="1"/>
          <p:nvPr/>
        </p:nvSpPr>
        <p:spPr>
          <a:xfrm>
            <a:off x="583322" y="1058130"/>
            <a:ext cx="7595389" cy="830997"/>
          </a:xfrm>
          <a:prstGeom prst="rect">
            <a:avLst/>
          </a:prstGeom>
          <a:noFill/>
        </p:spPr>
        <p:txBody>
          <a:bodyPr wrap="square" rtlCol="0">
            <a:spAutoFit/>
          </a:bodyPr>
          <a:lstStyle/>
          <a:p>
            <a:r>
              <a:rPr kumimoji="1" lang="en-US" altLang="ja-JP" sz="2400" dirty="0">
                <a:latin typeface="Helvetica" pitchFamily="2" charset="0"/>
              </a:rPr>
              <a:t>Variability and change in SAT is largely unknown in the interior East Antarctica (</a:t>
            </a:r>
            <a:r>
              <a:rPr kumimoji="1" lang="en-US" altLang="ja-JP" sz="2400" dirty="0" err="1">
                <a:latin typeface="Helvetica" pitchFamily="2" charset="0"/>
              </a:rPr>
              <a:t>Dronning</a:t>
            </a:r>
            <a:r>
              <a:rPr kumimoji="1" lang="en-US" altLang="ja-JP" sz="2400" dirty="0">
                <a:latin typeface="Helvetica" pitchFamily="2" charset="0"/>
              </a:rPr>
              <a:t> Maud Land). </a:t>
            </a:r>
            <a:endParaRPr kumimoji="1" lang="ja-JP" altLang="en-US" sz="2400">
              <a:latin typeface="Helvetica" pitchFamily="2" charset="0"/>
            </a:endParaRPr>
          </a:p>
        </p:txBody>
      </p:sp>
      <p:sp>
        <p:nvSpPr>
          <p:cNvPr id="46" name="角丸四角形 45">
            <a:extLst>
              <a:ext uri="{FF2B5EF4-FFF2-40B4-BE49-F238E27FC236}">
                <a16:creationId xmlns:a16="http://schemas.microsoft.com/office/drawing/2014/main" id="{3CCC0DEB-B7E7-4144-93A0-A279FB90EE0E}"/>
              </a:ext>
            </a:extLst>
          </p:cNvPr>
          <p:cNvSpPr/>
          <p:nvPr/>
        </p:nvSpPr>
        <p:spPr>
          <a:xfrm>
            <a:off x="165351" y="913530"/>
            <a:ext cx="8727637" cy="1018509"/>
          </a:xfrm>
          <a:prstGeom prst="roundRect">
            <a:avLst/>
          </a:prstGeom>
          <a:noFill/>
          <a:ln w="254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A0451143-E41E-F04C-B352-0F13FA4FA72E}"/>
              </a:ext>
            </a:extLst>
          </p:cNvPr>
          <p:cNvSpPr txBox="1"/>
          <p:nvPr/>
        </p:nvSpPr>
        <p:spPr>
          <a:xfrm>
            <a:off x="583322" y="690311"/>
            <a:ext cx="1621996" cy="461665"/>
          </a:xfrm>
          <a:prstGeom prst="rect">
            <a:avLst/>
          </a:prstGeom>
          <a:solidFill>
            <a:schemeClr val="bg1"/>
          </a:solidFill>
        </p:spPr>
        <p:txBody>
          <a:bodyPr wrap="square" rtlCol="0">
            <a:spAutoFit/>
          </a:bodyPr>
          <a:lstStyle/>
          <a:p>
            <a:r>
              <a:rPr lang="en-US" altLang="ja-JP" sz="2400" dirty="0">
                <a:latin typeface="Helvetica" pitchFamily="2" charset="0"/>
              </a:rPr>
              <a:t>Motivation</a:t>
            </a:r>
            <a:endParaRPr kumimoji="1" lang="ja-JP" altLang="en-US" sz="2400">
              <a:latin typeface="Helvetica" pitchFamily="2" charset="0"/>
            </a:endParaRPr>
          </a:p>
        </p:txBody>
      </p:sp>
      <p:sp>
        <p:nvSpPr>
          <p:cNvPr id="65" name="スライド番号プレースホルダー 7">
            <a:extLst>
              <a:ext uri="{FF2B5EF4-FFF2-40B4-BE49-F238E27FC236}">
                <a16:creationId xmlns:a16="http://schemas.microsoft.com/office/drawing/2014/main" id="{7E47B87E-9972-1B4E-922E-8CC57515EC5A}"/>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2</a:t>
            </a:fld>
            <a:endParaRPr lang="ja-JP" altLang="en-US" sz="1200"/>
          </a:p>
        </p:txBody>
      </p:sp>
      <p:pic>
        <p:nvPicPr>
          <p:cNvPr id="3" name="図 2">
            <a:extLst>
              <a:ext uri="{FF2B5EF4-FFF2-40B4-BE49-F238E27FC236}">
                <a16:creationId xmlns:a16="http://schemas.microsoft.com/office/drawing/2014/main" id="{C6B52F07-8EC2-89BC-885A-513235015923}"/>
              </a:ext>
            </a:extLst>
          </p:cNvPr>
          <p:cNvPicPr>
            <a:picLocks noChangeAspect="1"/>
          </p:cNvPicPr>
          <p:nvPr/>
        </p:nvPicPr>
        <p:blipFill>
          <a:blip r:embed="rId3"/>
          <a:stretch>
            <a:fillRect/>
          </a:stretch>
        </p:blipFill>
        <p:spPr>
          <a:xfrm>
            <a:off x="517439" y="2347244"/>
            <a:ext cx="3606305" cy="3951406"/>
          </a:xfrm>
          <a:prstGeom prst="rect">
            <a:avLst/>
          </a:prstGeom>
        </p:spPr>
      </p:pic>
      <p:sp>
        <p:nvSpPr>
          <p:cNvPr id="4" name="テキスト ボックス 3">
            <a:extLst>
              <a:ext uri="{FF2B5EF4-FFF2-40B4-BE49-F238E27FC236}">
                <a16:creationId xmlns:a16="http://schemas.microsoft.com/office/drawing/2014/main" id="{1992C07D-8FBB-80CF-9E01-78ECB9EB2216}"/>
              </a:ext>
            </a:extLst>
          </p:cNvPr>
          <p:cNvSpPr txBox="1"/>
          <p:nvPr/>
        </p:nvSpPr>
        <p:spPr>
          <a:xfrm>
            <a:off x="265285" y="2119666"/>
            <a:ext cx="3880065" cy="369332"/>
          </a:xfrm>
          <a:prstGeom prst="rect">
            <a:avLst/>
          </a:prstGeom>
          <a:noFill/>
        </p:spPr>
        <p:txBody>
          <a:bodyPr wrap="square" rtlCol="0">
            <a:spAutoFit/>
          </a:bodyPr>
          <a:lstStyle/>
          <a:p>
            <a:r>
              <a:rPr kumimoji="1" lang="en-US" altLang="ja-JP" dirty="0">
                <a:latin typeface="Helvetica" pitchFamily="2" charset="0"/>
              </a:rPr>
              <a:t>Turner et al. ( Int. J. </a:t>
            </a:r>
            <a:r>
              <a:rPr kumimoji="1" lang="en-US" altLang="ja-JP" dirty="0" err="1">
                <a:latin typeface="Helvetica" pitchFamily="2" charset="0"/>
              </a:rPr>
              <a:t>Climatol</a:t>
            </a:r>
            <a:r>
              <a:rPr kumimoji="1" lang="en-US" altLang="ja-JP" dirty="0">
                <a:latin typeface="Helvetica" pitchFamily="2" charset="0"/>
              </a:rPr>
              <a:t>., 2020)</a:t>
            </a:r>
            <a:endParaRPr kumimoji="1" lang="ja-JP" altLang="en-US">
              <a:latin typeface="Helvetica" pitchFamily="2" charset="0"/>
            </a:endParaRPr>
          </a:p>
        </p:txBody>
      </p:sp>
      <p:pic>
        <p:nvPicPr>
          <p:cNvPr id="7" name="図 6">
            <a:extLst>
              <a:ext uri="{FF2B5EF4-FFF2-40B4-BE49-F238E27FC236}">
                <a16:creationId xmlns:a16="http://schemas.microsoft.com/office/drawing/2014/main" id="{37E7B80D-304E-F685-C63D-BAC9F09BB165}"/>
              </a:ext>
            </a:extLst>
          </p:cNvPr>
          <p:cNvPicPr>
            <a:picLocks noChangeAspect="1"/>
          </p:cNvPicPr>
          <p:nvPr/>
        </p:nvPicPr>
        <p:blipFill>
          <a:blip r:embed="rId4"/>
          <a:stretch>
            <a:fillRect/>
          </a:stretch>
        </p:blipFill>
        <p:spPr>
          <a:xfrm>
            <a:off x="4381016" y="2454793"/>
            <a:ext cx="4169044" cy="3736308"/>
          </a:xfrm>
          <a:prstGeom prst="rect">
            <a:avLst/>
          </a:prstGeom>
        </p:spPr>
      </p:pic>
      <p:sp>
        <p:nvSpPr>
          <p:cNvPr id="8" name="円/楕円 7">
            <a:extLst>
              <a:ext uri="{FF2B5EF4-FFF2-40B4-BE49-F238E27FC236}">
                <a16:creationId xmlns:a16="http://schemas.microsoft.com/office/drawing/2014/main" id="{5C28ACF4-E1C0-7182-B27F-2E19FE775A1E}"/>
              </a:ext>
            </a:extLst>
          </p:cNvPr>
          <p:cNvSpPr/>
          <p:nvPr/>
        </p:nvSpPr>
        <p:spPr>
          <a:xfrm>
            <a:off x="2526030" y="3406542"/>
            <a:ext cx="491490" cy="46863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942AA7D-3309-84C1-90DC-C55E13DE1923}"/>
              </a:ext>
            </a:extLst>
          </p:cNvPr>
          <p:cNvSpPr txBox="1"/>
          <p:nvPr/>
        </p:nvSpPr>
        <p:spPr>
          <a:xfrm>
            <a:off x="389012" y="6327110"/>
            <a:ext cx="8320648" cy="430887"/>
          </a:xfrm>
          <a:prstGeom prst="rect">
            <a:avLst/>
          </a:prstGeom>
          <a:noFill/>
        </p:spPr>
        <p:txBody>
          <a:bodyPr wrap="square" rtlCol="0">
            <a:spAutoFit/>
          </a:bodyPr>
          <a:lstStyle/>
          <a:p>
            <a:r>
              <a:rPr lang="en-US" altLang="ja-JP" sz="2200" dirty="0">
                <a:solidFill>
                  <a:srgbClr val="FF0000"/>
                </a:solidFill>
                <a:latin typeface="Helvetica" pitchFamily="2" charset="0"/>
              </a:rPr>
              <a:t>Create a new surface climate data in the interior DML </a:t>
            </a:r>
            <a:endParaRPr kumimoji="1" lang="ja-JP" altLang="en-US" sz="2200">
              <a:solidFill>
                <a:srgbClr val="FF0000"/>
              </a:solidFill>
              <a:latin typeface="Helvetica" pitchFamily="2" charset="0"/>
            </a:endParaRPr>
          </a:p>
        </p:txBody>
      </p:sp>
    </p:spTree>
    <p:extLst>
      <p:ext uri="{BB962C8B-B14F-4D97-AF65-F5344CB8AC3E}">
        <p14:creationId xmlns:p14="http://schemas.microsoft.com/office/powerpoint/2010/main" val="2235984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a:extLst>
              <a:ext uri="{FF2B5EF4-FFF2-40B4-BE49-F238E27FC236}">
                <a16:creationId xmlns:a16="http://schemas.microsoft.com/office/drawing/2014/main" id="{823D7F85-84F7-9AFC-6FFE-EBE927462E57}"/>
              </a:ext>
            </a:extLst>
          </p:cNvPr>
          <p:cNvPicPr>
            <a:picLocks noChangeAspect="1"/>
          </p:cNvPicPr>
          <p:nvPr/>
        </p:nvPicPr>
        <p:blipFill>
          <a:blip r:embed="rId3"/>
          <a:stretch>
            <a:fillRect/>
          </a:stretch>
        </p:blipFill>
        <p:spPr>
          <a:xfrm>
            <a:off x="159492" y="4609616"/>
            <a:ext cx="2865036" cy="2148776"/>
          </a:xfrm>
          <a:prstGeom prst="rect">
            <a:avLst/>
          </a:prstGeom>
        </p:spPr>
      </p:pic>
      <p:pic>
        <p:nvPicPr>
          <p:cNvPr id="10" name="図 9">
            <a:extLst>
              <a:ext uri="{FF2B5EF4-FFF2-40B4-BE49-F238E27FC236}">
                <a16:creationId xmlns:a16="http://schemas.microsoft.com/office/drawing/2014/main" id="{C2C0CAA3-77C7-A357-31E6-E77924B36560}"/>
              </a:ext>
            </a:extLst>
          </p:cNvPr>
          <p:cNvPicPr>
            <a:picLocks noChangeAspect="1"/>
          </p:cNvPicPr>
          <p:nvPr/>
        </p:nvPicPr>
        <p:blipFill>
          <a:blip r:embed="rId4"/>
          <a:stretch>
            <a:fillRect/>
          </a:stretch>
        </p:blipFill>
        <p:spPr>
          <a:xfrm>
            <a:off x="297180" y="1314450"/>
            <a:ext cx="4062170" cy="3043734"/>
          </a:xfrm>
          <a:prstGeom prst="rect">
            <a:avLst/>
          </a:prstGeom>
        </p:spPr>
      </p:pic>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 AWS stations in the interior DML (2023)</a:t>
            </a:r>
            <a:endParaRPr lang="en-US" altLang="ja-JP" sz="2800" b="1" baseline="-25000" dirty="0">
              <a:solidFill>
                <a:schemeClr val="bg1"/>
              </a:solidFill>
              <a:latin typeface="Helvetica" pitchFamily="2" charset="0"/>
              <a:ea typeface="+mj-ea"/>
              <a:cs typeface="Helvetica" charset="0"/>
            </a:endParaRPr>
          </a:p>
        </p:txBody>
      </p:sp>
      <p:sp>
        <p:nvSpPr>
          <p:cNvPr id="46" name="スライド番号プレースホルダー 7">
            <a:extLst>
              <a:ext uri="{FF2B5EF4-FFF2-40B4-BE49-F238E27FC236}">
                <a16:creationId xmlns:a16="http://schemas.microsoft.com/office/drawing/2014/main" id="{394FF8D2-577A-B841-B72D-96237CDBB10F}"/>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3</a:t>
            </a:fld>
            <a:endParaRPr lang="ja-JP" altLang="en-US" sz="1200"/>
          </a:p>
        </p:txBody>
      </p:sp>
      <p:pic>
        <p:nvPicPr>
          <p:cNvPr id="6" name="図 5" descr="テキスト が含まれている画像&#10;&#10;自動的に生成された説明">
            <a:extLst>
              <a:ext uri="{FF2B5EF4-FFF2-40B4-BE49-F238E27FC236}">
                <a16:creationId xmlns:a16="http://schemas.microsoft.com/office/drawing/2014/main" id="{304D0E30-B4B5-5CEA-DDD3-249DE9D4885E}"/>
              </a:ext>
            </a:extLst>
          </p:cNvPr>
          <p:cNvPicPr>
            <a:picLocks noChangeAspect="1"/>
          </p:cNvPicPr>
          <p:nvPr/>
        </p:nvPicPr>
        <p:blipFill>
          <a:blip r:embed="rId5"/>
          <a:stretch>
            <a:fillRect/>
          </a:stretch>
        </p:blipFill>
        <p:spPr>
          <a:xfrm>
            <a:off x="41487" y="1314450"/>
            <a:ext cx="921848" cy="3043734"/>
          </a:xfrm>
          <a:prstGeom prst="rect">
            <a:avLst/>
          </a:prstGeom>
        </p:spPr>
      </p:pic>
      <p:pic>
        <p:nvPicPr>
          <p:cNvPr id="7" name="図 6" descr="凧を飛ばしている光&#10;&#10;自動的に生成された説明">
            <a:extLst>
              <a:ext uri="{FF2B5EF4-FFF2-40B4-BE49-F238E27FC236}">
                <a16:creationId xmlns:a16="http://schemas.microsoft.com/office/drawing/2014/main" id="{BC8AD996-2401-90EA-FBAF-A459825EE1B1}"/>
              </a:ext>
            </a:extLst>
          </p:cNvPr>
          <p:cNvPicPr>
            <a:picLocks noChangeAspect="1"/>
          </p:cNvPicPr>
          <p:nvPr/>
        </p:nvPicPr>
        <p:blipFill>
          <a:blip r:embed="rId6"/>
          <a:stretch>
            <a:fillRect/>
          </a:stretch>
        </p:blipFill>
        <p:spPr>
          <a:xfrm>
            <a:off x="4467584" y="1087279"/>
            <a:ext cx="4216400" cy="4749800"/>
          </a:xfrm>
          <a:prstGeom prst="rect">
            <a:avLst/>
          </a:prstGeom>
        </p:spPr>
      </p:pic>
      <p:sp>
        <p:nvSpPr>
          <p:cNvPr id="8" name="円/楕円 7">
            <a:extLst>
              <a:ext uri="{FF2B5EF4-FFF2-40B4-BE49-F238E27FC236}">
                <a16:creationId xmlns:a16="http://schemas.microsoft.com/office/drawing/2014/main" id="{9D97B8CE-88AB-6F5D-A052-243F40AAFD09}"/>
              </a:ext>
            </a:extLst>
          </p:cNvPr>
          <p:cNvSpPr/>
          <p:nvPr/>
        </p:nvSpPr>
        <p:spPr>
          <a:xfrm>
            <a:off x="2628900" y="1977390"/>
            <a:ext cx="502920" cy="457602"/>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99B8B68-9F4E-6192-06DB-36A40AFFFA1C}"/>
              </a:ext>
            </a:extLst>
          </p:cNvPr>
          <p:cNvSpPr txBox="1"/>
          <p:nvPr/>
        </p:nvSpPr>
        <p:spPr>
          <a:xfrm>
            <a:off x="1892784" y="914340"/>
            <a:ext cx="2930313" cy="400110"/>
          </a:xfrm>
          <a:prstGeom prst="rect">
            <a:avLst/>
          </a:prstGeom>
          <a:noFill/>
        </p:spPr>
        <p:txBody>
          <a:bodyPr wrap="square" rtlCol="0">
            <a:spAutoFit/>
          </a:bodyPr>
          <a:lstStyle/>
          <a:p>
            <a:r>
              <a:rPr kumimoji="1" lang="en-US" altLang="ja-JP" sz="2000" dirty="0">
                <a:latin typeface="Helvetica" pitchFamily="2" charset="0"/>
              </a:rPr>
              <a:t>AWS stations (2023)</a:t>
            </a:r>
            <a:endParaRPr kumimoji="1" lang="ja-JP" altLang="en-US" sz="2000">
              <a:latin typeface="Helvetica" pitchFamily="2" charset="0"/>
            </a:endParaRPr>
          </a:p>
        </p:txBody>
      </p:sp>
      <p:sp>
        <p:nvSpPr>
          <p:cNvPr id="12" name="テキスト ボックス 11">
            <a:extLst>
              <a:ext uri="{FF2B5EF4-FFF2-40B4-BE49-F238E27FC236}">
                <a16:creationId xmlns:a16="http://schemas.microsoft.com/office/drawing/2014/main" id="{9224FB37-AA93-8A0B-D395-5EA6E303C369}"/>
              </a:ext>
            </a:extLst>
          </p:cNvPr>
          <p:cNvSpPr txBox="1"/>
          <p:nvPr/>
        </p:nvSpPr>
        <p:spPr>
          <a:xfrm>
            <a:off x="0" y="4358184"/>
            <a:ext cx="5029200" cy="217170"/>
          </a:xfrm>
          <a:prstGeom prst="rect">
            <a:avLst/>
          </a:prstGeom>
          <a:noFill/>
        </p:spPr>
        <p:txBody>
          <a:bodyPr wrap="square" rtlCol="0">
            <a:spAutoFit/>
          </a:bodyPr>
          <a:lstStyle/>
          <a:p>
            <a:r>
              <a:rPr kumimoji="1" lang="en-US" altLang="ja-JP" sz="800" dirty="0"/>
              <a:t>https://</a:t>
            </a:r>
            <a:r>
              <a:rPr kumimoji="1" lang="en-US" altLang="ja-JP" sz="800" dirty="0" err="1"/>
              <a:t>amrc.ssec.wisc.edu</a:t>
            </a:r>
            <a:r>
              <a:rPr kumimoji="1" lang="en-US" altLang="ja-JP" sz="800" dirty="0"/>
              <a:t>/</a:t>
            </a:r>
            <a:r>
              <a:rPr kumimoji="1" lang="en-US" altLang="ja-JP" sz="800" dirty="0" err="1"/>
              <a:t>aws</a:t>
            </a:r>
            <a:r>
              <a:rPr kumimoji="1" lang="en-US" altLang="ja-JP" sz="800" dirty="0"/>
              <a:t>/</a:t>
            </a:r>
            <a:r>
              <a:rPr kumimoji="1" lang="en-US" altLang="ja-JP" sz="800" dirty="0" err="1"/>
              <a:t>map.php?region</a:t>
            </a:r>
            <a:r>
              <a:rPr kumimoji="1" lang="en-US" altLang="ja-JP" sz="800" dirty="0"/>
              <a:t>=All%20Stations&amp;year=2023&amp;mode=international</a:t>
            </a:r>
            <a:endParaRPr kumimoji="1" lang="ja-JP" altLang="en-US" sz="800"/>
          </a:p>
        </p:txBody>
      </p:sp>
      <p:pic>
        <p:nvPicPr>
          <p:cNvPr id="16" name="図 15">
            <a:extLst>
              <a:ext uri="{FF2B5EF4-FFF2-40B4-BE49-F238E27FC236}">
                <a16:creationId xmlns:a16="http://schemas.microsoft.com/office/drawing/2014/main" id="{10A2BD7C-632A-F6B0-09B3-B33377AC00FB}"/>
              </a:ext>
            </a:extLst>
          </p:cNvPr>
          <p:cNvPicPr>
            <a:picLocks noChangeAspect="1"/>
          </p:cNvPicPr>
          <p:nvPr/>
        </p:nvPicPr>
        <p:blipFill>
          <a:blip r:embed="rId7"/>
          <a:stretch>
            <a:fillRect/>
          </a:stretch>
        </p:blipFill>
        <p:spPr>
          <a:xfrm>
            <a:off x="59890" y="832541"/>
            <a:ext cx="1770380" cy="481909"/>
          </a:xfrm>
          <a:prstGeom prst="rect">
            <a:avLst/>
          </a:prstGeom>
        </p:spPr>
      </p:pic>
      <p:cxnSp>
        <p:nvCxnSpPr>
          <p:cNvPr id="47" name="直線コネクタ 46">
            <a:extLst>
              <a:ext uri="{FF2B5EF4-FFF2-40B4-BE49-F238E27FC236}">
                <a16:creationId xmlns:a16="http://schemas.microsoft.com/office/drawing/2014/main" id="{B6AAD88B-91D7-623D-601D-FB9CEC587FFC}"/>
              </a:ext>
            </a:extLst>
          </p:cNvPr>
          <p:cNvCxnSpPr>
            <a:stCxn id="8" idx="0"/>
          </p:cNvCxnSpPr>
          <p:nvPr/>
        </p:nvCxnSpPr>
        <p:spPr>
          <a:xfrm flipV="1">
            <a:off x="2880360" y="1394460"/>
            <a:ext cx="1587224" cy="5829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F309F54B-58DB-CF85-79EC-DEB6DD6DCBB8}"/>
              </a:ext>
            </a:extLst>
          </p:cNvPr>
          <p:cNvCxnSpPr>
            <a:cxnSpLocks/>
          </p:cNvCxnSpPr>
          <p:nvPr/>
        </p:nvCxnSpPr>
        <p:spPr>
          <a:xfrm>
            <a:off x="2880360" y="2430523"/>
            <a:ext cx="2686050" cy="34065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星 5 53">
            <a:extLst>
              <a:ext uri="{FF2B5EF4-FFF2-40B4-BE49-F238E27FC236}">
                <a16:creationId xmlns:a16="http://schemas.microsoft.com/office/drawing/2014/main" id="{89A16A5F-45D9-7A63-AE71-0B5D11FA8DE2}"/>
              </a:ext>
            </a:extLst>
          </p:cNvPr>
          <p:cNvSpPr>
            <a:spLocks noChangeAspect="1"/>
          </p:cNvSpPr>
          <p:nvPr/>
        </p:nvSpPr>
        <p:spPr>
          <a:xfrm>
            <a:off x="5886450" y="5895718"/>
            <a:ext cx="228600" cy="228600"/>
          </a:xfrm>
          <a:prstGeom prst="star5">
            <a:avLst/>
          </a:prstGeom>
          <a:solidFill>
            <a:srgbClr val="0432FF"/>
          </a:solidFill>
          <a:ln>
            <a:solidFill>
              <a:srgbClr val="043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星 5 54">
            <a:extLst>
              <a:ext uri="{FF2B5EF4-FFF2-40B4-BE49-F238E27FC236}">
                <a16:creationId xmlns:a16="http://schemas.microsoft.com/office/drawing/2014/main" id="{BBF83F2D-F1EF-7DE9-7631-4EABB1967A09}"/>
              </a:ext>
            </a:extLst>
          </p:cNvPr>
          <p:cNvSpPr>
            <a:spLocks noChangeAspect="1"/>
          </p:cNvSpPr>
          <p:nvPr/>
        </p:nvSpPr>
        <p:spPr>
          <a:xfrm>
            <a:off x="5886450" y="6308133"/>
            <a:ext cx="228600" cy="228600"/>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2C85C0A3-EF00-7128-0EAD-ED1073378562}"/>
              </a:ext>
            </a:extLst>
          </p:cNvPr>
          <p:cNvSpPr txBox="1"/>
          <p:nvPr/>
        </p:nvSpPr>
        <p:spPr>
          <a:xfrm>
            <a:off x="6126480" y="5832269"/>
            <a:ext cx="1420930" cy="400110"/>
          </a:xfrm>
          <a:prstGeom prst="rect">
            <a:avLst/>
          </a:prstGeom>
          <a:noFill/>
        </p:spPr>
        <p:txBody>
          <a:bodyPr wrap="square" rtlCol="0">
            <a:spAutoFit/>
          </a:bodyPr>
          <a:lstStyle/>
          <a:p>
            <a:r>
              <a:rPr kumimoji="1" lang="en-US" altLang="ja-JP" sz="2000" dirty="0">
                <a:latin typeface="Helvetica" pitchFamily="2" charset="0"/>
              </a:rPr>
              <a:t>UW-AWS</a:t>
            </a:r>
            <a:endParaRPr kumimoji="1" lang="ja-JP" altLang="en-US" sz="2000">
              <a:latin typeface="Helvetica" pitchFamily="2" charset="0"/>
            </a:endParaRPr>
          </a:p>
        </p:txBody>
      </p:sp>
      <p:sp>
        <p:nvSpPr>
          <p:cNvPr id="57" name="テキスト ボックス 56">
            <a:extLst>
              <a:ext uri="{FF2B5EF4-FFF2-40B4-BE49-F238E27FC236}">
                <a16:creationId xmlns:a16="http://schemas.microsoft.com/office/drawing/2014/main" id="{DB2500A0-3F6A-461D-4DEF-35CE83FC5BE6}"/>
              </a:ext>
            </a:extLst>
          </p:cNvPr>
          <p:cNvSpPr txBox="1"/>
          <p:nvPr/>
        </p:nvSpPr>
        <p:spPr>
          <a:xfrm>
            <a:off x="6137910" y="6225206"/>
            <a:ext cx="1636036" cy="400110"/>
          </a:xfrm>
          <a:prstGeom prst="rect">
            <a:avLst/>
          </a:prstGeom>
          <a:noFill/>
        </p:spPr>
        <p:txBody>
          <a:bodyPr wrap="square" rtlCol="0">
            <a:spAutoFit/>
          </a:bodyPr>
          <a:lstStyle/>
          <a:p>
            <a:r>
              <a:rPr lang="en-US" altLang="ja-JP" sz="2000" dirty="0">
                <a:latin typeface="Helvetica" pitchFamily="2" charset="0"/>
              </a:rPr>
              <a:t>JARE</a:t>
            </a:r>
            <a:r>
              <a:rPr kumimoji="1" lang="en-US" altLang="ja-JP" sz="2000" dirty="0">
                <a:latin typeface="Helvetica" pitchFamily="2" charset="0"/>
              </a:rPr>
              <a:t>-AWS</a:t>
            </a:r>
            <a:endParaRPr kumimoji="1" lang="ja-JP" altLang="en-US" sz="2000">
              <a:latin typeface="Helvetica" pitchFamily="2" charset="0"/>
            </a:endParaRPr>
          </a:p>
        </p:txBody>
      </p:sp>
      <p:sp>
        <p:nvSpPr>
          <p:cNvPr id="58" name="テキスト ボックス 57">
            <a:extLst>
              <a:ext uri="{FF2B5EF4-FFF2-40B4-BE49-F238E27FC236}">
                <a16:creationId xmlns:a16="http://schemas.microsoft.com/office/drawing/2014/main" id="{FA5424E5-9644-1553-81FD-015F6771DB3F}"/>
              </a:ext>
            </a:extLst>
          </p:cNvPr>
          <p:cNvSpPr txBox="1"/>
          <p:nvPr/>
        </p:nvSpPr>
        <p:spPr>
          <a:xfrm>
            <a:off x="7522495" y="1394460"/>
            <a:ext cx="1053882" cy="461665"/>
          </a:xfrm>
          <a:prstGeom prst="rect">
            <a:avLst/>
          </a:prstGeom>
          <a:noFill/>
        </p:spPr>
        <p:txBody>
          <a:bodyPr wrap="square" rtlCol="0">
            <a:spAutoFit/>
          </a:bodyPr>
          <a:lstStyle/>
          <a:p>
            <a:r>
              <a:rPr lang="en-US" altLang="ja-JP" sz="2400" dirty="0">
                <a:solidFill>
                  <a:srgbClr val="FF0000"/>
                </a:solidFill>
                <a:latin typeface="+mn-ea"/>
              </a:rPr>
              <a:t>H128</a:t>
            </a:r>
            <a:endParaRPr kumimoji="1" lang="ja-JP" altLang="en-US" sz="2400">
              <a:solidFill>
                <a:srgbClr val="FF0000"/>
              </a:solidFill>
              <a:latin typeface="+mn-ea"/>
            </a:endParaRPr>
          </a:p>
        </p:txBody>
      </p:sp>
      <p:sp>
        <p:nvSpPr>
          <p:cNvPr id="59" name="テキスト ボックス 58">
            <a:extLst>
              <a:ext uri="{FF2B5EF4-FFF2-40B4-BE49-F238E27FC236}">
                <a16:creationId xmlns:a16="http://schemas.microsoft.com/office/drawing/2014/main" id="{E67A0376-1CC3-7275-951D-C86A64F04D69}"/>
              </a:ext>
            </a:extLst>
          </p:cNvPr>
          <p:cNvSpPr txBox="1"/>
          <p:nvPr/>
        </p:nvSpPr>
        <p:spPr>
          <a:xfrm>
            <a:off x="7738336" y="2430523"/>
            <a:ext cx="1053882" cy="461665"/>
          </a:xfrm>
          <a:prstGeom prst="rect">
            <a:avLst/>
          </a:prstGeom>
          <a:noFill/>
        </p:spPr>
        <p:txBody>
          <a:bodyPr wrap="square" rtlCol="0">
            <a:spAutoFit/>
          </a:bodyPr>
          <a:lstStyle/>
          <a:p>
            <a:r>
              <a:rPr lang="en-US" altLang="ja-JP" sz="2400" dirty="0">
                <a:solidFill>
                  <a:srgbClr val="FF0000"/>
                </a:solidFill>
                <a:latin typeface="+mn-ea"/>
              </a:rPr>
              <a:t>MD78</a:t>
            </a:r>
            <a:endParaRPr kumimoji="1" lang="ja-JP" altLang="en-US" sz="2400">
              <a:solidFill>
                <a:srgbClr val="FF0000"/>
              </a:solidFill>
              <a:latin typeface="+mn-ea"/>
            </a:endParaRPr>
          </a:p>
        </p:txBody>
      </p:sp>
      <p:sp>
        <p:nvSpPr>
          <p:cNvPr id="60" name="テキスト ボックス 59">
            <a:extLst>
              <a:ext uri="{FF2B5EF4-FFF2-40B4-BE49-F238E27FC236}">
                <a16:creationId xmlns:a16="http://schemas.microsoft.com/office/drawing/2014/main" id="{83AF2D5B-94BF-F9BC-89C5-E7D40689DF55}"/>
              </a:ext>
            </a:extLst>
          </p:cNvPr>
          <p:cNvSpPr txBox="1"/>
          <p:nvPr/>
        </p:nvSpPr>
        <p:spPr>
          <a:xfrm>
            <a:off x="6956494" y="4720078"/>
            <a:ext cx="1053882" cy="461665"/>
          </a:xfrm>
          <a:prstGeom prst="rect">
            <a:avLst/>
          </a:prstGeom>
          <a:noFill/>
        </p:spPr>
        <p:txBody>
          <a:bodyPr wrap="square" rtlCol="0">
            <a:spAutoFit/>
          </a:bodyPr>
          <a:lstStyle/>
          <a:p>
            <a:r>
              <a:rPr kumimoji="1" lang="en-US" altLang="ja-JP" sz="2400" dirty="0">
                <a:solidFill>
                  <a:srgbClr val="FF0000"/>
                </a:solidFill>
                <a:latin typeface="+mn-ea"/>
              </a:rPr>
              <a:t>NDF</a:t>
            </a:r>
            <a:endParaRPr kumimoji="1" lang="ja-JP" altLang="en-US" sz="2400">
              <a:solidFill>
                <a:srgbClr val="FF0000"/>
              </a:solidFill>
              <a:latin typeface="+mn-ea"/>
            </a:endParaRPr>
          </a:p>
        </p:txBody>
      </p:sp>
      <p:sp>
        <p:nvSpPr>
          <p:cNvPr id="61" name="テキスト ボックス 60">
            <a:extLst>
              <a:ext uri="{FF2B5EF4-FFF2-40B4-BE49-F238E27FC236}">
                <a16:creationId xmlns:a16="http://schemas.microsoft.com/office/drawing/2014/main" id="{1C780A5B-DF3C-7874-C38A-3A00D03DADD1}"/>
              </a:ext>
            </a:extLst>
          </p:cNvPr>
          <p:cNvSpPr txBox="1"/>
          <p:nvPr/>
        </p:nvSpPr>
        <p:spPr>
          <a:xfrm>
            <a:off x="7547410" y="3376834"/>
            <a:ext cx="1299410" cy="830997"/>
          </a:xfrm>
          <a:prstGeom prst="rect">
            <a:avLst/>
          </a:prstGeom>
          <a:noFill/>
        </p:spPr>
        <p:txBody>
          <a:bodyPr wrap="square" rtlCol="0">
            <a:spAutoFit/>
          </a:bodyPr>
          <a:lstStyle/>
          <a:p>
            <a:r>
              <a:rPr kumimoji="1" lang="en-US" altLang="ja-JP" sz="2400" dirty="0">
                <a:solidFill>
                  <a:srgbClr val="FF0000"/>
                </a:solidFill>
                <a:latin typeface="+mn-ea"/>
              </a:rPr>
              <a:t>Relay Station</a:t>
            </a:r>
            <a:endParaRPr kumimoji="1" lang="ja-JP" altLang="en-US" sz="2400">
              <a:solidFill>
                <a:srgbClr val="FF0000"/>
              </a:solidFill>
              <a:latin typeface="+mn-ea"/>
            </a:endParaRPr>
          </a:p>
        </p:txBody>
      </p:sp>
      <p:sp>
        <p:nvSpPr>
          <p:cNvPr id="62" name="テキスト ボックス 61">
            <a:extLst>
              <a:ext uri="{FF2B5EF4-FFF2-40B4-BE49-F238E27FC236}">
                <a16:creationId xmlns:a16="http://schemas.microsoft.com/office/drawing/2014/main" id="{860FC2E7-ADEF-BE13-54A1-F7BD30B04AF9}"/>
              </a:ext>
            </a:extLst>
          </p:cNvPr>
          <p:cNvSpPr txBox="1"/>
          <p:nvPr/>
        </p:nvSpPr>
        <p:spPr>
          <a:xfrm>
            <a:off x="6137910" y="2048216"/>
            <a:ext cx="1447248" cy="461665"/>
          </a:xfrm>
          <a:prstGeom prst="rect">
            <a:avLst/>
          </a:prstGeom>
          <a:noFill/>
        </p:spPr>
        <p:txBody>
          <a:bodyPr wrap="square" rtlCol="0">
            <a:spAutoFit/>
          </a:bodyPr>
          <a:lstStyle/>
          <a:p>
            <a:r>
              <a:rPr lang="en-US" altLang="ja-JP" sz="2400" dirty="0">
                <a:solidFill>
                  <a:srgbClr val="0432FF"/>
                </a:solidFill>
                <a:latin typeface="+mn-ea"/>
              </a:rPr>
              <a:t>MIZUHO</a:t>
            </a:r>
            <a:endParaRPr kumimoji="1" lang="ja-JP" altLang="en-US" sz="2400">
              <a:solidFill>
                <a:srgbClr val="0432FF"/>
              </a:solidFill>
              <a:latin typeface="+mn-ea"/>
            </a:endParaRPr>
          </a:p>
        </p:txBody>
      </p:sp>
      <p:sp>
        <p:nvSpPr>
          <p:cNvPr id="63" name="テキスト ボックス 62">
            <a:extLst>
              <a:ext uri="{FF2B5EF4-FFF2-40B4-BE49-F238E27FC236}">
                <a16:creationId xmlns:a16="http://schemas.microsoft.com/office/drawing/2014/main" id="{E48C68B3-5230-9729-574E-4706D073F571}"/>
              </a:ext>
            </a:extLst>
          </p:cNvPr>
          <p:cNvSpPr txBox="1"/>
          <p:nvPr/>
        </p:nvSpPr>
        <p:spPr>
          <a:xfrm>
            <a:off x="4688703" y="3478577"/>
            <a:ext cx="1811329" cy="461665"/>
          </a:xfrm>
          <a:prstGeom prst="rect">
            <a:avLst/>
          </a:prstGeom>
          <a:noFill/>
        </p:spPr>
        <p:txBody>
          <a:bodyPr wrap="square" rtlCol="0">
            <a:spAutoFit/>
          </a:bodyPr>
          <a:lstStyle/>
          <a:p>
            <a:r>
              <a:rPr lang="en-US" altLang="ja-JP" sz="2400" dirty="0">
                <a:solidFill>
                  <a:srgbClr val="0432FF"/>
                </a:solidFill>
                <a:latin typeface="+mn-ea"/>
              </a:rPr>
              <a:t>JASE2007</a:t>
            </a:r>
            <a:endParaRPr kumimoji="1" lang="ja-JP" altLang="en-US" sz="2400">
              <a:solidFill>
                <a:srgbClr val="0432FF"/>
              </a:solidFill>
              <a:latin typeface="+mn-ea"/>
            </a:endParaRPr>
          </a:p>
        </p:txBody>
      </p:sp>
      <p:sp>
        <p:nvSpPr>
          <p:cNvPr id="64" name="テキスト ボックス 63">
            <a:extLst>
              <a:ext uri="{FF2B5EF4-FFF2-40B4-BE49-F238E27FC236}">
                <a16:creationId xmlns:a16="http://schemas.microsoft.com/office/drawing/2014/main" id="{E9EA639F-F52E-7291-0153-AA1E13E23F39}"/>
              </a:ext>
            </a:extLst>
          </p:cNvPr>
          <p:cNvSpPr txBox="1"/>
          <p:nvPr/>
        </p:nvSpPr>
        <p:spPr>
          <a:xfrm>
            <a:off x="5196454" y="4350108"/>
            <a:ext cx="1811329" cy="461665"/>
          </a:xfrm>
          <a:prstGeom prst="rect">
            <a:avLst/>
          </a:prstGeom>
          <a:noFill/>
        </p:spPr>
        <p:txBody>
          <a:bodyPr wrap="square" rtlCol="0">
            <a:spAutoFit/>
          </a:bodyPr>
          <a:lstStyle/>
          <a:p>
            <a:r>
              <a:rPr lang="en-US" altLang="ja-JP" sz="2400" dirty="0">
                <a:solidFill>
                  <a:srgbClr val="0432FF"/>
                </a:solidFill>
                <a:latin typeface="+mn-ea"/>
              </a:rPr>
              <a:t>Dome Fuji</a:t>
            </a:r>
            <a:endParaRPr kumimoji="1" lang="ja-JP" altLang="en-US" sz="2400">
              <a:solidFill>
                <a:srgbClr val="0432FF"/>
              </a:solidFill>
              <a:latin typeface="+mn-ea"/>
            </a:endParaRPr>
          </a:p>
        </p:txBody>
      </p:sp>
      <p:sp>
        <p:nvSpPr>
          <p:cNvPr id="69" name="テキスト ボックス 68">
            <a:extLst>
              <a:ext uri="{FF2B5EF4-FFF2-40B4-BE49-F238E27FC236}">
                <a16:creationId xmlns:a16="http://schemas.microsoft.com/office/drawing/2014/main" id="{33F9E19F-2F21-9DC9-7BE2-5BFB69B0EFE3}"/>
              </a:ext>
            </a:extLst>
          </p:cNvPr>
          <p:cNvSpPr txBox="1"/>
          <p:nvPr/>
        </p:nvSpPr>
        <p:spPr>
          <a:xfrm>
            <a:off x="140215" y="6418086"/>
            <a:ext cx="1752569" cy="369332"/>
          </a:xfrm>
          <a:prstGeom prst="rect">
            <a:avLst/>
          </a:prstGeom>
          <a:noFill/>
        </p:spPr>
        <p:txBody>
          <a:bodyPr wrap="square" rtlCol="0">
            <a:spAutoFit/>
          </a:bodyPr>
          <a:lstStyle/>
          <a:p>
            <a:r>
              <a:rPr kumimoji="1" lang="en-US" altLang="ja-JP" dirty="0"/>
              <a:t>Relay Stations</a:t>
            </a:r>
            <a:endParaRPr kumimoji="1" lang="ja-JP" altLang="en-US"/>
          </a:p>
        </p:txBody>
      </p:sp>
      <p:sp>
        <p:nvSpPr>
          <p:cNvPr id="72" name="テキスト ボックス 71">
            <a:extLst>
              <a:ext uri="{FF2B5EF4-FFF2-40B4-BE49-F238E27FC236}">
                <a16:creationId xmlns:a16="http://schemas.microsoft.com/office/drawing/2014/main" id="{03B2FC86-4D75-3362-B99B-A633CBED9AEE}"/>
              </a:ext>
            </a:extLst>
          </p:cNvPr>
          <p:cNvSpPr txBox="1"/>
          <p:nvPr/>
        </p:nvSpPr>
        <p:spPr>
          <a:xfrm>
            <a:off x="108909" y="4565290"/>
            <a:ext cx="2192726" cy="338554"/>
          </a:xfrm>
          <a:prstGeom prst="rect">
            <a:avLst/>
          </a:prstGeom>
          <a:noFill/>
        </p:spPr>
        <p:txBody>
          <a:bodyPr wrap="square" rtlCol="0">
            <a:spAutoFit/>
          </a:bodyPr>
          <a:lstStyle/>
          <a:p>
            <a:r>
              <a:rPr kumimoji="1" lang="en-US" altLang="ja-JP" sz="1600" dirty="0">
                <a:solidFill>
                  <a:srgbClr val="FFFF00"/>
                </a:solidFill>
              </a:rPr>
              <a:t>UW-AWS (CR1000)</a:t>
            </a:r>
            <a:endParaRPr kumimoji="1" lang="ja-JP" altLang="en-US" sz="1600">
              <a:solidFill>
                <a:srgbClr val="FFFF00"/>
              </a:solidFill>
            </a:endParaRPr>
          </a:p>
        </p:txBody>
      </p:sp>
      <p:pic>
        <p:nvPicPr>
          <p:cNvPr id="74" name="図 73">
            <a:extLst>
              <a:ext uri="{FF2B5EF4-FFF2-40B4-BE49-F238E27FC236}">
                <a16:creationId xmlns:a16="http://schemas.microsoft.com/office/drawing/2014/main" id="{1911124F-6896-6F7C-1A64-066DA4B9A482}"/>
              </a:ext>
            </a:extLst>
          </p:cNvPr>
          <p:cNvPicPr>
            <a:picLocks noChangeAspect="1"/>
          </p:cNvPicPr>
          <p:nvPr/>
        </p:nvPicPr>
        <p:blipFill>
          <a:blip r:embed="rId8"/>
          <a:stretch>
            <a:fillRect/>
          </a:stretch>
        </p:blipFill>
        <p:spPr>
          <a:xfrm>
            <a:off x="2461916" y="4606290"/>
            <a:ext cx="1665627" cy="2152102"/>
          </a:xfrm>
          <a:prstGeom prst="rect">
            <a:avLst/>
          </a:prstGeom>
        </p:spPr>
      </p:pic>
      <p:sp>
        <p:nvSpPr>
          <p:cNvPr id="75" name="テキスト ボックス 74">
            <a:extLst>
              <a:ext uri="{FF2B5EF4-FFF2-40B4-BE49-F238E27FC236}">
                <a16:creationId xmlns:a16="http://schemas.microsoft.com/office/drawing/2014/main" id="{E4585718-EA27-079B-FFC0-3C189C0F26B4}"/>
              </a:ext>
            </a:extLst>
          </p:cNvPr>
          <p:cNvSpPr txBox="1"/>
          <p:nvPr/>
        </p:nvSpPr>
        <p:spPr>
          <a:xfrm>
            <a:off x="2422404" y="4550600"/>
            <a:ext cx="1305145" cy="338554"/>
          </a:xfrm>
          <a:prstGeom prst="rect">
            <a:avLst/>
          </a:prstGeom>
          <a:noFill/>
        </p:spPr>
        <p:txBody>
          <a:bodyPr wrap="square" rtlCol="0">
            <a:spAutoFit/>
          </a:bodyPr>
          <a:lstStyle/>
          <a:p>
            <a:r>
              <a:rPr kumimoji="1" lang="en-US" altLang="ja-JP" sz="1600" dirty="0">
                <a:solidFill>
                  <a:srgbClr val="FFFF00"/>
                </a:solidFill>
              </a:rPr>
              <a:t>JARE-AWS</a:t>
            </a:r>
            <a:endParaRPr kumimoji="1" lang="ja-JP" altLang="en-US" sz="1600">
              <a:solidFill>
                <a:srgbClr val="FFFF00"/>
              </a:solidFill>
            </a:endParaRPr>
          </a:p>
        </p:txBody>
      </p:sp>
      <p:sp>
        <p:nvSpPr>
          <p:cNvPr id="76" name="テキスト ボックス 75">
            <a:extLst>
              <a:ext uri="{FF2B5EF4-FFF2-40B4-BE49-F238E27FC236}">
                <a16:creationId xmlns:a16="http://schemas.microsoft.com/office/drawing/2014/main" id="{F3C08C2A-6334-FC79-073A-04313D54C1C5}"/>
              </a:ext>
            </a:extLst>
          </p:cNvPr>
          <p:cNvSpPr txBox="1"/>
          <p:nvPr/>
        </p:nvSpPr>
        <p:spPr>
          <a:xfrm>
            <a:off x="4720590" y="674370"/>
            <a:ext cx="4069080" cy="461665"/>
          </a:xfrm>
          <a:prstGeom prst="rect">
            <a:avLst/>
          </a:prstGeom>
          <a:noFill/>
        </p:spPr>
        <p:txBody>
          <a:bodyPr wrap="square" rtlCol="0">
            <a:spAutoFit/>
          </a:bodyPr>
          <a:lstStyle/>
          <a:p>
            <a:r>
              <a:rPr lang="en-US" altLang="ja-JP" dirty="0"/>
              <a:t>There are </a:t>
            </a:r>
            <a:r>
              <a:rPr lang="en-US" altLang="ja-JP" sz="2400" dirty="0">
                <a:solidFill>
                  <a:srgbClr val="FF0000"/>
                </a:solidFill>
              </a:rPr>
              <a:t>8</a:t>
            </a:r>
            <a:r>
              <a:rPr lang="en-US" altLang="ja-JP" dirty="0"/>
              <a:t> stations in the DML.</a:t>
            </a:r>
            <a:endParaRPr kumimoji="1" lang="ja-JP" altLang="en-US"/>
          </a:p>
        </p:txBody>
      </p:sp>
    </p:spTree>
    <p:extLst>
      <p:ext uri="{BB962C8B-B14F-4D97-AF65-F5344CB8AC3E}">
        <p14:creationId xmlns:p14="http://schemas.microsoft.com/office/powerpoint/2010/main" val="139200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 UW-AWSs in the interior DML (2022)</a:t>
            </a:r>
            <a:endParaRPr lang="en-US" altLang="ja-JP" sz="2800" b="1" baseline="-25000" dirty="0">
              <a:solidFill>
                <a:schemeClr val="bg1"/>
              </a:solidFill>
              <a:latin typeface="Helvetica" pitchFamily="2" charset="0"/>
              <a:ea typeface="+mj-ea"/>
              <a:cs typeface="Helvetica" charset="0"/>
            </a:endParaRPr>
          </a:p>
        </p:txBody>
      </p:sp>
      <p:sp>
        <p:nvSpPr>
          <p:cNvPr id="46" name="スライド番号プレースホルダー 7">
            <a:extLst>
              <a:ext uri="{FF2B5EF4-FFF2-40B4-BE49-F238E27FC236}">
                <a16:creationId xmlns:a16="http://schemas.microsoft.com/office/drawing/2014/main" id="{394FF8D2-577A-B841-B72D-96237CDBB10F}"/>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4</a:t>
            </a:fld>
            <a:endParaRPr lang="ja-JP" altLang="en-US" sz="1200"/>
          </a:p>
        </p:txBody>
      </p:sp>
      <p:pic>
        <p:nvPicPr>
          <p:cNvPr id="3" name="図 2">
            <a:extLst>
              <a:ext uri="{FF2B5EF4-FFF2-40B4-BE49-F238E27FC236}">
                <a16:creationId xmlns:a16="http://schemas.microsoft.com/office/drawing/2014/main" id="{185E6FEE-5ECA-4DF3-D354-E6617E006416}"/>
              </a:ext>
            </a:extLst>
          </p:cNvPr>
          <p:cNvPicPr>
            <a:picLocks noChangeAspect="1"/>
          </p:cNvPicPr>
          <p:nvPr/>
        </p:nvPicPr>
        <p:blipFill>
          <a:blip r:embed="rId3"/>
          <a:stretch>
            <a:fillRect/>
          </a:stretch>
        </p:blipFill>
        <p:spPr>
          <a:xfrm>
            <a:off x="2376766" y="1133680"/>
            <a:ext cx="2277054" cy="4281282"/>
          </a:xfrm>
          <a:prstGeom prst="rect">
            <a:avLst/>
          </a:prstGeom>
        </p:spPr>
      </p:pic>
      <p:pic>
        <p:nvPicPr>
          <p:cNvPr id="5" name="図 4">
            <a:extLst>
              <a:ext uri="{FF2B5EF4-FFF2-40B4-BE49-F238E27FC236}">
                <a16:creationId xmlns:a16="http://schemas.microsoft.com/office/drawing/2014/main" id="{10D6D606-D0F5-8D27-A8C8-0DA0CFA45269}"/>
              </a:ext>
            </a:extLst>
          </p:cNvPr>
          <p:cNvPicPr>
            <a:picLocks noChangeAspect="1"/>
          </p:cNvPicPr>
          <p:nvPr/>
        </p:nvPicPr>
        <p:blipFill>
          <a:blip r:embed="rId4"/>
          <a:stretch>
            <a:fillRect/>
          </a:stretch>
        </p:blipFill>
        <p:spPr>
          <a:xfrm>
            <a:off x="121443" y="1128711"/>
            <a:ext cx="2257978" cy="4295667"/>
          </a:xfrm>
          <a:prstGeom prst="rect">
            <a:avLst/>
          </a:prstGeom>
        </p:spPr>
      </p:pic>
      <p:pic>
        <p:nvPicPr>
          <p:cNvPr id="13" name="図 12">
            <a:extLst>
              <a:ext uri="{FF2B5EF4-FFF2-40B4-BE49-F238E27FC236}">
                <a16:creationId xmlns:a16="http://schemas.microsoft.com/office/drawing/2014/main" id="{0B61300E-240F-7350-88DC-4375B20DD8ED}"/>
              </a:ext>
            </a:extLst>
          </p:cNvPr>
          <p:cNvPicPr>
            <a:picLocks noChangeAspect="1"/>
          </p:cNvPicPr>
          <p:nvPr/>
        </p:nvPicPr>
        <p:blipFill>
          <a:blip r:embed="rId5"/>
          <a:stretch>
            <a:fillRect/>
          </a:stretch>
        </p:blipFill>
        <p:spPr>
          <a:xfrm>
            <a:off x="4887661" y="4167713"/>
            <a:ext cx="1555770" cy="2607468"/>
          </a:xfrm>
          <a:prstGeom prst="rect">
            <a:avLst/>
          </a:prstGeom>
        </p:spPr>
      </p:pic>
      <p:pic>
        <p:nvPicPr>
          <p:cNvPr id="15" name="図 14">
            <a:extLst>
              <a:ext uri="{FF2B5EF4-FFF2-40B4-BE49-F238E27FC236}">
                <a16:creationId xmlns:a16="http://schemas.microsoft.com/office/drawing/2014/main" id="{22221CD9-8780-24D2-294F-5764DAB19107}"/>
              </a:ext>
            </a:extLst>
          </p:cNvPr>
          <p:cNvPicPr>
            <a:picLocks noChangeAspect="1"/>
          </p:cNvPicPr>
          <p:nvPr/>
        </p:nvPicPr>
        <p:blipFill>
          <a:blip r:embed="rId6"/>
          <a:stretch>
            <a:fillRect/>
          </a:stretch>
        </p:blipFill>
        <p:spPr>
          <a:xfrm>
            <a:off x="6444942" y="4152820"/>
            <a:ext cx="1549134" cy="2619939"/>
          </a:xfrm>
          <a:prstGeom prst="rect">
            <a:avLst/>
          </a:prstGeom>
        </p:spPr>
      </p:pic>
      <p:pic>
        <p:nvPicPr>
          <p:cNvPr id="18" name="図 17">
            <a:extLst>
              <a:ext uri="{FF2B5EF4-FFF2-40B4-BE49-F238E27FC236}">
                <a16:creationId xmlns:a16="http://schemas.microsoft.com/office/drawing/2014/main" id="{A260539C-F01B-B57B-FBF8-519AE896EF5B}"/>
              </a:ext>
            </a:extLst>
          </p:cNvPr>
          <p:cNvPicPr>
            <a:picLocks noChangeAspect="1"/>
          </p:cNvPicPr>
          <p:nvPr/>
        </p:nvPicPr>
        <p:blipFill>
          <a:blip r:embed="rId7"/>
          <a:stretch>
            <a:fillRect/>
          </a:stretch>
        </p:blipFill>
        <p:spPr>
          <a:xfrm>
            <a:off x="4805732" y="1142881"/>
            <a:ext cx="1889110" cy="2614613"/>
          </a:xfrm>
          <a:prstGeom prst="rect">
            <a:avLst/>
          </a:prstGeom>
        </p:spPr>
      </p:pic>
      <p:pic>
        <p:nvPicPr>
          <p:cNvPr id="20" name="図 19">
            <a:extLst>
              <a:ext uri="{FF2B5EF4-FFF2-40B4-BE49-F238E27FC236}">
                <a16:creationId xmlns:a16="http://schemas.microsoft.com/office/drawing/2014/main" id="{2B8F5F83-12DA-20A3-326D-1816361AEE46}"/>
              </a:ext>
            </a:extLst>
          </p:cNvPr>
          <p:cNvPicPr>
            <a:picLocks noChangeAspect="1"/>
          </p:cNvPicPr>
          <p:nvPr/>
        </p:nvPicPr>
        <p:blipFill>
          <a:blip r:embed="rId8"/>
          <a:stretch>
            <a:fillRect/>
          </a:stretch>
        </p:blipFill>
        <p:spPr>
          <a:xfrm>
            <a:off x="6686913" y="1143411"/>
            <a:ext cx="1835371" cy="2599794"/>
          </a:xfrm>
          <a:prstGeom prst="rect">
            <a:avLst/>
          </a:prstGeom>
        </p:spPr>
      </p:pic>
      <p:sp>
        <p:nvSpPr>
          <p:cNvPr id="21" name="テキスト ボックス 20">
            <a:extLst>
              <a:ext uri="{FF2B5EF4-FFF2-40B4-BE49-F238E27FC236}">
                <a16:creationId xmlns:a16="http://schemas.microsoft.com/office/drawing/2014/main" id="{9D2D9D30-B584-3841-6286-638746F541FF}"/>
              </a:ext>
            </a:extLst>
          </p:cNvPr>
          <p:cNvSpPr txBox="1"/>
          <p:nvPr/>
        </p:nvSpPr>
        <p:spPr>
          <a:xfrm>
            <a:off x="153098" y="682347"/>
            <a:ext cx="1875728" cy="461665"/>
          </a:xfrm>
          <a:prstGeom prst="rect">
            <a:avLst/>
          </a:prstGeom>
          <a:noFill/>
        </p:spPr>
        <p:txBody>
          <a:bodyPr wrap="square" rtlCol="0">
            <a:spAutoFit/>
          </a:bodyPr>
          <a:lstStyle/>
          <a:p>
            <a:r>
              <a:rPr lang="en-US" altLang="ja-JP" sz="2400" dirty="0">
                <a:latin typeface="Helvetica" pitchFamily="2" charset="0"/>
              </a:rPr>
              <a:t>Dome Fuji </a:t>
            </a:r>
            <a:endParaRPr kumimoji="1" lang="en-US" altLang="ja-JP" sz="2400" dirty="0">
              <a:latin typeface="Helvetica" pitchFamily="2" charset="0"/>
            </a:endParaRPr>
          </a:p>
        </p:txBody>
      </p:sp>
      <p:sp>
        <p:nvSpPr>
          <p:cNvPr id="22" name="テキスト ボックス 21">
            <a:extLst>
              <a:ext uri="{FF2B5EF4-FFF2-40B4-BE49-F238E27FC236}">
                <a16:creationId xmlns:a16="http://schemas.microsoft.com/office/drawing/2014/main" id="{46505C2C-12F6-D729-1307-C011ADBDBECF}"/>
              </a:ext>
            </a:extLst>
          </p:cNvPr>
          <p:cNvSpPr txBox="1"/>
          <p:nvPr/>
        </p:nvSpPr>
        <p:spPr>
          <a:xfrm>
            <a:off x="116237" y="1131376"/>
            <a:ext cx="829159" cy="369332"/>
          </a:xfrm>
          <a:prstGeom prst="rect">
            <a:avLst/>
          </a:prstGeom>
          <a:noFill/>
        </p:spPr>
        <p:txBody>
          <a:bodyPr wrap="square" rtlCol="0">
            <a:spAutoFit/>
          </a:bodyPr>
          <a:lstStyle/>
          <a:p>
            <a:r>
              <a:rPr kumimoji="1" lang="en-US" altLang="ja-JP" dirty="0">
                <a:solidFill>
                  <a:srgbClr val="FFFF00"/>
                </a:solidFill>
              </a:rPr>
              <a:t>2018</a:t>
            </a:r>
            <a:endParaRPr kumimoji="1" lang="ja-JP" altLang="en-US">
              <a:solidFill>
                <a:srgbClr val="FFFF00"/>
              </a:solidFill>
            </a:endParaRPr>
          </a:p>
        </p:txBody>
      </p:sp>
      <p:sp>
        <p:nvSpPr>
          <p:cNvPr id="23" name="テキスト ボックス 22">
            <a:extLst>
              <a:ext uri="{FF2B5EF4-FFF2-40B4-BE49-F238E27FC236}">
                <a16:creationId xmlns:a16="http://schemas.microsoft.com/office/drawing/2014/main" id="{474193E6-569B-37B2-1E0F-6466E6C32739}"/>
              </a:ext>
            </a:extLst>
          </p:cNvPr>
          <p:cNvSpPr txBox="1"/>
          <p:nvPr/>
        </p:nvSpPr>
        <p:spPr>
          <a:xfrm>
            <a:off x="2353159" y="1136541"/>
            <a:ext cx="829159" cy="369332"/>
          </a:xfrm>
          <a:prstGeom prst="rect">
            <a:avLst/>
          </a:prstGeom>
          <a:noFill/>
        </p:spPr>
        <p:txBody>
          <a:bodyPr wrap="square" rtlCol="0">
            <a:spAutoFit/>
          </a:bodyPr>
          <a:lstStyle/>
          <a:p>
            <a:r>
              <a:rPr kumimoji="1" lang="en-US" altLang="ja-JP" dirty="0">
                <a:solidFill>
                  <a:srgbClr val="FFFF00"/>
                </a:solidFill>
              </a:rPr>
              <a:t>2022</a:t>
            </a:r>
            <a:endParaRPr kumimoji="1" lang="ja-JP" altLang="en-US">
              <a:solidFill>
                <a:srgbClr val="FFFF00"/>
              </a:solidFill>
            </a:endParaRPr>
          </a:p>
        </p:txBody>
      </p:sp>
      <p:sp>
        <p:nvSpPr>
          <p:cNvPr id="24" name="テキスト ボックス 23">
            <a:extLst>
              <a:ext uri="{FF2B5EF4-FFF2-40B4-BE49-F238E27FC236}">
                <a16:creationId xmlns:a16="http://schemas.microsoft.com/office/drawing/2014/main" id="{80B0AC99-4D70-0560-F81F-A5698E605684}"/>
              </a:ext>
            </a:extLst>
          </p:cNvPr>
          <p:cNvSpPr txBox="1"/>
          <p:nvPr/>
        </p:nvSpPr>
        <p:spPr>
          <a:xfrm>
            <a:off x="4794142" y="1105547"/>
            <a:ext cx="829159" cy="369332"/>
          </a:xfrm>
          <a:prstGeom prst="rect">
            <a:avLst/>
          </a:prstGeom>
          <a:noFill/>
        </p:spPr>
        <p:txBody>
          <a:bodyPr wrap="square" rtlCol="0">
            <a:spAutoFit/>
          </a:bodyPr>
          <a:lstStyle/>
          <a:p>
            <a:r>
              <a:rPr kumimoji="1" lang="en-US" altLang="ja-JP" dirty="0">
                <a:solidFill>
                  <a:srgbClr val="FFFF00"/>
                </a:solidFill>
              </a:rPr>
              <a:t>2018</a:t>
            </a:r>
            <a:endParaRPr kumimoji="1" lang="ja-JP" altLang="en-US">
              <a:solidFill>
                <a:srgbClr val="FFFF00"/>
              </a:solidFill>
            </a:endParaRPr>
          </a:p>
        </p:txBody>
      </p:sp>
      <p:sp>
        <p:nvSpPr>
          <p:cNvPr id="25" name="テキスト ボックス 24">
            <a:extLst>
              <a:ext uri="{FF2B5EF4-FFF2-40B4-BE49-F238E27FC236}">
                <a16:creationId xmlns:a16="http://schemas.microsoft.com/office/drawing/2014/main" id="{C144BC48-4129-3FBC-E02F-933C1B9CEFCA}"/>
              </a:ext>
            </a:extLst>
          </p:cNvPr>
          <p:cNvSpPr txBox="1"/>
          <p:nvPr/>
        </p:nvSpPr>
        <p:spPr>
          <a:xfrm>
            <a:off x="6682353" y="1118461"/>
            <a:ext cx="829159" cy="369332"/>
          </a:xfrm>
          <a:prstGeom prst="rect">
            <a:avLst/>
          </a:prstGeom>
          <a:noFill/>
        </p:spPr>
        <p:txBody>
          <a:bodyPr wrap="square" rtlCol="0">
            <a:spAutoFit/>
          </a:bodyPr>
          <a:lstStyle/>
          <a:p>
            <a:r>
              <a:rPr kumimoji="1" lang="en-US" altLang="ja-JP" dirty="0">
                <a:solidFill>
                  <a:srgbClr val="FFFF00"/>
                </a:solidFill>
              </a:rPr>
              <a:t>2022</a:t>
            </a:r>
            <a:endParaRPr kumimoji="1" lang="ja-JP" altLang="en-US">
              <a:solidFill>
                <a:srgbClr val="FFFF00"/>
              </a:solidFill>
            </a:endParaRPr>
          </a:p>
        </p:txBody>
      </p:sp>
      <p:sp>
        <p:nvSpPr>
          <p:cNvPr id="26" name="テキスト ボックス 25">
            <a:extLst>
              <a:ext uri="{FF2B5EF4-FFF2-40B4-BE49-F238E27FC236}">
                <a16:creationId xmlns:a16="http://schemas.microsoft.com/office/drawing/2014/main" id="{63283697-43A9-6932-B9DA-1E4455C64B0A}"/>
              </a:ext>
            </a:extLst>
          </p:cNvPr>
          <p:cNvSpPr txBox="1"/>
          <p:nvPr/>
        </p:nvSpPr>
        <p:spPr>
          <a:xfrm>
            <a:off x="4876799" y="4148381"/>
            <a:ext cx="829159" cy="369332"/>
          </a:xfrm>
          <a:prstGeom prst="rect">
            <a:avLst/>
          </a:prstGeom>
          <a:noFill/>
        </p:spPr>
        <p:txBody>
          <a:bodyPr wrap="square" rtlCol="0">
            <a:spAutoFit/>
          </a:bodyPr>
          <a:lstStyle/>
          <a:p>
            <a:r>
              <a:rPr kumimoji="1" lang="en-US" altLang="ja-JP" dirty="0">
                <a:solidFill>
                  <a:srgbClr val="FFFF00"/>
                </a:solidFill>
              </a:rPr>
              <a:t>2018</a:t>
            </a:r>
            <a:endParaRPr kumimoji="1" lang="ja-JP" altLang="en-US">
              <a:solidFill>
                <a:srgbClr val="FFFF00"/>
              </a:solidFill>
            </a:endParaRPr>
          </a:p>
        </p:txBody>
      </p:sp>
      <p:sp>
        <p:nvSpPr>
          <p:cNvPr id="27" name="テキスト ボックス 26">
            <a:extLst>
              <a:ext uri="{FF2B5EF4-FFF2-40B4-BE49-F238E27FC236}">
                <a16:creationId xmlns:a16="http://schemas.microsoft.com/office/drawing/2014/main" id="{2E4ADB31-0A16-47A7-A71F-EA8BEBD53AC9}"/>
              </a:ext>
            </a:extLst>
          </p:cNvPr>
          <p:cNvSpPr txBox="1"/>
          <p:nvPr/>
        </p:nvSpPr>
        <p:spPr>
          <a:xfrm>
            <a:off x="6455044" y="4114800"/>
            <a:ext cx="829159" cy="369332"/>
          </a:xfrm>
          <a:prstGeom prst="rect">
            <a:avLst/>
          </a:prstGeom>
          <a:noFill/>
        </p:spPr>
        <p:txBody>
          <a:bodyPr wrap="square" rtlCol="0">
            <a:spAutoFit/>
          </a:bodyPr>
          <a:lstStyle/>
          <a:p>
            <a:r>
              <a:rPr kumimoji="1" lang="en-US" altLang="ja-JP" dirty="0">
                <a:solidFill>
                  <a:srgbClr val="FFFF00"/>
                </a:solidFill>
              </a:rPr>
              <a:t>2022</a:t>
            </a:r>
            <a:endParaRPr kumimoji="1" lang="ja-JP" altLang="en-US">
              <a:solidFill>
                <a:srgbClr val="FFFF00"/>
              </a:solidFill>
            </a:endParaRPr>
          </a:p>
        </p:txBody>
      </p:sp>
      <p:sp>
        <p:nvSpPr>
          <p:cNvPr id="28" name="テキスト ボックス 27">
            <a:extLst>
              <a:ext uri="{FF2B5EF4-FFF2-40B4-BE49-F238E27FC236}">
                <a16:creationId xmlns:a16="http://schemas.microsoft.com/office/drawing/2014/main" id="{24EB877C-2E58-A40C-0D9E-39E2ECA201D7}"/>
              </a:ext>
            </a:extLst>
          </p:cNvPr>
          <p:cNvSpPr txBox="1"/>
          <p:nvPr/>
        </p:nvSpPr>
        <p:spPr>
          <a:xfrm>
            <a:off x="4745762" y="703011"/>
            <a:ext cx="2243973" cy="461665"/>
          </a:xfrm>
          <a:prstGeom prst="rect">
            <a:avLst/>
          </a:prstGeom>
          <a:noFill/>
        </p:spPr>
        <p:txBody>
          <a:bodyPr wrap="square" rtlCol="0">
            <a:spAutoFit/>
          </a:bodyPr>
          <a:lstStyle/>
          <a:p>
            <a:r>
              <a:rPr lang="en-US" altLang="ja-JP" sz="2400" dirty="0">
                <a:latin typeface="Helvetica" pitchFamily="2" charset="0"/>
              </a:rPr>
              <a:t>Relay Station </a:t>
            </a:r>
            <a:endParaRPr kumimoji="1" lang="en-US" altLang="ja-JP" sz="2400" dirty="0">
              <a:latin typeface="Helvetica" pitchFamily="2" charset="0"/>
            </a:endParaRPr>
          </a:p>
        </p:txBody>
      </p:sp>
      <p:sp>
        <p:nvSpPr>
          <p:cNvPr id="29" name="テキスト ボックス 28">
            <a:extLst>
              <a:ext uri="{FF2B5EF4-FFF2-40B4-BE49-F238E27FC236}">
                <a16:creationId xmlns:a16="http://schemas.microsoft.com/office/drawing/2014/main" id="{89786DD0-7AAA-06AA-75B4-B25016BBEB69}"/>
              </a:ext>
            </a:extLst>
          </p:cNvPr>
          <p:cNvSpPr txBox="1"/>
          <p:nvPr/>
        </p:nvSpPr>
        <p:spPr>
          <a:xfrm>
            <a:off x="4836169" y="3730347"/>
            <a:ext cx="2243973" cy="461665"/>
          </a:xfrm>
          <a:prstGeom prst="rect">
            <a:avLst/>
          </a:prstGeom>
          <a:noFill/>
        </p:spPr>
        <p:txBody>
          <a:bodyPr wrap="square" rtlCol="0">
            <a:spAutoFit/>
          </a:bodyPr>
          <a:lstStyle/>
          <a:p>
            <a:r>
              <a:rPr lang="en-US" altLang="ja-JP" sz="2400" dirty="0">
                <a:latin typeface="Helvetica" pitchFamily="2" charset="0"/>
              </a:rPr>
              <a:t>Mizuho </a:t>
            </a:r>
            <a:endParaRPr kumimoji="1" lang="en-US" altLang="ja-JP" sz="2400" dirty="0">
              <a:latin typeface="Helvetica" pitchFamily="2" charset="0"/>
            </a:endParaRPr>
          </a:p>
        </p:txBody>
      </p:sp>
      <p:sp>
        <p:nvSpPr>
          <p:cNvPr id="30" name="テキスト ボックス 29">
            <a:extLst>
              <a:ext uri="{FF2B5EF4-FFF2-40B4-BE49-F238E27FC236}">
                <a16:creationId xmlns:a16="http://schemas.microsoft.com/office/drawing/2014/main" id="{57645822-F522-6B92-057F-0191C47AC2F5}"/>
              </a:ext>
            </a:extLst>
          </p:cNvPr>
          <p:cNvSpPr txBox="1"/>
          <p:nvPr/>
        </p:nvSpPr>
        <p:spPr>
          <a:xfrm>
            <a:off x="325463" y="5571641"/>
            <a:ext cx="4210817" cy="369332"/>
          </a:xfrm>
          <a:prstGeom prst="rect">
            <a:avLst/>
          </a:prstGeom>
          <a:noFill/>
        </p:spPr>
        <p:txBody>
          <a:bodyPr wrap="square" rtlCol="0">
            <a:spAutoFit/>
          </a:bodyPr>
          <a:lstStyle/>
          <a:p>
            <a:r>
              <a:rPr kumimoji="1" lang="en-US" altLang="ja-JP" dirty="0"/>
              <a:t>Changes in the height of </a:t>
            </a:r>
            <a:r>
              <a:rPr kumimoji="1" lang="en-US" altLang="ja-JP" dirty="0" err="1"/>
              <a:t>sensor@DF</a:t>
            </a:r>
            <a:endParaRPr kumimoji="1" lang="ja-JP" altLang="en-US"/>
          </a:p>
        </p:txBody>
      </p:sp>
      <p:sp>
        <p:nvSpPr>
          <p:cNvPr id="31" name="テキスト ボックス 30">
            <a:extLst>
              <a:ext uri="{FF2B5EF4-FFF2-40B4-BE49-F238E27FC236}">
                <a16:creationId xmlns:a16="http://schemas.microsoft.com/office/drawing/2014/main" id="{F0D87CD2-6D24-B1E5-CC7D-958391C392FA}"/>
              </a:ext>
            </a:extLst>
          </p:cNvPr>
          <p:cNvSpPr txBox="1"/>
          <p:nvPr/>
        </p:nvSpPr>
        <p:spPr>
          <a:xfrm>
            <a:off x="2874936" y="6090834"/>
            <a:ext cx="1108129" cy="369332"/>
          </a:xfrm>
          <a:prstGeom prst="rect">
            <a:avLst/>
          </a:prstGeom>
          <a:noFill/>
        </p:spPr>
        <p:txBody>
          <a:bodyPr wrap="square" rtlCol="0">
            <a:spAutoFit/>
          </a:bodyPr>
          <a:lstStyle/>
          <a:p>
            <a:r>
              <a:rPr kumimoji="1" lang="en-US" altLang="ja-JP" dirty="0"/>
              <a:t>57.2cm</a:t>
            </a:r>
            <a:endParaRPr kumimoji="1" lang="ja-JP" altLang="en-US"/>
          </a:p>
        </p:txBody>
      </p:sp>
      <p:sp>
        <p:nvSpPr>
          <p:cNvPr id="32" name="テキスト ボックス 31">
            <a:extLst>
              <a:ext uri="{FF2B5EF4-FFF2-40B4-BE49-F238E27FC236}">
                <a16:creationId xmlns:a16="http://schemas.microsoft.com/office/drawing/2014/main" id="{E4CCAADB-C4F2-D69C-A094-3CACD5D2BC11}"/>
              </a:ext>
            </a:extLst>
          </p:cNvPr>
          <p:cNvSpPr txBox="1"/>
          <p:nvPr/>
        </p:nvSpPr>
        <p:spPr>
          <a:xfrm>
            <a:off x="632848" y="6103749"/>
            <a:ext cx="1108129" cy="369332"/>
          </a:xfrm>
          <a:prstGeom prst="rect">
            <a:avLst/>
          </a:prstGeom>
          <a:noFill/>
        </p:spPr>
        <p:txBody>
          <a:bodyPr wrap="square" rtlCol="0">
            <a:spAutoFit/>
          </a:bodyPr>
          <a:lstStyle/>
          <a:p>
            <a:r>
              <a:rPr lang="en-US" altLang="ja-JP" dirty="0"/>
              <a:t>77 </a:t>
            </a:r>
            <a:r>
              <a:rPr kumimoji="1" lang="en-US" altLang="ja-JP" dirty="0"/>
              <a:t>cm</a:t>
            </a:r>
            <a:endParaRPr kumimoji="1" lang="ja-JP" altLang="en-US"/>
          </a:p>
        </p:txBody>
      </p:sp>
      <p:sp>
        <p:nvSpPr>
          <p:cNvPr id="33" name="テキスト ボックス 32">
            <a:extLst>
              <a:ext uri="{FF2B5EF4-FFF2-40B4-BE49-F238E27FC236}">
                <a16:creationId xmlns:a16="http://schemas.microsoft.com/office/drawing/2014/main" id="{4975B01F-7018-8C09-F4B5-B51CA55C3C4A}"/>
              </a:ext>
            </a:extLst>
          </p:cNvPr>
          <p:cNvSpPr txBox="1"/>
          <p:nvPr/>
        </p:nvSpPr>
        <p:spPr>
          <a:xfrm>
            <a:off x="420917" y="6434742"/>
            <a:ext cx="1329302" cy="369332"/>
          </a:xfrm>
          <a:prstGeom prst="rect">
            <a:avLst/>
          </a:prstGeom>
          <a:noFill/>
        </p:spPr>
        <p:txBody>
          <a:bodyPr wrap="square" rtlCol="0">
            <a:spAutoFit/>
          </a:bodyPr>
          <a:lstStyle/>
          <a:p>
            <a:r>
              <a:rPr lang="en-US" altLang="ja-JP" dirty="0"/>
              <a:t>12/2/2021</a:t>
            </a:r>
            <a:endParaRPr kumimoji="1" lang="ja-JP" altLang="en-US"/>
          </a:p>
        </p:txBody>
      </p:sp>
      <p:sp>
        <p:nvSpPr>
          <p:cNvPr id="34" name="テキスト ボックス 33">
            <a:extLst>
              <a:ext uri="{FF2B5EF4-FFF2-40B4-BE49-F238E27FC236}">
                <a16:creationId xmlns:a16="http://schemas.microsoft.com/office/drawing/2014/main" id="{1BA1CD8A-D1E5-41E3-F18D-57E7156703A1}"/>
              </a:ext>
            </a:extLst>
          </p:cNvPr>
          <p:cNvSpPr txBox="1"/>
          <p:nvPr/>
        </p:nvSpPr>
        <p:spPr>
          <a:xfrm>
            <a:off x="2652148" y="6429980"/>
            <a:ext cx="1329302" cy="369332"/>
          </a:xfrm>
          <a:prstGeom prst="rect">
            <a:avLst/>
          </a:prstGeom>
          <a:noFill/>
        </p:spPr>
        <p:txBody>
          <a:bodyPr wrap="square" rtlCol="0">
            <a:spAutoFit/>
          </a:bodyPr>
          <a:lstStyle/>
          <a:p>
            <a:r>
              <a:rPr lang="en-US" altLang="ja-JP" dirty="0"/>
              <a:t>12/6/2022</a:t>
            </a:r>
            <a:endParaRPr kumimoji="1" lang="ja-JP" altLang="en-US"/>
          </a:p>
        </p:txBody>
      </p:sp>
      <p:sp>
        <p:nvSpPr>
          <p:cNvPr id="35" name="右矢印 34">
            <a:extLst>
              <a:ext uri="{FF2B5EF4-FFF2-40B4-BE49-F238E27FC236}">
                <a16:creationId xmlns:a16="http://schemas.microsoft.com/office/drawing/2014/main" id="{4D701FE1-4923-939F-8AF7-0E454064CCB7}"/>
              </a:ext>
            </a:extLst>
          </p:cNvPr>
          <p:cNvSpPr/>
          <p:nvPr/>
        </p:nvSpPr>
        <p:spPr>
          <a:xfrm>
            <a:off x="1793081" y="6229350"/>
            <a:ext cx="607219" cy="2571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40470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図 69">
            <a:extLst>
              <a:ext uri="{FF2B5EF4-FFF2-40B4-BE49-F238E27FC236}">
                <a16:creationId xmlns:a16="http://schemas.microsoft.com/office/drawing/2014/main" id="{917790E5-72B0-60B8-2C98-D71EA275BCAD}"/>
              </a:ext>
            </a:extLst>
          </p:cNvPr>
          <p:cNvPicPr>
            <a:picLocks noChangeAspect="1"/>
          </p:cNvPicPr>
          <p:nvPr/>
        </p:nvPicPr>
        <p:blipFill>
          <a:blip r:embed="rId3"/>
          <a:stretch>
            <a:fillRect/>
          </a:stretch>
        </p:blipFill>
        <p:spPr>
          <a:xfrm>
            <a:off x="3185315" y="692872"/>
            <a:ext cx="2946181" cy="2569672"/>
          </a:xfrm>
          <a:prstGeom prst="rect">
            <a:avLst/>
          </a:prstGeom>
        </p:spPr>
      </p:pic>
      <p:pic>
        <p:nvPicPr>
          <p:cNvPr id="74" name="Picture 2">
            <a:extLst>
              <a:ext uri="{FF2B5EF4-FFF2-40B4-BE49-F238E27FC236}">
                <a16:creationId xmlns:a16="http://schemas.microsoft.com/office/drawing/2014/main" id="{A8382F5E-E2D3-22B6-23E5-B2016FAEB8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33" t="19405" r="30421" b="371"/>
          <a:stretch/>
        </p:blipFill>
        <p:spPr bwMode="auto">
          <a:xfrm>
            <a:off x="4972051" y="687604"/>
            <a:ext cx="1394460" cy="1959763"/>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Antarctic AWS program of Japan since 1993 </a:t>
            </a:r>
            <a:endParaRPr lang="en-US" altLang="ja-JP" sz="2800" b="1" baseline="-25000" dirty="0">
              <a:solidFill>
                <a:schemeClr val="bg1"/>
              </a:solidFill>
              <a:latin typeface="Helvetica" pitchFamily="2" charset="0"/>
              <a:ea typeface="+mj-ea"/>
              <a:cs typeface="Helvetica" charset="0"/>
            </a:endParaRPr>
          </a:p>
        </p:txBody>
      </p:sp>
      <p:sp>
        <p:nvSpPr>
          <p:cNvPr id="46" name="スライド番号プレースホルダー 7">
            <a:extLst>
              <a:ext uri="{FF2B5EF4-FFF2-40B4-BE49-F238E27FC236}">
                <a16:creationId xmlns:a16="http://schemas.microsoft.com/office/drawing/2014/main" id="{394FF8D2-577A-B841-B72D-96237CDBB10F}"/>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5</a:t>
            </a:fld>
            <a:endParaRPr lang="ja-JP" altLang="en-US" sz="1200"/>
          </a:p>
        </p:txBody>
      </p:sp>
      <p:grpSp>
        <p:nvGrpSpPr>
          <p:cNvPr id="54" name="グループ化 53">
            <a:extLst>
              <a:ext uri="{FF2B5EF4-FFF2-40B4-BE49-F238E27FC236}">
                <a16:creationId xmlns:a16="http://schemas.microsoft.com/office/drawing/2014/main" id="{75628F3B-7415-7653-9DB3-A1D7B561D237}"/>
              </a:ext>
            </a:extLst>
          </p:cNvPr>
          <p:cNvGrpSpPr/>
          <p:nvPr/>
        </p:nvGrpSpPr>
        <p:grpSpPr>
          <a:xfrm>
            <a:off x="197795" y="1553561"/>
            <a:ext cx="2747686" cy="3456124"/>
            <a:chOff x="292694" y="1382452"/>
            <a:chExt cx="2747686" cy="3456124"/>
          </a:xfrm>
        </p:grpSpPr>
        <p:pic>
          <p:nvPicPr>
            <p:cNvPr id="6" name="図 5">
              <a:extLst>
                <a:ext uri="{FF2B5EF4-FFF2-40B4-BE49-F238E27FC236}">
                  <a16:creationId xmlns:a16="http://schemas.microsoft.com/office/drawing/2014/main" id="{1B96123B-7817-4AEB-E5B5-829A04177FE7}"/>
                </a:ext>
              </a:extLst>
            </p:cNvPr>
            <p:cNvPicPr>
              <a:picLocks noChangeAspect="1"/>
            </p:cNvPicPr>
            <p:nvPr/>
          </p:nvPicPr>
          <p:blipFill>
            <a:blip r:embed="rId5"/>
            <a:stretch>
              <a:fillRect/>
            </a:stretch>
          </p:blipFill>
          <p:spPr>
            <a:xfrm>
              <a:off x="292694" y="1382452"/>
              <a:ext cx="2747686" cy="3456124"/>
            </a:xfrm>
            <a:prstGeom prst="rect">
              <a:avLst/>
            </a:prstGeom>
          </p:spPr>
        </p:pic>
        <p:sp>
          <p:nvSpPr>
            <p:cNvPr id="7" name="星 5 6">
              <a:extLst>
                <a:ext uri="{FF2B5EF4-FFF2-40B4-BE49-F238E27FC236}">
                  <a16:creationId xmlns:a16="http://schemas.microsoft.com/office/drawing/2014/main" id="{FE7547E4-22DB-FAD5-FFE0-1F0BF88BE776}"/>
                </a:ext>
              </a:extLst>
            </p:cNvPr>
            <p:cNvSpPr>
              <a:spLocks noChangeAspect="1"/>
            </p:cNvSpPr>
            <p:nvPr/>
          </p:nvSpPr>
          <p:spPr>
            <a:xfrm>
              <a:off x="1919564" y="1863325"/>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9819910-DEB6-66C9-EA41-DD284CCB231A}"/>
                </a:ext>
              </a:extLst>
            </p:cNvPr>
            <p:cNvSpPr txBox="1"/>
            <p:nvPr/>
          </p:nvSpPr>
          <p:spPr>
            <a:xfrm>
              <a:off x="858814" y="3592393"/>
              <a:ext cx="926433" cy="646331"/>
            </a:xfrm>
            <a:prstGeom prst="rect">
              <a:avLst/>
            </a:prstGeom>
            <a:solidFill>
              <a:schemeClr val="bg1"/>
            </a:solidFill>
          </p:spPr>
          <p:txBody>
            <a:bodyPr wrap="square" rtlCol="0">
              <a:spAutoFit/>
            </a:bodyPr>
            <a:lstStyle/>
            <a:p>
              <a:r>
                <a:rPr kumimoji="1" lang="en-US" altLang="ja-JP" dirty="0"/>
                <a:t>Dome Fuji</a:t>
              </a:r>
              <a:endParaRPr kumimoji="1" lang="ja-JP" altLang="en-US"/>
            </a:p>
          </p:txBody>
        </p:sp>
        <p:sp>
          <p:nvSpPr>
            <p:cNvPr id="9" name="星 5 8">
              <a:extLst>
                <a:ext uri="{FF2B5EF4-FFF2-40B4-BE49-F238E27FC236}">
                  <a16:creationId xmlns:a16="http://schemas.microsoft.com/office/drawing/2014/main" id="{87FCE560-767E-99A5-0C5C-04B8E88A220B}"/>
                </a:ext>
              </a:extLst>
            </p:cNvPr>
            <p:cNvSpPr>
              <a:spLocks noChangeAspect="1"/>
            </p:cNvSpPr>
            <p:nvPr/>
          </p:nvSpPr>
          <p:spPr>
            <a:xfrm>
              <a:off x="2164952" y="2232697"/>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9">
              <a:extLst>
                <a:ext uri="{FF2B5EF4-FFF2-40B4-BE49-F238E27FC236}">
                  <a16:creationId xmlns:a16="http://schemas.microsoft.com/office/drawing/2014/main" id="{54CE015F-E547-CFB6-7925-40EBED39F051}"/>
                </a:ext>
              </a:extLst>
            </p:cNvPr>
            <p:cNvSpPr>
              <a:spLocks noChangeAspect="1"/>
            </p:cNvSpPr>
            <p:nvPr/>
          </p:nvSpPr>
          <p:spPr>
            <a:xfrm>
              <a:off x="2069379" y="2617573"/>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星 5 10">
              <a:extLst>
                <a:ext uri="{FF2B5EF4-FFF2-40B4-BE49-F238E27FC236}">
                  <a16:creationId xmlns:a16="http://schemas.microsoft.com/office/drawing/2014/main" id="{2A8F4B71-9F95-9187-E0D5-FE7E1F9DE791}"/>
                </a:ext>
              </a:extLst>
            </p:cNvPr>
            <p:cNvSpPr>
              <a:spLocks noChangeAspect="1"/>
            </p:cNvSpPr>
            <p:nvPr/>
          </p:nvSpPr>
          <p:spPr>
            <a:xfrm>
              <a:off x="1958312" y="2924955"/>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星 5 11">
              <a:extLst>
                <a:ext uri="{FF2B5EF4-FFF2-40B4-BE49-F238E27FC236}">
                  <a16:creationId xmlns:a16="http://schemas.microsoft.com/office/drawing/2014/main" id="{839E65A3-BEB3-9400-2EE0-1FDB775F2894}"/>
                </a:ext>
              </a:extLst>
            </p:cNvPr>
            <p:cNvSpPr>
              <a:spLocks noChangeAspect="1"/>
            </p:cNvSpPr>
            <p:nvPr/>
          </p:nvSpPr>
          <p:spPr>
            <a:xfrm>
              <a:off x="1785247" y="3294332"/>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星 5 12">
              <a:extLst>
                <a:ext uri="{FF2B5EF4-FFF2-40B4-BE49-F238E27FC236}">
                  <a16:creationId xmlns:a16="http://schemas.microsoft.com/office/drawing/2014/main" id="{48D8FB2D-9351-4B04-102A-B749D869BE3F}"/>
                </a:ext>
              </a:extLst>
            </p:cNvPr>
            <p:cNvSpPr>
              <a:spLocks noChangeAspect="1"/>
            </p:cNvSpPr>
            <p:nvPr/>
          </p:nvSpPr>
          <p:spPr>
            <a:xfrm>
              <a:off x="1674176" y="3632708"/>
              <a:ext cx="182880" cy="182880"/>
            </a:xfrm>
            <a:prstGeom prst="star5">
              <a:avLst/>
            </a:prstGeom>
            <a:solidFill>
              <a:srgbClr val="FF0000"/>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62A6605E-5B8F-3113-5C29-EF3F83389ACE}"/>
                </a:ext>
              </a:extLst>
            </p:cNvPr>
            <p:cNvSpPr txBox="1"/>
            <p:nvPr/>
          </p:nvSpPr>
          <p:spPr>
            <a:xfrm>
              <a:off x="2189085" y="1594723"/>
              <a:ext cx="599374" cy="369332"/>
            </a:xfrm>
            <a:prstGeom prst="rect">
              <a:avLst/>
            </a:prstGeom>
            <a:solidFill>
              <a:schemeClr val="bg1"/>
            </a:solidFill>
          </p:spPr>
          <p:txBody>
            <a:bodyPr wrap="square" rtlCol="0">
              <a:spAutoFit/>
            </a:bodyPr>
            <a:lstStyle/>
            <a:p>
              <a:r>
                <a:rPr kumimoji="1" lang="en-US" altLang="ja-JP" dirty="0"/>
                <a:t>H21</a:t>
              </a:r>
              <a:endParaRPr kumimoji="1" lang="ja-JP" altLang="en-US"/>
            </a:p>
          </p:txBody>
        </p:sp>
      </p:grpSp>
      <p:sp>
        <p:nvSpPr>
          <p:cNvPr id="21" name="テキスト ボックス 20">
            <a:extLst>
              <a:ext uri="{FF2B5EF4-FFF2-40B4-BE49-F238E27FC236}">
                <a16:creationId xmlns:a16="http://schemas.microsoft.com/office/drawing/2014/main" id="{AF07A43B-DA51-B5E9-CE95-A99AA700249A}"/>
              </a:ext>
            </a:extLst>
          </p:cNvPr>
          <p:cNvSpPr txBox="1"/>
          <p:nvPr/>
        </p:nvSpPr>
        <p:spPr>
          <a:xfrm>
            <a:off x="31653" y="796647"/>
            <a:ext cx="3095245" cy="584775"/>
          </a:xfrm>
          <a:prstGeom prst="rect">
            <a:avLst/>
          </a:prstGeom>
          <a:solidFill>
            <a:schemeClr val="bg1"/>
          </a:solidFill>
        </p:spPr>
        <p:txBody>
          <a:bodyPr wrap="square" rtlCol="0">
            <a:spAutoFit/>
          </a:bodyPr>
          <a:lstStyle/>
          <a:p>
            <a:r>
              <a:rPr lang="en-US" altLang="ja-JP" sz="1600" dirty="0">
                <a:latin typeface="Helvetica" pitchFamily="2" charset="0"/>
              </a:rPr>
              <a:t>AWS stations </a:t>
            </a:r>
            <a:r>
              <a:rPr kumimoji="1" lang="en-US" altLang="ja-JP" sz="1600" dirty="0">
                <a:latin typeface="Helvetica" pitchFamily="2" charset="0"/>
              </a:rPr>
              <a:t>along the Dome Fuji Traverse route fro</a:t>
            </a:r>
            <a:r>
              <a:rPr lang="en-US" altLang="ja-JP" sz="1600" dirty="0">
                <a:latin typeface="Helvetica" pitchFamily="2" charset="0"/>
              </a:rPr>
              <a:t>m 1993. </a:t>
            </a:r>
            <a:endParaRPr kumimoji="1" lang="en-US" altLang="ja-JP" sz="1600" dirty="0">
              <a:latin typeface="Helvetica" pitchFamily="2" charset="0"/>
            </a:endParaRPr>
          </a:p>
        </p:txBody>
      </p:sp>
      <p:grpSp>
        <p:nvGrpSpPr>
          <p:cNvPr id="47" name="グループ化 46">
            <a:extLst>
              <a:ext uri="{FF2B5EF4-FFF2-40B4-BE49-F238E27FC236}">
                <a16:creationId xmlns:a16="http://schemas.microsoft.com/office/drawing/2014/main" id="{45B317FB-3B5B-BAC2-2E05-DCF1F81BCE8C}"/>
              </a:ext>
            </a:extLst>
          </p:cNvPr>
          <p:cNvGrpSpPr/>
          <p:nvPr/>
        </p:nvGrpSpPr>
        <p:grpSpPr>
          <a:xfrm>
            <a:off x="3275873" y="3666861"/>
            <a:ext cx="5568842" cy="2889786"/>
            <a:chOff x="3435673" y="4355024"/>
            <a:chExt cx="5568842" cy="2889786"/>
          </a:xfrm>
        </p:grpSpPr>
        <p:pic>
          <p:nvPicPr>
            <p:cNvPr id="52" name="図 51">
              <a:extLst>
                <a:ext uri="{FF2B5EF4-FFF2-40B4-BE49-F238E27FC236}">
                  <a16:creationId xmlns:a16="http://schemas.microsoft.com/office/drawing/2014/main" id="{D728DFFA-BEC7-69D0-971F-42707E6F5C7A}"/>
                </a:ext>
              </a:extLst>
            </p:cNvPr>
            <p:cNvPicPr>
              <a:picLocks noChangeAspect="1"/>
            </p:cNvPicPr>
            <p:nvPr/>
          </p:nvPicPr>
          <p:blipFill>
            <a:blip r:embed="rId6"/>
            <a:stretch>
              <a:fillRect/>
            </a:stretch>
          </p:blipFill>
          <p:spPr>
            <a:xfrm>
              <a:off x="3435673" y="4417552"/>
              <a:ext cx="5568842" cy="2827258"/>
            </a:xfrm>
            <a:prstGeom prst="rect">
              <a:avLst/>
            </a:prstGeom>
          </p:spPr>
        </p:pic>
        <p:sp>
          <p:nvSpPr>
            <p:cNvPr id="53" name="正方形/長方形 52">
              <a:extLst>
                <a:ext uri="{FF2B5EF4-FFF2-40B4-BE49-F238E27FC236}">
                  <a16:creationId xmlns:a16="http://schemas.microsoft.com/office/drawing/2014/main" id="{9F64F58C-42AA-7984-318C-25044E48999A}"/>
                </a:ext>
              </a:extLst>
            </p:cNvPr>
            <p:cNvSpPr/>
            <p:nvPr/>
          </p:nvSpPr>
          <p:spPr>
            <a:xfrm>
              <a:off x="3750590" y="4355024"/>
              <a:ext cx="4990454" cy="480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8" name="図 57">
            <a:extLst>
              <a:ext uri="{FF2B5EF4-FFF2-40B4-BE49-F238E27FC236}">
                <a16:creationId xmlns:a16="http://schemas.microsoft.com/office/drawing/2014/main" id="{EC7EA287-286F-063D-59CC-CCCB81A04F6D}"/>
              </a:ext>
            </a:extLst>
          </p:cNvPr>
          <p:cNvPicPr>
            <a:picLocks noChangeAspect="1"/>
          </p:cNvPicPr>
          <p:nvPr/>
        </p:nvPicPr>
        <p:blipFill>
          <a:blip r:embed="rId7"/>
          <a:stretch>
            <a:fillRect/>
          </a:stretch>
        </p:blipFill>
        <p:spPr>
          <a:xfrm>
            <a:off x="448800" y="5033038"/>
            <a:ext cx="2260953" cy="1555198"/>
          </a:xfrm>
          <a:prstGeom prst="rect">
            <a:avLst/>
          </a:prstGeom>
        </p:spPr>
      </p:pic>
      <p:sp>
        <p:nvSpPr>
          <p:cNvPr id="60" name="テキスト ボックス 59">
            <a:extLst>
              <a:ext uri="{FF2B5EF4-FFF2-40B4-BE49-F238E27FC236}">
                <a16:creationId xmlns:a16="http://schemas.microsoft.com/office/drawing/2014/main" id="{4EA3251C-721C-EBD2-BA5D-3B64BB188D71}"/>
              </a:ext>
            </a:extLst>
          </p:cNvPr>
          <p:cNvSpPr txBox="1"/>
          <p:nvPr/>
        </p:nvSpPr>
        <p:spPr>
          <a:xfrm>
            <a:off x="444937" y="6446667"/>
            <a:ext cx="2264816" cy="338554"/>
          </a:xfrm>
          <a:prstGeom prst="rect">
            <a:avLst/>
          </a:prstGeom>
          <a:solidFill>
            <a:schemeClr val="bg1"/>
          </a:solidFill>
        </p:spPr>
        <p:txBody>
          <a:bodyPr wrap="square" rtlCol="0">
            <a:spAutoFit/>
          </a:bodyPr>
          <a:lstStyle/>
          <a:p>
            <a:pPr algn="ctr"/>
            <a:r>
              <a:rPr kumimoji="1" lang="en-US" altLang="ja-JP" sz="1600" dirty="0">
                <a:latin typeface="+mn-ea"/>
              </a:rPr>
              <a:t>Wisconsin 2B AWS</a:t>
            </a:r>
            <a:endParaRPr kumimoji="1" lang="ja-JP" altLang="en-US" sz="1600">
              <a:latin typeface="+mn-ea"/>
            </a:endParaRPr>
          </a:p>
        </p:txBody>
      </p:sp>
      <p:sp>
        <p:nvSpPr>
          <p:cNvPr id="62" name="星 5 61">
            <a:extLst>
              <a:ext uri="{FF2B5EF4-FFF2-40B4-BE49-F238E27FC236}">
                <a16:creationId xmlns:a16="http://schemas.microsoft.com/office/drawing/2014/main" id="{FAA0C7F0-9EAF-5D60-F381-D1FE26049323}"/>
              </a:ext>
            </a:extLst>
          </p:cNvPr>
          <p:cNvSpPr>
            <a:spLocks noChangeAspect="1"/>
          </p:cNvSpPr>
          <p:nvPr/>
        </p:nvSpPr>
        <p:spPr>
          <a:xfrm>
            <a:off x="1829008" y="3810879"/>
            <a:ext cx="182880" cy="182880"/>
          </a:xfrm>
          <a:prstGeom prst="star5">
            <a:avLst/>
          </a:prstGeom>
          <a:solidFill>
            <a:srgbClr val="0432FF"/>
          </a:solidFill>
          <a:ln w="31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星 5 62">
            <a:extLst>
              <a:ext uri="{FF2B5EF4-FFF2-40B4-BE49-F238E27FC236}">
                <a16:creationId xmlns:a16="http://schemas.microsoft.com/office/drawing/2014/main" id="{8676F6AB-5C2E-77A9-3061-632231991717}"/>
              </a:ext>
            </a:extLst>
          </p:cNvPr>
          <p:cNvSpPr>
            <a:spLocks noChangeAspect="1"/>
          </p:cNvSpPr>
          <p:nvPr/>
        </p:nvSpPr>
        <p:spPr>
          <a:xfrm>
            <a:off x="2089896" y="3095374"/>
            <a:ext cx="182880" cy="182880"/>
          </a:xfrm>
          <a:prstGeom prst="star5">
            <a:avLst/>
          </a:prstGeom>
          <a:solidFill>
            <a:srgbClr val="0432FF"/>
          </a:solidFill>
          <a:ln w="31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7BC22F95-D2D8-8628-40F3-2FE92CDEA7C7}"/>
              </a:ext>
            </a:extLst>
          </p:cNvPr>
          <p:cNvSpPr txBox="1"/>
          <p:nvPr/>
        </p:nvSpPr>
        <p:spPr>
          <a:xfrm>
            <a:off x="664829" y="3037110"/>
            <a:ext cx="975847" cy="646331"/>
          </a:xfrm>
          <a:prstGeom prst="rect">
            <a:avLst/>
          </a:prstGeom>
          <a:solidFill>
            <a:schemeClr val="bg1"/>
          </a:solidFill>
        </p:spPr>
        <p:txBody>
          <a:bodyPr wrap="square" rtlCol="0">
            <a:spAutoFit/>
          </a:bodyPr>
          <a:lstStyle/>
          <a:p>
            <a:r>
              <a:rPr kumimoji="1" lang="en-US" altLang="ja-JP" dirty="0"/>
              <a:t>Relay Station</a:t>
            </a:r>
            <a:endParaRPr kumimoji="1" lang="ja-JP" altLang="en-US"/>
          </a:p>
        </p:txBody>
      </p:sp>
      <p:sp>
        <p:nvSpPr>
          <p:cNvPr id="66" name="テキスト ボックス 65">
            <a:extLst>
              <a:ext uri="{FF2B5EF4-FFF2-40B4-BE49-F238E27FC236}">
                <a16:creationId xmlns:a16="http://schemas.microsoft.com/office/drawing/2014/main" id="{43E1BE59-DC37-3C30-FC64-9B152720502B}"/>
              </a:ext>
            </a:extLst>
          </p:cNvPr>
          <p:cNvSpPr txBox="1"/>
          <p:nvPr/>
        </p:nvSpPr>
        <p:spPr>
          <a:xfrm>
            <a:off x="1070446" y="2323501"/>
            <a:ext cx="975847" cy="369332"/>
          </a:xfrm>
          <a:prstGeom prst="rect">
            <a:avLst/>
          </a:prstGeom>
          <a:solidFill>
            <a:schemeClr val="bg1"/>
          </a:solidFill>
        </p:spPr>
        <p:txBody>
          <a:bodyPr wrap="square" rtlCol="0">
            <a:spAutoFit/>
          </a:bodyPr>
          <a:lstStyle/>
          <a:p>
            <a:r>
              <a:rPr kumimoji="1" lang="en-US" altLang="ja-JP" dirty="0"/>
              <a:t>Mizuho</a:t>
            </a:r>
            <a:endParaRPr kumimoji="1" lang="ja-JP" altLang="en-US"/>
          </a:p>
        </p:txBody>
      </p:sp>
      <p:sp>
        <p:nvSpPr>
          <p:cNvPr id="67" name="右矢印 66">
            <a:extLst>
              <a:ext uri="{FF2B5EF4-FFF2-40B4-BE49-F238E27FC236}">
                <a16:creationId xmlns:a16="http://schemas.microsoft.com/office/drawing/2014/main" id="{385DBD27-6243-8060-38D5-B3BA0FF967EF}"/>
              </a:ext>
            </a:extLst>
          </p:cNvPr>
          <p:cNvSpPr/>
          <p:nvPr/>
        </p:nvSpPr>
        <p:spPr>
          <a:xfrm>
            <a:off x="1558369" y="3118713"/>
            <a:ext cx="266296" cy="1734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a:extLst>
              <a:ext uri="{FF2B5EF4-FFF2-40B4-BE49-F238E27FC236}">
                <a16:creationId xmlns:a16="http://schemas.microsoft.com/office/drawing/2014/main" id="{44EB92EA-E04A-74A0-3A2B-F159C96C0A34}"/>
              </a:ext>
            </a:extLst>
          </p:cNvPr>
          <p:cNvSpPr txBox="1"/>
          <p:nvPr/>
        </p:nvSpPr>
        <p:spPr>
          <a:xfrm>
            <a:off x="4893454" y="6446667"/>
            <a:ext cx="3805609" cy="369332"/>
          </a:xfrm>
          <a:prstGeom prst="rect">
            <a:avLst/>
          </a:prstGeom>
          <a:noFill/>
        </p:spPr>
        <p:txBody>
          <a:bodyPr wrap="square" rtlCol="0">
            <a:spAutoFit/>
          </a:bodyPr>
          <a:lstStyle/>
          <a:p>
            <a:r>
              <a:rPr kumimoji="1" lang="en-US" altLang="ja-JP" dirty="0">
                <a:latin typeface="Helvetica" pitchFamily="2" charset="0"/>
              </a:rPr>
              <a:t>Kameda (</a:t>
            </a:r>
            <a:r>
              <a:rPr lang="en-US" altLang="ja-JP" dirty="0">
                <a:latin typeface="Helvetica" pitchFamily="2" charset="0"/>
              </a:rPr>
              <a:t>Proc. NIPR </a:t>
            </a:r>
            <a:r>
              <a:rPr lang="en-US" altLang="ja-JP" dirty="0" err="1">
                <a:latin typeface="Helvetica" pitchFamily="2" charset="0"/>
              </a:rPr>
              <a:t>sympo</a:t>
            </a:r>
            <a:r>
              <a:rPr lang="en-US" altLang="ja-JP" dirty="0">
                <a:latin typeface="Helvetica" pitchFamily="2" charset="0"/>
              </a:rPr>
              <a:t>, 1997</a:t>
            </a:r>
            <a:r>
              <a:rPr kumimoji="1" lang="en-US" altLang="ja-JP" dirty="0">
                <a:latin typeface="Helvetica" pitchFamily="2" charset="0"/>
              </a:rPr>
              <a:t>)</a:t>
            </a:r>
            <a:endParaRPr kumimoji="1" lang="ja-JP" altLang="en-US">
              <a:latin typeface="Helvetica" pitchFamily="2" charset="0"/>
            </a:endParaRPr>
          </a:p>
        </p:txBody>
      </p:sp>
      <p:pic>
        <p:nvPicPr>
          <p:cNvPr id="56" name="図 55">
            <a:extLst>
              <a:ext uri="{FF2B5EF4-FFF2-40B4-BE49-F238E27FC236}">
                <a16:creationId xmlns:a16="http://schemas.microsoft.com/office/drawing/2014/main" id="{5C374D47-9773-C5A8-3B96-FD1E270AE57B}"/>
              </a:ext>
            </a:extLst>
          </p:cNvPr>
          <p:cNvPicPr>
            <a:picLocks noChangeAspect="1"/>
          </p:cNvPicPr>
          <p:nvPr/>
        </p:nvPicPr>
        <p:blipFill>
          <a:blip r:embed="rId8"/>
          <a:stretch>
            <a:fillRect/>
          </a:stretch>
        </p:blipFill>
        <p:spPr>
          <a:xfrm>
            <a:off x="3168218" y="2656520"/>
            <a:ext cx="3236649" cy="1430147"/>
          </a:xfrm>
          <a:prstGeom prst="rect">
            <a:avLst/>
          </a:prstGeom>
        </p:spPr>
      </p:pic>
      <p:sp>
        <p:nvSpPr>
          <p:cNvPr id="71" name="テキスト ボックス 70">
            <a:extLst>
              <a:ext uri="{FF2B5EF4-FFF2-40B4-BE49-F238E27FC236}">
                <a16:creationId xmlns:a16="http://schemas.microsoft.com/office/drawing/2014/main" id="{2CCE8CD3-10CA-8C6E-141C-42F78C34EB09}"/>
              </a:ext>
            </a:extLst>
          </p:cNvPr>
          <p:cNvSpPr txBox="1"/>
          <p:nvPr/>
        </p:nvSpPr>
        <p:spPr>
          <a:xfrm>
            <a:off x="6396704" y="1262500"/>
            <a:ext cx="2513064" cy="2585323"/>
          </a:xfrm>
          <a:prstGeom prst="rect">
            <a:avLst/>
          </a:prstGeom>
          <a:noFill/>
        </p:spPr>
        <p:txBody>
          <a:bodyPr wrap="square" rtlCol="0">
            <a:spAutoFit/>
          </a:bodyPr>
          <a:lstStyle/>
          <a:p>
            <a:r>
              <a:rPr kumimoji="1" lang="en-US" altLang="ja-JP" dirty="0">
                <a:latin typeface="Helvetica" pitchFamily="2" charset="0"/>
              </a:rPr>
              <a:t>Records the data in complimentary metal oxide semiconductor (CMOS) memories.</a:t>
            </a:r>
          </a:p>
          <a:p>
            <a:endParaRPr lang="en-US" altLang="ja-JP" dirty="0">
              <a:latin typeface="Helvetica" pitchFamily="2" charset="0"/>
            </a:endParaRPr>
          </a:p>
          <a:p>
            <a:r>
              <a:rPr lang="en-US" altLang="ja-JP" dirty="0">
                <a:latin typeface="Helvetica" pitchFamily="2" charset="0"/>
              </a:rPr>
              <a:t>The observed data were retrieved once in a year during the summer field season.</a:t>
            </a:r>
            <a:endParaRPr kumimoji="1" lang="ja-JP" altLang="en-US">
              <a:latin typeface="Helvetica" pitchFamily="2" charset="0"/>
            </a:endParaRPr>
          </a:p>
        </p:txBody>
      </p:sp>
      <p:sp>
        <p:nvSpPr>
          <p:cNvPr id="72" name="テキスト ボックス 71">
            <a:extLst>
              <a:ext uri="{FF2B5EF4-FFF2-40B4-BE49-F238E27FC236}">
                <a16:creationId xmlns:a16="http://schemas.microsoft.com/office/drawing/2014/main" id="{FEBCB13E-B55C-0C7B-6EB1-4F611696C83F}"/>
              </a:ext>
            </a:extLst>
          </p:cNvPr>
          <p:cNvSpPr txBox="1"/>
          <p:nvPr/>
        </p:nvSpPr>
        <p:spPr>
          <a:xfrm>
            <a:off x="3162455" y="673074"/>
            <a:ext cx="2321423" cy="461665"/>
          </a:xfrm>
          <a:prstGeom prst="rect">
            <a:avLst/>
          </a:prstGeom>
          <a:noFill/>
        </p:spPr>
        <p:txBody>
          <a:bodyPr wrap="square" rtlCol="0">
            <a:spAutoFit/>
          </a:bodyPr>
          <a:lstStyle/>
          <a:p>
            <a:r>
              <a:rPr kumimoji="1" lang="en-US" altLang="ja-JP" sz="2400" dirty="0">
                <a:solidFill>
                  <a:srgbClr val="FFFF00"/>
                </a:solidFill>
                <a:latin typeface="Helvetica" pitchFamily="2" charset="0"/>
              </a:rPr>
              <a:t>CMOS-AWS</a:t>
            </a:r>
            <a:endParaRPr kumimoji="1" lang="ja-JP" altLang="en-US" sz="2400">
              <a:solidFill>
                <a:srgbClr val="FFFF00"/>
              </a:solidFill>
              <a:latin typeface="Helvetica" pitchFamily="2" charset="0"/>
            </a:endParaRPr>
          </a:p>
        </p:txBody>
      </p:sp>
      <p:sp>
        <p:nvSpPr>
          <p:cNvPr id="73" name="テキスト ボックス 72">
            <a:extLst>
              <a:ext uri="{FF2B5EF4-FFF2-40B4-BE49-F238E27FC236}">
                <a16:creationId xmlns:a16="http://schemas.microsoft.com/office/drawing/2014/main" id="{EE4A4270-A7F3-B42E-A55E-D4C8982E7F07}"/>
              </a:ext>
            </a:extLst>
          </p:cNvPr>
          <p:cNvSpPr txBox="1"/>
          <p:nvPr/>
        </p:nvSpPr>
        <p:spPr>
          <a:xfrm>
            <a:off x="6179919" y="797583"/>
            <a:ext cx="2895886" cy="369332"/>
          </a:xfrm>
          <a:prstGeom prst="rect">
            <a:avLst/>
          </a:prstGeom>
          <a:noFill/>
        </p:spPr>
        <p:txBody>
          <a:bodyPr wrap="square" rtlCol="0">
            <a:spAutoFit/>
          </a:bodyPr>
          <a:lstStyle/>
          <a:p>
            <a:r>
              <a:rPr kumimoji="1" lang="en-US" altLang="ja-JP" dirty="0"/>
              <a:t>What is the CMOS-AWS</a:t>
            </a:r>
            <a:r>
              <a:rPr kumimoji="1" lang="en-US" altLang="ja-JP" dirty="0">
                <a:latin typeface="Helvetica" pitchFamily="2" charset="0"/>
              </a:rPr>
              <a:t>?</a:t>
            </a:r>
            <a:endParaRPr kumimoji="1" lang="ja-JP" altLang="en-US">
              <a:latin typeface="Helvetica" pitchFamily="2" charset="0"/>
            </a:endParaRPr>
          </a:p>
        </p:txBody>
      </p:sp>
    </p:spTree>
    <p:extLst>
      <p:ext uri="{BB962C8B-B14F-4D97-AF65-F5344CB8AC3E}">
        <p14:creationId xmlns:p14="http://schemas.microsoft.com/office/powerpoint/2010/main" val="1892208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30 Years observations in the interior DML</a:t>
            </a:r>
            <a:endParaRPr lang="en-US" altLang="ja-JP" sz="2800" b="1" baseline="-25000" dirty="0">
              <a:solidFill>
                <a:schemeClr val="bg1"/>
              </a:solidFill>
              <a:latin typeface="Helvetica" pitchFamily="2" charset="0"/>
              <a:ea typeface="+mj-ea"/>
              <a:cs typeface="Helvetica" charset="0"/>
            </a:endParaRPr>
          </a:p>
        </p:txBody>
      </p:sp>
      <p:sp>
        <p:nvSpPr>
          <p:cNvPr id="46" name="スライド番号プレースホルダー 7">
            <a:extLst>
              <a:ext uri="{FF2B5EF4-FFF2-40B4-BE49-F238E27FC236}">
                <a16:creationId xmlns:a16="http://schemas.microsoft.com/office/drawing/2014/main" id="{394FF8D2-577A-B841-B72D-96237CDBB10F}"/>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6</a:t>
            </a:fld>
            <a:endParaRPr lang="ja-JP" altLang="en-US" sz="1200"/>
          </a:p>
        </p:txBody>
      </p:sp>
      <p:pic>
        <p:nvPicPr>
          <p:cNvPr id="6" name="図 5">
            <a:extLst>
              <a:ext uri="{FF2B5EF4-FFF2-40B4-BE49-F238E27FC236}">
                <a16:creationId xmlns:a16="http://schemas.microsoft.com/office/drawing/2014/main" id="{9434A0B2-A23E-E720-4C7F-D08649A04359}"/>
              </a:ext>
            </a:extLst>
          </p:cNvPr>
          <p:cNvPicPr>
            <a:picLocks noChangeAspect="1"/>
          </p:cNvPicPr>
          <p:nvPr/>
        </p:nvPicPr>
        <p:blipFill>
          <a:blip r:embed="rId3"/>
          <a:stretch>
            <a:fillRect/>
          </a:stretch>
        </p:blipFill>
        <p:spPr>
          <a:xfrm>
            <a:off x="1249726" y="852405"/>
            <a:ext cx="946807" cy="650929"/>
          </a:xfrm>
          <a:prstGeom prst="rect">
            <a:avLst/>
          </a:prstGeom>
        </p:spPr>
      </p:pic>
      <p:pic>
        <p:nvPicPr>
          <p:cNvPr id="7" name="図 6">
            <a:extLst>
              <a:ext uri="{FF2B5EF4-FFF2-40B4-BE49-F238E27FC236}">
                <a16:creationId xmlns:a16="http://schemas.microsoft.com/office/drawing/2014/main" id="{7C450EA1-46A4-D98A-6937-BD92C9FD7A1F}"/>
              </a:ext>
            </a:extLst>
          </p:cNvPr>
          <p:cNvPicPr>
            <a:picLocks noChangeAspect="1"/>
          </p:cNvPicPr>
          <p:nvPr/>
        </p:nvPicPr>
        <p:blipFill>
          <a:blip r:embed="rId4"/>
          <a:stretch>
            <a:fillRect/>
          </a:stretch>
        </p:blipFill>
        <p:spPr>
          <a:xfrm>
            <a:off x="2541727" y="3451601"/>
            <a:ext cx="1011665" cy="732941"/>
          </a:xfrm>
          <a:prstGeom prst="rect">
            <a:avLst/>
          </a:prstGeom>
        </p:spPr>
      </p:pic>
      <p:pic>
        <p:nvPicPr>
          <p:cNvPr id="8" name="図 7">
            <a:extLst>
              <a:ext uri="{FF2B5EF4-FFF2-40B4-BE49-F238E27FC236}">
                <a16:creationId xmlns:a16="http://schemas.microsoft.com/office/drawing/2014/main" id="{790A65FF-B8BB-A7BE-A783-854B019B9BB7}"/>
              </a:ext>
            </a:extLst>
          </p:cNvPr>
          <p:cNvPicPr>
            <a:picLocks noChangeAspect="1"/>
          </p:cNvPicPr>
          <p:nvPr/>
        </p:nvPicPr>
        <p:blipFill>
          <a:blip r:embed="rId5"/>
          <a:stretch>
            <a:fillRect/>
          </a:stretch>
        </p:blipFill>
        <p:spPr>
          <a:xfrm>
            <a:off x="2987733" y="4525505"/>
            <a:ext cx="1057328" cy="728795"/>
          </a:xfrm>
          <a:prstGeom prst="rect">
            <a:avLst/>
          </a:prstGeom>
        </p:spPr>
      </p:pic>
      <p:grpSp>
        <p:nvGrpSpPr>
          <p:cNvPr id="9" name="Group 6">
            <a:extLst>
              <a:ext uri="{FF2B5EF4-FFF2-40B4-BE49-F238E27FC236}">
                <a16:creationId xmlns:a16="http://schemas.microsoft.com/office/drawing/2014/main" id="{DAB74951-2399-1BD4-6648-8BE4449548AA}"/>
              </a:ext>
            </a:extLst>
          </p:cNvPr>
          <p:cNvGrpSpPr>
            <a:grpSpLocks/>
          </p:cNvGrpSpPr>
          <p:nvPr/>
        </p:nvGrpSpPr>
        <p:grpSpPr bwMode="auto">
          <a:xfrm flipV="1">
            <a:off x="38902" y="991675"/>
            <a:ext cx="971461" cy="5469616"/>
            <a:chOff x="575" y="935"/>
            <a:chExt cx="504" cy="3267"/>
          </a:xfrm>
        </p:grpSpPr>
        <p:sp>
          <p:nvSpPr>
            <p:cNvPr id="10" name="Text Box 7">
              <a:extLst>
                <a:ext uri="{FF2B5EF4-FFF2-40B4-BE49-F238E27FC236}">
                  <a16:creationId xmlns:a16="http://schemas.microsoft.com/office/drawing/2014/main" id="{7A1619AE-50DB-00D8-3C36-8AC7038169E8}"/>
                </a:ext>
              </a:extLst>
            </p:cNvPr>
            <p:cNvSpPr txBox="1">
              <a:spLocks noChangeArrowheads="1"/>
            </p:cNvSpPr>
            <p:nvPr/>
          </p:nvSpPr>
          <p:spPr bwMode="auto">
            <a:xfrm flipV="1">
              <a:off x="575" y="3845"/>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1990</a:t>
              </a:r>
            </a:p>
          </p:txBody>
        </p:sp>
        <p:sp>
          <p:nvSpPr>
            <p:cNvPr id="11" name="Text Box 8">
              <a:extLst>
                <a:ext uri="{FF2B5EF4-FFF2-40B4-BE49-F238E27FC236}">
                  <a16:creationId xmlns:a16="http://schemas.microsoft.com/office/drawing/2014/main" id="{36D30E21-81A8-810E-1C35-47DA88A31DD6}"/>
                </a:ext>
              </a:extLst>
            </p:cNvPr>
            <p:cNvSpPr txBox="1">
              <a:spLocks noChangeArrowheads="1"/>
            </p:cNvSpPr>
            <p:nvPr/>
          </p:nvSpPr>
          <p:spPr bwMode="auto">
            <a:xfrm flipV="1">
              <a:off x="575" y="3421"/>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1995</a:t>
              </a:r>
            </a:p>
          </p:txBody>
        </p:sp>
        <p:sp>
          <p:nvSpPr>
            <p:cNvPr id="12" name="Text Box 9">
              <a:extLst>
                <a:ext uri="{FF2B5EF4-FFF2-40B4-BE49-F238E27FC236}">
                  <a16:creationId xmlns:a16="http://schemas.microsoft.com/office/drawing/2014/main" id="{C80F8AD4-4126-BF99-7D13-A515D7DC558F}"/>
                </a:ext>
              </a:extLst>
            </p:cNvPr>
            <p:cNvSpPr txBox="1">
              <a:spLocks noChangeArrowheads="1"/>
            </p:cNvSpPr>
            <p:nvPr/>
          </p:nvSpPr>
          <p:spPr bwMode="auto">
            <a:xfrm flipV="1">
              <a:off x="575" y="2967"/>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2000</a:t>
              </a:r>
            </a:p>
          </p:txBody>
        </p:sp>
        <p:sp>
          <p:nvSpPr>
            <p:cNvPr id="13" name="Text Box 10">
              <a:extLst>
                <a:ext uri="{FF2B5EF4-FFF2-40B4-BE49-F238E27FC236}">
                  <a16:creationId xmlns:a16="http://schemas.microsoft.com/office/drawing/2014/main" id="{4FE2DCD4-FE11-8A54-9A67-A9A7D4F1AEB3}"/>
                </a:ext>
              </a:extLst>
            </p:cNvPr>
            <p:cNvSpPr txBox="1">
              <a:spLocks noChangeArrowheads="1"/>
            </p:cNvSpPr>
            <p:nvPr/>
          </p:nvSpPr>
          <p:spPr bwMode="auto">
            <a:xfrm flipV="1">
              <a:off x="575" y="2076"/>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2010</a:t>
              </a:r>
            </a:p>
          </p:txBody>
        </p:sp>
        <p:sp>
          <p:nvSpPr>
            <p:cNvPr id="16" name="Text Box 11">
              <a:extLst>
                <a:ext uri="{FF2B5EF4-FFF2-40B4-BE49-F238E27FC236}">
                  <a16:creationId xmlns:a16="http://schemas.microsoft.com/office/drawing/2014/main" id="{164A3A66-3B08-8E9E-CA01-91F9CAE5B578}"/>
                </a:ext>
              </a:extLst>
            </p:cNvPr>
            <p:cNvSpPr txBox="1">
              <a:spLocks noChangeArrowheads="1"/>
            </p:cNvSpPr>
            <p:nvPr/>
          </p:nvSpPr>
          <p:spPr bwMode="auto">
            <a:xfrm flipV="1">
              <a:off x="575" y="1606"/>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2015</a:t>
              </a:r>
            </a:p>
          </p:txBody>
        </p:sp>
        <p:sp>
          <p:nvSpPr>
            <p:cNvPr id="21" name="Text Box 12">
              <a:extLst>
                <a:ext uri="{FF2B5EF4-FFF2-40B4-BE49-F238E27FC236}">
                  <a16:creationId xmlns:a16="http://schemas.microsoft.com/office/drawing/2014/main" id="{8FCCF7A1-805F-4028-AB39-62FD3AB8881D}"/>
                </a:ext>
              </a:extLst>
            </p:cNvPr>
            <p:cNvSpPr txBox="1">
              <a:spLocks noChangeArrowheads="1"/>
            </p:cNvSpPr>
            <p:nvPr/>
          </p:nvSpPr>
          <p:spPr bwMode="auto">
            <a:xfrm flipV="1">
              <a:off x="575" y="1153"/>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2020</a:t>
              </a:r>
            </a:p>
          </p:txBody>
        </p:sp>
        <p:sp>
          <p:nvSpPr>
            <p:cNvPr id="47" name="Line 13">
              <a:extLst>
                <a:ext uri="{FF2B5EF4-FFF2-40B4-BE49-F238E27FC236}">
                  <a16:creationId xmlns:a16="http://schemas.microsoft.com/office/drawing/2014/main" id="{E17BB56D-D3A9-89CA-FDAA-63D7209E2344}"/>
                </a:ext>
              </a:extLst>
            </p:cNvPr>
            <p:cNvSpPr>
              <a:spLocks noChangeShapeType="1"/>
            </p:cNvSpPr>
            <p:nvPr/>
          </p:nvSpPr>
          <p:spPr bwMode="auto">
            <a:xfrm flipH="1" flipV="1">
              <a:off x="1066" y="935"/>
              <a:ext cx="13" cy="3267"/>
            </a:xfrm>
            <a:prstGeom prst="line">
              <a:avLst/>
            </a:prstGeom>
            <a:noFill/>
            <a:ln w="76200">
              <a:solidFill>
                <a:schemeClr val="tx1"/>
              </a:solidFill>
              <a:round/>
              <a:headEnd/>
              <a:tailEnd type="triangle" w="med" len="med"/>
            </a:ln>
            <a:effectLst/>
          </p:spPr>
          <p:txBody>
            <a:bodyPr>
              <a:prstTxWarp prst="textNoShape">
                <a:avLst/>
              </a:prstTxWarp>
            </a:bodyPr>
            <a:lstStyle/>
            <a:p>
              <a:endParaRPr lang="ja-JP" altLang="en-US"/>
            </a:p>
          </p:txBody>
        </p:sp>
        <p:sp>
          <p:nvSpPr>
            <p:cNvPr id="52" name="Line 14">
              <a:extLst>
                <a:ext uri="{FF2B5EF4-FFF2-40B4-BE49-F238E27FC236}">
                  <a16:creationId xmlns:a16="http://schemas.microsoft.com/office/drawing/2014/main" id="{93535F34-3492-43CB-FFF5-7D50C7A0817E}"/>
                </a:ext>
              </a:extLst>
            </p:cNvPr>
            <p:cNvSpPr>
              <a:spLocks noChangeShapeType="1"/>
            </p:cNvSpPr>
            <p:nvPr/>
          </p:nvSpPr>
          <p:spPr bwMode="auto">
            <a:xfrm>
              <a:off x="930" y="3974"/>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3" name="Line 15">
              <a:extLst>
                <a:ext uri="{FF2B5EF4-FFF2-40B4-BE49-F238E27FC236}">
                  <a16:creationId xmlns:a16="http://schemas.microsoft.com/office/drawing/2014/main" id="{22FF9EDD-7610-0CF7-91F7-3D9EDA8E38F1}"/>
                </a:ext>
              </a:extLst>
            </p:cNvPr>
            <p:cNvSpPr>
              <a:spLocks noChangeShapeType="1"/>
            </p:cNvSpPr>
            <p:nvPr/>
          </p:nvSpPr>
          <p:spPr bwMode="auto">
            <a:xfrm>
              <a:off x="930" y="3521"/>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4" name="Line 16">
              <a:extLst>
                <a:ext uri="{FF2B5EF4-FFF2-40B4-BE49-F238E27FC236}">
                  <a16:creationId xmlns:a16="http://schemas.microsoft.com/office/drawing/2014/main" id="{4DC8A1A2-60D7-DE2B-F1C9-16BF80A1ABAE}"/>
                </a:ext>
              </a:extLst>
            </p:cNvPr>
            <p:cNvSpPr>
              <a:spLocks noChangeShapeType="1"/>
            </p:cNvSpPr>
            <p:nvPr/>
          </p:nvSpPr>
          <p:spPr bwMode="auto">
            <a:xfrm>
              <a:off x="930" y="3067"/>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5" name="Line 17">
              <a:extLst>
                <a:ext uri="{FF2B5EF4-FFF2-40B4-BE49-F238E27FC236}">
                  <a16:creationId xmlns:a16="http://schemas.microsoft.com/office/drawing/2014/main" id="{60E23FF7-1568-A7FD-72A0-28ADD32B2465}"/>
                </a:ext>
              </a:extLst>
            </p:cNvPr>
            <p:cNvSpPr>
              <a:spLocks noChangeShapeType="1"/>
            </p:cNvSpPr>
            <p:nvPr/>
          </p:nvSpPr>
          <p:spPr bwMode="auto">
            <a:xfrm>
              <a:off x="930" y="2614"/>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6" name="Line 18">
              <a:extLst>
                <a:ext uri="{FF2B5EF4-FFF2-40B4-BE49-F238E27FC236}">
                  <a16:creationId xmlns:a16="http://schemas.microsoft.com/office/drawing/2014/main" id="{1AA2EC85-D6B6-C3B1-7FFA-5B481B7B428C}"/>
                </a:ext>
              </a:extLst>
            </p:cNvPr>
            <p:cNvSpPr>
              <a:spLocks noChangeShapeType="1"/>
            </p:cNvSpPr>
            <p:nvPr/>
          </p:nvSpPr>
          <p:spPr bwMode="auto">
            <a:xfrm>
              <a:off x="930" y="2160"/>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7" name="Line 19">
              <a:extLst>
                <a:ext uri="{FF2B5EF4-FFF2-40B4-BE49-F238E27FC236}">
                  <a16:creationId xmlns:a16="http://schemas.microsoft.com/office/drawing/2014/main" id="{86D48125-6ADD-24AE-5383-E2C89813EF36}"/>
                </a:ext>
              </a:extLst>
            </p:cNvPr>
            <p:cNvSpPr>
              <a:spLocks noChangeShapeType="1"/>
            </p:cNvSpPr>
            <p:nvPr/>
          </p:nvSpPr>
          <p:spPr bwMode="auto">
            <a:xfrm>
              <a:off x="930" y="1706"/>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8" name="Line 20">
              <a:extLst>
                <a:ext uri="{FF2B5EF4-FFF2-40B4-BE49-F238E27FC236}">
                  <a16:creationId xmlns:a16="http://schemas.microsoft.com/office/drawing/2014/main" id="{B2D3DD3A-5EC4-37A5-7B0F-8E6E383406EB}"/>
                </a:ext>
              </a:extLst>
            </p:cNvPr>
            <p:cNvSpPr>
              <a:spLocks noChangeShapeType="1"/>
            </p:cNvSpPr>
            <p:nvPr/>
          </p:nvSpPr>
          <p:spPr bwMode="auto">
            <a:xfrm>
              <a:off x="930" y="1253"/>
              <a:ext cx="136" cy="0"/>
            </a:xfrm>
            <a:prstGeom prst="line">
              <a:avLst/>
            </a:prstGeom>
            <a:noFill/>
            <a:ln w="76200">
              <a:solidFill>
                <a:schemeClr val="tx1"/>
              </a:solidFill>
              <a:round/>
              <a:headEnd/>
              <a:tailEnd/>
            </a:ln>
            <a:effectLst/>
          </p:spPr>
          <p:txBody>
            <a:bodyPr>
              <a:prstTxWarp prst="textNoShape">
                <a:avLst/>
              </a:prstTxWarp>
            </a:bodyPr>
            <a:lstStyle/>
            <a:p>
              <a:endParaRPr lang="ja-JP" altLang="en-US"/>
            </a:p>
          </p:txBody>
        </p:sp>
        <p:sp>
          <p:nvSpPr>
            <p:cNvPr id="59" name="Text Box 21">
              <a:extLst>
                <a:ext uri="{FF2B5EF4-FFF2-40B4-BE49-F238E27FC236}">
                  <a16:creationId xmlns:a16="http://schemas.microsoft.com/office/drawing/2014/main" id="{34F8EA39-2D13-2E06-29EC-253A16D31B26}"/>
                </a:ext>
              </a:extLst>
            </p:cNvPr>
            <p:cNvSpPr txBox="1">
              <a:spLocks noChangeArrowheads="1"/>
            </p:cNvSpPr>
            <p:nvPr/>
          </p:nvSpPr>
          <p:spPr bwMode="auto">
            <a:xfrm flipV="1">
              <a:off x="575" y="2530"/>
              <a:ext cx="339" cy="221"/>
            </a:xfrm>
            <a:prstGeom prst="rect">
              <a:avLst/>
            </a:prstGeom>
            <a:noFill/>
            <a:ln w="9525">
              <a:noFill/>
              <a:miter lim="800000"/>
              <a:headEnd/>
              <a:tailEnd/>
            </a:ln>
            <a:effectLst/>
          </p:spPr>
          <p:txBody>
            <a:bodyPr wrap="none">
              <a:prstTxWarp prst="textNoShape">
                <a:avLst/>
              </a:prstTxWarp>
              <a:spAutoFit/>
            </a:bodyPr>
            <a:lstStyle/>
            <a:p>
              <a:r>
                <a:rPr lang="en-US" altLang="ja-JP" b="1" dirty="0"/>
                <a:t>2005</a:t>
              </a:r>
            </a:p>
          </p:txBody>
        </p:sp>
      </p:grpSp>
      <p:sp>
        <p:nvSpPr>
          <p:cNvPr id="60" name="ホームベース 59">
            <a:extLst>
              <a:ext uri="{FF2B5EF4-FFF2-40B4-BE49-F238E27FC236}">
                <a16:creationId xmlns:a16="http://schemas.microsoft.com/office/drawing/2014/main" id="{BC986E72-3350-9B74-A1E9-97C1296B8822}"/>
              </a:ext>
            </a:extLst>
          </p:cNvPr>
          <p:cNvSpPr/>
          <p:nvPr/>
        </p:nvSpPr>
        <p:spPr>
          <a:xfrm rot="5400000">
            <a:off x="1180191" y="1931611"/>
            <a:ext cx="733806" cy="363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1" name="山形 60">
            <a:extLst>
              <a:ext uri="{FF2B5EF4-FFF2-40B4-BE49-F238E27FC236}">
                <a16:creationId xmlns:a16="http://schemas.microsoft.com/office/drawing/2014/main" id="{4CDD0727-E539-E728-86BF-DF064F9B5354}"/>
              </a:ext>
            </a:extLst>
          </p:cNvPr>
          <p:cNvSpPr/>
          <p:nvPr/>
        </p:nvSpPr>
        <p:spPr>
          <a:xfrm rot="5400000">
            <a:off x="1361870" y="2352429"/>
            <a:ext cx="363474" cy="363600"/>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2" name="ホームベース 61">
            <a:extLst>
              <a:ext uri="{FF2B5EF4-FFF2-40B4-BE49-F238E27FC236}">
                <a16:creationId xmlns:a16="http://schemas.microsoft.com/office/drawing/2014/main" id="{34BE4C0F-C93B-B8EE-07B2-A6DFD643B0AC}"/>
              </a:ext>
            </a:extLst>
          </p:cNvPr>
          <p:cNvSpPr/>
          <p:nvPr/>
        </p:nvSpPr>
        <p:spPr>
          <a:xfrm rot="5400000">
            <a:off x="1176704" y="2720475"/>
            <a:ext cx="733806" cy="363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3" name="山形 62">
            <a:extLst>
              <a:ext uri="{FF2B5EF4-FFF2-40B4-BE49-F238E27FC236}">
                <a16:creationId xmlns:a16="http://schemas.microsoft.com/office/drawing/2014/main" id="{4FCE6400-D487-DEA2-C06A-75F043418D6E}"/>
              </a:ext>
            </a:extLst>
          </p:cNvPr>
          <p:cNvSpPr/>
          <p:nvPr/>
        </p:nvSpPr>
        <p:spPr>
          <a:xfrm rot="5400000">
            <a:off x="1356833" y="3142843"/>
            <a:ext cx="363474" cy="363600"/>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ホームベース 63">
            <a:extLst>
              <a:ext uri="{FF2B5EF4-FFF2-40B4-BE49-F238E27FC236}">
                <a16:creationId xmlns:a16="http://schemas.microsoft.com/office/drawing/2014/main" id="{6B0E8418-802C-186A-C3C2-F1F98212128D}"/>
              </a:ext>
            </a:extLst>
          </p:cNvPr>
          <p:cNvSpPr/>
          <p:nvPr/>
        </p:nvSpPr>
        <p:spPr>
          <a:xfrm rot="5400000">
            <a:off x="1171667" y="3510889"/>
            <a:ext cx="733806" cy="363600"/>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65" name="ホームベース 64">
            <a:extLst>
              <a:ext uri="{FF2B5EF4-FFF2-40B4-BE49-F238E27FC236}">
                <a16:creationId xmlns:a16="http://schemas.microsoft.com/office/drawing/2014/main" id="{81E94DFB-BCA9-B3D8-9839-A63CF4AAA495}"/>
              </a:ext>
            </a:extLst>
          </p:cNvPr>
          <p:cNvSpPr/>
          <p:nvPr/>
        </p:nvSpPr>
        <p:spPr>
          <a:xfrm rot="5400000">
            <a:off x="1784624" y="2288074"/>
            <a:ext cx="733806" cy="3634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66" name="グループ化 65">
            <a:extLst>
              <a:ext uri="{FF2B5EF4-FFF2-40B4-BE49-F238E27FC236}">
                <a16:creationId xmlns:a16="http://schemas.microsoft.com/office/drawing/2014/main" id="{4772B3BC-42F2-307B-32B6-D434897F51F8}"/>
              </a:ext>
            </a:extLst>
          </p:cNvPr>
          <p:cNvGrpSpPr/>
          <p:nvPr/>
        </p:nvGrpSpPr>
        <p:grpSpPr>
          <a:xfrm rot="5400000">
            <a:off x="1705196" y="2985498"/>
            <a:ext cx="916686" cy="363474"/>
            <a:chOff x="8290560" y="1874520"/>
            <a:chExt cx="1222248" cy="484632"/>
          </a:xfrm>
        </p:grpSpPr>
        <p:sp>
          <p:nvSpPr>
            <p:cNvPr id="67" name="山形 66">
              <a:extLst>
                <a:ext uri="{FF2B5EF4-FFF2-40B4-BE49-F238E27FC236}">
                  <a16:creationId xmlns:a16="http://schemas.microsoft.com/office/drawing/2014/main" id="{02A73860-406F-F755-46CF-A29E2CC02EBB}"/>
                </a:ext>
              </a:extLst>
            </p:cNvPr>
            <p:cNvSpPr/>
            <p:nvPr/>
          </p:nvSpPr>
          <p:spPr>
            <a:xfrm>
              <a:off x="8290560" y="187452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8" name="ホームベース 67">
              <a:extLst>
                <a:ext uri="{FF2B5EF4-FFF2-40B4-BE49-F238E27FC236}">
                  <a16:creationId xmlns:a16="http://schemas.microsoft.com/office/drawing/2014/main" id="{C0E94808-AD4C-5350-0B1C-5085BA9DD0FA}"/>
                </a:ext>
              </a:extLst>
            </p:cNvPr>
            <p:cNvSpPr/>
            <p:nvPr/>
          </p:nvSpPr>
          <p:spPr>
            <a:xfrm>
              <a:off x="8534400" y="1874520"/>
              <a:ext cx="978408" cy="48463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nvGrpSpPr>
          <p:cNvPr id="69" name="グループ化 68">
            <a:extLst>
              <a:ext uri="{FF2B5EF4-FFF2-40B4-BE49-F238E27FC236}">
                <a16:creationId xmlns:a16="http://schemas.microsoft.com/office/drawing/2014/main" id="{1C5ACAA2-FDD8-7ABB-1BB5-5AF166BE50A9}"/>
              </a:ext>
            </a:extLst>
          </p:cNvPr>
          <p:cNvGrpSpPr/>
          <p:nvPr/>
        </p:nvGrpSpPr>
        <p:grpSpPr>
          <a:xfrm rot="5400000">
            <a:off x="1700159" y="3775912"/>
            <a:ext cx="916686" cy="363474"/>
            <a:chOff x="8290560" y="1874520"/>
            <a:chExt cx="1222248" cy="484632"/>
          </a:xfrm>
        </p:grpSpPr>
        <p:sp>
          <p:nvSpPr>
            <p:cNvPr id="70" name="山形 69">
              <a:extLst>
                <a:ext uri="{FF2B5EF4-FFF2-40B4-BE49-F238E27FC236}">
                  <a16:creationId xmlns:a16="http://schemas.microsoft.com/office/drawing/2014/main" id="{53098C08-27DC-8A88-903E-A3D995C33395}"/>
                </a:ext>
              </a:extLst>
            </p:cNvPr>
            <p:cNvSpPr/>
            <p:nvPr/>
          </p:nvSpPr>
          <p:spPr>
            <a:xfrm>
              <a:off x="8290560" y="187452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71" name="ホームベース 70">
              <a:extLst>
                <a:ext uri="{FF2B5EF4-FFF2-40B4-BE49-F238E27FC236}">
                  <a16:creationId xmlns:a16="http://schemas.microsoft.com/office/drawing/2014/main" id="{34A22162-3C93-612A-44EB-0EE01FD24D8C}"/>
                </a:ext>
              </a:extLst>
            </p:cNvPr>
            <p:cNvSpPr/>
            <p:nvPr/>
          </p:nvSpPr>
          <p:spPr>
            <a:xfrm>
              <a:off x="8534400" y="1874520"/>
              <a:ext cx="978408" cy="48463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72" name="ホームベース 71">
            <a:extLst>
              <a:ext uri="{FF2B5EF4-FFF2-40B4-BE49-F238E27FC236}">
                <a16:creationId xmlns:a16="http://schemas.microsoft.com/office/drawing/2014/main" id="{1E996D3F-8F76-CB5A-4018-A4F930A13163}"/>
              </a:ext>
            </a:extLst>
          </p:cNvPr>
          <p:cNvSpPr/>
          <p:nvPr/>
        </p:nvSpPr>
        <p:spPr>
          <a:xfrm rot="5400000">
            <a:off x="2308985" y="4470748"/>
            <a:ext cx="733806" cy="3634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73" name="グループ化 72">
            <a:extLst>
              <a:ext uri="{FF2B5EF4-FFF2-40B4-BE49-F238E27FC236}">
                <a16:creationId xmlns:a16="http://schemas.microsoft.com/office/drawing/2014/main" id="{7B27C695-9098-F1AE-AF5C-373F7460E293}"/>
              </a:ext>
            </a:extLst>
          </p:cNvPr>
          <p:cNvGrpSpPr/>
          <p:nvPr/>
        </p:nvGrpSpPr>
        <p:grpSpPr>
          <a:xfrm rot="5400000">
            <a:off x="2229557" y="5168172"/>
            <a:ext cx="916686" cy="363474"/>
            <a:chOff x="8290560" y="1874520"/>
            <a:chExt cx="1222248" cy="484632"/>
          </a:xfrm>
        </p:grpSpPr>
        <p:sp>
          <p:nvSpPr>
            <p:cNvPr id="74" name="山形 73">
              <a:extLst>
                <a:ext uri="{FF2B5EF4-FFF2-40B4-BE49-F238E27FC236}">
                  <a16:creationId xmlns:a16="http://schemas.microsoft.com/office/drawing/2014/main" id="{CFC75C08-4CAF-002F-0AFC-C4B9CE0A6F58}"/>
                </a:ext>
              </a:extLst>
            </p:cNvPr>
            <p:cNvSpPr/>
            <p:nvPr/>
          </p:nvSpPr>
          <p:spPr>
            <a:xfrm>
              <a:off x="8290560" y="187452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75" name="ホームベース 74">
              <a:extLst>
                <a:ext uri="{FF2B5EF4-FFF2-40B4-BE49-F238E27FC236}">
                  <a16:creationId xmlns:a16="http://schemas.microsoft.com/office/drawing/2014/main" id="{865E5F7E-FF7C-6DA3-CF3B-D6D6E0E92C94}"/>
                </a:ext>
              </a:extLst>
            </p:cNvPr>
            <p:cNvSpPr/>
            <p:nvPr/>
          </p:nvSpPr>
          <p:spPr>
            <a:xfrm>
              <a:off x="8534400" y="1874520"/>
              <a:ext cx="978408" cy="48463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grpSp>
        <p:nvGrpSpPr>
          <p:cNvPr id="76" name="グループ化 75">
            <a:extLst>
              <a:ext uri="{FF2B5EF4-FFF2-40B4-BE49-F238E27FC236}">
                <a16:creationId xmlns:a16="http://schemas.microsoft.com/office/drawing/2014/main" id="{5D730FC9-A3B7-A2C9-1D76-C5CAE26DC826}"/>
              </a:ext>
            </a:extLst>
          </p:cNvPr>
          <p:cNvGrpSpPr/>
          <p:nvPr/>
        </p:nvGrpSpPr>
        <p:grpSpPr>
          <a:xfrm rot="5400000">
            <a:off x="2224520" y="5958586"/>
            <a:ext cx="916686" cy="363474"/>
            <a:chOff x="8290560" y="1874520"/>
            <a:chExt cx="1222248" cy="484632"/>
          </a:xfrm>
        </p:grpSpPr>
        <p:sp>
          <p:nvSpPr>
            <p:cNvPr id="77" name="山形 76">
              <a:extLst>
                <a:ext uri="{FF2B5EF4-FFF2-40B4-BE49-F238E27FC236}">
                  <a16:creationId xmlns:a16="http://schemas.microsoft.com/office/drawing/2014/main" id="{5C2E7222-EA42-1456-B6C2-9A7FA0709C38}"/>
                </a:ext>
              </a:extLst>
            </p:cNvPr>
            <p:cNvSpPr/>
            <p:nvPr/>
          </p:nvSpPr>
          <p:spPr>
            <a:xfrm>
              <a:off x="8290560" y="1874520"/>
              <a:ext cx="484632" cy="48463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78" name="ホームベース 77">
              <a:extLst>
                <a:ext uri="{FF2B5EF4-FFF2-40B4-BE49-F238E27FC236}">
                  <a16:creationId xmlns:a16="http://schemas.microsoft.com/office/drawing/2014/main" id="{565DFC9D-C516-9086-0736-3E5061EF3042}"/>
                </a:ext>
              </a:extLst>
            </p:cNvPr>
            <p:cNvSpPr/>
            <p:nvPr/>
          </p:nvSpPr>
          <p:spPr>
            <a:xfrm>
              <a:off x="8534400" y="1874520"/>
              <a:ext cx="978408" cy="484632"/>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79" name="ホームベース 78">
            <a:extLst>
              <a:ext uri="{FF2B5EF4-FFF2-40B4-BE49-F238E27FC236}">
                <a16:creationId xmlns:a16="http://schemas.microsoft.com/office/drawing/2014/main" id="{32963AED-6E3D-4A8E-E29C-110BB395D613}"/>
              </a:ext>
            </a:extLst>
          </p:cNvPr>
          <p:cNvSpPr/>
          <p:nvPr/>
        </p:nvSpPr>
        <p:spPr>
          <a:xfrm rot="5400000">
            <a:off x="2928920" y="5493634"/>
            <a:ext cx="733806" cy="3636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0" name="山形 79">
            <a:extLst>
              <a:ext uri="{FF2B5EF4-FFF2-40B4-BE49-F238E27FC236}">
                <a16:creationId xmlns:a16="http://schemas.microsoft.com/office/drawing/2014/main" id="{BA4BFC97-E4B9-190E-DBFA-A830CC06190E}"/>
              </a:ext>
            </a:extLst>
          </p:cNvPr>
          <p:cNvSpPr/>
          <p:nvPr/>
        </p:nvSpPr>
        <p:spPr>
          <a:xfrm rot="5400000">
            <a:off x="3110599" y="5914452"/>
            <a:ext cx="363474" cy="363600"/>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81" name="ホームベース 80">
            <a:extLst>
              <a:ext uri="{FF2B5EF4-FFF2-40B4-BE49-F238E27FC236}">
                <a16:creationId xmlns:a16="http://schemas.microsoft.com/office/drawing/2014/main" id="{71D17B05-1611-8709-EA1A-5D15963E9557}"/>
              </a:ext>
            </a:extLst>
          </p:cNvPr>
          <p:cNvSpPr/>
          <p:nvPr/>
        </p:nvSpPr>
        <p:spPr>
          <a:xfrm rot="5400000">
            <a:off x="2925433" y="6282498"/>
            <a:ext cx="733806" cy="3636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2" name="テキスト ボックス 81">
            <a:extLst>
              <a:ext uri="{FF2B5EF4-FFF2-40B4-BE49-F238E27FC236}">
                <a16:creationId xmlns:a16="http://schemas.microsoft.com/office/drawing/2014/main" id="{A172BA18-E1EE-CB66-60F2-21E88815F3F5}"/>
              </a:ext>
            </a:extLst>
          </p:cNvPr>
          <p:cNvSpPr txBox="1"/>
          <p:nvPr/>
        </p:nvSpPr>
        <p:spPr>
          <a:xfrm rot="5400000">
            <a:off x="976396" y="2603714"/>
            <a:ext cx="1131375" cy="461665"/>
          </a:xfrm>
          <a:prstGeom prst="rect">
            <a:avLst/>
          </a:prstGeom>
          <a:noFill/>
        </p:spPr>
        <p:txBody>
          <a:bodyPr wrap="square" rtlCol="0">
            <a:spAutoFit/>
          </a:bodyPr>
          <a:lstStyle/>
          <a:p>
            <a:r>
              <a:rPr kumimoji="1" lang="en-US" altLang="ja-JP" sz="2400" dirty="0">
                <a:latin typeface="Helvetica" pitchFamily="2" charset="0"/>
              </a:rPr>
              <a:t>CMOS</a:t>
            </a:r>
            <a:endParaRPr kumimoji="1" lang="ja-JP" altLang="en-US" sz="2400">
              <a:latin typeface="Helvetica" pitchFamily="2" charset="0"/>
            </a:endParaRPr>
          </a:p>
        </p:txBody>
      </p:sp>
      <p:sp>
        <p:nvSpPr>
          <p:cNvPr id="83" name="テキスト ボックス 82">
            <a:extLst>
              <a:ext uri="{FF2B5EF4-FFF2-40B4-BE49-F238E27FC236}">
                <a16:creationId xmlns:a16="http://schemas.microsoft.com/office/drawing/2014/main" id="{0616C4B6-3BD8-01DA-79F6-12A75A31325B}"/>
              </a:ext>
            </a:extLst>
          </p:cNvPr>
          <p:cNvSpPr txBox="1"/>
          <p:nvPr/>
        </p:nvSpPr>
        <p:spPr>
          <a:xfrm rot="5400000">
            <a:off x="1533512" y="3002325"/>
            <a:ext cx="1251839" cy="461665"/>
          </a:xfrm>
          <a:prstGeom prst="rect">
            <a:avLst/>
          </a:prstGeom>
          <a:noFill/>
        </p:spPr>
        <p:txBody>
          <a:bodyPr wrap="square" rtlCol="0">
            <a:spAutoFit/>
          </a:bodyPr>
          <a:lstStyle/>
          <a:p>
            <a:r>
              <a:rPr kumimoji="1" lang="en-US" altLang="ja-JP" sz="2400" dirty="0">
                <a:latin typeface="Helvetica" pitchFamily="2" charset="0"/>
              </a:rPr>
              <a:t>UW-2B</a:t>
            </a:r>
            <a:endParaRPr kumimoji="1" lang="ja-JP" altLang="en-US" sz="2400">
              <a:latin typeface="Helvetica" pitchFamily="2" charset="0"/>
            </a:endParaRPr>
          </a:p>
        </p:txBody>
      </p:sp>
      <p:sp>
        <p:nvSpPr>
          <p:cNvPr id="84" name="テキスト ボックス 83">
            <a:extLst>
              <a:ext uri="{FF2B5EF4-FFF2-40B4-BE49-F238E27FC236}">
                <a16:creationId xmlns:a16="http://schemas.microsoft.com/office/drawing/2014/main" id="{25FC9941-D9F1-3947-CA48-01BA2FEBE3A3}"/>
              </a:ext>
            </a:extLst>
          </p:cNvPr>
          <p:cNvSpPr txBox="1"/>
          <p:nvPr/>
        </p:nvSpPr>
        <p:spPr>
          <a:xfrm rot="5400000">
            <a:off x="1661372" y="5178546"/>
            <a:ext cx="2013839" cy="461665"/>
          </a:xfrm>
          <a:prstGeom prst="rect">
            <a:avLst/>
          </a:prstGeom>
          <a:noFill/>
        </p:spPr>
        <p:txBody>
          <a:bodyPr wrap="square" rtlCol="0">
            <a:spAutoFit/>
          </a:bodyPr>
          <a:lstStyle/>
          <a:p>
            <a:r>
              <a:rPr kumimoji="1" lang="en-US" altLang="ja-JP" sz="2400" dirty="0">
                <a:latin typeface="Helvetica" pitchFamily="2" charset="0"/>
              </a:rPr>
              <a:t>UW-CR1000</a:t>
            </a:r>
            <a:endParaRPr kumimoji="1" lang="ja-JP" altLang="en-US" sz="2400">
              <a:latin typeface="Helvetica" pitchFamily="2" charset="0"/>
            </a:endParaRPr>
          </a:p>
        </p:txBody>
      </p:sp>
      <p:sp>
        <p:nvSpPr>
          <p:cNvPr id="85" name="テキスト ボックス 84">
            <a:extLst>
              <a:ext uri="{FF2B5EF4-FFF2-40B4-BE49-F238E27FC236}">
                <a16:creationId xmlns:a16="http://schemas.microsoft.com/office/drawing/2014/main" id="{EE1C8D1E-8AFB-6404-355D-844C592D1696}"/>
              </a:ext>
            </a:extLst>
          </p:cNvPr>
          <p:cNvSpPr txBox="1"/>
          <p:nvPr/>
        </p:nvSpPr>
        <p:spPr>
          <a:xfrm rot="5400000">
            <a:off x="2765340" y="5758799"/>
            <a:ext cx="982364" cy="461665"/>
          </a:xfrm>
          <a:prstGeom prst="rect">
            <a:avLst/>
          </a:prstGeom>
          <a:noFill/>
        </p:spPr>
        <p:txBody>
          <a:bodyPr wrap="square" rtlCol="0">
            <a:spAutoFit/>
          </a:bodyPr>
          <a:lstStyle/>
          <a:p>
            <a:r>
              <a:rPr lang="en-US" altLang="ja-JP" sz="2400" dirty="0">
                <a:latin typeface="Helvetica" pitchFamily="2" charset="0"/>
              </a:rPr>
              <a:t>NIPR</a:t>
            </a:r>
            <a:endParaRPr kumimoji="1" lang="ja-JP" altLang="en-US" sz="2400">
              <a:latin typeface="Helvetica" pitchFamily="2" charset="0"/>
            </a:endParaRPr>
          </a:p>
        </p:txBody>
      </p:sp>
      <p:pic>
        <p:nvPicPr>
          <p:cNvPr id="86" name="図 85">
            <a:extLst>
              <a:ext uri="{FF2B5EF4-FFF2-40B4-BE49-F238E27FC236}">
                <a16:creationId xmlns:a16="http://schemas.microsoft.com/office/drawing/2014/main" id="{9EB981B2-BF82-7BD2-88AF-3B4F4C783432}"/>
              </a:ext>
            </a:extLst>
          </p:cNvPr>
          <p:cNvPicPr>
            <a:picLocks noChangeAspect="1"/>
          </p:cNvPicPr>
          <p:nvPr/>
        </p:nvPicPr>
        <p:blipFill>
          <a:blip r:embed="rId6"/>
          <a:stretch>
            <a:fillRect/>
          </a:stretch>
        </p:blipFill>
        <p:spPr>
          <a:xfrm>
            <a:off x="1939094" y="1358479"/>
            <a:ext cx="1005587" cy="691694"/>
          </a:xfrm>
          <a:prstGeom prst="rect">
            <a:avLst/>
          </a:prstGeom>
        </p:spPr>
      </p:pic>
      <p:pic>
        <p:nvPicPr>
          <p:cNvPr id="88" name="図 87">
            <a:extLst>
              <a:ext uri="{FF2B5EF4-FFF2-40B4-BE49-F238E27FC236}">
                <a16:creationId xmlns:a16="http://schemas.microsoft.com/office/drawing/2014/main" id="{EFEA7DD2-F15C-0B38-5F97-A951566EFEB2}"/>
              </a:ext>
            </a:extLst>
          </p:cNvPr>
          <p:cNvPicPr>
            <a:picLocks noChangeAspect="1"/>
          </p:cNvPicPr>
          <p:nvPr/>
        </p:nvPicPr>
        <p:blipFill>
          <a:blip r:embed="rId7"/>
          <a:stretch>
            <a:fillRect/>
          </a:stretch>
        </p:blipFill>
        <p:spPr>
          <a:xfrm>
            <a:off x="4686300" y="1440180"/>
            <a:ext cx="3886200" cy="2914650"/>
          </a:xfrm>
          <a:prstGeom prst="rect">
            <a:avLst/>
          </a:prstGeom>
        </p:spPr>
      </p:pic>
      <p:sp>
        <p:nvSpPr>
          <p:cNvPr id="92" name="ホームベース 91">
            <a:extLst>
              <a:ext uri="{FF2B5EF4-FFF2-40B4-BE49-F238E27FC236}">
                <a16:creationId xmlns:a16="http://schemas.microsoft.com/office/drawing/2014/main" id="{788C67B4-A755-5B73-808E-EB77E2D463E7}"/>
              </a:ext>
            </a:extLst>
          </p:cNvPr>
          <p:cNvSpPr/>
          <p:nvPr/>
        </p:nvSpPr>
        <p:spPr>
          <a:xfrm rot="5400000">
            <a:off x="3527151" y="2266891"/>
            <a:ext cx="733806" cy="3636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3" name="山形 92">
            <a:extLst>
              <a:ext uri="{FF2B5EF4-FFF2-40B4-BE49-F238E27FC236}">
                <a16:creationId xmlns:a16="http://schemas.microsoft.com/office/drawing/2014/main" id="{3BB46ED4-F005-ADE2-BF78-7AB88ADBF792}"/>
              </a:ext>
            </a:extLst>
          </p:cNvPr>
          <p:cNvSpPr/>
          <p:nvPr/>
        </p:nvSpPr>
        <p:spPr>
          <a:xfrm rot="5400000">
            <a:off x="3708830" y="2687709"/>
            <a:ext cx="363474" cy="363600"/>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94" name="ホームベース 93">
            <a:extLst>
              <a:ext uri="{FF2B5EF4-FFF2-40B4-BE49-F238E27FC236}">
                <a16:creationId xmlns:a16="http://schemas.microsoft.com/office/drawing/2014/main" id="{33029AA1-BDDC-ADB1-F3FD-74D8BFB26241}"/>
              </a:ext>
            </a:extLst>
          </p:cNvPr>
          <p:cNvSpPr/>
          <p:nvPr/>
        </p:nvSpPr>
        <p:spPr>
          <a:xfrm rot="5400000">
            <a:off x="3523664" y="3055755"/>
            <a:ext cx="733806" cy="3636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7" name="テキスト ボックス 96">
            <a:extLst>
              <a:ext uri="{FF2B5EF4-FFF2-40B4-BE49-F238E27FC236}">
                <a16:creationId xmlns:a16="http://schemas.microsoft.com/office/drawing/2014/main" id="{DBBF676A-B1FB-A4CE-5F00-D52C5DAEB2DD}"/>
              </a:ext>
            </a:extLst>
          </p:cNvPr>
          <p:cNvSpPr txBox="1"/>
          <p:nvPr/>
        </p:nvSpPr>
        <p:spPr>
          <a:xfrm rot="5400000">
            <a:off x="3505187" y="2562852"/>
            <a:ext cx="813431" cy="461665"/>
          </a:xfrm>
          <a:prstGeom prst="rect">
            <a:avLst/>
          </a:prstGeom>
          <a:noFill/>
        </p:spPr>
        <p:txBody>
          <a:bodyPr wrap="square" rtlCol="0">
            <a:spAutoFit/>
          </a:bodyPr>
          <a:lstStyle/>
          <a:p>
            <a:r>
              <a:rPr lang="en-US" altLang="ja-JP" sz="2400" dirty="0">
                <a:latin typeface="Helvetica" pitchFamily="2" charset="0"/>
              </a:rPr>
              <a:t>JMA</a:t>
            </a:r>
            <a:endParaRPr kumimoji="1" lang="ja-JP" altLang="en-US" sz="2400">
              <a:latin typeface="Helvetica" pitchFamily="2" charset="0"/>
            </a:endParaRPr>
          </a:p>
        </p:txBody>
      </p:sp>
      <p:sp>
        <p:nvSpPr>
          <p:cNvPr id="98" name="ホームベース 97">
            <a:extLst>
              <a:ext uri="{FF2B5EF4-FFF2-40B4-BE49-F238E27FC236}">
                <a16:creationId xmlns:a16="http://schemas.microsoft.com/office/drawing/2014/main" id="{61259F17-97D7-630C-5AA2-71F9F0661B6D}"/>
              </a:ext>
            </a:extLst>
          </p:cNvPr>
          <p:cNvSpPr/>
          <p:nvPr/>
        </p:nvSpPr>
        <p:spPr>
          <a:xfrm rot="5400000">
            <a:off x="3976731" y="3139381"/>
            <a:ext cx="733806" cy="363600"/>
          </a:xfrm>
          <a:prstGeom prst="homePlat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9" name="山形 98">
            <a:extLst>
              <a:ext uri="{FF2B5EF4-FFF2-40B4-BE49-F238E27FC236}">
                <a16:creationId xmlns:a16="http://schemas.microsoft.com/office/drawing/2014/main" id="{3E2C8C04-9FE0-38E7-288E-194E81B0BF0C}"/>
              </a:ext>
            </a:extLst>
          </p:cNvPr>
          <p:cNvSpPr/>
          <p:nvPr/>
        </p:nvSpPr>
        <p:spPr>
          <a:xfrm rot="5400000">
            <a:off x="4158410" y="3571629"/>
            <a:ext cx="363474" cy="363600"/>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103" name="テキスト ボックス 102">
            <a:extLst>
              <a:ext uri="{FF2B5EF4-FFF2-40B4-BE49-F238E27FC236}">
                <a16:creationId xmlns:a16="http://schemas.microsoft.com/office/drawing/2014/main" id="{405681F3-6E88-83BF-E137-5EC9EB1C5BE0}"/>
              </a:ext>
            </a:extLst>
          </p:cNvPr>
          <p:cNvSpPr txBox="1"/>
          <p:nvPr/>
        </p:nvSpPr>
        <p:spPr>
          <a:xfrm rot="5400000">
            <a:off x="3505187" y="3267702"/>
            <a:ext cx="1712591" cy="461665"/>
          </a:xfrm>
          <a:prstGeom prst="rect">
            <a:avLst/>
          </a:prstGeom>
          <a:noFill/>
        </p:spPr>
        <p:txBody>
          <a:bodyPr wrap="square" rtlCol="0">
            <a:spAutoFit/>
          </a:bodyPr>
          <a:lstStyle/>
          <a:p>
            <a:r>
              <a:rPr kumimoji="1" lang="en-US" altLang="ja-JP" sz="2400" dirty="0">
                <a:latin typeface="Helvetica" pitchFamily="2" charset="0"/>
              </a:rPr>
              <a:t>CMOS-S</a:t>
            </a:r>
            <a:r>
              <a:rPr lang="en-US" altLang="ja-JP" sz="2400" dirty="0">
                <a:latin typeface="Helvetica" pitchFamily="2" charset="0"/>
              </a:rPr>
              <a:t>V</a:t>
            </a:r>
            <a:endParaRPr kumimoji="1" lang="ja-JP" altLang="en-US" sz="2400">
              <a:latin typeface="Helvetica" pitchFamily="2" charset="0"/>
            </a:endParaRPr>
          </a:p>
        </p:txBody>
      </p:sp>
      <p:sp>
        <p:nvSpPr>
          <p:cNvPr id="107" name="テキスト ボックス 106">
            <a:extLst>
              <a:ext uri="{FF2B5EF4-FFF2-40B4-BE49-F238E27FC236}">
                <a16:creationId xmlns:a16="http://schemas.microsoft.com/office/drawing/2014/main" id="{16EAFB46-E394-FF2F-06D5-C3BADFE7C7C5}"/>
              </a:ext>
            </a:extLst>
          </p:cNvPr>
          <p:cNvSpPr txBox="1"/>
          <p:nvPr/>
        </p:nvSpPr>
        <p:spPr>
          <a:xfrm>
            <a:off x="4598670" y="4507230"/>
            <a:ext cx="2167890" cy="400110"/>
          </a:xfrm>
          <a:prstGeom prst="rect">
            <a:avLst/>
          </a:prstGeom>
          <a:noFill/>
        </p:spPr>
        <p:txBody>
          <a:bodyPr wrap="square" rtlCol="0">
            <a:spAutoFit/>
          </a:bodyPr>
          <a:lstStyle/>
          <a:p>
            <a:r>
              <a:rPr kumimoji="1" lang="en-US" altLang="ja-JP" sz="2000" b="1" dirty="0">
                <a:latin typeface="Helvetica" pitchFamily="2" charset="0"/>
              </a:rPr>
              <a:t>CMOS-SV AWS</a:t>
            </a:r>
            <a:endParaRPr kumimoji="1" lang="ja-JP" altLang="en-US" sz="2000" b="1">
              <a:latin typeface="Helvetica" pitchFamily="2" charset="0"/>
            </a:endParaRPr>
          </a:p>
        </p:txBody>
      </p:sp>
      <p:sp>
        <p:nvSpPr>
          <p:cNvPr id="108" name="テキスト ボックス 107">
            <a:extLst>
              <a:ext uri="{FF2B5EF4-FFF2-40B4-BE49-F238E27FC236}">
                <a16:creationId xmlns:a16="http://schemas.microsoft.com/office/drawing/2014/main" id="{10A54FE3-29D6-BCC2-0CAF-C3BAB415805D}"/>
              </a:ext>
            </a:extLst>
          </p:cNvPr>
          <p:cNvSpPr txBox="1"/>
          <p:nvPr/>
        </p:nvSpPr>
        <p:spPr>
          <a:xfrm>
            <a:off x="4850130" y="4852987"/>
            <a:ext cx="4057650" cy="707886"/>
          </a:xfrm>
          <a:prstGeom prst="rect">
            <a:avLst/>
          </a:prstGeom>
          <a:noFill/>
        </p:spPr>
        <p:txBody>
          <a:bodyPr wrap="square" rtlCol="0">
            <a:spAutoFit/>
          </a:bodyPr>
          <a:lstStyle/>
          <a:p>
            <a:r>
              <a:rPr lang="en-US" altLang="ja-JP" sz="2000" dirty="0">
                <a:latin typeface="Helvetica" pitchFamily="2" charset="0"/>
              </a:rPr>
              <a:t>Solar powered fan-aspirated radiation shield</a:t>
            </a:r>
            <a:endParaRPr kumimoji="1" lang="ja-JP" altLang="en-US" sz="2000">
              <a:latin typeface="Helvetica" pitchFamily="2" charset="0"/>
            </a:endParaRPr>
          </a:p>
        </p:txBody>
      </p:sp>
      <p:sp>
        <p:nvSpPr>
          <p:cNvPr id="109" name="テキスト ボックス 108">
            <a:extLst>
              <a:ext uri="{FF2B5EF4-FFF2-40B4-BE49-F238E27FC236}">
                <a16:creationId xmlns:a16="http://schemas.microsoft.com/office/drawing/2014/main" id="{1961653E-4898-9CE8-DDEB-FD11C1D8E6B5}"/>
              </a:ext>
            </a:extLst>
          </p:cNvPr>
          <p:cNvSpPr txBox="1"/>
          <p:nvPr/>
        </p:nvSpPr>
        <p:spPr>
          <a:xfrm>
            <a:off x="4533900" y="5665470"/>
            <a:ext cx="1596390" cy="400110"/>
          </a:xfrm>
          <a:prstGeom prst="rect">
            <a:avLst/>
          </a:prstGeom>
          <a:noFill/>
        </p:spPr>
        <p:txBody>
          <a:bodyPr wrap="square" rtlCol="0">
            <a:spAutoFit/>
          </a:bodyPr>
          <a:lstStyle/>
          <a:p>
            <a:r>
              <a:rPr lang="en-US" altLang="ja-JP" sz="2000" b="1" dirty="0">
                <a:latin typeface="Helvetica" pitchFamily="2" charset="0"/>
              </a:rPr>
              <a:t>JMA-AWS</a:t>
            </a:r>
            <a:endParaRPr kumimoji="1" lang="ja-JP" altLang="en-US" sz="2000" b="1">
              <a:latin typeface="Helvetica" pitchFamily="2" charset="0"/>
            </a:endParaRPr>
          </a:p>
        </p:txBody>
      </p:sp>
      <p:sp>
        <p:nvSpPr>
          <p:cNvPr id="110" name="テキスト ボックス 109">
            <a:extLst>
              <a:ext uri="{FF2B5EF4-FFF2-40B4-BE49-F238E27FC236}">
                <a16:creationId xmlns:a16="http://schemas.microsoft.com/office/drawing/2014/main" id="{DF503B25-6328-2994-B84A-408119A41C99}"/>
              </a:ext>
            </a:extLst>
          </p:cNvPr>
          <p:cNvSpPr txBox="1"/>
          <p:nvPr/>
        </p:nvSpPr>
        <p:spPr>
          <a:xfrm>
            <a:off x="4842510" y="5962650"/>
            <a:ext cx="3855720" cy="707886"/>
          </a:xfrm>
          <a:prstGeom prst="rect">
            <a:avLst/>
          </a:prstGeom>
          <a:noFill/>
        </p:spPr>
        <p:txBody>
          <a:bodyPr wrap="square" rtlCol="0">
            <a:spAutoFit/>
          </a:bodyPr>
          <a:lstStyle/>
          <a:p>
            <a:r>
              <a:rPr lang="en-US" altLang="ja-JP" sz="2000" dirty="0">
                <a:latin typeface="Helvetica" pitchFamily="2" charset="0"/>
              </a:rPr>
              <a:t>24-hour fan aspirated radiation shield </a:t>
            </a:r>
            <a:endParaRPr kumimoji="1" lang="ja-JP" altLang="en-US" sz="2000">
              <a:latin typeface="Helvetica" pitchFamily="2" charset="0"/>
            </a:endParaRPr>
          </a:p>
        </p:txBody>
      </p:sp>
      <p:sp>
        <p:nvSpPr>
          <p:cNvPr id="111" name="正方形/長方形 110">
            <a:extLst>
              <a:ext uri="{FF2B5EF4-FFF2-40B4-BE49-F238E27FC236}">
                <a16:creationId xmlns:a16="http://schemas.microsoft.com/office/drawing/2014/main" id="{BDDFA54F-676A-908E-90DF-55D0B443C564}"/>
              </a:ext>
            </a:extLst>
          </p:cNvPr>
          <p:cNvSpPr/>
          <p:nvPr/>
        </p:nvSpPr>
        <p:spPr>
          <a:xfrm>
            <a:off x="4663440" y="1428750"/>
            <a:ext cx="3954780" cy="422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テキスト ボックス 103">
            <a:extLst>
              <a:ext uri="{FF2B5EF4-FFF2-40B4-BE49-F238E27FC236}">
                <a16:creationId xmlns:a16="http://schemas.microsoft.com/office/drawing/2014/main" id="{148073AB-5339-9FF7-69CC-3D260F6450DC}"/>
              </a:ext>
            </a:extLst>
          </p:cNvPr>
          <p:cNvSpPr txBox="1"/>
          <p:nvPr/>
        </p:nvSpPr>
        <p:spPr>
          <a:xfrm>
            <a:off x="4549140" y="731520"/>
            <a:ext cx="4251960" cy="1015663"/>
          </a:xfrm>
          <a:prstGeom prst="rect">
            <a:avLst/>
          </a:prstGeom>
          <a:noFill/>
        </p:spPr>
        <p:txBody>
          <a:bodyPr wrap="square" rtlCol="0">
            <a:spAutoFit/>
          </a:bodyPr>
          <a:lstStyle/>
          <a:p>
            <a:r>
              <a:rPr kumimoji="1" lang="en-US" altLang="ja-JP" sz="2000" dirty="0">
                <a:latin typeface="Helvetica" pitchFamily="2" charset="0"/>
              </a:rPr>
              <a:t>Intercomparison campaign of the SAT measurement with different type of radiation shield at Dome Fuji.</a:t>
            </a:r>
            <a:endParaRPr kumimoji="1" lang="ja-JP" altLang="en-US" sz="2000">
              <a:latin typeface="Helvetica" pitchFamily="2" charset="0"/>
            </a:endParaRPr>
          </a:p>
        </p:txBody>
      </p:sp>
      <p:sp>
        <p:nvSpPr>
          <p:cNvPr id="112" name="テキスト ボックス 111">
            <a:extLst>
              <a:ext uri="{FF2B5EF4-FFF2-40B4-BE49-F238E27FC236}">
                <a16:creationId xmlns:a16="http://schemas.microsoft.com/office/drawing/2014/main" id="{632BFA2D-DFBC-145A-6145-F33EC772B630}"/>
              </a:ext>
            </a:extLst>
          </p:cNvPr>
          <p:cNvSpPr txBox="1"/>
          <p:nvPr/>
        </p:nvSpPr>
        <p:spPr>
          <a:xfrm>
            <a:off x="7715250" y="2045970"/>
            <a:ext cx="811530" cy="369332"/>
          </a:xfrm>
          <a:prstGeom prst="rect">
            <a:avLst/>
          </a:prstGeom>
          <a:noFill/>
        </p:spPr>
        <p:txBody>
          <a:bodyPr wrap="square" rtlCol="0">
            <a:spAutoFit/>
          </a:bodyPr>
          <a:lstStyle/>
          <a:p>
            <a:r>
              <a:rPr kumimoji="1" lang="en-US" altLang="ja-JP" dirty="0"/>
              <a:t>JMA</a:t>
            </a:r>
            <a:endParaRPr kumimoji="1" lang="ja-JP" altLang="en-US"/>
          </a:p>
        </p:txBody>
      </p:sp>
      <p:sp>
        <p:nvSpPr>
          <p:cNvPr id="113" name="テキスト ボックス 112">
            <a:extLst>
              <a:ext uri="{FF2B5EF4-FFF2-40B4-BE49-F238E27FC236}">
                <a16:creationId xmlns:a16="http://schemas.microsoft.com/office/drawing/2014/main" id="{97B8C8F2-1F05-41EB-5705-875AF2936B7F}"/>
              </a:ext>
            </a:extLst>
          </p:cNvPr>
          <p:cNvSpPr txBox="1"/>
          <p:nvPr/>
        </p:nvSpPr>
        <p:spPr>
          <a:xfrm>
            <a:off x="6461760" y="1832610"/>
            <a:ext cx="1413510" cy="369332"/>
          </a:xfrm>
          <a:prstGeom prst="rect">
            <a:avLst/>
          </a:prstGeom>
          <a:noFill/>
        </p:spPr>
        <p:txBody>
          <a:bodyPr wrap="square" rtlCol="0">
            <a:spAutoFit/>
          </a:bodyPr>
          <a:lstStyle/>
          <a:p>
            <a:r>
              <a:rPr kumimoji="1" lang="en-US" altLang="ja-JP" dirty="0"/>
              <a:t>CMOS-SV</a:t>
            </a:r>
            <a:endParaRPr kumimoji="1" lang="ja-JP" altLang="en-US"/>
          </a:p>
        </p:txBody>
      </p:sp>
      <p:cxnSp>
        <p:nvCxnSpPr>
          <p:cNvPr id="115" name="直線矢印コネクタ 114">
            <a:extLst>
              <a:ext uri="{FF2B5EF4-FFF2-40B4-BE49-F238E27FC236}">
                <a16:creationId xmlns:a16="http://schemas.microsoft.com/office/drawing/2014/main" id="{7C7EBEB9-D0A4-9691-D639-76CE48601A31}"/>
              </a:ext>
            </a:extLst>
          </p:cNvPr>
          <p:cNvCxnSpPr>
            <a:stCxn id="113" idx="2"/>
          </p:cNvCxnSpPr>
          <p:nvPr/>
        </p:nvCxnSpPr>
        <p:spPr>
          <a:xfrm flipH="1">
            <a:off x="7075170" y="2201942"/>
            <a:ext cx="93345" cy="198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002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7123DAC2-9744-23A0-EEA8-38AAF5F39726}"/>
              </a:ext>
            </a:extLst>
          </p:cNvPr>
          <p:cNvPicPr>
            <a:picLocks noChangeAspect="1"/>
          </p:cNvPicPr>
          <p:nvPr/>
        </p:nvPicPr>
        <p:blipFill>
          <a:blip r:embed="rId3"/>
          <a:stretch>
            <a:fillRect/>
          </a:stretch>
        </p:blipFill>
        <p:spPr>
          <a:xfrm rot="5400000">
            <a:off x="1295103" y="-872193"/>
            <a:ext cx="6239564" cy="8829770"/>
          </a:xfrm>
          <a:prstGeom prst="rect">
            <a:avLst/>
          </a:prstGeom>
        </p:spPr>
      </p:pic>
      <p:sp>
        <p:nvSpPr>
          <p:cNvPr id="4" name="Rectangle 10">
            <a:extLst>
              <a:ext uri="{FF2B5EF4-FFF2-40B4-BE49-F238E27FC236}">
                <a16:creationId xmlns:a16="http://schemas.microsoft.com/office/drawing/2014/main" id="{67458867-8289-6045-8D69-E0F98121DF13}"/>
              </a:ext>
            </a:extLst>
          </p:cNvPr>
          <p:cNvSpPr>
            <a:spLocks noChangeArrowheads="1"/>
          </p:cNvSpPr>
          <p:nvPr/>
        </p:nvSpPr>
        <p:spPr bwMode="auto">
          <a:xfrm>
            <a:off x="0" y="0"/>
            <a:ext cx="9144000" cy="604539"/>
          </a:xfrm>
          <a:prstGeom prst="rect">
            <a:avLst/>
          </a:prstGeom>
          <a:solidFill>
            <a:srgbClr val="000090"/>
          </a:solidFill>
          <a:ln w="9525">
            <a:noFill/>
            <a:miter lim="800000"/>
            <a:headEnd/>
            <a:tailEnd/>
          </a:ln>
        </p:spPr>
        <p:txBody>
          <a:bodyPr wrap="none" anchor="ctr">
            <a:prstTxWarp prst="textNoShape">
              <a:avLst/>
            </a:prstTxWarp>
          </a:bodyPr>
          <a:lstStyle/>
          <a:p>
            <a:endParaRPr lang="ja-JP" altLang="en-US">
              <a:latin typeface="Calibri" pitchFamily="-106" charset="0"/>
            </a:endParaRPr>
          </a:p>
        </p:txBody>
      </p:sp>
      <p:sp>
        <p:nvSpPr>
          <p:cNvPr id="5" name="Text Box 59">
            <a:extLst>
              <a:ext uri="{FF2B5EF4-FFF2-40B4-BE49-F238E27FC236}">
                <a16:creationId xmlns:a16="http://schemas.microsoft.com/office/drawing/2014/main" id="{2F24BEEF-257E-6540-BAAC-1CB7C4B5327A}"/>
              </a:ext>
            </a:extLst>
          </p:cNvPr>
          <p:cNvSpPr txBox="1">
            <a:spLocks noChangeArrowheads="1"/>
          </p:cNvSpPr>
          <p:nvPr/>
        </p:nvSpPr>
        <p:spPr bwMode="auto">
          <a:xfrm>
            <a:off x="1" y="129323"/>
            <a:ext cx="9144000" cy="458587"/>
          </a:xfrm>
          <a:prstGeom prst="rect">
            <a:avLst/>
          </a:prstGeom>
          <a:noFill/>
          <a:ln w="9525">
            <a:noFill/>
            <a:miter lim="800000"/>
            <a:headEnd/>
            <a:tailEnd/>
          </a:ln>
        </p:spPr>
        <p:txBody>
          <a:bodyPr wrap="square">
            <a:prstTxWarp prst="textNoShape">
              <a:avLst/>
            </a:prstTxWarp>
            <a:spAutoFit/>
          </a:bodyPr>
          <a:lstStyle/>
          <a:p>
            <a:pPr marL="457178" indent="-457178" algn="ctr">
              <a:lnSpc>
                <a:spcPct val="80000"/>
              </a:lnSpc>
              <a:spcAft>
                <a:spcPts val="600"/>
              </a:spcAft>
            </a:pPr>
            <a:r>
              <a:rPr lang="en-US" altLang="ja-JP" sz="2800" b="1" dirty="0">
                <a:solidFill>
                  <a:srgbClr val="FFFFFF"/>
                </a:solidFill>
                <a:latin typeface="+mn-ea"/>
                <a:cs typeface="MS PGothic" charset="-128"/>
              </a:rPr>
              <a:t>SAT records in the interior DLM (Raw data)</a:t>
            </a:r>
          </a:p>
        </p:txBody>
      </p:sp>
      <p:sp>
        <p:nvSpPr>
          <p:cNvPr id="12" name="スライド番号プレースホルダー 7">
            <a:extLst>
              <a:ext uri="{FF2B5EF4-FFF2-40B4-BE49-F238E27FC236}">
                <a16:creationId xmlns:a16="http://schemas.microsoft.com/office/drawing/2014/main" id="{219D9425-9A8F-8A43-8242-835EA814CA0B}"/>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7</a:t>
            </a:fld>
            <a:endParaRPr lang="ja-JP" altLang="en-US" sz="1200"/>
          </a:p>
        </p:txBody>
      </p:sp>
      <p:sp>
        <p:nvSpPr>
          <p:cNvPr id="17" name="正方形/長方形 16">
            <a:extLst>
              <a:ext uri="{FF2B5EF4-FFF2-40B4-BE49-F238E27FC236}">
                <a16:creationId xmlns:a16="http://schemas.microsoft.com/office/drawing/2014/main" id="{D61E4727-0DC0-0367-AF3A-2BE73817EF18}"/>
              </a:ext>
            </a:extLst>
          </p:cNvPr>
          <p:cNvSpPr/>
          <p:nvPr/>
        </p:nvSpPr>
        <p:spPr>
          <a:xfrm>
            <a:off x="434340" y="742950"/>
            <a:ext cx="537210" cy="194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5FDA0D4-EB48-CF4F-47A7-8BE8B68C8DED}"/>
              </a:ext>
            </a:extLst>
          </p:cNvPr>
          <p:cNvSpPr/>
          <p:nvPr/>
        </p:nvSpPr>
        <p:spPr>
          <a:xfrm>
            <a:off x="483870" y="2644140"/>
            <a:ext cx="537210" cy="194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7C45235A-E8C0-A110-40AF-07689DAB469F}"/>
              </a:ext>
            </a:extLst>
          </p:cNvPr>
          <p:cNvSpPr/>
          <p:nvPr/>
        </p:nvSpPr>
        <p:spPr>
          <a:xfrm>
            <a:off x="453390" y="4533900"/>
            <a:ext cx="537210" cy="194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82F5BEF-877A-2B58-257B-BFD5FEA0BF33}"/>
              </a:ext>
            </a:extLst>
          </p:cNvPr>
          <p:cNvSpPr txBox="1"/>
          <p:nvPr/>
        </p:nvSpPr>
        <p:spPr>
          <a:xfrm>
            <a:off x="91440" y="605790"/>
            <a:ext cx="2034540" cy="369332"/>
          </a:xfrm>
          <a:prstGeom prst="rect">
            <a:avLst/>
          </a:prstGeom>
          <a:noFill/>
        </p:spPr>
        <p:txBody>
          <a:bodyPr wrap="square" rtlCol="0">
            <a:spAutoFit/>
          </a:bodyPr>
          <a:lstStyle/>
          <a:p>
            <a:r>
              <a:rPr kumimoji="1" lang="en-US" altLang="ja-JP" dirty="0"/>
              <a:t>Dome Fuji (DUJ)</a:t>
            </a:r>
            <a:endParaRPr kumimoji="1" lang="ja-JP" altLang="en-US"/>
          </a:p>
        </p:txBody>
      </p:sp>
      <p:sp>
        <p:nvSpPr>
          <p:cNvPr id="21" name="テキスト ボックス 20">
            <a:extLst>
              <a:ext uri="{FF2B5EF4-FFF2-40B4-BE49-F238E27FC236}">
                <a16:creationId xmlns:a16="http://schemas.microsoft.com/office/drawing/2014/main" id="{4A685CD1-4FBB-8D20-2D9E-CA9B59629EAD}"/>
              </a:ext>
            </a:extLst>
          </p:cNvPr>
          <p:cNvSpPr txBox="1"/>
          <p:nvPr/>
        </p:nvSpPr>
        <p:spPr>
          <a:xfrm>
            <a:off x="175260" y="2495550"/>
            <a:ext cx="2899410" cy="369332"/>
          </a:xfrm>
          <a:prstGeom prst="rect">
            <a:avLst/>
          </a:prstGeom>
          <a:noFill/>
        </p:spPr>
        <p:txBody>
          <a:bodyPr wrap="square" rtlCol="0">
            <a:spAutoFit/>
          </a:bodyPr>
          <a:lstStyle/>
          <a:p>
            <a:r>
              <a:rPr kumimoji="1" lang="en-US" altLang="ja-JP" dirty="0"/>
              <a:t>Relay Station (RLS)</a:t>
            </a:r>
            <a:endParaRPr kumimoji="1" lang="ja-JP" altLang="en-US"/>
          </a:p>
        </p:txBody>
      </p:sp>
      <p:sp>
        <p:nvSpPr>
          <p:cNvPr id="22" name="テキスト ボックス 21">
            <a:extLst>
              <a:ext uri="{FF2B5EF4-FFF2-40B4-BE49-F238E27FC236}">
                <a16:creationId xmlns:a16="http://schemas.microsoft.com/office/drawing/2014/main" id="{0D4522F0-8897-194F-E962-0AEBBCB4585C}"/>
              </a:ext>
            </a:extLst>
          </p:cNvPr>
          <p:cNvSpPr txBox="1"/>
          <p:nvPr/>
        </p:nvSpPr>
        <p:spPr>
          <a:xfrm>
            <a:off x="190500" y="4385310"/>
            <a:ext cx="1676400" cy="369332"/>
          </a:xfrm>
          <a:prstGeom prst="rect">
            <a:avLst/>
          </a:prstGeom>
          <a:noFill/>
        </p:spPr>
        <p:txBody>
          <a:bodyPr wrap="square" rtlCol="0">
            <a:spAutoFit/>
          </a:bodyPr>
          <a:lstStyle/>
          <a:p>
            <a:r>
              <a:rPr kumimoji="1" lang="en-US" altLang="ja-JP" dirty="0"/>
              <a:t>Mizuho (MIZ)</a:t>
            </a:r>
            <a:endParaRPr kumimoji="1" lang="ja-JP" altLang="en-US"/>
          </a:p>
        </p:txBody>
      </p:sp>
      <p:sp>
        <p:nvSpPr>
          <p:cNvPr id="23" name="テキスト ボックス 22">
            <a:extLst>
              <a:ext uri="{FF2B5EF4-FFF2-40B4-BE49-F238E27FC236}">
                <a16:creationId xmlns:a16="http://schemas.microsoft.com/office/drawing/2014/main" id="{F22D927C-01F5-DE05-B98B-BF2BC2CB13A2}"/>
              </a:ext>
            </a:extLst>
          </p:cNvPr>
          <p:cNvSpPr txBox="1"/>
          <p:nvPr/>
        </p:nvSpPr>
        <p:spPr>
          <a:xfrm rot="16200000">
            <a:off x="-891" y="1195745"/>
            <a:ext cx="939043" cy="307777"/>
          </a:xfrm>
          <a:prstGeom prst="rect">
            <a:avLst/>
          </a:prstGeom>
          <a:noFill/>
        </p:spPr>
        <p:txBody>
          <a:bodyPr wrap="square" rtlCol="0">
            <a:spAutoFit/>
          </a:bodyPr>
          <a:lstStyle/>
          <a:p>
            <a:r>
              <a:rPr kumimoji="1" lang="en-US" altLang="ja-JP" sz="1400" dirty="0"/>
              <a:t>UW-AWS</a:t>
            </a:r>
            <a:endParaRPr kumimoji="1" lang="ja-JP" altLang="en-US" sz="1400"/>
          </a:p>
        </p:txBody>
      </p:sp>
      <p:sp>
        <p:nvSpPr>
          <p:cNvPr id="24" name="テキスト ボックス 23">
            <a:extLst>
              <a:ext uri="{FF2B5EF4-FFF2-40B4-BE49-F238E27FC236}">
                <a16:creationId xmlns:a16="http://schemas.microsoft.com/office/drawing/2014/main" id="{46F09DFC-D8E5-8CA2-2A9B-8E5635EFC46C}"/>
              </a:ext>
            </a:extLst>
          </p:cNvPr>
          <p:cNvSpPr txBox="1"/>
          <p:nvPr/>
        </p:nvSpPr>
        <p:spPr>
          <a:xfrm rot="16200000">
            <a:off x="8213468" y="1854874"/>
            <a:ext cx="1160026" cy="307777"/>
          </a:xfrm>
          <a:prstGeom prst="rect">
            <a:avLst/>
          </a:prstGeom>
          <a:noFill/>
        </p:spPr>
        <p:txBody>
          <a:bodyPr wrap="square" rtlCol="0">
            <a:spAutoFit/>
          </a:bodyPr>
          <a:lstStyle/>
          <a:p>
            <a:r>
              <a:rPr lang="en-US" altLang="ja-JP" sz="1400" dirty="0"/>
              <a:t>JARE</a:t>
            </a:r>
            <a:r>
              <a:rPr kumimoji="1" lang="en-US" altLang="ja-JP" sz="1400" dirty="0"/>
              <a:t>-AWS</a:t>
            </a:r>
            <a:endParaRPr kumimoji="1" lang="ja-JP" altLang="en-US" sz="1400"/>
          </a:p>
        </p:txBody>
      </p:sp>
      <p:sp>
        <p:nvSpPr>
          <p:cNvPr id="25" name="テキスト ボックス 24">
            <a:extLst>
              <a:ext uri="{FF2B5EF4-FFF2-40B4-BE49-F238E27FC236}">
                <a16:creationId xmlns:a16="http://schemas.microsoft.com/office/drawing/2014/main" id="{394C4EFA-50CE-27A0-9D86-7774B6C9D073}"/>
              </a:ext>
            </a:extLst>
          </p:cNvPr>
          <p:cNvSpPr txBox="1"/>
          <p:nvPr/>
        </p:nvSpPr>
        <p:spPr>
          <a:xfrm rot="16200000">
            <a:off x="2919" y="3096935"/>
            <a:ext cx="939043" cy="307777"/>
          </a:xfrm>
          <a:prstGeom prst="rect">
            <a:avLst/>
          </a:prstGeom>
          <a:noFill/>
        </p:spPr>
        <p:txBody>
          <a:bodyPr wrap="square" rtlCol="0">
            <a:spAutoFit/>
          </a:bodyPr>
          <a:lstStyle/>
          <a:p>
            <a:r>
              <a:rPr kumimoji="1" lang="en-US" altLang="ja-JP" sz="1400" dirty="0"/>
              <a:t>UW-AWS</a:t>
            </a:r>
            <a:endParaRPr kumimoji="1" lang="ja-JP" altLang="en-US" sz="1400"/>
          </a:p>
        </p:txBody>
      </p:sp>
      <p:sp>
        <p:nvSpPr>
          <p:cNvPr id="26" name="テキスト ボックス 25">
            <a:extLst>
              <a:ext uri="{FF2B5EF4-FFF2-40B4-BE49-F238E27FC236}">
                <a16:creationId xmlns:a16="http://schemas.microsoft.com/office/drawing/2014/main" id="{C51CB0A6-A1AA-DCFC-71A4-07ECEF08BDF5}"/>
              </a:ext>
            </a:extLst>
          </p:cNvPr>
          <p:cNvSpPr txBox="1"/>
          <p:nvPr/>
        </p:nvSpPr>
        <p:spPr>
          <a:xfrm rot="16200000">
            <a:off x="29589" y="4952405"/>
            <a:ext cx="939043" cy="307777"/>
          </a:xfrm>
          <a:prstGeom prst="rect">
            <a:avLst/>
          </a:prstGeom>
          <a:noFill/>
        </p:spPr>
        <p:txBody>
          <a:bodyPr wrap="square" rtlCol="0">
            <a:spAutoFit/>
          </a:bodyPr>
          <a:lstStyle/>
          <a:p>
            <a:r>
              <a:rPr kumimoji="1" lang="en-US" altLang="ja-JP" sz="1400" dirty="0"/>
              <a:t>UW-AWS</a:t>
            </a:r>
            <a:endParaRPr kumimoji="1" lang="ja-JP" altLang="en-US" sz="1400"/>
          </a:p>
        </p:txBody>
      </p:sp>
      <p:sp>
        <p:nvSpPr>
          <p:cNvPr id="27" name="テキスト ボックス 26">
            <a:extLst>
              <a:ext uri="{FF2B5EF4-FFF2-40B4-BE49-F238E27FC236}">
                <a16:creationId xmlns:a16="http://schemas.microsoft.com/office/drawing/2014/main" id="{4ED64966-4C1B-E930-FBB6-0D5BE413B7F7}"/>
              </a:ext>
            </a:extLst>
          </p:cNvPr>
          <p:cNvSpPr txBox="1"/>
          <p:nvPr/>
        </p:nvSpPr>
        <p:spPr>
          <a:xfrm rot="16200000">
            <a:off x="8228709" y="3801784"/>
            <a:ext cx="1160026" cy="307777"/>
          </a:xfrm>
          <a:prstGeom prst="rect">
            <a:avLst/>
          </a:prstGeom>
          <a:noFill/>
        </p:spPr>
        <p:txBody>
          <a:bodyPr wrap="square" rtlCol="0">
            <a:spAutoFit/>
          </a:bodyPr>
          <a:lstStyle/>
          <a:p>
            <a:r>
              <a:rPr lang="en-US" altLang="ja-JP" sz="1400" dirty="0"/>
              <a:t>JARE</a:t>
            </a:r>
            <a:r>
              <a:rPr kumimoji="1" lang="en-US" altLang="ja-JP" sz="1400" dirty="0"/>
              <a:t>-AWS</a:t>
            </a:r>
            <a:endParaRPr kumimoji="1" lang="ja-JP" altLang="en-US" sz="1400"/>
          </a:p>
        </p:txBody>
      </p:sp>
      <p:sp>
        <p:nvSpPr>
          <p:cNvPr id="28" name="テキスト ボックス 27">
            <a:extLst>
              <a:ext uri="{FF2B5EF4-FFF2-40B4-BE49-F238E27FC236}">
                <a16:creationId xmlns:a16="http://schemas.microsoft.com/office/drawing/2014/main" id="{8F19036D-1717-478E-99F4-529B17520BC0}"/>
              </a:ext>
            </a:extLst>
          </p:cNvPr>
          <p:cNvSpPr txBox="1"/>
          <p:nvPr/>
        </p:nvSpPr>
        <p:spPr>
          <a:xfrm rot="16200000">
            <a:off x="8221088" y="5680114"/>
            <a:ext cx="1160026" cy="307777"/>
          </a:xfrm>
          <a:prstGeom prst="rect">
            <a:avLst/>
          </a:prstGeom>
          <a:noFill/>
        </p:spPr>
        <p:txBody>
          <a:bodyPr wrap="square" rtlCol="0">
            <a:spAutoFit/>
          </a:bodyPr>
          <a:lstStyle/>
          <a:p>
            <a:r>
              <a:rPr lang="en-US" altLang="ja-JP" sz="1400" dirty="0"/>
              <a:t>JARE</a:t>
            </a:r>
            <a:r>
              <a:rPr kumimoji="1" lang="en-US" altLang="ja-JP" sz="1400" dirty="0"/>
              <a:t>-AWS</a:t>
            </a:r>
            <a:endParaRPr kumimoji="1" lang="ja-JP" altLang="en-US" sz="1400"/>
          </a:p>
        </p:txBody>
      </p:sp>
      <p:sp>
        <p:nvSpPr>
          <p:cNvPr id="29" name="正方形/長方形 28">
            <a:extLst>
              <a:ext uri="{FF2B5EF4-FFF2-40B4-BE49-F238E27FC236}">
                <a16:creationId xmlns:a16="http://schemas.microsoft.com/office/drawing/2014/main" id="{828331F5-3C28-32DE-2ADA-EA6C2673C835}"/>
              </a:ext>
            </a:extLst>
          </p:cNvPr>
          <p:cNvSpPr/>
          <p:nvPr/>
        </p:nvSpPr>
        <p:spPr>
          <a:xfrm>
            <a:off x="114300" y="2571750"/>
            <a:ext cx="8892540" cy="1920240"/>
          </a:xfrm>
          <a:prstGeom prst="rect">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5220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a:extLst>
              <a:ext uri="{FF2B5EF4-FFF2-40B4-BE49-F238E27FC236}">
                <a16:creationId xmlns:a16="http://schemas.microsoft.com/office/drawing/2014/main" id="{67458867-8289-6045-8D69-E0F98121DF13}"/>
              </a:ext>
            </a:extLst>
          </p:cNvPr>
          <p:cNvSpPr>
            <a:spLocks noChangeArrowheads="1"/>
          </p:cNvSpPr>
          <p:nvPr/>
        </p:nvSpPr>
        <p:spPr bwMode="auto">
          <a:xfrm>
            <a:off x="0" y="0"/>
            <a:ext cx="9144000" cy="604539"/>
          </a:xfrm>
          <a:prstGeom prst="rect">
            <a:avLst/>
          </a:prstGeom>
          <a:solidFill>
            <a:srgbClr val="000090"/>
          </a:solidFill>
          <a:ln w="9525">
            <a:noFill/>
            <a:miter lim="800000"/>
            <a:headEnd/>
            <a:tailEnd/>
          </a:ln>
        </p:spPr>
        <p:txBody>
          <a:bodyPr wrap="none" anchor="ctr">
            <a:prstTxWarp prst="textNoShape">
              <a:avLst/>
            </a:prstTxWarp>
          </a:bodyPr>
          <a:lstStyle/>
          <a:p>
            <a:endParaRPr lang="ja-JP" altLang="en-US">
              <a:latin typeface="Calibri" pitchFamily="-106" charset="0"/>
            </a:endParaRPr>
          </a:p>
        </p:txBody>
      </p:sp>
      <p:sp>
        <p:nvSpPr>
          <p:cNvPr id="5" name="Text Box 59">
            <a:extLst>
              <a:ext uri="{FF2B5EF4-FFF2-40B4-BE49-F238E27FC236}">
                <a16:creationId xmlns:a16="http://schemas.microsoft.com/office/drawing/2014/main" id="{2F24BEEF-257E-6540-BAAC-1CB7C4B5327A}"/>
              </a:ext>
            </a:extLst>
          </p:cNvPr>
          <p:cNvSpPr txBox="1">
            <a:spLocks noChangeArrowheads="1"/>
          </p:cNvSpPr>
          <p:nvPr/>
        </p:nvSpPr>
        <p:spPr bwMode="auto">
          <a:xfrm>
            <a:off x="1" y="129323"/>
            <a:ext cx="9144000" cy="458587"/>
          </a:xfrm>
          <a:prstGeom prst="rect">
            <a:avLst/>
          </a:prstGeom>
          <a:noFill/>
          <a:ln w="9525">
            <a:noFill/>
            <a:miter lim="800000"/>
            <a:headEnd/>
            <a:tailEnd/>
          </a:ln>
        </p:spPr>
        <p:txBody>
          <a:bodyPr wrap="square">
            <a:prstTxWarp prst="textNoShape">
              <a:avLst/>
            </a:prstTxWarp>
            <a:spAutoFit/>
          </a:bodyPr>
          <a:lstStyle/>
          <a:p>
            <a:pPr marL="457178" indent="-457178" algn="ctr">
              <a:lnSpc>
                <a:spcPct val="80000"/>
              </a:lnSpc>
              <a:spcAft>
                <a:spcPts val="600"/>
              </a:spcAft>
            </a:pPr>
            <a:r>
              <a:rPr lang="en-US" altLang="ja-JP" sz="2800" b="1" dirty="0">
                <a:solidFill>
                  <a:srgbClr val="FFFFFF"/>
                </a:solidFill>
                <a:latin typeface="+mn-ea"/>
                <a:cs typeface="MS PGothic" charset="-128"/>
              </a:rPr>
              <a:t>Quality control of AWS observations</a:t>
            </a:r>
          </a:p>
        </p:txBody>
      </p:sp>
      <p:sp>
        <p:nvSpPr>
          <p:cNvPr id="12" name="スライド番号プレースホルダー 7">
            <a:extLst>
              <a:ext uri="{FF2B5EF4-FFF2-40B4-BE49-F238E27FC236}">
                <a16:creationId xmlns:a16="http://schemas.microsoft.com/office/drawing/2014/main" id="{219D9425-9A8F-8A43-8242-835EA814CA0B}"/>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8</a:t>
            </a:fld>
            <a:endParaRPr lang="ja-JP" altLang="en-US" sz="1200"/>
          </a:p>
        </p:txBody>
      </p:sp>
      <p:sp>
        <p:nvSpPr>
          <p:cNvPr id="2" name="テキスト ボックス 1">
            <a:extLst>
              <a:ext uri="{FF2B5EF4-FFF2-40B4-BE49-F238E27FC236}">
                <a16:creationId xmlns:a16="http://schemas.microsoft.com/office/drawing/2014/main" id="{99AA0C33-1B87-AC04-F869-4581F76108F8}"/>
              </a:ext>
            </a:extLst>
          </p:cNvPr>
          <p:cNvSpPr txBox="1"/>
          <p:nvPr/>
        </p:nvSpPr>
        <p:spPr>
          <a:xfrm>
            <a:off x="697230" y="697230"/>
            <a:ext cx="8446770" cy="400110"/>
          </a:xfrm>
          <a:prstGeom prst="rect">
            <a:avLst/>
          </a:prstGeom>
          <a:noFill/>
        </p:spPr>
        <p:txBody>
          <a:bodyPr wrap="square" rtlCol="0">
            <a:spAutoFit/>
          </a:bodyPr>
          <a:lstStyle/>
          <a:p>
            <a:r>
              <a:rPr kumimoji="1" lang="en-US" altLang="ja-JP" sz="2000" dirty="0"/>
              <a:t>Quality Control Process steps to climate data products</a:t>
            </a:r>
            <a:endParaRPr kumimoji="1" lang="ja-JP" altLang="en-US" sz="2000"/>
          </a:p>
        </p:txBody>
      </p:sp>
      <p:sp>
        <p:nvSpPr>
          <p:cNvPr id="3" name="テキスト ボックス 2">
            <a:extLst>
              <a:ext uri="{FF2B5EF4-FFF2-40B4-BE49-F238E27FC236}">
                <a16:creationId xmlns:a16="http://schemas.microsoft.com/office/drawing/2014/main" id="{D47BA70B-DEA5-B1C6-4241-796FC2BF6490}"/>
              </a:ext>
            </a:extLst>
          </p:cNvPr>
          <p:cNvSpPr txBox="1"/>
          <p:nvPr/>
        </p:nvSpPr>
        <p:spPr>
          <a:xfrm>
            <a:off x="241242" y="670069"/>
            <a:ext cx="548653" cy="461665"/>
          </a:xfrm>
          <a:prstGeom prst="rect">
            <a:avLst/>
          </a:prstGeom>
          <a:noFill/>
        </p:spPr>
        <p:txBody>
          <a:bodyPr wrap="square" rtlCol="0">
            <a:spAutoFit/>
          </a:bodyPr>
          <a:lstStyle/>
          <a:p>
            <a:r>
              <a:rPr lang="ja-JP" altLang="en-US" sz="2400">
                <a:latin typeface="Helvetica" pitchFamily="2" charset="0"/>
              </a:rPr>
              <a:t>★</a:t>
            </a:r>
            <a:endParaRPr kumimoji="1" lang="ja-JP" altLang="en-US" sz="2400"/>
          </a:p>
        </p:txBody>
      </p:sp>
      <p:grpSp>
        <p:nvGrpSpPr>
          <p:cNvPr id="65" name="グループ化 64">
            <a:extLst>
              <a:ext uri="{FF2B5EF4-FFF2-40B4-BE49-F238E27FC236}">
                <a16:creationId xmlns:a16="http://schemas.microsoft.com/office/drawing/2014/main" id="{F681847D-5C69-4575-9674-FCF10110D2BD}"/>
              </a:ext>
            </a:extLst>
          </p:cNvPr>
          <p:cNvGrpSpPr/>
          <p:nvPr/>
        </p:nvGrpSpPr>
        <p:grpSpPr>
          <a:xfrm>
            <a:off x="359841" y="1162295"/>
            <a:ext cx="8292669" cy="1401835"/>
            <a:chOff x="634161" y="2099555"/>
            <a:chExt cx="8292669" cy="1401835"/>
          </a:xfrm>
        </p:grpSpPr>
        <p:grpSp>
          <p:nvGrpSpPr>
            <p:cNvPr id="34" name="グループ化 33">
              <a:extLst>
                <a:ext uri="{FF2B5EF4-FFF2-40B4-BE49-F238E27FC236}">
                  <a16:creationId xmlns:a16="http://schemas.microsoft.com/office/drawing/2014/main" id="{48D5EAEB-90C2-4E66-0E62-DED6E03ED483}"/>
                </a:ext>
              </a:extLst>
            </p:cNvPr>
            <p:cNvGrpSpPr/>
            <p:nvPr/>
          </p:nvGrpSpPr>
          <p:grpSpPr>
            <a:xfrm>
              <a:off x="634161" y="2114795"/>
              <a:ext cx="2295729" cy="1386595"/>
              <a:chOff x="2207691" y="979415"/>
              <a:chExt cx="2295729" cy="1386595"/>
            </a:xfrm>
            <a:solidFill>
              <a:srgbClr val="005493"/>
            </a:solidFill>
          </p:grpSpPr>
          <p:sp>
            <p:nvSpPr>
              <p:cNvPr id="35" name="ホームベース 34">
                <a:extLst>
                  <a:ext uri="{FF2B5EF4-FFF2-40B4-BE49-F238E27FC236}">
                    <a16:creationId xmlns:a16="http://schemas.microsoft.com/office/drawing/2014/main" id="{9ADEE178-FD40-DF51-181C-746B889E3A23}"/>
                  </a:ext>
                </a:extLst>
              </p:cNvPr>
              <p:cNvSpPr/>
              <p:nvPr/>
            </p:nvSpPr>
            <p:spPr>
              <a:xfrm>
                <a:off x="2532106" y="979415"/>
                <a:ext cx="1971314" cy="1386595"/>
              </a:xfrm>
              <a:prstGeom prst="homePlate">
                <a:avLst>
                  <a:gd name="adj" fmla="val 230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山形 35">
                <a:extLst>
                  <a:ext uri="{FF2B5EF4-FFF2-40B4-BE49-F238E27FC236}">
                    <a16:creationId xmlns:a16="http://schemas.microsoft.com/office/drawing/2014/main" id="{093E574E-5018-3727-C6CD-48DEF480B9C1}"/>
                  </a:ext>
                </a:extLst>
              </p:cNvPr>
              <p:cNvSpPr/>
              <p:nvPr/>
            </p:nvSpPr>
            <p:spPr>
              <a:xfrm>
                <a:off x="2207691" y="980828"/>
                <a:ext cx="672669" cy="1385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grpSp>
          <p:nvGrpSpPr>
            <p:cNvPr id="37" name="グループ化 36">
              <a:extLst>
                <a:ext uri="{FF2B5EF4-FFF2-40B4-BE49-F238E27FC236}">
                  <a16:creationId xmlns:a16="http://schemas.microsoft.com/office/drawing/2014/main" id="{1DAD3C5E-55BB-9B3F-1140-76CE2875614E}"/>
                </a:ext>
              </a:extLst>
            </p:cNvPr>
            <p:cNvGrpSpPr/>
            <p:nvPr/>
          </p:nvGrpSpPr>
          <p:grpSpPr>
            <a:xfrm>
              <a:off x="2634411" y="2114795"/>
              <a:ext cx="2295729" cy="1386595"/>
              <a:chOff x="2207691" y="979415"/>
              <a:chExt cx="2295729" cy="1386595"/>
            </a:xfrm>
            <a:solidFill>
              <a:srgbClr val="005493"/>
            </a:solidFill>
          </p:grpSpPr>
          <p:sp>
            <p:nvSpPr>
              <p:cNvPr id="38" name="ホームベース 37">
                <a:extLst>
                  <a:ext uri="{FF2B5EF4-FFF2-40B4-BE49-F238E27FC236}">
                    <a16:creationId xmlns:a16="http://schemas.microsoft.com/office/drawing/2014/main" id="{C479880D-57F0-9D4D-0D81-D17A07B125E0}"/>
                  </a:ext>
                </a:extLst>
              </p:cNvPr>
              <p:cNvSpPr/>
              <p:nvPr/>
            </p:nvSpPr>
            <p:spPr>
              <a:xfrm>
                <a:off x="2532106" y="979415"/>
                <a:ext cx="1971314" cy="1386595"/>
              </a:xfrm>
              <a:prstGeom prst="homePlate">
                <a:avLst>
                  <a:gd name="adj" fmla="val 230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9" name="山形 38">
                <a:extLst>
                  <a:ext uri="{FF2B5EF4-FFF2-40B4-BE49-F238E27FC236}">
                    <a16:creationId xmlns:a16="http://schemas.microsoft.com/office/drawing/2014/main" id="{CE42E41E-599D-B8FF-7336-E73AB1CCEF9F}"/>
                  </a:ext>
                </a:extLst>
              </p:cNvPr>
              <p:cNvSpPr/>
              <p:nvPr/>
            </p:nvSpPr>
            <p:spPr>
              <a:xfrm>
                <a:off x="2207691" y="980828"/>
                <a:ext cx="672669" cy="1385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grpSp>
          <p:nvGrpSpPr>
            <p:cNvPr id="40" name="グループ化 39">
              <a:extLst>
                <a:ext uri="{FF2B5EF4-FFF2-40B4-BE49-F238E27FC236}">
                  <a16:creationId xmlns:a16="http://schemas.microsoft.com/office/drawing/2014/main" id="{BC0DECC3-BE72-C0B9-8782-022F35D692F5}"/>
                </a:ext>
              </a:extLst>
            </p:cNvPr>
            <p:cNvGrpSpPr/>
            <p:nvPr/>
          </p:nvGrpSpPr>
          <p:grpSpPr>
            <a:xfrm>
              <a:off x="4627041" y="2107175"/>
              <a:ext cx="2295729" cy="1386595"/>
              <a:chOff x="2207691" y="979415"/>
              <a:chExt cx="2295729" cy="1386595"/>
            </a:xfrm>
            <a:solidFill>
              <a:srgbClr val="005493"/>
            </a:solidFill>
          </p:grpSpPr>
          <p:sp>
            <p:nvSpPr>
              <p:cNvPr id="41" name="ホームベース 40">
                <a:extLst>
                  <a:ext uri="{FF2B5EF4-FFF2-40B4-BE49-F238E27FC236}">
                    <a16:creationId xmlns:a16="http://schemas.microsoft.com/office/drawing/2014/main" id="{DB9AC195-04C1-A093-09C3-FF7616F15613}"/>
                  </a:ext>
                </a:extLst>
              </p:cNvPr>
              <p:cNvSpPr/>
              <p:nvPr/>
            </p:nvSpPr>
            <p:spPr>
              <a:xfrm>
                <a:off x="2532106" y="979415"/>
                <a:ext cx="1971314" cy="1386595"/>
              </a:xfrm>
              <a:prstGeom prst="homePlate">
                <a:avLst>
                  <a:gd name="adj" fmla="val 230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2" name="山形 41">
                <a:extLst>
                  <a:ext uri="{FF2B5EF4-FFF2-40B4-BE49-F238E27FC236}">
                    <a16:creationId xmlns:a16="http://schemas.microsoft.com/office/drawing/2014/main" id="{AA83D064-470B-3ADE-AF1E-AB2C0B6A3EF1}"/>
                  </a:ext>
                </a:extLst>
              </p:cNvPr>
              <p:cNvSpPr/>
              <p:nvPr/>
            </p:nvSpPr>
            <p:spPr>
              <a:xfrm>
                <a:off x="2207691" y="980828"/>
                <a:ext cx="672669" cy="1385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grpSp>
          <p:nvGrpSpPr>
            <p:cNvPr id="43" name="グループ化 42">
              <a:extLst>
                <a:ext uri="{FF2B5EF4-FFF2-40B4-BE49-F238E27FC236}">
                  <a16:creationId xmlns:a16="http://schemas.microsoft.com/office/drawing/2014/main" id="{38426CB9-C285-D17A-4EF4-3E1DE854CAFD}"/>
                </a:ext>
              </a:extLst>
            </p:cNvPr>
            <p:cNvGrpSpPr/>
            <p:nvPr/>
          </p:nvGrpSpPr>
          <p:grpSpPr>
            <a:xfrm>
              <a:off x="6631101" y="2099555"/>
              <a:ext cx="2295729" cy="1386595"/>
              <a:chOff x="2207691" y="979415"/>
              <a:chExt cx="2295729" cy="1386595"/>
            </a:xfrm>
            <a:solidFill>
              <a:srgbClr val="005493"/>
            </a:solidFill>
          </p:grpSpPr>
          <p:sp>
            <p:nvSpPr>
              <p:cNvPr id="44" name="ホームベース 43">
                <a:extLst>
                  <a:ext uri="{FF2B5EF4-FFF2-40B4-BE49-F238E27FC236}">
                    <a16:creationId xmlns:a16="http://schemas.microsoft.com/office/drawing/2014/main" id="{A916F302-847F-EB22-6776-49DBB1D28C0C}"/>
                  </a:ext>
                </a:extLst>
              </p:cNvPr>
              <p:cNvSpPr/>
              <p:nvPr/>
            </p:nvSpPr>
            <p:spPr>
              <a:xfrm>
                <a:off x="2532106" y="979415"/>
                <a:ext cx="1971314" cy="1386595"/>
              </a:xfrm>
              <a:prstGeom prst="homePlate">
                <a:avLst>
                  <a:gd name="adj" fmla="val 230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5" name="山形 44">
                <a:extLst>
                  <a:ext uri="{FF2B5EF4-FFF2-40B4-BE49-F238E27FC236}">
                    <a16:creationId xmlns:a16="http://schemas.microsoft.com/office/drawing/2014/main" id="{6212147A-5E1F-0982-7AD4-895BD7B08638}"/>
                  </a:ext>
                </a:extLst>
              </p:cNvPr>
              <p:cNvSpPr/>
              <p:nvPr/>
            </p:nvSpPr>
            <p:spPr>
              <a:xfrm>
                <a:off x="2207691" y="980828"/>
                <a:ext cx="672669" cy="1385182"/>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grpSp>
        <p:pic>
          <p:nvPicPr>
            <p:cNvPr id="47" name="図 46">
              <a:extLst>
                <a:ext uri="{FF2B5EF4-FFF2-40B4-BE49-F238E27FC236}">
                  <a16:creationId xmlns:a16="http://schemas.microsoft.com/office/drawing/2014/main" id="{12618226-D743-5961-6B32-7985D7AD7BD5}"/>
                </a:ext>
              </a:extLst>
            </p:cNvPr>
            <p:cNvPicPr>
              <a:picLocks noChangeAspect="1"/>
            </p:cNvPicPr>
            <p:nvPr/>
          </p:nvPicPr>
          <p:blipFill>
            <a:blip r:embed="rId3"/>
            <a:stretch>
              <a:fillRect/>
            </a:stretch>
          </p:blipFill>
          <p:spPr>
            <a:xfrm>
              <a:off x="1844040" y="2236334"/>
              <a:ext cx="691805" cy="689746"/>
            </a:xfrm>
            <a:prstGeom prst="rect">
              <a:avLst/>
            </a:prstGeom>
          </p:spPr>
        </p:pic>
        <p:sp>
          <p:nvSpPr>
            <p:cNvPr id="48" name="正方形/長方形 47">
              <a:extLst>
                <a:ext uri="{FF2B5EF4-FFF2-40B4-BE49-F238E27FC236}">
                  <a16:creationId xmlns:a16="http://schemas.microsoft.com/office/drawing/2014/main" id="{E898C785-24B7-E1D4-9FFA-96742A927BEE}"/>
                </a:ext>
              </a:extLst>
            </p:cNvPr>
            <p:cNvSpPr/>
            <p:nvPr/>
          </p:nvSpPr>
          <p:spPr>
            <a:xfrm>
              <a:off x="981840" y="2167235"/>
              <a:ext cx="664080" cy="707886"/>
            </a:xfrm>
            <a:prstGeom prst="rect">
              <a:avLst/>
            </a:prstGeom>
            <a:noFill/>
          </p:spPr>
          <p:txBody>
            <a:bodyPr wrap="square" lIns="91440" tIns="45720" rIns="91440" bIns="45720">
              <a:spAutoFit/>
            </a:bodyPr>
            <a:lstStyle/>
            <a:p>
              <a:pPr algn="ctr"/>
              <a:r>
                <a:rPr lang="en-US" altLang="ja-JP" sz="4000" b="1" cap="none" spc="0" dirty="0">
                  <a:ln w="0"/>
                  <a:solidFill>
                    <a:srgbClr val="C6E9FF"/>
                  </a:solidFill>
                  <a:effectLst>
                    <a:outerShdw blurRad="38100" dist="25400" dir="5400000" algn="ctr" rotWithShape="0">
                      <a:srgbClr val="6E747A">
                        <a:alpha val="43000"/>
                      </a:srgbClr>
                    </a:outerShdw>
                  </a:effectLst>
                  <a:latin typeface="+mj-ea"/>
                  <a:ea typeface="+mj-ea"/>
                </a:rPr>
                <a:t>1</a:t>
              </a:r>
              <a:endParaRPr lang="ja-JP" altLang="en-US" sz="4000" b="1" cap="none" spc="0">
                <a:ln w="0"/>
                <a:solidFill>
                  <a:srgbClr val="C6E9FF"/>
                </a:solidFill>
                <a:effectLst>
                  <a:outerShdw blurRad="38100" dist="25400" dir="5400000" algn="ctr" rotWithShape="0">
                    <a:srgbClr val="6E747A">
                      <a:alpha val="43000"/>
                    </a:srgbClr>
                  </a:outerShdw>
                </a:effectLst>
                <a:latin typeface="+mj-ea"/>
                <a:ea typeface="+mj-ea"/>
              </a:endParaRPr>
            </a:p>
          </p:txBody>
        </p:sp>
        <p:sp>
          <p:nvSpPr>
            <p:cNvPr id="49" name="正方形/長方形 48">
              <a:extLst>
                <a:ext uri="{FF2B5EF4-FFF2-40B4-BE49-F238E27FC236}">
                  <a16:creationId xmlns:a16="http://schemas.microsoft.com/office/drawing/2014/main" id="{E9759D5C-3815-F665-8731-D0BDC30618BE}"/>
                </a:ext>
              </a:extLst>
            </p:cNvPr>
            <p:cNvSpPr/>
            <p:nvPr/>
          </p:nvSpPr>
          <p:spPr>
            <a:xfrm>
              <a:off x="2917320" y="2171045"/>
              <a:ext cx="664080" cy="707886"/>
            </a:xfrm>
            <a:prstGeom prst="rect">
              <a:avLst/>
            </a:prstGeom>
            <a:noFill/>
          </p:spPr>
          <p:txBody>
            <a:bodyPr wrap="square" lIns="91440" tIns="45720" rIns="91440" bIns="45720">
              <a:spAutoFit/>
            </a:bodyPr>
            <a:lstStyle/>
            <a:p>
              <a:pPr algn="ctr"/>
              <a:r>
                <a:rPr lang="en-US" altLang="ja-JP" sz="4000" b="1" dirty="0">
                  <a:ln w="0"/>
                  <a:solidFill>
                    <a:srgbClr val="C6E9FF"/>
                  </a:solidFill>
                  <a:effectLst>
                    <a:outerShdw blurRad="38100" dist="25400" dir="5400000" algn="ctr" rotWithShape="0">
                      <a:srgbClr val="6E747A">
                        <a:alpha val="43000"/>
                      </a:srgbClr>
                    </a:outerShdw>
                  </a:effectLst>
                  <a:latin typeface="+mj-ea"/>
                  <a:ea typeface="+mj-ea"/>
                </a:rPr>
                <a:t>2</a:t>
              </a:r>
              <a:endParaRPr lang="ja-JP" altLang="en-US" sz="4000" b="1" cap="none" spc="0">
                <a:ln w="0"/>
                <a:solidFill>
                  <a:srgbClr val="C6E9FF"/>
                </a:solidFill>
                <a:effectLst>
                  <a:outerShdw blurRad="38100" dist="25400" dir="5400000" algn="ctr" rotWithShape="0">
                    <a:srgbClr val="6E747A">
                      <a:alpha val="43000"/>
                    </a:srgbClr>
                  </a:outerShdw>
                </a:effectLst>
                <a:latin typeface="+mj-ea"/>
                <a:ea typeface="+mj-ea"/>
              </a:endParaRPr>
            </a:p>
          </p:txBody>
        </p:sp>
        <p:sp>
          <p:nvSpPr>
            <p:cNvPr id="50" name="正方形/長方形 49">
              <a:extLst>
                <a:ext uri="{FF2B5EF4-FFF2-40B4-BE49-F238E27FC236}">
                  <a16:creationId xmlns:a16="http://schemas.microsoft.com/office/drawing/2014/main" id="{2707EFB9-E7F6-4684-DA21-E760067FFC48}"/>
                </a:ext>
              </a:extLst>
            </p:cNvPr>
            <p:cNvSpPr/>
            <p:nvPr/>
          </p:nvSpPr>
          <p:spPr>
            <a:xfrm>
              <a:off x="4898520" y="2163425"/>
              <a:ext cx="664080" cy="707886"/>
            </a:xfrm>
            <a:prstGeom prst="rect">
              <a:avLst/>
            </a:prstGeom>
            <a:noFill/>
          </p:spPr>
          <p:txBody>
            <a:bodyPr wrap="square" lIns="91440" tIns="45720" rIns="91440" bIns="45720">
              <a:spAutoFit/>
            </a:bodyPr>
            <a:lstStyle/>
            <a:p>
              <a:pPr algn="ctr"/>
              <a:r>
                <a:rPr lang="en-US" altLang="ja-JP" sz="4000" b="1" cap="none" spc="0" dirty="0">
                  <a:ln w="0"/>
                  <a:solidFill>
                    <a:srgbClr val="C6E9FF"/>
                  </a:solidFill>
                  <a:effectLst>
                    <a:outerShdw blurRad="38100" dist="25400" dir="5400000" algn="ctr" rotWithShape="0">
                      <a:srgbClr val="6E747A">
                        <a:alpha val="43000"/>
                      </a:srgbClr>
                    </a:outerShdw>
                  </a:effectLst>
                  <a:latin typeface="+mj-ea"/>
                  <a:ea typeface="+mj-ea"/>
                </a:rPr>
                <a:t>3</a:t>
              </a:r>
              <a:endParaRPr lang="ja-JP" altLang="en-US" sz="4000" b="1" cap="none" spc="0">
                <a:ln w="0"/>
                <a:solidFill>
                  <a:srgbClr val="C6E9FF"/>
                </a:solidFill>
                <a:effectLst>
                  <a:outerShdw blurRad="38100" dist="25400" dir="5400000" algn="ctr" rotWithShape="0">
                    <a:srgbClr val="6E747A">
                      <a:alpha val="43000"/>
                    </a:srgbClr>
                  </a:outerShdw>
                </a:effectLst>
                <a:latin typeface="+mj-ea"/>
                <a:ea typeface="+mj-ea"/>
              </a:endParaRPr>
            </a:p>
          </p:txBody>
        </p:sp>
        <p:sp>
          <p:nvSpPr>
            <p:cNvPr id="51" name="正方形/長方形 50">
              <a:extLst>
                <a:ext uri="{FF2B5EF4-FFF2-40B4-BE49-F238E27FC236}">
                  <a16:creationId xmlns:a16="http://schemas.microsoft.com/office/drawing/2014/main" id="{CE72968B-ECAD-9676-C1F7-679EFD328B91}"/>
                </a:ext>
              </a:extLst>
            </p:cNvPr>
            <p:cNvSpPr/>
            <p:nvPr/>
          </p:nvSpPr>
          <p:spPr>
            <a:xfrm>
              <a:off x="6925440" y="2155805"/>
              <a:ext cx="664080" cy="707886"/>
            </a:xfrm>
            <a:prstGeom prst="rect">
              <a:avLst/>
            </a:prstGeom>
            <a:noFill/>
          </p:spPr>
          <p:txBody>
            <a:bodyPr wrap="square" lIns="91440" tIns="45720" rIns="91440" bIns="45720">
              <a:spAutoFit/>
            </a:bodyPr>
            <a:lstStyle/>
            <a:p>
              <a:pPr algn="ctr"/>
              <a:r>
                <a:rPr lang="en-US" altLang="ja-JP" sz="4000" b="1" dirty="0">
                  <a:ln w="0"/>
                  <a:solidFill>
                    <a:srgbClr val="C6E9FF"/>
                  </a:solidFill>
                  <a:effectLst>
                    <a:outerShdw blurRad="38100" dist="25400" dir="5400000" algn="ctr" rotWithShape="0">
                      <a:srgbClr val="6E747A">
                        <a:alpha val="43000"/>
                      </a:srgbClr>
                    </a:outerShdw>
                  </a:effectLst>
                  <a:latin typeface="+mj-ea"/>
                  <a:ea typeface="+mj-ea"/>
                </a:rPr>
                <a:t>4</a:t>
              </a:r>
              <a:endParaRPr lang="ja-JP" altLang="en-US" sz="4000" b="1" cap="none" spc="0">
                <a:ln w="0"/>
                <a:solidFill>
                  <a:srgbClr val="C6E9FF"/>
                </a:solidFill>
                <a:effectLst>
                  <a:outerShdw blurRad="38100" dist="25400" dir="5400000" algn="ctr" rotWithShape="0">
                    <a:srgbClr val="6E747A">
                      <a:alpha val="43000"/>
                    </a:srgbClr>
                  </a:outerShdw>
                </a:effectLst>
                <a:latin typeface="+mj-ea"/>
                <a:ea typeface="+mj-ea"/>
              </a:endParaRPr>
            </a:p>
          </p:txBody>
        </p:sp>
        <p:pic>
          <p:nvPicPr>
            <p:cNvPr id="53" name="図 52">
              <a:extLst>
                <a:ext uri="{FF2B5EF4-FFF2-40B4-BE49-F238E27FC236}">
                  <a16:creationId xmlns:a16="http://schemas.microsoft.com/office/drawing/2014/main" id="{148CD83A-4C03-580B-7A64-FC7AF6B2C339}"/>
                </a:ext>
              </a:extLst>
            </p:cNvPr>
            <p:cNvPicPr>
              <a:picLocks noChangeAspect="1"/>
            </p:cNvPicPr>
            <p:nvPr/>
          </p:nvPicPr>
          <p:blipFill>
            <a:blip r:embed="rId4"/>
            <a:stretch>
              <a:fillRect/>
            </a:stretch>
          </p:blipFill>
          <p:spPr>
            <a:xfrm>
              <a:off x="3878580" y="2216150"/>
              <a:ext cx="682752" cy="680720"/>
            </a:xfrm>
            <a:prstGeom prst="rect">
              <a:avLst/>
            </a:prstGeom>
          </p:spPr>
        </p:pic>
        <p:pic>
          <p:nvPicPr>
            <p:cNvPr id="55" name="図 54">
              <a:extLst>
                <a:ext uri="{FF2B5EF4-FFF2-40B4-BE49-F238E27FC236}">
                  <a16:creationId xmlns:a16="http://schemas.microsoft.com/office/drawing/2014/main" id="{1466C75F-0A44-0541-7B99-74352EF0D8DD}"/>
                </a:ext>
              </a:extLst>
            </p:cNvPr>
            <p:cNvPicPr>
              <a:picLocks noChangeAspect="1"/>
            </p:cNvPicPr>
            <p:nvPr/>
          </p:nvPicPr>
          <p:blipFill>
            <a:blip r:embed="rId5"/>
            <a:stretch>
              <a:fillRect/>
            </a:stretch>
          </p:blipFill>
          <p:spPr>
            <a:xfrm>
              <a:off x="5947410" y="2181860"/>
              <a:ext cx="682752" cy="680720"/>
            </a:xfrm>
            <a:prstGeom prst="rect">
              <a:avLst/>
            </a:prstGeom>
          </p:spPr>
        </p:pic>
        <p:pic>
          <p:nvPicPr>
            <p:cNvPr id="57" name="図 56">
              <a:extLst>
                <a:ext uri="{FF2B5EF4-FFF2-40B4-BE49-F238E27FC236}">
                  <a16:creationId xmlns:a16="http://schemas.microsoft.com/office/drawing/2014/main" id="{3DD053AD-76EC-A8D4-146A-2C55A7C159A5}"/>
                </a:ext>
              </a:extLst>
            </p:cNvPr>
            <p:cNvPicPr>
              <a:picLocks noChangeAspect="1"/>
            </p:cNvPicPr>
            <p:nvPr/>
          </p:nvPicPr>
          <p:blipFill>
            <a:blip r:embed="rId6"/>
            <a:stretch>
              <a:fillRect/>
            </a:stretch>
          </p:blipFill>
          <p:spPr>
            <a:xfrm>
              <a:off x="7993380" y="2181860"/>
              <a:ext cx="682752" cy="680720"/>
            </a:xfrm>
            <a:prstGeom prst="rect">
              <a:avLst/>
            </a:prstGeom>
          </p:spPr>
        </p:pic>
        <p:sp>
          <p:nvSpPr>
            <p:cNvPr id="58" name="テキスト ボックス 57">
              <a:extLst>
                <a:ext uri="{FF2B5EF4-FFF2-40B4-BE49-F238E27FC236}">
                  <a16:creationId xmlns:a16="http://schemas.microsoft.com/office/drawing/2014/main" id="{A09EAB1D-66C6-512C-3752-6B0CFC9C0545}"/>
                </a:ext>
              </a:extLst>
            </p:cNvPr>
            <p:cNvSpPr txBox="1"/>
            <p:nvPr/>
          </p:nvSpPr>
          <p:spPr>
            <a:xfrm>
              <a:off x="971550" y="2937510"/>
              <a:ext cx="1874520" cy="307777"/>
            </a:xfrm>
            <a:prstGeom prst="rect">
              <a:avLst/>
            </a:prstGeom>
            <a:noFill/>
          </p:spPr>
          <p:txBody>
            <a:bodyPr wrap="square" rtlCol="0">
              <a:spAutoFit/>
            </a:bodyPr>
            <a:lstStyle/>
            <a:p>
              <a:r>
                <a:rPr lang="en-US" altLang="ja-JP" sz="1400" dirty="0">
                  <a:solidFill>
                    <a:srgbClr val="C6E9FF"/>
                  </a:solidFill>
                  <a:latin typeface="Helvetica" pitchFamily="2" charset="0"/>
                </a:rPr>
                <a:t>Gross error check</a:t>
              </a:r>
              <a:endParaRPr kumimoji="1" lang="ja-JP" altLang="en-US" sz="1400">
                <a:solidFill>
                  <a:srgbClr val="C6E9FF"/>
                </a:solidFill>
                <a:latin typeface="Helvetica" pitchFamily="2" charset="0"/>
              </a:endParaRPr>
            </a:p>
          </p:txBody>
        </p:sp>
        <p:sp>
          <p:nvSpPr>
            <p:cNvPr id="59" name="テキスト ボックス 58">
              <a:extLst>
                <a:ext uri="{FF2B5EF4-FFF2-40B4-BE49-F238E27FC236}">
                  <a16:creationId xmlns:a16="http://schemas.microsoft.com/office/drawing/2014/main" id="{2EB7CBF0-61CC-2090-B0C3-60ABE8C59898}"/>
                </a:ext>
              </a:extLst>
            </p:cNvPr>
            <p:cNvSpPr txBox="1"/>
            <p:nvPr/>
          </p:nvSpPr>
          <p:spPr>
            <a:xfrm>
              <a:off x="2838450" y="2941320"/>
              <a:ext cx="1985010" cy="307777"/>
            </a:xfrm>
            <a:prstGeom prst="rect">
              <a:avLst/>
            </a:prstGeom>
            <a:noFill/>
          </p:spPr>
          <p:txBody>
            <a:bodyPr wrap="square" rtlCol="0">
              <a:spAutoFit/>
            </a:bodyPr>
            <a:lstStyle/>
            <a:p>
              <a:r>
                <a:rPr kumimoji="1" lang="en-US" altLang="ja-JP" sz="1400" dirty="0">
                  <a:solidFill>
                    <a:srgbClr val="C6E9FF"/>
                  </a:solidFill>
                  <a:latin typeface="Helvetica" pitchFamily="2" charset="0"/>
                </a:rPr>
                <a:t>Warm bias correct</a:t>
              </a:r>
              <a:r>
                <a:rPr lang="en-US" altLang="ja-JP" sz="1400" dirty="0">
                  <a:solidFill>
                    <a:srgbClr val="C6E9FF"/>
                  </a:solidFill>
                  <a:latin typeface="Helvetica" pitchFamily="2" charset="0"/>
                </a:rPr>
                <a:t>ion</a:t>
              </a:r>
              <a:endParaRPr kumimoji="1" lang="ja-JP" altLang="en-US" sz="1400">
                <a:solidFill>
                  <a:srgbClr val="C6E9FF"/>
                </a:solidFill>
                <a:latin typeface="Helvetica" pitchFamily="2" charset="0"/>
              </a:endParaRPr>
            </a:p>
          </p:txBody>
        </p:sp>
        <p:sp>
          <p:nvSpPr>
            <p:cNvPr id="60" name="テキスト ボックス 59">
              <a:extLst>
                <a:ext uri="{FF2B5EF4-FFF2-40B4-BE49-F238E27FC236}">
                  <a16:creationId xmlns:a16="http://schemas.microsoft.com/office/drawing/2014/main" id="{BA0A7187-89A7-7810-8FED-0000107DA114}"/>
                </a:ext>
              </a:extLst>
            </p:cNvPr>
            <p:cNvSpPr txBox="1"/>
            <p:nvPr/>
          </p:nvSpPr>
          <p:spPr>
            <a:xfrm>
              <a:off x="5048250" y="2933700"/>
              <a:ext cx="1672590" cy="523220"/>
            </a:xfrm>
            <a:prstGeom prst="rect">
              <a:avLst/>
            </a:prstGeom>
            <a:noFill/>
          </p:spPr>
          <p:txBody>
            <a:bodyPr wrap="square" rtlCol="0">
              <a:spAutoFit/>
            </a:bodyPr>
            <a:lstStyle/>
            <a:p>
              <a:r>
                <a:rPr lang="en-US" altLang="ja-JP" sz="1400" dirty="0">
                  <a:solidFill>
                    <a:srgbClr val="C6E9FF"/>
                  </a:solidFill>
                  <a:latin typeface="Helvetica" pitchFamily="2" charset="0"/>
                </a:rPr>
                <a:t>Systematic bias correction</a:t>
              </a:r>
              <a:endParaRPr kumimoji="1" lang="ja-JP" altLang="en-US" sz="1400">
                <a:solidFill>
                  <a:srgbClr val="C6E9FF"/>
                </a:solidFill>
                <a:latin typeface="Helvetica" pitchFamily="2" charset="0"/>
              </a:endParaRPr>
            </a:p>
          </p:txBody>
        </p:sp>
        <p:sp>
          <p:nvSpPr>
            <p:cNvPr id="64" name="テキスト ボックス 63">
              <a:extLst>
                <a:ext uri="{FF2B5EF4-FFF2-40B4-BE49-F238E27FC236}">
                  <a16:creationId xmlns:a16="http://schemas.microsoft.com/office/drawing/2014/main" id="{BB84BD03-2C01-10FD-0D57-AADE07D4076A}"/>
                </a:ext>
              </a:extLst>
            </p:cNvPr>
            <p:cNvSpPr txBox="1"/>
            <p:nvPr/>
          </p:nvSpPr>
          <p:spPr>
            <a:xfrm>
              <a:off x="6983730" y="2937510"/>
              <a:ext cx="1672590" cy="523220"/>
            </a:xfrm>
            <a:prstGeom prst="rect">
              <a:avLst/>
            </a:prstGeom>
            <a:noFill/>
          </p:spPr>
          <p:txBody>
            <a:bodyPr wrap="square" rtlCol="0">
              <a:spAutoFit/>
            </a:bodyPr>
            <a:lstStyle/>
            <a:p>
              <a:r>
                <a:rPr lang="en-US" altLang="ja-JP" sz="1400" dirty="0">
                  <a:solidFill>
                    <a:srgbClr val="C6E9FF"/>
                  </a:solidFill>
                  <a:latin typeface="Helvetica" pitchFamily="2" charset="0"/>
                </a:rPr>
                <a:t>Compute the monthly means</a:t>
              </a:r>
              <a:endParaRPr kumimoji="1" lang="ja-JP" altLang="en-US" sz="1400">
                <a:solidFill>
                  <a:srgbClr val="C6E9FF"/>
                </a:solidFill>
                <a:latin typeface="Helvetica" pitchFamily="2" charset="0"/>
              </a:endParaRPr>
            </a:p>
          </p:txBody>
        </p:sp>
      </p:grpSp>
      <p:sp>
        <p:nvSpPr>
          <p:cNvPr id="66" name="正方形/長方形 65">
            <a:extLst>
              <a:ext uri="{FF2B5EF4-FFF2-40B4-BE49-F238E27FC236}">
                <a16:creationId xmlns:a16="http://schemas.microsoft.com/office/drawing/2014/main" id="{09494877-1CAB-B9D9-7648-CBFF809B8C21}"/>
              </a:ext>
            </a:extLst>
          </p:cNvPr>
          <p:cNvSpPr/>
          <p:nvPr/>
        </p:nvSpPr>
        <p:spPr>
          <a:xfrm>
            <a:off x="365760" y="2640330"/>
            <a:ext cx="1931670" cy="3931920"/>
          </a:xfrm>
          <a:prstGeom prst="rect">
            <a:avLst/>
          </a:prstGeom>
          <a:solidFill>
            <a:srgbClr val="C6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214C8111-D551-0EF7-2E2F-DA48C595DEE3}"/>
              </a:ext>
            </a:extLst>
          </p:cNvPr>
          <p:cNvSpPr/>
          <p:nvPr/>
        </p:nvSpPr>
        <p:spPr>
          <a:xfrm>
            <a:off x="2392680" y="2644140"/>
            <a:ext cx="1931670" cy="3939540"/>
          </a:xfrm>
          <a:prstGeom prst="rect">
            <a:avLst/>
          </a:prstGeom>
          <a:solidFill>
            <a:srgbClr val="C6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B3C44A7C-A923-5A00-CF3E-276C81A0CB6E}"/>
              </a:ext>
            </a:extLst>
          </p:cNvPr>
          <p:cNvSpPr/>
          <p:nvPr/>
        </p:nvSpPr>
        <p:spPr>
          <a:xfrm>
            <a:off x="4408170" y="2625090"/>
            <a:ext cx="1931670" cy="3931920"/>
          </a:xfrm>
          <a:prstGeom prst="rect">
            <a:avLst/>
          </a:prstGeom>
          <a:solidFill>
            <a:srgbClr val="C6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AF03BA1E-5E6A-825C-1901-F96B72E0663D}"/>
              </a:ext>
            </a:extLst>
          </p:cNvPr>
          <p:cNvSpPr/>
          <p:nvPr/>
        </p:nvSpPr>
        <p:spPr>
          <a:xfrm>
            <a:off x="6446520" y="2628900"/>
            <a:ext cx="1931670" cy="3931920"/>
          </a:xfrm>
          <a:prstGeom prst="rect">
            <a:avLst/>
          </a:prstGeom>
          <a:solidFill>
            <a:srgbClr val="C6E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5ACEFF71-E668-7C80-C031-D4B646476F63}"/>
              </a:ext>
            </a:extLst>
          </p:cNvPr>
          <p:cNvSpPr txBox="1"/>
          <p:nvPr/>
        </p:nvSpPr>
        <p:spPr>
          <a:xfrm>
            <a:off x="331470" y="2766060"/>
            <a:ext cx="2000250" cy="830997"/>
          </a:xfrm>
          <a:prstGeom prst="rect">
            <a:avLst/>
          </a:prstGeom>
          <a:noFill/>
        </p:spPr>
        <p:txBody>
          <a:bodyPr wrap="square" rtlCol="0">
            <a:spAutoFit/>
          </a:bodyPr>
          <a:lstStyle/>
          <a:p>
            <a:r>
              <a:rPr lang="en-US" altLang="ja-JP" sz="1200" dirty="0"/>
              <a:t>R</a:t>
            </a:r>
            <a:r>
              <a:rPr kumimoji="1" lang="en-US" altLang="ja-JP" sz="1200" dirty="0"/>
              <a:t>emove data that was inconsistent with the prior or subsequent observations.</a:t>
            </a:r>
            <a:endParaRPr kumimoji="1" lang="ja-JP" altLang="en-US" sz="1200"/>
          </a:p>
        </p:txBody>
      </p:sp>
      <p:pic>
        <p:nvPicPr>
          <p:cNvPr id="72" name="図 71">
            <a:extLst>
              <a:ext uri="{FF2B5EF4-FFF2-40B4-BE49-F238E27FC236}">
                <a16:creationId xmlns:a16="http://schemas.microsoft.com/office/drawing/2014/main" id="{78B55FFA-B84D-CEBE-7CB3-26469CE7A7A0}"/>
              </a:ext>
            </a:extLst>
          </p:cNvPr>
          <p:cNvPicPr>
            <a:picLocks noChangeAspect="1"/>
          </p:cNvPicPr>
          <p:nvPr/>
        </p:nvPicPr>
        <p:blipFill rotWithShape="1">
          <a:blip r:embed="rId7"/>
          <a:srcRect l="21351" t="13871" r="47064" b="67527"/>
          <a:stretch/>
        </p:blipFill>
        <p:spPr>
          <a:xfrm>
            <a:off x="592436" y="4331970"/>
            <a:ext cx="1567245" cy="693436"/>
          </a:xfrm>
          <a:prstGeom prst="rect">
            <a:avLst/>
          </a:prstGeom>
          <a:ln>
            <a:solidFill>
              <a:schemeClr val="tx1"/>
            </a:solidFill>
          </a:ln>
        </p:spPr>
      </p:pic>
      <p:pic>
        <p:nvPicPr>
          <p:cNvPr id="74" name="図 73" descr="グラフィカル ユーザー インターフェイス&#10;&#10;自動的に生成された説明">
            <a:extLst>
              <a:ext uri="{FF2B5EF4-FFF2-40B4-BE49-F238E27FC236}">
                <a16:creationId xmlns:a16="http://schemas.microsoft.com/office/drawing/2014/main" id="{AD03F1D4-528A-0E9D-7814-EEA8212EA9D6}"/>
              </a:ext>
            </a:extLst>
          </p:cNvPr>
          <p:cNvPicPr>
            <a:picLocks noChangeAspect="1"/>
          </p:cNvPicPr>
          <p:nvPr/>
        </p:nvPicPr>
        <p:blipFill rotWithShape="1">
          <a:blip r:embed="rId8">
            <a:extLst>
              <a:ext uri="{28A0092B-C50C-407E-A947-70E740481C1C}">
                <a14:useLocalDpi xmlns:a14="http://schemas.microsoft.com/office/drawing/2010/main" val="0"/>
              </a:ext>
            </a:extLst>
          </a:blip>
          <a:srcRect l="1015" t="5609" r="24049" b="44286"/>
          <a:stretch/>
        </p:blipFill>
        <p:spPr>
          <a:xfrm>
            <a:off x="610694" y="5166360"/>
            <a:ext cx="1538146" cy="953564"/>
          </a:xfrm>
          <a:prstGeom prst="rect">
            <a:avLst/>
          </a:prstGeom>
          <a:ln>
            <a:solidFill>
              <a:schemeClr val="tx1"/>
            </a:solidFill>
          </a:ln>
        </p:spPr>
      </p:pic>
      <p:sp>
        <p:nvSpPr>
          <p:cNvPr id="75" name="テキスト ボックス 74">
            <a:extLst>
              <a:ext uri="{FF2B5EF4-FFF2-40B4-BE49-F238E27FC236}">
                <a16:creationId xmlns:a16="http://schemas.microsoft.com/office/drawing/2014/main" id="{58B8AB08-395E-5494-C24C-07FF1FF6DBCF}"/>
              </a:ext>
            </a:extLst>
          </p:cNvPr>
          <p:cNvSpPr txBox="1"/>
          <p:nvPr/>
        </p:nvSpPr>
        <p:spPr>
          <a:xfrm>
            <a:off x="525780" y="3931920"/>
            <a:ext cx="1714500" cy="369332"/>
          </a:xfrm>
          <a:prstGeom prst="rect">
            <a:avLst/>
          </a:prstGeom>
          <a:noFill/>
        </p:spPr>
        <p:txBody>
          <a:bodyPr wrap="square" rtlCol="0">
            <a:spAutoFit/>
          </a:bodyPr>
          <a:lstStyle/>
          <a:p>
            <a:r>
              <a:rPr kumimoji="1" lang="en-US" altLang="ja-JP" dirty="0"/>
              <a:t>QC program</a:t>
            </a:r>
            <a:endParaRPr kumimoji="1" lang="ja-JP" altLang="en-US"/>
          </a:p>
        </p:txBody>
      </p:sp>
      <p:sp>
        <p:nvSpPr>
          <p:cNvPr id="76" name="テキスト ボックス 75">
            <a:extLst>
              <a:ext uri="{FF2B5EF4-FFF2-40B4-BE49-F238E27FC236}">
                <a16:creationId xmlns:a16="http://schemas.microsoft.com/office/drawing/2014/main" id="{129DF719-DE4E-FCD8-0BF0-D7BA9300480F}"/>
              </a:ext>
            </a:extLst>
          </p:cNvPr>
          <p:cNvSpPr txBox="1"/>
          <p:nvPr/>
        </p:nvSpPr>
        <p:spPr>
          <a:xfrm>
            <a:off x="1360170" y="4411980"/>
            <a:ext cx="1017270" cy="276999"/>
          </a:xfrm>
          <a:prstGeom prst="rect">
            <a:avLst/>
          </a:prstGeom>
          <a:noFill/>
        </p:spPr>
        <p:txBody>
          <a:bodyPr wrap="square" rtlCol="0">
            <a:spAutoFit/>
          </a:bodyPr>
          <a:lstStyle/>
          <a:p>
            <a:r>
              <a:rPr kumimoji="1" lang="en-US" altLang="ja-JP" sz="1200" dirty="0"/>
              <a:t>outlier</a:t>
            </a:r>
            <a:endParaRPr kumimoji="1" lang="ja-JP" altLang="en-US" sz="1200"/>
          </a:p>
        </p:txBody>
      </p:sp>
      <p:sp>
        <p:nvSpPr>
          <p:cNvPr id="77" name="テキスト ボックス 76">
            <a:extLst>
              <a:ext uri="{FF2B5EF4-FFF2-40B4-BE49-F238E27FC236}">
                <a16:creationId xmlns:a16="http://schemas.microsoft.com/office/drawing/2014/main" id="{7C885474-B889-1A1F-26E1-2207DEF09AAD}"/>
              </a:ext>
            </a:extLst>
          </p:cNvPr>
          <p:cNvSpPr txBox="1"/>
          <p:nvPr/>
        </p:nvSpPr>
        <p:spPr>
          <a:xfrm>
            <a:off x="605790" y="6126480"/>
            <a:ext cx="1611630" cy="415498"/>
          </a:xfrm>
          <a:prstGeom prst="rect">
            <a:avLst/>
          </a:prstGeom>
          <a:noFill/>
        </p:spPr>
        <p:txBody>
          <a:bodyPr wrap="square" rtlCol="0">
            <a:spAutoFit/>
          </a:bodyPr>
          <a:lstStyle/>
          <a:p>
            <a:r>
              <a:rPr kumimoji="1" lang="en-US" altLang="ja-JP" sz="1050" dirty="0"/>
              <a:t>Spike peaks were removed by hand.</a:t>
            </a:r>
            <a:endParaRPr kumimoji="1" lang="ja-JP" altLang="en-US" sz="1050"/>
          </a:p>
        </p:txBody>
      </p:sp>
      <p:sp>
        <p:nvSpPr>
          <p:cNvPr id="82" name="テキスト ボックス 81">
            <a:extLst>
              <a:ext uri="{FF2B5EF4-FFF2-40B4-BE49-F238E27FC236}">
                <a16:creationId xmlns:a16="http://schemas.microsoft.com/office/drawing/2014/main" id="{455FE80C-1DDD-4AC7-994F-F356AB62F1E0}"/>
              </a:ext>
            </a:extLst>
          </p:cNvPr>
          <p:cNvSpPr txBox="1"/>
          <p:nvPr/>
        </p:nvSpPr>
        <p:spPr>
          <a:xfrm>
            <a:off x="2392680" y="2769870"/>
            <a:ext cx="2000250" cy="830997"/>
          </a:xfrm>
          <a:prstGeom prst="rect">
            <a:avLst/>
          </a:prstGeom>
          <a:noFill/>
        </p:spPr>
        <p:txBody>
          <a:bodyPr wrap="square" rtlCol="0">
            <a:spAutoFit/>
          </a:bodyPr>
          <a:lstStyle/>
          <a:p>
            <a:r>
              <a:rPr lang="en-US" altLang="ja-JP" sz="1200" dirty="0"/>
              <a:t>Correct the radiative heating errors due to sensor hearing by strong incoming solar radiation.</a:t>
            </a:r>
            <a:endParaRPr kumimoji="1" lang="ja-JP" altLang="en-US" sz="1200"/>
          </a:p>
        </p:txBody>
      </p:sp>
      <p:sp>
        <p:nvSpPr>
          <p:cNvPr id="85" name="正方形/長方形 84">
            <a:extLst>
              <a:ext uri="{FF2B5EF4-FFF2-40B4-BE49-F238E27FC236}">
                <a16:creationId xmlns:a16="http://schemas.microsoft.com/office/drawing/2014/main" id="{40E8D161-0F11-E42C-9A4D-3D0E276C0E8F}"/>
              </a:ext>
            </a:extLst>
          </p:cNvPr>
          <p:cNvSpPr/>
          <p:nvPr/>
        </p:nvSpPr>
        <p:spPr>
          <a:xfrm>
            <a:off x="2583180" y="4834890"/>
            <a:ext cx="1565910" cy="1554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7" name="図 86">
            <a:extLst>
              <a:ext uri="{FF2B5EF4-FFF2-40B4-BE49-F238E27FC236}">
                <a16:creationId xmlns:a16="http://schemas.microsoft.com/office/drawing/2014/main" id="{238B4B64-CCAA-2247-9327-1D009E527A6D}"/>
              </a:ext>
            </a:extLst>
          </p:cNvPr>
          <p:cNvPicPr>
            <a:picLocks noChangeAspect="1"/>
          </p:cNvPicPr>
          <p:nvPr/>
        </p:nvPicPr>
        <p:blipFill>
          <a:blip r:embed="rId9"/>
          <a:stretch>
            <a:fillRect/>
          </a:stretch>
        </p:blipFill>
        <p:spPr>
          <a:xfrm>
            <a:off x="3322342" y="3680460"/>
            <a:ext cx="608185" cy="862206"/>
          </a:xfrm>
          <a:prstGeom prst="rect">
            <a:avLst/>
          </a:prstGeom>
        </p:spPr>
      </p:pic>
      <p:pic>
        <p:nvPicPr>
          <p:cNvPr id="88" name="図 87" descr="タワー, ランプ, 座る, テーブル が含まれている画像&#10;&#10;自動的に生成された説明">
            <a:extLst>
              <a:ext uri="{FF2B5EF4-FFF2-40B4-BE49-F238E27FC236}">
                <a16:creationId xmlns:a16="http://schemas.microsoft.com/office/drawing/2014/main" id="{55C07C41-65EA-EA21-A4F6-607A9A256BD9}"/>
              </a:ext>
            </a:extLst>
          </p:cNvPr>
          <p:cNvPicPr>
            <a:picLocks noChangeAspect="1"/>
          </p:cNvPicPr>
          <p:nvPr/>
        </p:nvPicPr>
        <p:blipFill>
          <a:blip r:embed="rId10"/>
          <a:stretch>
            <a:fillRect/>
          </a:stretch>
        </p:blipFill>
        <p:spPr>
          <a:xfrm>
            <a:off x="2630916" y="3692784"/>
            <a:ext cx="523764" cy="872940"/>
          </a:xfrm>
          <a:prstGeom prst="rect">
            <a:avLst/>
          </a:prstGeom>
        </p:spPr>
      </p:pic>
      <p:sp>
        <p:nvSpPr>
          <p:cNvPr id="89" name="テキスト ボックス 88">
            <a:extLst>
              <a:ext uri="{FF2B5EF4-FFF2-40B4-BE49-F238E27FC236}">
                <a16:creationId xmlns:a16="http://schemas.microsoft.com/office/drawing/2014/main" id="{B1C58C20-019F-8662-9BB2-1367586E2794}"/>
              </a:ext>
            </a:extLst>
          </p:cNvPr>
          <p:cNvSpPr txBox="1"/>
          <p:nvPr/>
        </p:nvSpPr>
        <p:spPr>
          <a:xfrm>
            <a:off x="2594610" y="4514850"/>
            <a:ext cx="1634490" cy="338554"/>
          </a:xfrm>
          <a:prstGeom prst="rect">
            <a:avLst/>
          </a:prstGeom>
          <a:noFill/>
        </p:spPr>
        <p:txBody>
          <a:bodyPr wrap="square" rtlCol="0">
            <a:spAutoFit/>
          </a:bodyPr>
          <a:lstStyle/>
          <a:p>
            <a:r>
              <a:rPr lang="en-US" altLang="ja-JP" sz="800" dirty="0"/>
              <a:t>Fan-aspirated and non-aspirated radiation shield</a:t>
            </a:r>
            <a:endParaRPr kumimoji="1" lang="ja-JP" altLang="en-US" sz="800"/>
          </a:p>
        </p:txBody>
      </p:sp>
      <p:sp>
        <p:nvSpPr>
          <p:cNvPr id="90" name="テキスト ボックス 89">
            <a:extLst>
              <a:ext uri="{FF2B5EF4-FFF2-40B4-BE49-F238E27FC236}">
                <a16:creationId xmlns:a16="http://schemas.microsoft.com/office/drawing/2014/main" id="{0D45FC27-7C83-D30F-4F18-2E11E099BC8A}"/>
              </a:ext>
            </a:extLst>
          </p:cNvPr>
          <p:cNvSpPr txBox="1"/>
          <p:nvPr/>
        </p:nvSpPr>
        <p:spPr>
          <a:xfrm>
            <a:off x="2446020" y="6320790"/>
            <a:ext cx="1931670" cy="307777"/>
          </a:xfrm>
          <a:prstGeom prst="rect">
            <a:avLst/>
          </a:prstGeom>
          <a:noFill/>
        </p:spPr>
        <p:txBody>
          <a:bodyPr wrap="square" rtlCol="0">
            <a:spAutoFit/>
          </a:bodyPr>
          <a:lstStyle/>
          <a:p>
            <a:r>
              <a:rPr kumimoji="1" lang="en-US" altLang="ja-JP" sz="1400" dirty="0" err="1"/>
              <a:t>Morino</a:t>
            </a:r>
            <a:r>
              <a:rPr kumimoji="1" lang="en-US" altLang="ja-JP" sz="1400" dirty="0"/>
              <a:t> et al. (2021)</a:t>
            </a:r>
            <a:endParaRPr kumimoji="1" lang="ja-JP" altLang="en-US" sz="1400"/>
          </a:p>
        </p:txBody>
      </p:sp>
      <p:sp>
        <p:nvSpPr>
          <p:cNvPr id="92" name="テキスト ボックス 91">
            <a:extLst>
              <a:ext uri="{FF2B5EF4-FFF2-40B4-BE49-F238E27FC236}">
                <a16:creationId xmlns:a16="http://schemas.microsoft.com/office/drawing/2014/main" id="{538048E6-FCA2-6270-38FE-A9F3B01665CB}"/>
              </a:ext>
            </a:extLst>
          </p:cNvPr>
          <p:cNvSpPr txBox="1"/>
          <p:nvPr/>
        </p:nvSpPr>
        <p:spPr>
          <a:xfrm>
            <a:off x="4419600" y="2750820"/>
            <a:ext cx="2000250" cy="830997"/>
          </a:xfrm>
          <a:prstGeom prst="rect">
            <a:avLst/>
          </a:prstGeom>
          <a:noFill/>
        </p:spPr>
        <p:txBody>
          <a:bodyPr wrap="square" rtlCol="0">
            <a:spAutoFit/>
          </a:bodyPr>
          <a:lstStyle/>
          <a:p>
            <a:r>
              <a:rPr kumimoji="1" lang="en-US" altLang="ja-JP" sz="1200" dirty="0"/>
              <a:t>Correct the systematic bias between the various AWSs through intercomparison. </a:t>
            </a:r>
            <a:endParaRPr kumimoji="1" lang="ja-JP" altLang="en-US" sz="1200"/>
          </a:p>
        </p:txBody>
      </p:sp>
      <p:pic>
        <p:nvPicPr>
          <p:cNvPr id="93" name="Picture 2">
            <a:extLst>
              <a:ext uri="{FF2B5EF4-FFF2-40B4-BE49-F238E27FC236}">
                <a16:creationId xmlns:a16="http://schemas.microsoft.com/office/drawing/2014/main" id="{7162FC57-626B-7F3A-E45D-A6B6E7CB74F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31333" t="19405" r="30421" b="371"/>
          <a:stretch/>
        </p:blipFill>
        <p:spPr bwMode="auto">
          <a:xfrm>
            <a:off x="5365211" y="3773447"/>
            <a:ext cx="726979" cy="1021691"/>
          </a:xfrm>
          <a:prstGeom prst="rect">
            <a:avLst/>
          </a:prstGeom>
          <a:noFill/>
          <a:extLst>
            <a:ext uri="{909E8E84-426E-40DD-AFC4-6F175D3DCCD1}">
              <a14:hiddenFill xmlns:a14="http://schemas.microsoft.com/office/drawing/2010/main">
                <a:solidFill>
                  <a:srgbClr val="FFFFFF"/>
                </a:solidFill>
              </a14:hiddenFill>
            </a:ext>
          </a:extLst>
        </p:spPr>
      </p:pic>
      <p:pic>
        <p:nvPicPr>
          <p:cNvPr id="94" name="図 93" descr="スキー場のリフト&#10;&#10;自動的に生成された説明">
            <a:extLst>
              <a:ext uri="{FF2B5EF4-FFF2-40B4-BE49-F238E27FC236}">
                <a16:creationId xmlns:a16="http://schemas.microsoft.com/office/drawing/2014/main" id="{36722BB4-60DD-0575-4031-79A6266A7337}"/>
              </a:ext>
            </a:extLst>
          </p:cNvPr>
          <p:cNvPicPr>
            <a:picLocks noChangeAspect="1"/>
          </p:cNvPicPr>
          <p:nvPr/>
        </p:nvPicPr>
        <p:blipFill rotWithShape="1">
          <a:blip r:embed="rId12">
            <a:extLst>
              <a:ext uri="{28A0092B-C50C-407E-A947-70E740481C1C}">
                <a14:useLocalDpi xmlns:a14="http://schemas.microsoft.com/office/drawing/2010/main" val="0"/>
              </a:ext>
            </a:extLst>
          </a:blip>
          <a:srcRect r="70283" b="16654"/>
          <a:stretch/>
        </p:blipFill>
        <p:spPr>
          <a:xfrm>
            <a:off x="4509775" y="3797474"/>
            <a:ext cx="679446" cy="1056938"/>
          </a:xfrm>
          <a:prstGeom prst="rect">
            <a:avLst/>
          </a:prstGeom>
        </p:spPr>
      </p:pic>
      <p:pic>
        <p:nvPicPr>
          <p:cNvPr id="95" name="図 94" descr="スキー場のゲレンデにいる人&#10;&#10;自動的に生成された説明">
            <a:extLst>
              <a:ext uri="{FF2B5EF4-FFF2-40B4-BE49-F238E27FC236}">
                <a16:creationId xmlns:a16="http://schemas.microsoft.com/office/drawing/2014/main" id="{AF188CA1-5CFB-C323-6ECA-8E49537FAD76}"/>
              </a:ext>
            </a:extLst>
          </p:cNvPr>
          <p:cNvPicPr>
            <a:picLocks noChangeAspect="1"/>
          </p:cNvPicPr>
          <p:nvPr/>
        </p:nvPicPr>
        <p:blipFill rotWithShape="1">
          <a:blip r:embed="rId13">
            <a:extLst>
              <a:ext uri="{28A0092B-C50C-407E-A947-70E740481C1C}">
                <a14:useLocalDpi xmlns:a14="http://schemas.microsoft.com/office/drawing/2010/main" val="0"/>
              </a:ext>
            </a:extLst>
          </a:blip>
          <a:srcRect l="2041" t="1622" r="68868" b="18199"/>
          <a:stretch/>
        </p:blipFill>
        <p:spPr>
          <a:xfrm>
            <a:off x="5315298" y="4949189"/>
            <a:ext cx="965940" cy="1521717"/>
          </a:xfrm>
          <a:prstGeom prst="rect">
            <a:avLst/>
          </a:prstGeom>
        </p:spPr>
      </p:pic>
      <p:pic>
        <p:nvPicPr>
          <p:cNvPr id="96" name="図 95" descr="スキー場の風景&#10;&#10;自動的に生成された説明">
            <a:extLst>
              <a:ext uri="{FF2B5EF4-FFF2-40B4-BE49-F238E27FC236}">
                <a16:creationId xmlns:a16="http://schemas.microsoft.com/office/drawing/2014/main" id="{19C2710B-6A71-003F-1C88-A1D660E2CF69}"/>
              </a:ext>
            </a:extLst>
          </p:cNvPr>
          <p:cNvPicPr>
            <a:picLocks noChangeAspect="1"/>
          </p:cNvPicPr>
          <p:nvPr/>
        </p:nvPicPr>
        <p:blipFill rotWithShape="1">
          <a:blip r:embed="rId14">
            <a:extLst>
              <a:ext uri="{28A0092B-C50C-407E-A947-70E740481C1C}">
                <a14:useLocalDpi xmlns:a14="http://schemas.microsoft.com/office/drawing/2010/main" val="0"/>
              </a:ext>
            </a:extLst>
          </a:blip>
          <a:srcRect l="74353" t="28722" r="15848" b="35471"/>
          <a:stretch/>
        </p:blipFill>
        <p:spPr>
          <a:xfrm>
            <a:off x="4495132" y="4972050"/>
            <a:ext cx="715269" cy="1470078"/>
          </a:xfrm>
          <a:prstGeom prst="rect">
            <a:avLst/>
          </a:prstGeom>
        </p:spPr>
      </p:pic>
      <p:sp>
        <p:nvSpPr>
          <p:cNvPr id="97" name="テキスト ボックス 96">
            <a:extLst>
              <a:ext uri="{FF2B5EF4-FFF2-40B4-BE49-F238E27FC236}">
                <a16:creationId xmlns:a16="http://schemas.microsoft.com/office/drawing/2014/main" id="{FBF26010-F184-D30E-A6C8-D73E055CC667}"/>
              </a:ext>
            </a:extLst>
          </p:cNvPr>
          <p:cNvSpPr txBox="1"/>
          <p:nvPr/>
        </p:nvSpPr>
        <p:spPr>
          <a:xfrm>
            <a:off x="6435090" y="2743200"/>
            <a:ext cx="2000250" cy="1200329"/>
          </a:xfrm>
          <a:prstGeom prst="rect">
            <a:avLst/>
          </a:prstGeom>
          <a:noFill/>
        </p:spPr>
        <p:txBody>
          <a:bodyPr wrap="square" rtlCol="0">
            <a:spAutoFit/>
          </a:bodyPr>
          <a:lstStyle/>
          <a:p>
            <a:r>
              <a:rPr lang="en-US" altLang="ja-JP" sz="1200" dirty="0"/>
              <a:t>Merge all of available AWS data at each site and then compute the monthly means by following the order for the </a:t>
            </a:r>
            <a:r>
              <a:rPr lang="en-US" altLang="ja-JP" sz="1200" dirty="0">
                <a:solidFill>
                  <a:srgbClr val="FF0000"/>
                </a:solidFill>
              </a:rPr>
              <a:t>READER</a:t>
            </a:r>
            <a:r>
              <a:rPr lang="en-US" altLang="ja-JP" sz="1200" dirty="0"/>
              <a:t> dataset.</a:t>
            </a:r>
            <a:endParaRPr kumimoji="1" lang="ja-JP" altLang="en-US" sz="1200"/>
          </a:p>
        </p:txBody>
      </p:sp>
      <p:sp>
        <p:nvSpPr>
          <p:cNvPr id="98" name="テキスト ボックス 97">
            <a:extLst>
              <a:ext uri="{FF2B5EF4-FFF2-40B4-BE49-F238E27FC236}">
                <a16:creationId xmlns:a16="http://schemas.microsoft.com/office/drawing/2014/main" id="{E83D5AB9-AC0C-5A77-8705-0122068BDCF2}"/>
              </a:ext>
            </a:extLst>
          </p:cNvPr>
          <p:cNvSpPr txBox="1"/>
          <p:nvPr/>
        </p:nvSpPr>
        <p:spPr>
          <a:xfrm>
            <a:off x="6457950" y="4080510"/>
            <a:ext cx="2011680" cy="2400657"/>
          </a:xfrm>
          <a:prstGeom prst="rect">
            <a:avLst/>
          </a:prstGeom>
          <a:noFill/>
        </p:spPr>
        <p:txBody>
          <a:bodyPr wrap="square" rtlCol="0">
            <a:spAutoFit/>
          </a:bodyPr>
          <a:lstStyle/>
          <a:p>
            <a:pPr marL="171450" indent="-171450">
              <a:spcAft>
                <a:spcPts val="1200"/>
              </a:spcAft>
              <a:buFont typeface="Arial" panose="020B0604020202020204" pitchFamily="34" charset="0"/>
              <a:buChar char="•"/>
            </a:pPr>
            <a:r>
              <a:rPr kumimoji="1" lang="en-US" altLang="ja-JP" sz="1200" dirty="0">
                <a:latin typeface="Helvetica" pitchFamily="2" charset="0"/>
              </a:rPr>
              <a:t>1. </a:t>
            </a:r>
            <a:r>
              <a:rPr lang="en-US" altLang="ja-JP" sz="1200" dirty="0">
                <a:latin typeface="Helvetica" pitchFamily="2" charset="0"/>
              </a:rPr>
              <a:t>Monthly means are based on 6-hourly data.</a:t>
            </a:r>
          </a:p>
          <a:p>
            <a:pPr marL="171450" indent="-171450">
              <a:spcAft>
                <a:spcPts val="1200"/>
              </a:spcAft>
              <a:buFont typeface="Arial" panose="020B0604020202020204" pitchFamily="34" charset="0"/>
              <a:buChar char="•"/>
            </a:pPr>
            <a:r>
              <a:rPr kumimoji="1" lang="en-US" altLang="ja-JP" sz="1200" dirty="0">
                <a:latin typeface="Helvetica" pitchFamily="2" charset="0"/>
              </a:rPr>
              <a:t>90% of the da</a:t>
            </a:r>
            <a:r>
              <a:rPr lang="en-US" altLang="ja-JP" sz="1200" dirty="0">
                <a:latin typeface="Helvetica" pitchFamily="2" charset="0"/>
              </a:rPr>
              <a:t>ta is available in each month.</a:t>
            </a:r>
          </a:p>
          <a:p>
            <a:pPr marL="171450" indent="-171450">
              <a:spcAft>
                <a:spcPts val="1200"/>
              </a:spcAft>
              <a:buFont typeface="Arial" panose="020B0604020202020204" pitchFamily="34" charset="0"/>
              <a:buChar char="•"/>
            </a:pPr>
            <a:r>
              <a:rPr kumimoji="1" lang="en-US" altLang="ja-JP" sz="1200" dirty="0">
                <a:latin typeface="Helvetica" pitchFamily="2" charset="0"/>
              </a:rPr>
              <a:t>No gaps</a:t>
            </a:r>
            <a:r>
              <a:rPr lang="en-US" altLang="ja-JP" sz="1200" dirty="0">
                <a:latin typeface="Helvetica" pitchFamily="2" charset="0"/>
              </a:rPr>
              <a:t> of more than two consecutive days.</a:t>
            </a:r>
          </a:p>
          <a:p>
            <a:pPr marL="171450" indent="-171450">
              <a:spcAft>
                <a:spcPts val="1200"/>
              </a:spcAft>
              <a:buFont typeface="Arial" panose="020B0604020202020204" pitchFamily="34" charset="0"/>
              <a:buChar char="•"/>
            </a:pPr>
            <a:r>
              <a:rPr kumimoji="1" lang="en-US" altLang="ja-JP" sz="1200" dirty="0">
                <a:latin typeface="Helvetica" pitchFamily="2" charset="0"/>
              </a:rPr>
              <a:t>No more than 50% of the missing values from one time per</a:t>
            </a:r>
            <a:r>
              <a:rPr lang="en-US" altLang="ja-JP" sz="1200" dirty="0">
                <a:latin typeface="Helvetica" pitchFamily="2" charset="0"/>
              </a:rPr>
              <a:t>iod ( 0600, 1200 UTC, </a:t>
            </a:r>
            <a:r>
              <a:rPr lang="en-US" altLang="ja-JP" sz="1200" dirty="0" err="1">
                <a:latin typeface="Helvetica" pitchFamily="2" charset="0"/>
              </a:rPr>
              <a:t>etc</a:t>
            </a:r>
            <a:r>
              <a:rPr lang="en-US" altLang="ja-JP" sz="1200" dirty="0">
                <a:latin typeface="Helvetica" pitchFamily="2" charset="0"/>
              </a:rPr>
              <a:t>).</a:t>
            </a:r>
            <a:endParaRPr kumimoji="1" lang="ja-JP" altLang="en-US" sz="1200">
              <a:latin typeface="Helvetica" pitchFamily="2" charset="0"/>
            </a:endParaRPr>
          </a:p>
        </p:txBody>
      </p:sp>
      <p:sp>
        <p:nvSpPr>
          <p:cNvPr id="99" name="テキスト ボックス 98">
            <a:extLst>
              <a:ext uri="{FF2B5EF4-FFF2-40B4-BE49-F238E27FC236}">
                <a16:creationId xmlns:a16="http://schemas.microsoft.com/office/drawing/2014/main" id="{B61B4027-B3AC-12BD-91F9-B6F4A9826656}"/>
              </a:ext>
            </a:extLst>
          </p:cNvPr>
          <p:cNvSpPr txBox="1"/>
          <p:nvPr/>
        </p:nvSpPr>
        <p:spPr>
          <a:xfrm>
            <a:off x="365760" y="6549390"/>
            <a:ext cx="8046720" cy="215444"/>
          </a:xfrm>
          <a:prstGeom prst="rect">
            <a:avLst/>
          </a:prstGeom>
          <a:noFill/>
        </p:spPr>
        <p:txBody>
          <a:bodyPr wrap="square" rtlCol="0">
            <a:spAutoFit/>
          </a:bodyPr>
          <a:lstStyle/>
          <a:p>
            <a:r>
              <a:rPr kumimoji="1" lang="en-US" altLang="ja-JP" sz="800" dirty="0"/>
              <a:t>https://</a:t>
            </a:r>
            <a:r>
              <a:rPr kumimoji="1" lang="en-US" altLang="ja-JP" sz="800" dirty="0" err="1"/>
              <a:t>www.climate.gov</a:t>
            </a:r>
            <a:r>
              <a:rPr kumimoji="1" lang="en-US" altLang="ja-JP" sz="800" dirty="0"/>
              <a:t>/maps-data/climate-data-primer/how-do-weather-observations-become-climate-data</a:t>
            </a:r>
            <a:endParaRPr kumimoji="1" lang="ja-JP" altLang="en-US" sz="800"/>
          </a:p>
        </p:txBody>
      </p:sp>
      <p:pic>
        <p:nvPicPr>
          <p:cNvPr id="101" name="図 100">
            <a:extLst>
              <a:ext uri="{FF2B5EF4-FFF2-40B4-BE49-F238E27FC236}">
                <a16:creationId xmlns:a16="http://schemas.microsoft.com/office/drawing/2014/main" id="{FC9DBF65-D121-07A3-C594-CB3EB8125D1A}"/>
              </a:ext>
            </a:extLst>
          </p:cNvPr>
          <p:cNvPicPr>
            <a:picLocks noChangeAspect="1"/>
          </p:cNvPicPr>
          <p:nvPr/>
        </p:nvPicPr>
        <p:blipFill>
          <a:blip r:embed="rId15"/>
          <a:stretch>
            <a:fillRect/>
          </a:stretch>
        </p:blipFill>
        <p:spPr>
          <a:xfrm>
            <a:off x="2602230" y="4869180"/>
            <a:ext cx="1535430" cy="1535430"/>
          </a:xfrm>
          <a:prstGeom prst="rect">
            <a:avLst/>
          </a:prstGeom>
        </p:spPr>
      </p:pic>
    </p:spTree>
    <p:extLst>
      <p:ext uri="{BB962C8B-B14F-4D97-AF65-F5344CB8AC3E}">
        <p14:creationId xmlns:p14="http://schemas.microsoft.com/office/powerpoint/2010/main" val="3654945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9">
            <a:extLst>
              <a:ext uri="{FF2B5EF4-FFF2-40B4-BE49-F238E27FC236}">
                <a16:creationId xmlns:a16="http://schemas.microsoft.com/office/drawing/2014/main" id="{A5E80D3A-6902-3043-8A04-3620593DE578}"/>
              </a:ext>
            </a:extLst>
          </p:cNvPr>
          <p:cNvSpPr txBox="1">
            <a:spLocks noChangeArrowheads="1"/>
          </p:cNvSpPr>
          <p:nvPr/>
        </p:nvSpPr>
        <p:spPr bwMode="auto">
          <a:xfrm>
            <a:off x="0" y="0"/>
            <a:ext cx="9144000" cy="336502"/>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endParaRPr lang="en-US" altLang="ja-JP" sz="2800" b="1" baseline="-25000" dirty="0">
              <a:solidFill>
                <a:schemeClr val="bg1"/>
              </a:solidFill>
              <a:latin typeface="+mn-ea"/>
              <a:cs typeface="Helvetica" charset="0"/>
            </a:endParaRPr>
          </a:p>
        </p:txBody>
      </p:sp>
      <p:sp>
        <p:nvSpPr>
          <p:cNvPr id="44" name="Text Box 59">
            <a:extLst>
              <a:ext uri="{FF2B5EF4-FFF2-40B4-BE49-F238E27FC236}">
                <a16:creationId xmlns:a16="http://schemas.microsoft.com/office/drawing/2014/main" id="{B62E51AF-F8FC-7740-9F81-54398C449982}"/>
              </a:ext>
            </a:extLst>
          </p:cNvPr>
          <p:cNvSpPr txBox="1">
            <a:spLocks noChangeArrowheads="1"/>
          </p:cNvSpPr>
          <p:nvPr/>
        </p:nvSpPr>
        <p:spPr bwMode="auto">
          <a:xfrm>
            <a:off x="0" y="144046"/>
            <a:ext cx="9144000" cy="458587"/>
          </a:xfrm>
          <a:prstGeom prst="rect">
            <a:avLst/>
          </a:prstGeom>
          <a:solidFill>
            <a:srgbClr val="000090"/>
          </a:solidFill>
          <a:ln w="9525">
            <a:solidFill>
              <a:srgbClr val="000090"/>
            </a:solidFill>
            <a:miter lim="800000"/>
            <a:headEnd/>
            <a:tailEnd/>
          </a:ln>
        </p:spPr>
        <p:txBody>
          <a:bodyPr>
            <a:prstTxWarp prst="textNoShape">
              <a:avLst/>
            </a:prstTxWarp>
            <a:spAutoFit/>
          </a:bodyPr>
          <a:lstStyle/>
          <a:p>
            <a:pPr marL="457200" indent="-457200" algn="ctr" fontAlgn="ctr">
              <a:lnSpc>
                <a:spcPct val="80000"/>
              </a:lnSpc>
              <a:spcBef>
                <a:spcPts val="600"/>
              </a:spcBef>
              <a:spcAft>
                <a:spcPts val="600"/>
              </a:spcAft>
            </a:pPr>
            <a:r>
              <a:rPr lang="en-US" altLang="ja-JP" sz="2800" b="1" dirty="0">
                <a:solidFill>
                  <a:schemeClr val="bg1"/>
                </a:solidFill>
                <a:latin typeface="Helvetica" pitchFamily="2" charset="0"/>
                <a:ea typeface="+mj-ea"/>
                <a:cs typeface="Helvetica" charset="0"/>
              </a:rPr>
              <a:t>Systematic errors for UW-AWS at RLS</a:t>
            </a:r>
            <a:endParaRPr lang="en-US" altLang="ja-JP" sz="2800" b="1" baseline="-25000" dirty="0">
              <a:solidFill>
                <a:schemeClr val="bg1"/>
              </a:solidFill>
              <a:latin typeface="Helvetica" pitchFamily="2" charset="0"/>
              <a:ea typeface="+mj-ea"/>
              <a:cs typeface="Helvetica" charset="0"/>
            </a:endParaRPr>
          </a:p>
        </p:txBody>
      </p:sp>
      <p:sp>
        <p:nvSpPr>
          <p:cNvPr id="113" name="スライド番号プレースホルダー 7">
            <a:extLst>
              <a:ext uri="{FF2B5EF4-FFF2-40B4-BE49-F238E27FC236}">
                <a16:creationId xmlns:a16="http://schemas.microsoft.com/office/drawing/2014/main" id="{A181B60F-DF7E-2541-B32F-1541E6C9019C}"/>
              </a:ext>
            </a:extLst>
          </p:cNvPr>
          <p:cNvSpPr txBox="1">
            <a:spLocks/>
          </p:cNvSpPr>
          <p:nvPr/>
        </p:nvSpPr>
        <p:spPr>
          <a:xfrm>
            <a:off x="7086600" y="6492875"/>
            <a:ext cx="20574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651CBA4B-8EF1-4CE3-88F4-A830C22E5549}" type="slidenum">
              <a:rPr lang="ja-JP" altLang="en-US" sz="1200" smtClean="0"/>
              <a:pPr algn="r"/>
              <a:t>9</a:t>
            </a:fld>
            <a:endParaRPr lang="ja-JP" altLang="en-US" sz="1200"/>
          </a:p>
        </p:txBody>
      </p:sp>
      <p:pic>
        <p:nvPicPr>
          <p:cNvPr id="9" name="図 8">
            <a:extLst>
              <a:ext uri="{FF2B5EF4-FFF2-40B4-BE49-F238E27FC236}">
                <a16:creationId xmlns:a16="http://schemas.microsoft.com/office/drawing/2014/main" id="{D5BDE704-0279-967D-89B6-FCDA73AAD017}"/>
              </a:ext>
            </a:extLst>
          </p:cNvPr>
          <p:cNvPicPr>
            <a:picLocks noChangeAspect="1"/>
          </p:cNvPicPr>
          <p:nvPr/>
        </p:nvPicPr>
        <p:blipFill>
          <a:blip r:embed="rId3"/>
          <a:stretch>
            <a:fillRect/>
          </a:stretch>
        </p:blipFill>
        <p:spPr>
          <a:xfrm>
            <a:off x="253895" y="5434898"/>
            <a:ext cx="780821" cy="1008872"/>
          </a:xfrm>
          <a:prstGeom prst="rect">
            <a:avLst/>
          </a:prstGeom>
        </p:spPr>
      </p:pic>
      <p:pic>
        <p:nvPicPr>
          <p:cNvPr id="12" name="図 11">
            <a:extLst>
              <a:ext uri="{FF2B5EF4-FFF2-40B4-BE49-F238E27FC236}">
                <a16:creationId xmlns:a16="http://schemas.microsoft.com/office/drawing/2014/main" id="{BE0CECA5-1FFD-4CD9-6691-A75D357B07D8}"/>
              </a:ext>
            </a:extLst>
          </p:cNvPr>
          <p:cNvPicPr>
            <a:picLocks noChangeAspect="1"/>
          </p:cNvPicPr>
          <p:nvPr/>
        </p:nvPicPr>
        <p:blipFill>
          <a:blip r:embed="rId4"/>
          <a:stretch>
            <a:fillRect/>
          </a:stretch>
        </p:blipFill>
        <p:spPr>
          <a:xfrm>
            <a:off x="272648" y="3120760"/>
            <a:ext cx="725973" cy="1089515"/>
          </a:xfrm>
          <a:prstGeom prst="rect">
            <a:avLst/>
          </a:prstGeom>
        </p:spPr>
      </p:pic>
      <p:pic>
        <p:nvPicPr>
          <p:cNvPr id="13" name="Picture 2">
            <a:extLst>
              <a:ext uri="{FF2B5EF4-FFF2-40B4-BE49-F238E27FC236}">
                <a16:creationId xmlns:a16="http://schemas.microsoft.com/office/drawing/2014/main" id="{CA6F41A8-73AF-8D9F-134F-C8C52500DC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333" t="19405" r="30421" b="371"/>
          <a:stretch/>
        </p:blipFill>
        <p:spPr bwMode="auto">
          <a:xfrm>
            <a:off x="251789" y="4257117"/>
            <a:ext cx="782928" cy="110032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a:extLst>
              <a:ext uri="{FF2B5EF4-FFF2-40B4-BE49-F238E27FC236}">
                <a16:creationId xmlns:a16="http://schemas.microsoft.com/office/drawing/2014/main" id="{659329A8-6643-1EC9-63CB-422454D0615C}"/>
              </a:ext>
            </a:extLst>
          </p:cNvPr>
          <p:cNvGrpSpPr/>
          <p:nvPr/>
        </p:nvGrpSpPr>
        <p:grpSpPr>
          <a:xfrm>
            <a:off x="1112453" y="3030488"/>
            <a:ext cx="6900579" cy="3562818"/>
            <a:chOff x="402590" y="3355340"/>
            <a:chExt cx="5778500" cy="3073400"/>
          </a:xfrm>
        </p:grpSpPr>
        <p:pic>
          <p:nvPicPr>
            <p:cNvPr id="3" name="図 2">
              <a:extLst>
                <a:ext uri="{FF2B5EF4-FFF2-40B4-BE49-F238E27FC236}">
                  <a16:creationId xmlns:a16="http://schemas.microsoft.com/office/drawing/2014/main" id="{C2E5EE58-7DDD-E6F3-7090-209862001CB4}"/>
                </a:ext>
              </a:extLst>
            </p:cNvPr>
            <p:cNvPicPr>
              <a:picLocks noChangeAspect="1"/>
            </p:cNvPicPr>
            <p:nvPr/>
          </p:nvPicPr>
          <p:blipFill>
            <a:blip r:embed="rId6"/>
            <a:stretch>
              <a:fillRect/>
            </a:stretch>
          </p:blipFill>
          <p:spPr>
            <a:xfrm>
              <a:off x="402590" y="3355340"/>
              <a:ext cx="5778500" cy="3073400"/>
            </a:xfrm>
            <a:prstGeom prst="rect">
              <a:avLst/>
            </a:prstGeom>
          </p:spPr>
        </p:pic>
        <p:sp>
          <p:nvSpPr>
            <p:cNvPr id="16" name="正方形/長方形 15">
              <a:extLst>
                <a:ext uri="{FF2B5EF4-FFF2-40B4-BE49-F238E27FC236}">
                  <a16:creationId xmlns:a16="http://schemas.microsoft.com/office/drawing/2014/main" id="{CC0C32F5-FA33-B6DD-6309-01A17765DC38}"/>
                </a:ext>
              </a:extLst>
            </p:cNvPr>
            <p:cNvSpPr/>
            <p:nvPr/>
          </p:nvSpPr>
          <p:spPr>
            <a:xfrm>
              <a:off x="925830" y="3360420"/>
              <a:ext cx="457200" cy="1828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グループ化 25">
            <a:extLst>
              <a:ext uri="{FF2B5EF4-FFF2-40B4-BE49-F238E27FC236}">
                <a16:creationId xmlns:a16="http://schemas.microsoft.com/office/drawing/2014/main" id="{C4E561DA-61DE-C533-4C93-2983D02DE307}"/>
              </a:ext>
            </a:extLst>
          </p:cNvPr>
          <p:cNvGrpSpPr/>
          <p:nvPr/>
        </p:nvGrpSpPr>
        <p:grpSpPr>
          <a:xfrm>
            <a:off x="631373" y="1027697"/>
            <a:ext cx="7585278" cy="1931852"/>
            <a:chOff x="450899" y="919413"/>
            <a:chExt cx="7585278" cy="1931852"/>
          </a:xfrm>
        </p:grpSpPr>
        <p:pic>
          <p:nvPicPr>
            <p:cNvPr id="7" name="図 6">
              <a:extLst>
                <a:ext uri="{FF2B5EF4-FFF2-40B4-BE49-F238E27FC236}">
                  <a16:creationId xmlns:a16="http://schemas.microsoft.com/office/drawing/2014/main" id="{E1C91F5C-D053-06E8-DE56-B68A5453B5D9}"/>
                </a:ext>
              </a:extLst>
            </p:cNvPr>
            <p:cNvPicPr>
              <a:picLocks noChangeAspect="1"/>
            </p:cNvPicPr>
            <p:nvPr/>
          </p:nvPicPr>
          <p:blipFill>
            <a:blip r:embed="rId7"/>
            <a:stretch>
              <a:fillRect/>
            </a:stretch>
          </p:blipFill>
          <p:spPr>
            <a:xfrm rot="5400000">
              <a:off x="3462920" y="-1471833"/>
              <a:ext cx="1546451" cy="6931739"/>
            </a:xfrm>
            <a:prstGeom prst="rect">
              <a:avLst/>
            </a:prstGeom>
          </p:spPr>
        </p:pic>
        <p:sp>
          <p:nvSpPr>
            <p:cNvPr id="18" name="テキスト ボックス 17">
              <a:extLst>
                <a:ext uri="{FF2B5EF4-FFF2-40B4-BE49-F238E27FC236}">
                  <a16:creationId xmlns:a16="http://schemas.microsoft.com/office/drawing/2014/main" id="{6693D2C5-4AF1-FE79-62C9-FB23E2EEBADC}"/>
                </a:ext>
              </a:extLst>
            </p:cNvPr>
            <p:cNvSpPr txBox="1"/>
            <p:nvPr/>
          </p:nvSpPr>
          <p:spPr>
            <a:xfrm>
              <a:off x="957312" y="919413"/>
              <a:ext cx="3265772" cy="369332"/>
            </a:xfrm>
            <a:prstGeom prst="rect">
              <a:avLst/>
            </a:prstGeom>
            <a:noFill/>
          </p:spPr>
          <p:txBody>
            <a:bodyPr wrap="square" rtlCol="0">
              <a:spAutoFit/>
            </a:bodyPr>
            <a:lstStyle/>
            <a:p>
              <a:r>
                <a:rPr kumimoji="1" lang="en-US" altLang="ja-JP" dirty="0"/>
                <a:t>Relay Station (Monthly raw)</a:t>
              </a:r>
              <a:endParaRPr kumimoji="1" lang="ja-JP" altLang="en-US"/>
            </a:p>
          </p:txBody>
        </p:sp>
        <p:sp>
          <p:nvSpPr>
            <p:cNvPr id="20" name="テキスト ボックス 19">
              <a:extLst>
                <a:ext uri="{FF2B5EF4-FFF2-40B4-BE49-F238E27FC236}">
                  <a16:creationId xmlns:a16="http://schemas.microsoft.com/office/drawing/2014/main" id="{FA5985CD-FF48-36D1-FF83-7F7C27D3737F}"/>
                </a:ext>
              </a:extLst>
            </p:cNvPr>
            <p:cNvSpPr txBox="1"/>
            <p:nvPr/>
          </p:nvSpPr>
          <p:spPr>
            <a:xfrm rot="16200000">
              <a:off x="135266" y="1412514"/>
              <a:ext cx="939043" cy="307777"/>
            </a:xfrm>
            <a:prstGeom prst="rect">
              <a:avLst/>
            </a:prstGeom>
            <a:noFill/>
          </p:spPr>
          <p:txBody>
            <a:bodyPr wrap="square" rtlCol="0">
              <a:spAutoFit/>
            </a:bodyPr>
            <a:lstStyle/>
            <a:p>
              <a:r>
                <a:rPr kumimoji="1" lang="en-US" altLang="ja-JP" sz="1400" dirty="0"/>
                <a:t>UW-AWS</a:t>
              </a:r>
              <a:endParaRPr kumimoji="1" lang="ja-JP" altLang="en-US" sz="1400"/>
            </a:p>
          </p:txBody>
        </p:sp>
        <p:sp>
          <p:nvSpPr>
            <p:cNvPr id="21" name="テキスト ボックス 20">
              <a:extLst>
                <a:ext uri="{FF2B5EF4-FFF2-40B4-BE49-F238E27FC236}">
                  <a16:creationId xmlns:a16="http://schemas.microsoft.com/office/drawing/2014/main" id="{C43978C5-AE3B-ED05-7398-B9EF47981C58}"/>
                </a:ext>
              </a:extLst>
            </p:cNvPr>
            <p:cNvSpPr txBox="1"/>
            <p:nvPr/>
          </p:nvSpPr>
          <p:spPr>
            <a:xfrm rot="16200000">
              <a:off x="7302276" y="2117363"/>
              <a:ext cx="1160026" cy="307777"/>
            </a:xfrm>
            <a:prstGeom prst="rect">
              <a:avLst/>
            </a:prstGeom>
            <a:noFill/>
          </p:spPr>
          <p:txBody>
            <a:bodyPr wrap="square" rtlCol="0">
              <a:spAutoFit/>
            </a:bodyPr>
            <a:lstStyle/>
            <a:p>
              <a:r>
                <a:rPr lang="en-US" altLang="ja-JP" sz="1400" dirty="0"/>
                <a:t>JARE</a:t>
              </a:r>
              <a:r>
                <a:rPr kumimoji="1" lang="en-US" altLang="ja-JP" sz="1400" dirty="0"/>
                <a:t>-AWS</a:t>
              </a:r>
              <a:endParaRPr kumimoji="1" lang="ja-JP" altLang="en-US" sz="1400"/>
            </a:p>
          </p:txBody>
        </p:sp>
      </p:grpSp>
      <p:sp>
        <p:nvSpPr>
          <p:cNvPr id="27" name="テキスト ボックス 26">
            <a:extLst>
              <a:ext uri="{FF2B5EF4-FFF2-40B4-BE49-F238E27FC236}">
                <a16:creationId xmlns:a16="http://schemas.microsoft.com/office/drawing/2014/main" id="{5F961A9D-CA77-D4B7-9204-A8A743226C2C}"/>
              </a:ext>
            </a:extLst>
          </p:cNvPr>
          <p:cNvSpPr txBox="1"/>
          <p:nvPr/>
        </p:nvSpPr>
        <p:spPr>
          <a:xfrm>
            <a:off x="2812982" y="2934502"/>
            <a:ext cx="1613435" cy="400110"/>
          </a:xfrm>
          <a:prstGeom prst="rect">
            <a:avLst/>
          </a:prstGeom>
          <a:noFill/>
        </p:spPr>
        <p:txBody>
          <a:bodyPr wrap="square" rtlCol="0">
            <a:spAutoFit/>
          </a:bodyPr>
          <a:lstStyle/>
          <a:p>
            <a:r>
              <a:rPr kumimoji="1" lang="en-US" altLang="ja-JP" sz="2000" dirty="0"/>
              <a:t>UW- CMOS</a:t>
            </a:r>
            <a:endParaRPr kumimoji="1" lang="ja-JP" altLang="en-US" sz="2000"/>
          </a:p>
        </p:txBody>
      </p:sp>
      <p:sp>
        <p:nvSpPr>
          <p:cNvPr id="28" name="テキスト ボックス 27">
            <a:extLst>
              <a:ext uri="{FF2B5EF4-FFF2-40B4-BE49-F238E27FC236}">
                <a16:creationId xmlns:a16="http://schemas.microsoft.com/office/drawing/2014/main" id="{8482F890-06B5-8D92-A7A9-F977DC28AF52}"/>
              </a:ext>
            </a:extLst>
          </p:cNvPr>
          <p:cNvSpPr txBox="1"/>
          <p:nvPr/>
        </p:nvSpPr>
        <p:spPr>
          <a:xfrm>
            <a:off x="6403407" y="2916054"/>
            <a:ext cx="1613435" cy="400110"/>
          </a:xfrm>
          <a:prstGeom prst="rect">
            <a:avLst/>
          </a:prstGeom>
          <a:noFill/>
        </p:spPr>
        <p:txBody>
          <a:bodyPr wrap="square" rtlCol="0">
            <a:spAutoFit/>
          </a:bodyPr>
          <a:lstStyle/>
          <a:p>
            <a:r>
              <a:rPr kumimoji="1" lang="en-US" altLang="ja-JP" sz="2000" dirty="0"/>
              <a:t>UW- NIPR</a:t>
            </a:r>
            <a:endParaRPr kumimoji="1" lang="ja-JP" altLang="en-US" sz="2000"/>
          </a:p>
        </p:txBody>
      </p:sp>
      <p:sp>
        <p:nvSpPr>
          <p:cNvPr id="32" name="正方形/長方形 31">
            <a:extLst>
              <a:ext uri="{FF2B5EF4-FFF2-40B4-BE49-F238E27FC236}">
                <a16:creationId xmlns:a16="http://schemas.microsoft.com/office/drawing/2014/main" id="{0FDCED82-8777-A4F1-69A4-2DD8DEC50222}"/>
              </a:ext>
            </a:extLst>
          </p:cNvPr>
          <p:cNvSpPr/>
          <p:nvPr/>
        </p:nvSpPr>
        <p:spPr>
          <a:xfrm>
            <a:off x="308610" y="3989672"/>
            <a:ext cx="320040" cy="194310"/>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6CA92354-EF61-765E-B684-CC3EB881156F}"/>
              </a:ext>
            </a:extLst>
          </p:cNvPr>
          <p:cNvSpPr/>
          <p:nvPr/>
        </p:nvSpPr>
        <p:spPr>
          <a:xfrm>
            <a:off x="292568" y="5128659"/>
            <a:ext cx="549642" cy="201329"/>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C01EF03C-8E88-1868-CBB0-284EDC67D994}"/>
              </a:ext>
            </a:extLst>
          </p:cNvPr>
          <p:cNvSpPr/>
          <p:nvPr/>
        </p:nvSpPr>
        <p:spPr>
          <a:xfrm>
            <a:off x="276525" y="6207492"/>
            <a:ext cx="549642" cy="201329"/>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B066C93F-2256-CA42-E6A8-F5EAC1C68876}"/>
              </a:ext>
            </a:extLst>
          </p:cNvPr>
          <p:cNvSpPr txBox="1"/>
          <p:nvPr/>
        </p:nvSpPr>
        <p:spPr>
          <a:xfrm>
            <a:off x="240030" y="3931920"/>
            <a:ext cx="594360" cy="307777"/>
          </a:xfrm>
          <a:prstGeom prst="rect">
            <a:avLst/>
          </a:prstGeom>
          <a:noFill/>
        </p:spPr>
        <p:txBody>
          <a:bodyPr wrap="square" rtlCol="0">
            <a:spAutoFit/>
          </a:bodyPr>
          <a:lstStyle/>
          <a:p>
            <a:r>
              <a:rPr kumimoji="1" lang="en-US" altLang="ja-JP" sz="1400" dirty="0">
                <a:solidFill>
                  <a:srgbClr val="0070C0"/>
                </a:solidFill>
              </a:rPr>
              <a:t>UW</a:t>
            </a:r>
            <a:endParaRPr kumimoji="1" lang="ja-JP" altLang="en-US" sz="1400">
              <a:solidFill>
                <a:srgbClr val="0070C0"/>
              </a:solidFill>
            </a:endParaRPr>
          </a:p>
        </p:txBody>
      </p:sp>
      <p:sp>
        <p:nvSpPr>
          <p:cNvPr id="30" name="テキスト ボックス 29">
            <a:extLst>
              <a:ext uri="{FF2B5EF4-FFF2-40B4-BE49-F238E27FC236}">
                <a16:creationId xmlns:a16="http://schemas.microsoft.com/office/drawing/2014/main" id="{2BD765EA-F9C5-8E96-0335-BA0D6DD11C5C}"/>
              </a:ext>
            </a:extLst>
          </p:cNvPr>
          <p:cNvSpPr txBox="1"/>
          <p:nvPr/>
        </p:nvSpPr>
        <p:spPr>
          <a:xfrm>
            <a:off x="209550" y="5090160"/>
            <a:ext cx="819150" cy="307777"/>
          </a:xfrm>
          <a:prstGeom prst="rect">
            <a:avLst/>
          </a:prstGeom>
          <a:noFill/>
        </p:spPr>
        <p:txBody>
          <a:bodyPr wrap="square" rtlCol="0">
            <a:spAutoFit/>
          </a:bodyPr>
          <a:lstStyle/>
          <a:p>
            <a:r>
              <a:rPr lang="en-US" altLang="ja-JP" sz="1400" dirty="0">
                <a:solidFill>
                  <a:srgbClr val="FFC000"/>
                </a:solidFill>
              </a:rPr>
              <a:t>CMOS</a:t>
            </a:r>
            <a:endParaRPr kumimoji="1" lang="ja-JP" altLang="en-US" sz="1400">
              <a:solidFill>
                <a:srgbClr val="FFC000"/>
              </a:solidFill>
            </a:endParaRPr>
          </a:p>
        </p:txBody>
      </p:sp>
      <p:sp>
        <p:nvSpPr>
          <p:cNvPr id="31" name="テキスト ボックス 30">
            <a:extLst>
              <a:ext uri="{FF2B5EF4-FFF2-40B4-BE49-F238E27FC236}">
                <a16:creationId xmlns:a16="http://schemas.microsoft.com/office/drawing/2014/main" id="{B3F01A2E-DCCA-A4CA-8F1C-037C21698938}"/>
              </a:ext>
            </a:extLst>
          </p:cNvPr>
          <p:cNvSpPr txBox="1"/>
          <p:nvPr/>
        </p:nvSpPr>
        <p:spPr>
          <a:xfrm>
            <a:off x="224790" y="6156960"/>
            <a:ext cx="819150" cy="307777"/>
          </a:xfrm>
          <a:prstGeom prst="rect">
            <a:avLst/>
          </a:prstGeom>
          <a:noFill/>
        </p:spPr>
        <p:txBody>
          <a:bodyPr wrap="square" rtlCol="0">
            <a:spAutoFit/>
          </a:bodyPr>
          <a:lstStyle/>
          <a:p>
            <a:r>
              <a:rPr lang="en-US" altLang="ja-JP" sz="1400" dirty="0">
                <a:solidFill>
                  <a:srgbClr val="00B050"/>
                </a:solidFill>
              </a:rPr>
              <a:t>NIPR</a:t>
            </a:r>
            <a:endParaRPr kumimoji="1" lang="ja-JP" altLang="en-US" sz="1400">
              <a:solidFill>
                <a:srgbClr val="00B050"/>
              </a:solidFill>
            </a:endParaRPr>
          </a:p>
        </p:txBody>
      </p:sp>
      <p:sp>
        <p:nvSpPr>
          <p:cNvPr id="35" name="正方形/長方形 34">
            <a:extLst>
              <a:ext uri="{FF2B5EF4-FFF2-40B4-BE49-F238E27FC236}">
                <a16:creationId xmlns:a16="http://schemas.microsoft.com/office/drawing/2014/main" id="{5FA33FAA-AED4-206A-9776-8E2D4ABD06FA}"/>
              </a:ext>
            </a:extLst>
          </p:cNvPr>
          <p:cNvSpPr/>
          <p:nvPr/>
        </p:nvSpPr>
        <p:spPr>
          <a:xfrm>
            <a:off x="1624263" y="1371600"/>
            <a:ext cx="2310063" cy="129941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B7DA552-C80B-07AE-D029-719A3217F246}"/>
              </a:ext>
            </a:extLst>
          </p:cNvPr>
          <p:cNvSpPr/>
          <p:nvPr/>
        </p:nvSpPr>
        <p:spPr>
          <a:xfrm>
            <a:off x="6725653" y="1367589"/>
            <a:ext cx="898357" cy="129941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コネクタ 37">
            <a:extLst>
              <a:ext uri="{FF2B5EF4-FFF2-40B4-BE49-F238E27FC236}">
                <a16:creationId xmlns:a16="http://schemas.microsoft.com/office/drawing/2014/main" id="{EBE244E1-8D12-4ECD-0164-5832D6B85259}"/>
              </a:ext>
            </a:extLst>
          </p:cNvPr>
          <p:cNvCxnSpPr/>
          <p:nvPr/>
        </p:nvCxnSpPr>
        <p:spPr>
          <a:xfrm>
            <a:off x="1611630" y="2651760"/>
            <a:ext cx="102870" cy="6400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22ABF6B3-D611-03F2-017C-6A1831BCCC2D}"/>
              </a:ext>
            </a:extLst>
          </p:cNvPr>
          <p:cNvCxnSpPr>
            <a:cxnSpLocks/>
          </p:cNvCxnSpPr>
          <p:nvPr/>
        </p:nvCxnSpPr>
        <p:spPr>
          <a:xfrm>
            <a:off x="3929714" y="2683844"/>
            <a:ext cx="534002" cy="6609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B8F4C77E-F899-3A2C-8474-BDD0CC1A1E86}"/>
              </a:ext>
            </a:extLst>
          </p:cNvPr>
          <p:cNvCxnSpPr>
            <a:cxnSpLocks/>
          </p:cNvCxnSpPr>
          <p:nvPr/>
        </p:nvCxnSpPr>
        <p:spPr>
          <a:xfrm>
            <a:off x="7643462" y="2679834"/>
            <a:ext cx="201127" cy="6529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F091CEDA-4195-DC59-9BF2-CF5D0E2B7580}"/>
              </a:ext>
            </a:extLst>
          </p:cNvPr>
          <p:cNvCxnSpPr>
            <a:cxnSpLocks/>
          </p:cNvCxnSpPr>
          <p:nvPr/>
        </p:nvCxnSpPr>
        <p:spPr>
          <a:xfrm flipH="1">
            <a:off x="5137484" y="2671813"/>
            <a:ext cx="1571525" cy="6368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2AA96181-F947-C3D0-3E18-0D4EB711BFF1}"/>
              </a:ext>
            </a:extLst>
          </p:cNvPr>
          <p:cNvSpPr txBox="1"/>
          <p:nvPr/>
        </p:nvSpPr>
        <p:spPr>
          <a:xfrm>
            <a:off x="1828800" y="3356811"/>
            <a:ext cx="2310063" cy="830997"/>
          </a:xfrm>
          <a:prstGeom prst="rect">
            <a:avLst/>
          </a:prstGeom>
          <a:noFill/>
        </p:spPr>
        <p:txBody>
          <a:bodyPr wrap="square" rtlCol="0">
            <a:spAutoFit/>
          </a:bodyPr>
          <a:lstStyle/>
          <a:p>
            <a:r>
              <a:rPr lang="en-US" altLang="ja-JP" sz="1600" dirty="0">
                <a:latin typeface="Helvetica" pitchFamily="2" charset="0"/>
              </a:rPr>
              <a:t>The UW-AWS is cooler -2.0</a:t>
            </a:r>
            <a:r>
              <a:rPr lang="ja-JP" altLang="en-US" sz="1600">
                <a:latin typeface="Helvetica" pitchFamily="2" charset="0"/>
              </a:rPr>
              <a:t>℃</a:t>
            </a:r>
            <a:r>
              <a:rPr lang="en-US" altLang="ja-JP" sz="1600" dirty="0">
                <a:latin typeface="Helvetica" pitchFamily="2" charset="0"/>
              </a:rPr>
              <a:t> than the CMOS-AWS.</a:t>
            </a:r>
            <a:endParaRPr kumimoji="1" lang="ja-JP" altLang="en-US" sz="1600">
              <a:latin typeface="Helvetica" pitchFamily="2" charset="0"/>
            </a:endParaRPr>
          </a:p>
        </p:txBody>
      </p:sp>
      <p:sp>
        <p:nvSpPr>
          <p:cNvPr id="49" name="テキスト ボックス 48">
            <a:extLst>
              <a:ext uri="{FF2B5EF4-FFF2-40B4-BE49-F238E27FC236}">
                <a16:creationId xmlns:a16="http://schemas.microsoft.com/office/drawing/2014/main" id="{58564C11-3A6F-230B-1034-0706988D068E}"/>
              </a:ext>
            </a:extLst>
          </p:cNvPr>
          <p:cNvSpPr txBox="1"/>
          <p:nvPr/>
        </p:nvSpPr>
        <p:spPr>
          <a:xfrm>
            <a:off x="5181600" y="3352801"/>
            <a:ext cx="2735179" cy="584775"/>
          </a:xfrm>
          <a:prstGeom prst="rect">
            <a:avLst/>
          </a:prstGeom>
          <a:noFill/>
        </p:spPr>
        <p:txBody>
          <a:bodyPr wrap="square" rtlCol="0">
            <a:spAutoFit/>
          </a:bodyPr>
          <a:lstStyle/>
          <a:p>
            <a:r>
              <a:rPr lang="en-US" altLang="ja-JP" sz="1600" dirty="0">
                <a:latin typeface="Helvetica" pitchFamily="2" charset="0"/>
              </a:rPr>
              <a:t>READER shows warm bias in summer observations.</a:t>
            </a:r>
            <a:endParaRPr kumimoji="1" lang="ja-JP" altLang="en-US" sz="1600">
              <a:latin typeface="Helvetica" pitchFamily="2" charset="0"/>
            </a:endParaRPr>
          </a:p>
        </p:txBody>
      </p:sp>
      <p:sp>
        <p:nvSpPr>
          <p:cNvPr id="50" name="正方形/長方形 49">
            <a:extLst>
              <a:ext uri="{FF2B5EF4-FFF2-40B4-BE49-F238E27FC236}">
                <a16:creationId xmlns:a16="http://schemas.microsoft.com/office/drawing/2014/main" id="{BED26413-D5EE-CEAC-7724-3D2E0C8EDD5A}"/>
              </a:ext>
            </a:extLst>
          </p:cNvPr>
          <p:cNvSpPr/>
          <p:nvPr/>
        </p:nvSpPr>
        <p:spPr>
          <a:xfrm>
            <a:off x="1893169" y="5775157"/>
            <a:ext cx="116105" cy="104073"/>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437AB70C-07BE-B4DC-7DA7-825B36CB3B89}"/>
              </a:ext>
            </a:extLst>
          </p:cNvPr>
          <p:cNvSpPr txBox="1"/>
          <p:nvPr/>
        </p:nvSpPr>
        <p:spPr>
          <a:xfrm>
            <a:off x="1985211" y="5618747"/>
            <a:ext cx="1155032" cy="369332"/>
          </a:xfrm>
          <a:prstGeom prst="rect">
            <a:avLst/>
          </a:prstGeom>
          <a:noFill/>
        </p:spPr>
        <p:txBody>
          <a:bodyPr wrap="square" rtlCol="0">
            <a:spAutoFit/>
          </a:bodyPr>
          <a:lstStyle/>
          <a:p>
            <a:r>
              <a:rPr kumimoji="1" lang="en-US" altLang="ja-JP" dirty="0">
                <a:solidFill>
                  <a:srgbClr val="FF0000"/>
                </a:solidFill>
              </a:rPr>
              <a:t>READER</a:t>
            </a:r>
            <a:endParaRPr kumimoji="1" lang="ja-JP" altLang="en-US">
              <a:solidFill>
                <a:srgbClr val="FF0000"/>
              </a:solidFill>
            </a:endParaRPr>
          </a:p>
        </p:txBody>
      </p:sp>
      <p:sp>
        <p:nvSpPr>
          <p:cNvPr id="52" name="テキスト ボックス 51">
            <a:extLst>
              <a:ext uri="{FF2B5EF4-FFF2-40B4-BE49-F238E27FC236}">
                <a16:creationId xmlns:a16="http://schemas.microsoft.com/office/drawing/2014/main" id="{1C78E022-F942-B2C9-D99F-79BAED8A0FE8}"/>
              </a:ext>
            </a:extLst>
          </p:cNvPr>
          <p:cNvSpPr txBox="1"/>
          <p:nvPr/>
        </p:nvSpPr>
        <p:spPr>
          <a:xfrm>
            <a:off x="1696454" y="3007896"/>
            <a:ext cx="1046748" cy="307777"/>
          </a:xfrm>
          <a:prstGeom prst="rect">
            <a:avLst/>
          </a:prstGeom>
          <a:noFill/>
        </p:spPr>
        <p:txBody>
          <a:bodyPr wrap="square" rtlCol="0">
            <a:spAutoFit/>
          </a:bodyPr>
          <a:lstStyle/>
          <a:p>
            <a:r>
              <a:rPr kumimoji="1" lang="en-US" altLang="ja-JP" sz="1400" dirty="0"/>
              <a:t>Daily plot</a:t>
            </a:r>
            <a:endParaRPr kumimoji="1" lang="ja-JP" altLang="en-US" sz="1400"/>
          </a:p>
        </p:txBody>
      </p:sp>
    </p:spTree>
    <p:extLst>
      <p:ext uri="{BB962C8B-B14F-4D97-AF65-F5344CB8AC3E}">
        <p14:creationId xmlns:p14="http://schemas.microsoft.com/office/powerpoint/2010/main" val="122442361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18189</TotalTime>
  <Words>1971</Words>
  <Application>Microsoft Macintosh PowerPoint</Application>
  <PresentationFormat>画面に合わせる (4:3)</PresentationFormat>
  <Paragraphs>347</Paragraphs>
  <Slides>19</Slides>
  <Notes>19</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メイリオ</vt:lpstr>
      <vt:lpstr>游ゴシック</vt:lpstr>
      <vt:lpstr>Arial</vt:lpstr>
      <vt:lpstr>Arial Rounded MT Bold</vt:lpstr>
      <vt:lpstr>Calibri</vt:lpstr>
      <vt:lpstr>Century Gothic</vt:lpstr>
      <vt:lpstr>Helvetica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Kurita Naoyuki</dc:creator>
  <cp:lastModifiedBy>KURITA Naoyuki</cp:lastModifiedBy>
  <cp:revision>556</cp:revision>
  <cp:lastPrinted>2023-05-26T06:22:44Z</cp:lastPrinted>
  <dcterms:created xsi:type="dcterms:W3CDTF">2019-09-16T09:50:06Z</dcterms:created>
  <dcterms:modified xsi:type="dcterms:W3CDTF">2023-05-31T09:39:18Z</dcterms:modified>
</cp:coreProperties>
</file>