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674" r:id="rId2"/>
  </p:sldMasterIdLst>
  <p:notesMasterIdLst>
    <p:notesMasterId r:id="rId17"/>
  </p:notesMasterIdLst>
  <p:sldIdLst>
    <p:sldId id="288" r:id="rId3"/>
    <p:sldId id="1005" r:id="rId4"/>
    <p:sldId id="1007" r:id="rId5"/>
    <p:sldId id="358" r:id="rId6"/>
    <p:sldId id="998" r:id="rId7"/>
    <p:sldId id="359" r:id="rId8"/>
    <p:sldId id="282" r:id="rId9"/>
    <p:sldId id="388" r:id="rId10"/>
    <p:sldId id="999" r:id="rId11"/>
    <p:sldId id="1000" r:id="rId12"/>
    <p:sldId id="1001" r:id="rId13"/>
    <p:sldId id="1003" r:id="rId14"/>
    <p:sldId id="1002" r:id="rId15"/>
    <p:sldId id="1008" r:id="rId1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9"/>
    <p:restoredTop sz="96208"/>
  </p:normalViewPr>
  <p:slideViewPr>
    <p:cSldViewPr snapToGrid="0" snapToObjects="1">
      <p:cViewPr varScale="1">
        <p:scale>
          <a:sx n="128" d="100"/>
          <a:sy n="128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78CC4-1B68-6445-9D1D-2A538725D3BB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474ED-4AE3-4649-8EF2-764BA44CA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40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47738" y="623888"/>
            <a:ext cx="4154487" cy="31162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93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05118" y="3948546"/>
            <a:ext cx="4840941" cy="374072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0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D6A016A-88A2-494D-9B06-C2FD2C209A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</a:endParaRPr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B6D7EE8A-E6E3-604F-8D5B-67C414756B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</a:endParaRPr>
          </a:p>
        </p:txBody>
      </p:sp>
      <p:sp>
        <p:nvSpPr>
          <p:cNvPr id="4301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5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D6A016A-88A2-494D-9B06-C2FD2C209A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</a:endParaRPr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B6D7EE8A-E6E3-604F-8D5B-67C414756B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</a:endParaRPr>
          </a:p>
        </p:txBody>
      </p:sp>
      <p:sp>
        <p:nvSpPr>
          <p:cNvPr id="4301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3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D6A016A-88A2-494D-9B06-C2FD2C209A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</a:endParaRPr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B6D7EE8A-E6E3-604F-8D5B-67C414756B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</a:endParaRPr>
          </a:p>
        </p:txBody>
      </p:sp>
      <p:sp>
        <p:nvSpPr>
          <p:cNvPr id="4301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9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1D6A016A-88A2-494D-9B06-C2FD2C209A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</a:endParaRPr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B6D7EE8A-E6E3-604F-8D5B-67C414756B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charset="0"/>
                <a:ea typeface="ヒラギノ角ゴ Pro W3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charset="0"/>
              <a:ea typeface="ヒラギノ角ゴ Pro W3" charset="0"/>
            </a:endParaRPr>
          </a:p>
        </p:txBody>
      </p:sp>
      <p:sp>
        <p:nvSpPr>
          <p:cNvPr id="43010" name="Text Box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29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B36C25-84DE-F74D-A136-03E41D78747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DAE4F8-562C-7141-8ED3-0C7B69F65C1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3249" name="Text Box 1">
            <a:extLst>
              <a:ext uri="{FF2B5EF4-FFF2-40B4-BE49-F238E27FC236}">
                <a16:creationId xmlns:a16="http://schemas.microsoft.com/office/drawing/2014/main" id="{56E9DD81-8311-3C44-981F-19CAC8EBD3E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82A7C350-0188-2B48-867C-408ACAB5547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B60-B2AF-0846-A849-C236A54E627E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8ED-E824-C545-BD71-03F74D74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67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B60-B2AF-0846-A849-C236A54E627E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8ED-E824-C545-BD71-03F74D74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8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B60-B2AF-0846-A849-C236A54E627E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8ED-E824-C545-BD71-03F74D74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5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457204"/>
            <a:ext cx="8226425" cy="1616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2" y="6307142"/>
            <a:ext cx="2130425" cy="458787"/>
          </a:xfrm>
        </p:spPr>
        <p:txBody>
          <a:bodyPr/>
          <a:lstStyle>
            <a:lvl1pPr>
              <a:defRPr/>
            </a:lvl1pPr>
          </a:lstStyle>
          <a:p>
            <a:fld id="{EEF0B3E3-5D3B-2A4A-82D1-4D6514BFD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7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614F91-0DA6-764A-97FF-00F3D31612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7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54FE58-F0CD-9B4A-BF72-EE8F8A9EEC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65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60EB12F-1F61-CF4E-9E42-1D0FA622B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4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163"/>
            <a:ext cx="4037013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30163"/>
            <a:ext cx="4037012" cy="3976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D0A0F4-3D91-A04A-97C5-8634E66457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718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D4A9002-E185-494C-A7C4-0D0E6C8117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00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A9F9E1-C2E4-8340-A09C-3963FB6D4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43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EA911F-F60B-1D4C-926C-DE23C72DE4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B60-B2AF-0846-A849-C236A54E627E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8ED-E824-C545-BD71-03F74D74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31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05D46C-9526-7347-954F-0A80C0E467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76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307B626-81C9-4943-AD62-273FE18F14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55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B63698A-B8C3-9945-9184-365EEF7303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50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30163"/>
            <a:ext cx="2055812" cy="3976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163"/>
            <a:ext cx="6018213" cy="3976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69034C0-FCA8-5B49-B44B-E7CA1F927F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16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6425" cy="16160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307138"/>
            <a:ext cx="2130425" cy="458787"/>
          </a:xfrm>
        </p:spPr>
        <p:txBody>
          <a:bodyPr/>
          <a:lstStyle>
            <a:lvl1pPr>
              <a:defRPr/>
            </a:lvl1pPr>
          </a:lstStyle>
          <a:p>
            <a:fld id="{EEF0B3E3-5D3B-2A4A-82D1-4D6514BFD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B60-B2AF-0846-A849-C236A54E627E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8ED-E824-C545-BD71-03F74D74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9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B60-B2AF-0846-A849-C236A54E627E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8ED-E824-C545-BD71-03F74D74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B60-B2AF-0846-A849-C236A54E627E}" type="datetimeFigureOut">
              <a:rPr lang="en-US" smtClean="0"/>
              <a:t>5/31/23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8ED-E824-C545-BD71-03F74D74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B60-B2AF-0846-A849-C236A54E627E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8ED-E824-C545-BD71-03F74D74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3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B60-B2AF-0846-A849-C236A54E627E}" type="datetimeFigureOut">
              <a:rPr lang="en-US" smtClean="0"/>
              <a:t>5/31/23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8ED-E824-C545-BD71-03F74D74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2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B60-B2AF-0846-A849-C236A54E627E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8ED-E824-C545-BD71-03F74D74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13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DBB60-B2AF-0846-A849-C236A54E627E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C48ED-E824-C545-BD71-03F74D74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235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DBB60-B2AF-0846-A849-C236A54E627E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C48ED-E824-C545-BD71-03F74D74B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7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51566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64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163"/>
            <a:ext cx="8226425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307138"/>
            <a:ext cx="21320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07138"/>
            <a:ext cx="2130425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976981CA-51C5-9C45-ACC9-D328E80186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>
          <a:solidFill>
            <a:srgbClr val="FFFFFF"/>
          </a:solidFill>
          <a:latin typeface="Corbel" charset="0"/>
          <a:ea typeface="ヒラギノ角ゴ Pro W3" charset="0"/>
          <a:cs typeface="ヒラギノ角ゴ Pro W3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>
          <a:solidFill>
            <a:srgbClr val="FFFFFF"/>
          </a:solidFill>
          <a:latin typeface="Corbel" charset="0"/>
          <a:ea typeface="ヒラギノ角ゴ Pro W3" charset="0"/>
          <a:cs typeface="ヒラギノ角ゴ Pro W3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>
          <a:solidFill>
            <a:srgbClr val="FFFFFF"/>
          </a:solidFill>
          <a:latin typeface="Corbel" charset="0"/>
          <a:ea typeface="ヒラギノ角ゴ Pro W3" charset="0"/>
          <a:cs typeface="ヒラギノ角ゴ Pro W3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>
          <a:solidFill>
            <a:srgbClr val="FFFFFF"/>
          </a:solidFill>
          <a:latin typeface="Corbel" charset="0"/>
          <a:ea typeface="ヒラギノ角ゴ Pro W3" charset="0"/>
          <a:cs typeface="ヒラギノ角ゴ Pro W3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>
          <a:solidFill>
            <a:srgbClr val="FFFFFF"/>
          </a:solidFill>
          <a:latin typeface="Corbel" charset="0"/>
          <a:ea typeface="ヒラギノ角ゴ Pro W3" charset="0"/>
          <a:cs typeface="ヒラギノ角ゴ Pro W3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>
          <a:solidFill>
            <a:srgbClr val="FFFFFF"/>
          </a:solidFill>
          <a:latin typeface="Corbel" charset="0"/>
          <a:ea typeface="ヒラギノ角ゴ Pro W3" charset="0"/>
          <a:cs typeface="ヒラギノ角ゴ Pro W3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>
          <a:solidFill>
            <a:srgbClr val="FFFFFF"/>
          </a:solidFill>
          <a:latin typeface="Corbel" charset="0"/>
          <a:ea typeface="ヒラギノ角ゴ Pro W3" charset="0"/>
          <a:cs typeface="ヒラギノ角ゴ Pro W3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5000">
          <a:solidFill>
            <a:srgbClr val="FFFFFF"/>
          </a:solidFill>
          <a:latin typeface="Corbe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lnSpc>
          <a:spcPct val="150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50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150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15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ATO_HEAT_Ridg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11523"/>
            <a:ext cx="9144000" cy="6830143"/>
          </a:xfrm>
          <a:prstGeom prst="rect">
            <a:avLst/>
          </a:prstGeom>
        </p:spPr>
      </p:pic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15920" y="151813"/>
            <a:ext cx="8912160" cy="1143003"/>
            <a:chOff x="79" y="-1032"/>
            <a:chExt cx="6189" cy="240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658" y="437"/>
              <a:ext cx="5128" cy="584"/>
            </a:xfrm>
            <a:prstGeom prst="roundRect">
              <a:avLst>
                <a:gd name="adj" fmla="val 1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79" y="-1032"/>
              <a:ext cx="6189" cy="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0000" tIns="55872" rIns="90000" bIns="46800" anchor="ctr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ヒラギノ角ゴ Pro W3" charset="0"/>
                  <a:cs typeface="Hiragino Mincho Pro W3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ヒラギノ角ゴ Pro W3" charset="0"/>
                  <a:cs typeface="Hiragino Mincho Pro W3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ヒラギノ角ゴ Pro W3" charset="0"/>
                  <a:cs typeface="Hiragino Mincho Pro W3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ヒラギノ角ゴ Pro W3" charset="0"/>
                  <a:cs typeface="Hiragino Mincho Pro W3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ヒラギノ角ゴ Pro W3" charset="0"/>
                  <a:cs typeface="Hiragino Mincho Pro W3" charset="0"/>
                </a:defRPr>
              </a:lvl5pPr>
              <a:lvl6pPr marL="2514600" indent="-22860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ヒラギノ角ゴ Pro W3" charset="0"/>
                  <a:cs typeface="Hiragino Mincho Pro W3" charset="0"/>
                </a:defRPr>
              </a:lvl6pPr>
              <a:lvl7pPr marL="2971800" indent="-22860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ヒラギノ角ゴ Pro W3" charset="0"/>
                  <a:cs typeface="Hiragino Mincho Pro W3" charset="0"/>
                </a:defRPr>
              </a:lvl7pPr>
              <a:lvl8pPr marL="3429000" indent="-22860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ヒラギノ角ゴ Pro W3" charset="0"/>
                  <a:cs typeface="Hiragino Mincho Pro W3" charset="0"/>
                </a:defRPr>
              </a:lvl8pPr>
              <a:lvl9pPr marL="3886200" indent="-228600" fontAlgn="base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rgbClr val="000000"/>
                  </a:solidFill>
                  <a:latin typeface="Arial" charset="0"/>
                  <a:ea typeface="ヒラギノ角ゴ Pro W3" charset="0"/>
                  <a:cs typeface="Hiragino Mincho Pro W3" charset="0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AU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Optima"/>
                </a:rPr>
                <a:t>Re-Imagining the “AWS”</a:t>
              </a:r>
            </a:p>
            <a:p>
              <a:pPr algn="ctr">
                <a:lnSpc>
                  <a:spcPct val="93000"/>
                </a:lnSpc>
              </a:pPr>
              <a:r>
                <a:rPr lang="en-AU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cs typeface="Optima"/>
                </a:rPr>
                <a:t>Lessons from Astronomy on the High Plateau </a:t>
              </a:r>
            </a:p>
          </p:txBody>
        </p:sp>
      </p:grpSp>
      <p:sp>
        <p:nvSpPr>
          <p:cNvPr id="4106" name="AutoShape 10"/>
          <p:cNvSpPr>
            <a:spLocks noChangeAspect="1" noChangeArrowheads="1"/>
          </p:cNvSpPr>
          <p:nvPr/>
        </p:nvSpPr>
        <p:spPr bwMode="auto">
          <a:xfrm>
            <a:off x="1622881" y="5987159"/>
            <a:ext cx="2508480" cy="79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26F341-7825-3A4B-A412-E865E25F185C}"/>
              </a:ext>
            </a:extLst>
          </p:cNvPr>
          <p:cNvSpPr txBox="1"/>
          <p:nvPr/>
        </p:nvSpPr>
        <p:spPr>
          <a:xfrm>
            <a:off x="0" y="5780783"/>
            <a:ext cx="9144000" cy="954107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Craig Kulesa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</a:rPr>
              <a:t>University of Arizona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465" y="5805195"/>
            <a:ext cx="1174752" cy="90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520" y="5883470"/>
            <a:ext cx="2230560" cy="70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611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62C618-66C2-7D4A-9334-B7B96001D1F9}"/>
              </a:ext>
            </a:extLst>
          </p:cNvPr>
          <p:cNvSpPr/>
          <p:nvPr/>
        </p:nvSpPr>
        <p:spPr bwMode="auto">
          <a:xfrm>
            <a:off x="1840230" y="1977390"/>
            <a:ext cx="148590" cy="48806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rbe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A4C7D-AE34-1E4C-8B5D-A769AECBD3A4}"/>
              </a:ext>
            </a:extLst>
          </p:cNvPr>
          <p:cNvSpPr/>
          <p:nvPr/>
        </p:nvSpPr>
        <p:spPr bwMode="auto">
          <a:xfrm>
            <a:off x="1228725" y="2011680"/>
            <a:ext cx="1371600" cy="1371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rbe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FFF1D-E7FA-F441-B3C2-13A8A3E59853}"/>
              </a:ext>
            </a:extLst>
          </p:cNvPr>
          <p:cNvSpPr/>
          <p:nvPr/>
        </p:nvSpPr>
        <p:spPr bwMode="auto">
          <a:xfrm>
            <a:off x="1228725" y="754380"/>
            <a:ext cx="1371600" cy="12573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rbe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4DAB64-70C8-4846-9E5B-6546FC681C18}"/>
              </a:ext>
            </a:extLst>
          </p:cNvPr>
          <p:cNvSpPr/>
          <p:nvPr/>
        </p:nvSpPr>
        <p:spPr bwMode="auto">
          <a:xfrm>
            <a:off x="2590363" y="1989404"/>
            <a:ext cx="114894" cy="82428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rbe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D6726-9AB6-3544-B1ED-9A4210D01551}"/>
              </a:ext>
            </a:extLst>
          </p:cNvPr>
          <p:cNvSpPr/>
          <p:nvPr/>
        </p:nvSpPr>
        <p:spPr bwMode="auto">
          <a:xfrm>
            <a:off x="1337309" y="678506"/>
            <a:ext cx="334327" cy="8730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rbe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65ACB8-8DDD-5445-94A1-475EF74EC814}"/>
              </a:ext>
            </a:extLst>
          </p:cNvPr>
          <p:cNvSpPr/>
          <p:nvPr/>
        </p:nvSpPr>
        <p:spPr bwMode="auto">
          <a:xfrm>
            <a:off x="1410495" y="4055547"/>
            <a:ext cx="388620" cy="800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rbe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10A5C-4ECE-7741-A4C0-A5C5158FA4EC}"/>
              </a:ext>
            </a:extLst>
          </p:cNvPr>
          <p:cNvSpPr/>
          <p:nvPr/>
        </p:nvSpPr>
        <p:spPr bwMode="auto">
          <a:xfrm>
            <a:off x="1414305" y="4162227"/>
            <a:ext cx="388620" cy="800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rbe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F1057-D8D2-AF47-8342-AB042C7BE98B}"/>
              </a:ext>
            </a:extLst>
          </p:cNvPr>
          <p:cNvSpPr/>
          <p:nvPr/>
        </p:nvSpPr>
        <p:spPr bwMode="auto">
          <a:xfrm>
            <a:off x="1414305" y="4265097"/>
            <a:ext cx="388620" cy="800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rbe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9CA820-61EE-7C43-81C9-E727F084F002}"/>
              </a:ext>
            </a:extLst>
          </p:cNvPr>
          <p:cNvSpPr/>
          <p:nvPr/>
        </p:nvSpPr>
        <p:spPr bwMode="auto">
          <a:xfrm>
            <a:off x="1414305" y="4367967"/>
            <a:ext cx="388620" cy="800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rbe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2" name="Picture 21" descr="A close up of a device&#10;&#10;Description automatically generated">
            <a:extLst>
              <a:ext uri="{FF2B5EF4-FFF2-40B4-BE49-F238E27FC236}">
                <a16:creationId xmlns:a16="http://schemas.microsoft.com/office/drawing/2014/main" id="{ED18C13B-05E2-204C-8EEC-89DB44889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85" y="3108352"/>
            <a:ext cx="1074096" cy="10096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887F8CE-7FAD-3048-91D5-4C5D3B760A7F}"/>
              </a:ext>
            </a:extLst>
          </p:cNvPr>
          <p:cNvSpPr txBox="1"/>
          <p:nvPr/>
        </p:nvSpPr>
        <p:spPr>
          <a:xfrm>
            <a:off x="3272781" y="1904791"/>
            <a:ext cx="1348740" cy="584775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Solar cube 30W at 12V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54DC60-85A5-3D45-B945-B5C0BF06EB59}"/>
              </a:ext>
            </a:extLst>
          </p:cNvPr>
          <p:cNvSpPr txBox="1"/>
          <p:nvPr/>
        </p:nvSpPr>
        <p:spPr>
          <a:xfrm>
            <a:off x="276220" y="4829473"/>
            <a:ext cx="1459078" cy="8309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Rad shield</a:t>
            </a:r>
          </a:p>
          <a:p>
            <a:r>
              <a:rPr lang="en-US" sz="1600" dirty="0">
                <a:solidFill>
                  <a:srgbClr val="FFFF00"/>
                </a:solidFill>
              </a:rPr>
              <a:t>w/ temp, pressure, RH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5FF029-4D58-F942-806C-0C4F6083EB9B}"/>
              </a:ext>
            </a:extLst>
          </p:cNvPr>
          <p:cNvSpPr txBox="1"/>
          <p:nvPr/>
        </p:nvSpPr>
        <p:spPr>
          <a:xfrm>
            <a:off x="144144" y="98284"/>
            <a:ext cx="987267" cy="8309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Iridium puck antenna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9E9F20-0663-E141-A169-1675F758687F}"/>
              </a:ext>
            </a:extLst>
          </p:cNvPr>
          <p:cNvSpPr txBox="1"/>
          <p:nvPr/>
        </p:nvSpPr>
        <p:spPr>
          <a:xfrm>
            <a:off x="2543649" y="4158007"/>
            <a:ext cx="1436054" cy="8309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Top or bottom mount for cup anemometer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9D7826-6311-C840-9175-6A6C69E8D4B6}"/>
              </a:ext>
            </a:extLst>
          </p:cNvPr>
          <p:cNvSpPr txBox="1"/>
          <p:nvPr/>
        </p:nvSpPr>
        <p:spPr>
          <a:xfrm>
            <a:off x="3154838" y="267562"/>
            <a:ext cx="1817053" cy="132343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Insulated instrument box with SBC, modem, battery, 4-panel cameras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4A0FCFE-314D-3B48-86A7-480192B10717}"/>
              </a:ext>
            </a:extLst>
          </p:cNvPr>
          <p:cNvCxnSpPr>
            <a:cxnSpLocks/>
          </p:cNvCxnSpPr>
          <p:nvPr/>
        </p:nvCxnSpPr>
        <p:spPr bwMode="auto">
          <a:xfrm flipH="1">
            <a:off x="2339818" y="867683"/>
            <a:ext cx="815020" cy="671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8F91B4-BE79-494E-B4CD-6CC26553B80C}"/>
              </a:ext>
            </a:extLst>
          </p:cNvPr>
          <p:cNvCxnSpPr>
            <a:cxnSpLocks/>
            <a:stCxn id="23" idx="1"/>
          </p:cNvCxnSpPr>
          <p:nvPr/>
        </p:nvCxnSpPr>
        <p:spPr bwMode="auto">
          <a:xfrm flipH="1">
            <a:off x="2783205" y="2197179"/>
            <a:ext cx="489576" cy="123111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996EF5-BC00-6542-8A0E-0224A2E2A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942025" y="4385668"/>
            <a:ext cx="378771" cy="374036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35E2C0D-B6E8-6D4E-91BA-177E4F3AC19B}"/>
              </a:ext>
            </a:extLst>
          </p:cNvPr>
          <p:cNvSpPr txBox="1"/>
          <p:nvPr/>
        </p:nvSpPr>
        <p:spPr>
          <a:xfrm>
            <a:off x="276220" y="5952622"/>
            <a:ext cx="1509717" cy="830997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8’ sections, aluminum or steel pole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6D022E-6E29-954E-A9A4-AD20CE214DB9}"/>
              </a:ext>
            </a:extLst>
          </p:cNvPr>
          <p:cNvSpPr/>
          <p:nvPr/>
        </p:nvSpPr>
        <p:spPr bwMode="auto">
          <a:xfrm flipH="1">
            <a:off x="1984055" y="3572755"/>
            <a:ext cx="583887" cy="992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rbe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F3F5AF-2D3B-5946-B6FE-61A6F7378F38}"/>
              </a:ext>
            </a:extLst>
          </p:cNvPr>
          <p:cNvSpPr txBox="1"/>
          <p:nvPr/>
        </p:nvSpPr>
        <p:spPr>
          <a:xfrm>
            <a:off x="5406389" y="182433"/>
            <a:ext cx="373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Strawman Concept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71A9F74-2298-9D4C-9339-73726900D24B}"/>
              </a:ext>
            </a:extLst>
          </p:cNvPr>
          <p:cNvSpPr txBox="1"/>
          <p:nvPr/>
        </p:nvSpPr>
        <p:spPr>
          <a:xfrm>
            <a:off x="4971891" y="1433284"/>
            <a:ext cx="41721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All parts are screened COTS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Build from low-level parts (IC-level sensors) – reduces cost and complexity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Tons of I/O: SPI, I</a:t>
            </a:r>
            <a:r>
              <a:rPr lang="en-US" sz="2000" baseline="30000" dirty="0">
                <a:solidFill>
                  <a:schemeClr val="bg1"/>
                </a:solidFill>
              </a:rPr>
              <a:t>2</a:t>
            </a:r>
            <a:r>
              <a:rPr lang="en-US" sz="2000" dirty="0">
                <a:solidFill>
                  <a:schemeClr val="bg1"/>
                </a:solidFill>
              </a:rPr>
              <a:t>C, CAN bus, serial, USB, analog, digital I/O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Sealed access port for serial console and ethernet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Part selection is by test, test, and more test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All open-source software (NetBSD or Linux)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Calibrate sensors by co-operating adjacent to a reference </a:t>
            </a:r>
            <a:r>
              <a:rPr lang="en-US" sz="2000" dirty="0" err="1">
                <a:solidFill>
                  <a:schemeClr val="bg1"/>
                </a:solidFill>
              </a:rPr>
              <a:t>wx</a:t>
            </a:r>
            <a:r>
              <a:rPr lang="en-US" sz="2000" dirty="0">
                <a:solidFill>
                  <a:schemeClr val="bg1"/>
                </a:solidFill>
              </a:rPr>
              <a:t> station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1392D7B-B9A6-A643-9D10-A6101502E2C4}"/>
              </a:ext>
            </a:extLst>
          </p:cNvPr>
          <p:cNvSpPr/>
          <p:nvPr/>
        </p:nvSpPr>
        <p:spPr bwMode="auto">
          <a:xfrm>
            <a:off x="1416624" y="4463217"/>
            <a:ext cx="388620" cy="8001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rbe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CD639B-E432-A74B-BF16-0416AD07BD2B}"/>
              </a:ext>
            </a:extLst>
          </p:cNvPr>
          <p:cNvSpPr/>
          <p:nvPr/>
        </p:nvSpPr>
        <p:spPr bwMode="auto">
          <a:xfrm>
            <a:off x="1141250" y="2004268"/>
            <a:ext cx="114894" cy="824285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rbe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187CEF-A273-ED26-6291-2B8BC2DAD2A5}"/>
              </a:ext>
            </a:extLst>
          </p:cNvPr>
          <p:cNvSpPr/>
          <p:nvPr/>
        </p:nvSpPr>
        <p:spPr bwMode="auto">
          <a:xfrm>
            <a:off x="1251163" y="2004267"/>
            <a:ext cx="1339200" cy="824285"/>
          </a:xfrm>
          <a:prstGeom prst="rect">
            <a:avLst/>
          </a:prstGeom>
          <a:solidFill>
            <a:srgbClr val="00B8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rbe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34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2D1C-C634-D149-972A-0869ED4F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818" y="123084"/>
            <a:ext cx="5269230" cy="582930"/>
          </a:xfrm>
        </p:spPr>
        <p:txBody>
          <a:bodyPr/>
          <a:lstStyle/>
          <a:p>
            <a:r>
              <a:rPr lang="en-US" sz="3600" dirty="0"/>
              <a:t>Environmental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9902D-7656-E542-B701-0CE342CD7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430" y="1282148"/>
            <a:ext cx="3417569" cy="545658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Reliability testing and part selection, from -80C to +80C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“Identify parts that are better than their specs.”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/>
              <a:t>So far: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000" dirty="0"/>
              <a:t>OV5642 SPI cameras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000" dirty="0"/>
              <a:t>Technologic Systems TS7553 or TS4100 SBCs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000" dirty="0"/>
              <a:t>100 W-</a:t>
            </a:r>
            <a:r>
              <a:rPr lang="en-US" sz="2000" dirty="0" err="1"/>
              <a:t>Hr</a:t>
            </a:r>
            <a:r>
              <a:rPr lang="en-US" sz="2000" dirty="0"/>
              <a:t> LiFePO4 battery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000" dirty="0"/>
              <a:t>AL3A-RS Iridium modem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000" dirty="0"/>
              <a:t>TI BQ25798 MPPT and charger “on a chip”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000" dirty="0"/>
              <a:t>AD, Bosch, Honeywell environmental sensors  (I2C and SPI)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sz="2000" dirty="0"/>
              <a:t>Davis 6410 anemometer (chosen purely for cost)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4" name="Content Placeholder 4" descr="A close up of a cluttered desk&#10;&#10;Description automatically generated">
            <a:extLst>
              <a:ext uri="{FF2B5EF4-FFF2-40B4-BE49-F238E27FC236}">
                <a16:creationId xmlns:a16="http://schemas.microsoft.com/office/drawing/2014/main" id="{DC6600A4-47B8-994A-B4A8-3BAE080E6B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4545" y="870009"/>
            <a:ext cx="4128750" cy="3140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1" name="Picture 10" descr="A close-up of a red circuit board&#10;&#10;Description automatically generated with medium confidence">
            <a:extLst>
              <a:ext uri="{FF2B5EF4-FFF2-40B4-BE49-F238E27FC236}">
                <a16:creationId xmlns:a16="http://schemas.microsoft.com/office/drawing/2014/main" id="{67E87160-5901-FE86-DE5C-749327A43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17" y="4260021"/>
            <a:ext cx="2206777" cy="1057414"/>
          </a:xfrm>
          <a:prstGeom prst="rect">
            <a:avLst/>
          </a:prstGeom>
        </p:spPr>
      </p:pic>
      <p:pic>
        <p:nvPicPr>
          <p:cNvPr id="13" name="Picture 12" descr="A close-up of a camera&#10;&#10;Description automatically generated with medium confidence">
            <a:extLst>
              <a:ext uri="{FF2B5EF4-FFF2-40B4-BE49-F238E27FC236}">
                <a16:creationId xmlns:a16="http://schemas.microsoft.com/office/drawing/2014/main" id="{47BCE8A3-0AB0-CDF9-6147-C7AAC942E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641" y="4218608"/>
            <a:ext cx="1308100" cy="1320800"/>
          </a:xfrm>
          <a:prstGeom prst="rect">
            <a:avLst/>
          </a:prstGeom>
        </p:spPr>
      </p:pic>
      <p:pic>
        <p:nvPicPr>
          <p:cNvPr id="15" name="Picture 14" descr="A picture containing circuit, electronic component, circuit component, electronic engineering&#10;&#10;Description automatically generated">
            <a:extLst>
              <a:ext uri="{FF2B5EF4-FFF2-40B4-BE49-F238E27FC236}">
                <a16:creationId xmlns:a16="http://schemas.microsoft.com/office/drawing/2014/main" id="{CF541455-E7D9-C9E7-BF41-0D69858C5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17" y="5394374"/>
            <a:ext cx="2383186" cy="1340542"/>
          </a:xfrm>
          <a:prstGeom prst="rect">
            <a:avLst/>
          </a:prstGeom>
        </p:spPr>
      </p:pic>
      <p:pic>
        <p:nvPicPr>
          <p:cNvPr id="17" name="Picture 16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90956857-C348-159F-63AA-2C97F08822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0167" y="5605251"/>
            <a:ext cx="1308100" cy="10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5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49AAD-9558-55CF-8375-0E100719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890" y="89818"/>
            <a:ext cx="4644079" cy="576104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Prototyping</a:t>
            </a:r>
          </a:p>
        </p:txBody>
      </p:sp>
      <p:pic>
        <p:nvPicPr>
          <p:cNvPr id="5" name="Picture 4" descr="A picture containing outdoor, sky, fence, tree&#10;&#10;Description automatically generated">
            <a:extLst>
              <a:ext uri="{FF2B5EF4-FFF2-40B4-BE49-F238E27FC236}">
                <a16:creationId xmlns:a16="http://schemas.microsoft.com/office/drawing/2014/main" id="{4B50C037-FF7F-29C1-9CEE-126BBC371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077" y="5193680"/>
            <a:ext cx="2219093" cy="1664320"/>
          </a:xfrm>
          <a:prstGeom prst="rect">
            <a:avLst/>
          </a:prstGeom>
        </p:spPr>
      </p:pic>
      <p:pic>
        <p:nvPicPr>
          <p:cNvPr id="7" name="Picture 6" descr="A picture containing outdoor, sky, ground, tree&#10;&#10;Description automatically generated">
            <a:extLst>
              <a:ext uri="{FF2B5EF4-FFF2-40B4-BE49-F238E27FC236}">
                <a16:creationId xmlns:a16="http://schemas.microsoft.com/office/drawing/2014/main" id="{65A904BB-53B0-7D3A-02AC-02D722C92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908" y="5193680"/>
            <a:ext cx="2219093" cy="1664320"/>
          </a:xfrm>
          <a:prstGeom prst="rect">
            <a:avLst/>
          </a:prstGeom>
        </p:spPr>
      </p:pic>
      <p:pic>
        <p:nvPicPr>
          <p:cNvPr id="9" name="Picture 8" descr="A picture containing outdoor, sky, plant, tree&#10;&#10;Description automatically generated">
            <a:extLst>
              <a:ext uri="{FF2B5EF4-FFF2-40B4-BE49-F238E27FC236}">
                <a16:creationId xmlns:a16="http://schemas.microsoft.com/office/drawing/2014/main" id="{EE77BDBB-E646-0338-A605-494736D33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154" y="5193680"/>
            <a:ext cx="2219093" cy="1664320"/>
          </a:xfrm>
          <a:prstGeom prst="rect">
            <a:avLst/>
          </a:prstGeom>
        </p:spPr>
      </p:pic>
      <p:pic>
        <p:nvPicPr>
          <p:cNvPr id="11" name="Picture 10" descr="A fence on a hill&#10;&#10;Description automatically generated with low confidence">
            <a:extLst>
              <a:ext uri="{FF2B5EF4-FFF2-40B4-BE49-F238E27FC236}">
                <a16:creationId xmlns:a16="http://schemas.microsoft.com/office/drawing/2014/main" id="{178ED309-6E19-DE51-D936-F92C1D15A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93680"/>
            <a:ext cx="2219093" cy="1664320"/>
          </a:xfrm>
          <a:prstGeom prst="rect">
            <a:avLst/>
          </a:prstGeom>
        </p:spPr>
      </p:pic>
      <p:pic>
        <p:nvPicPr>
          <p:cNvPr id="13" name="Picture 12" descr="A close-up of a graph&#10;&#10;Description automatically generated with low confidence">
            <a:extLst>
              <a:ext uri="{FF2B5EF4-FFF2-40B4-BE49-F238E27FC236}">
                <a16:creationId xmlns:a16="http://schemas.microsoft.com/office/drawing/2014/main" id="{278B8DC2-8202-443E-BD25-B519360B1B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1454" y="3676386"/>
            <a:ext cx="6305811" cy="15172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9FF4C7-440C-105F-CD64-4261192073C3}"/>
              </a:ext>
            </a:extLst>
          </p:cNvPr>
          <p:cNvSpPr txBox="1"/>
          <p:nvPr/>
        </p:nvSpPr>
        <p:spPr>
          <a:xfrm>
            <a:off x="2957585" y="5193678"/>
            <a:ext cx="679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Tested in Tucson and at the MMT observatory  (elevation 8500’)</a:t>
            </a:r>
          </a:p>
        </p:txBody>
      </p:sp>
      <p:pic>
        <p:nvPicPr>
          <p:cNvPr id="16" name="Picture 15" descr="A solar panel on a pole&#10;&#10;Description automatically generated with low confidence">
            <a:extLst>
              <a:ext uri="{FF2B5EF4-FFF2-40B4-BE49-F238E27FC236}">
                <a16:creationId xmlns:a16="http://schemas.microsoft.com/office/drawing/2014/main" id="{70D157D7-45E4-041B-BDE1-498F1072CE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661910" cy="50854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8D4253-9867-7E53-5A88-B894275D6154}"/>
              </a:ext>
            </a:extLst>
          </p:cNvPr>
          <p:cNvSpPr txBox="1"/>
          <p:nvPr/>
        </p:nvSpPr>
        <p:spPr>
          <a:xfrm>
            <a:off x="2862468" y="694648"/>
            <a:ext cx="6144797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Single camera augmented to 4-camera mosaic with lens-swappable field of view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8-bit MSP430 microcontroller starts – either first applies solar power to battery’s </a:t>
            </a:r>
            <a:r>
              <a:rPr lang="en-US" dirty="0" err="1">
                <a:solidFill>
                  <a:schemeClr val="bg1"/>
                </a:solidFill>
              </a:rPr>
              <a:t>kapton</a:t>
            </a:r>
            <a:r>
              <a:rPr lang="en-US" dirty="0">
                <a:solidFill>
                  <a:schemeClr val="bg1"/>
                </a:solidFill>
              </a:rPr>
              <a:t> heater or connects the battery and boots the SBC – cold weather fault tolerance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Single </a:t>
            </a:r>
            <a:r>
              <a:rPr lang="en-US" dirty="0">
                <a:solidFill>
                  <a:schemeClr val="bg1"/>
                </a:solidFill>
              </a:rPr>
              <a:t>25W solar panel (to be replaced by a 4-panel cube)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Data/images automatically transfer to web page by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Wireless 802.11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Bluetooth to a nearby pre-paired cell phone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solidFill>
                  <a:schemeClr val="bg1"/>
                </a:solidFill>
              </a:rPr>
              <a:t>Iridium dialup </a:t>
            </a:r>
          </a:p>
        </p:txBody>
      </p:sp>
    </p:spTree>
    <p:extLst>
      <p:ext uri="{BB962C8B-B14F-4D97-AF65-F5344CB8AC3E}">
        <p14:creationId xmlns:p14="http://schemas.microsoft.com/office/powerpoint/2010/main" val="99182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9E9CC-1A12-E149-AF16-F03EF97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3025"/>
            <a:ext cx="8226425" cy="680224"/>
          </a:xfrm>
        </p:spPr>
        <p:txBody>
          <a:bodyPr/>
          <a:lstStyle/>
          <a:p>
            <a:r>
              <a:rPr lang="en-US" sz="3600" u="sng" dirty="0"/>
              <a:t>Points for 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D1234B-1B4D-5C4D-ADCF-93443AE46473}"/>
              </a:ext>
            </a:extLst>
          </p:cNvPr>
          <p:cNvSpPr txBox="1"/>
          <p:nvPr/>
        </p:nvSpPr>
        <p:spPr>
          <a:xfrm>
            <a:off x="457199" y="1106158"/>
            <a:ext cx="822642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Adapting the concept to match the needs/desires of this community</a:t>
            </a:r>
          </a:p>
          <a:p>
            <a:pPr marL="914400" lvl="1" indent="-4572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Open a dialogue -- is there interest?  Worth the effort?</a:t>
            </a:r>
          </a:p>
          <a:p>
            <a:pPr marL="914400" lvl="1" indent="-4572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Impetus for improving logistical effectiveness seems sound enough</a:t>
            </a:r>
          </a:p>
          <a:p>
            <a:pPr marL="914400" lvl="1" indent="-4572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But can we exploit this platform better for this community?  New sensors?  What data do you want?  </a:t>
            </a:r>
          </a:p>
          <a:p>
            <a:pPr marL="914400" lvl="1" indent="-4572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How best to improve forecasting capabilities on the continent?  (How) can this platform help?</a:t>
            </a:r>
          </a:p>
          <a:p>
            <a:pPr marL="914400" lvl="1" indent="-4572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“Bipolar” operations (Arctic opportunities)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Where to go from here</a:t>
            </a:r>
          </a:p>
          <a:p>
            <a:pPr marL="914400" lvl="1" indent="-4572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From prototype to a product broadly usable for remote sensing for weather, USAP operations, and science</a:t>
            </a:r>
          </a:p>
          <a:p>
            <a:pPr marL="914400" lvl="1" indent="-457200">
              <a:buFontTx/>
              <a:buChar char="-"/>
            </a:pPr>
            <a:r>
              <a:rPr lang="en-US" sz="2400" dirty="0">
                <a:solidFill>
                  <a:schemeClr val="bg1"/>
                </a:solidFill>
              </a:rPr>
              <a:t>Challenges lie ahead for funding “non-science” efforts</a:t>
            </a:r>
          </a:p>
        </p:txBody>
      </p:sp>
    </p:spTree>
    <p:extLst>
      <p:ext uri="{BB962C8B-B14F-4D97-AF65-F5344CB8AC3E}">
        <p14:creationId xmlns:p14="http://schemas.microsoft.com/office/powerpoint/2010/main" val="1982380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otprints in the snow&#10;&#10;Description automatically generated with low confidence">
            <a:extLst>
              <a:ext uri="{FF2B5EF4-FFF2-40B4-BE49-F238E27FC236}">
                <a16:creationId xmlns:a16="http://schemas.microsoft.com/office/drawing/2014/main" id="{B95F679B-2FFA-3D0D-8FD3-277717061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904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B5248-6580-A838-B3C6-171D08710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7" y="298175"/>
            <a:ext cx="8226425" cy="755373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06757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7772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>
                <a:solidFill>
                  <a:srgbClr val="CCCC00"/>
                </a:solidFill>
                <a:latin typeface="Luxi Sans" charset="0"/>
              </a:rPr>
              <a:t>Who let the astronomer in?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CCC00"/>
              </a:solidFill>
              <a:effectLst/>
              <a:uLnTx/>
              <a:uFillTx/>
              <a:latin typeface="Luxi Sans" charset="0"/>
              <a:ea typeface="ヒラギノ角ゴ Pro W3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5A29A-95B2-B940-A434-574F31B8E98E}"/>
              </a:ext>
            </a:extLst>
          </p:cNvPr>
          <p:cNvSpPr txBox="1"/>
          <p:nvPr/>
        </p:nvSpPr>
        <p:spPr>
          <a:xfrm>
            <a:off x="446925" y="1413063"/>
            <a:ext cx="82501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Astronomy has many overlapping interests with meteorology and atmospheric science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Technological common ground for remote sensing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Astronomers are deeply invested in weather, forecasting, and climate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Critical for placement of observatories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Critical for planning of observations and facility safety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Astronomers routinely (and automatically) gather treasure troves of atmospheric data … usually discarding it. 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805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728120" y="206298"/>
            <a:ext cx="4190067" cy="87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solidFill>
                  <a:srgbClr val="CCCC00"/>
                </a:solidFill>
                <a:latin typeface="Luxi Sans" charset="0"/>
              </a:rPr>
              <a:t>One person’s garbage is another person’s treasure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CCC00"/>
              </a:solidFill>
              <a:effectLst/>
              <a:uLnTx/>
              <a:uFillTx/>
              <a:latin typeface="Luxi Sans" charset="0"/>
              <a:ea typeface="ヒラギノ角ゴ Pro W3" charset="0"/>
            </a:endParaRPr>
          </a:p>
        </p:txBody>
      </p:sp>
      <p:pic>
        <p:nvPicPr>
          <p:cNvPr id="6" name="Picture 5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C288B4DD-1487-A1FA-F815-64D3B2982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232766"/>
            <a:ext cx="5219700" cy="4648200"/>
          </a:xfrm>
          <a:prstGeom prst="rect">
            <a:avLst/>
          </a:prstGeom>
        </p:spPr>
      </p:pic>
      <p:pic>
        <p:nvPicPr>
          <p:cNvPr id="4" name="Picture 3" descr="A screen shot of a graph&#10;&#10;Description automatically generated with medium confidence">
            <a:extLst>
              <a:ext uri="{FF2B5EF4-FFF2-40B4-BE49-F238E27FC236}">
                <a16:creationId xmlns:a16="http://schemas.microsoft.com/office/drawing/2014/main" id="{A695C6EB-5BBE-4911-D1F5-97382B848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415883" cy="3556866"/>
          </a:xfrm>
          <a:prstGeom prst="rect">
            <a:avLst/>
          </a:prstGeom>
        </p:spPr>
      </p:pic>
      <p:pic>
        <p:nvPicPr>
          <p:cNvPr id="3" name="Picture 2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0C6B833-4641-91B1-1064-6DB1B22E5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70475"/>
            <a:ext cx="4415883" cy="3387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68640C-80D6-ED97-4AAA-AC0A78FDA4BC}"/>
              </a:ext>
            </a:extLst>
          </p:cNvPr>
          <p:cNvSpPr txBox="1"/>
          <p:nvPr/>
        </p:nvSpPr>
        <p:spPr>
          <a:xfrm>
            <a:off x="252340" y="2782669"/>
            <a:ext cx="387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Raw IR spectrum of an astronomical source, mutilated by atmospheric 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28BFE-A40A-F423-C943-CDB4CBB74BAC}"/>
              </a:ext>
            </a:extLst>
          </p:cNvPr>
          <p:cNvSpPr txBox="1"/>
          <p:nvPr/>
        </p:nvSpPr>
        <p:spPr>
          <a:xfrm>
            <a:off x="4572001" y="5868028"/>
            <a:ext cx="4493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Atmospheric modeling used to remove telluric features (but also yielding temperature and column density of dozens of atmospheric species)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9B8252-EE5C-FD29-FC07-9002F901CA4F}"/>
              </a:ext>
            </a:extLst>
          </p:cNvPr>
          <p:cNvSpPr txBox="1"/>
          <p:nvPr/>
        </p:nvSpPr>
        <p:spPr>
          <a:xfrm>
            <a:off x="756827" y="5683362"/>
            <a:ext cx="2902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”atmosphere-free final spectrum”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4E7208D-4B87-DC98-D16B-2AFD243281B1}"/>
              </a:ext>
            </a:extLst>
          </p:cNvPr>
          <p:cNvCxnSpPr>
            <a:cxnSpLocks/>
          </p:cNvCxnSpPr>
          <p:nvPr/>
        </p:nvCxnSpPr>
        <p:spPr bwMode="auto">
          <a:xfrm>
            <a:off x="4154074" y="2560083"/>
            <a:ext cx="703254" cy="759294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176D53-9D3E-5708-05F9-3EC96B346DC2}"/>
              </a:ext>
            </a:extLst>
          </p:cNvPr>
          <p:cNvCxnSpPr>
            <a:cxnSpLocks/>
          </p:cNvCxnSpPr>
          <p:nvPr/>
        </p:nvCxnSpPr>
        <p:spPr bwMode="auto">
          <a:xfrm flipH="1">
            <a:off x="4154074" y="3498537"/>
            <a:ext cx="703254" cy="607741"/>
          </a:xfrm>
          <a:prstGeom prst="straightConnector1">
            <a:avLst/>
          </a:prstGeom>
          <a:solidFill>
            <a:srgbClr val="00B8FF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195116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7772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Luxi Sans" charset="0"/>
                <a:ea typeface="ヒラギノ角ゴ Pro W3" charset="0"/>
              </a:rPr>
              <a:t>The Ridge A site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7132638" y="5486400"/>
            <a:ext cx="2011362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1000"/>
              </a:lnSpc>
              <a:spcBef>
                <a:spcPts val="5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CCC00"/>
                </a:solidFill>
                <a:effectLst/>
                <a:uLnTx/>
                <a:uFillTx/>
                <a:latin typeface="Corbel" charset="0"/>
                <a:ea typeface="ヒラギノ角ゴ Pro W3" charset="0"/>
              </a:rPr>
              <a:t>USGS image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5532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7691438" y="4506913"/>
            <a:ext cx="863600" cy="258762"/>
          </a:xfrm>
          <a:prstGeom prst="roundRect">
            <a:avLst>
              <a:gd name="adj" fmla="val 616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1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charset="0"/>
                <a:ea typeface="ヒラギノ角ゴ Pro W3" charset="0"/>
              </a:rPr>
              <a:t>Dome C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2332038" y="1747838"/>
            <a:ext cx="1196975" cy="258762"/>
          </a:xfrm>
          <a:prstGeom prst="roundRect">
            <a:avLst>
              <a:gd name="adj" fmla="val 616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1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charset="0"/>
                <a:ea typeface="ヒラギノ角ゴ Pro W3" charset="0"/>
              </a:rPr>
              <a:t>South Pole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6080125" y="4648200"/>
            <a:ext cx="1458913" cy="1588"/>
          </a:xfrm>
          <a:prstGeom prst="line">
            <a:avLst/>
          </a:prstGeom>
          <a:noFill/>
          <a:ln w="3672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charset="0"/>
              <a:ea typeface="ヒラギノ角ゴ Pro W3" charset="0"/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2986088" y="2074863"/>
            <a:ext cx="1847850" cy="1563687"/>
          </a:xfrm>
          <a:prstGeom prst="line">
            <a:avLst/>
          </a:prstGeom>
          <a:noFill/>
          <a:ln w="3672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charset="0"/>
              <a:ea typeface="ヒラギノ角ゴ Pro W3" charset="0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7883524" y="2890699"/>
            <a:ext cx="1044575" cy="314325"/>
          </a:xfrm>
          <a:prstGeom prst="roundRect">
            <a:avLst>
              <a:gd name="adj" fmla="val 505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base" latinLnBrk="0" hangingPunct="1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charset="0"/>
                <a:ea typeface="ヒラギノ角ゴ Pro W3" charset="0"/>
              </a:rPr>
              <a:t>Ridge A</a:t>
            </a:r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83225" y="3064669"/>
            <a:ext cx="2273300" cy="195262"/>
          </a:xfrm>
          <a:prstGeom prst="line">
            <a:avLst/>
          </a:prstGeom>
          <a:noFill/>
          <a:ln w="3672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charset="0"/>
              <a:ea typeface="ヒラギノ角ゴ Pro W3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519" y="2480370"/>
            <a:ext cx="1977258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4040m high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= 13,250’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ヒラギノ角ゴ Pro W3" charset="0"/>
              <a:cs typeface="Calibri" panose="020F0502020204030204" pitchFamily="34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Cold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High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Dry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Calm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 charset="0"/>
                <a:cs typeface="Calibri" panose="020F0502020204030204" pitchFamily="34" charset="0"/>
              </a:rPr>
              <a:t>Clear</a:t>
            </a:r>
          </a:p>
        </p:txBody>
      </p:sp>
    </p:spTree>
    <p:extLst>
      <p:ext uri="{BB962C8B-B14F-4D97-AF65-F5344CB8AC3E}">
        <p14:creationId xmlns:p14="http://schemas.microsoft.com/office/powerpoint/2010/main" val="2456026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6EDC418-E8A2-8E4C-AD3C-026B8B867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42145" cy="683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4CCF25-DB79-198A-F5B1-BBA9EB71FD73}"/>
              </a:ext>
            </a:extLst>
          </p:cNvPr>
          <p:cNvSpPr txBox="1"/>
          <p:nvPr/>
        </p:nvSpPr>
        <p:spPr>
          <a:xfrm>
            <a:off x="490654" y="122663"/>
            <a:ext cx="32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Truly a lunar landscape</a:t>
            </a:r>
          </a:p>
        </p:txBody>
      </p:sp>
    </p:spTree>
    <p:extLst>
      <p:ext uri="{BB962C8B-B14F-4D97-AF65-F5344CB8AC3E}">
        <p14:creationId xmlns:p14="http://schemas.microsoft.com/office/powerpoint/2010/main" val="169288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685800" y="228600"/>
            <a:ext cx="7772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360" tIns="44280" rIns="90360" bIns="4428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FFFFFF"/>
                </a:solidFill>
                <a:latin typeface="Corbe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91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600" dirty="0">
                <a:solidFill>
                  <a:srgbClr val="CCCC00"/>
                </a:solidFill>
                <a:latin typeface="Luxi Sans" charset="0"/>
              </a:rPr>
              <a:t>What was on site?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CCC00"/>
              </a:solidFill>
              <a:effectLst/>
              <a:uLnTx/>
              <a:uFillTx/>
              <a:latin typeface="Luxi Sans" charset="0"/>
              <a:ea typeface="ヒラギノ角ゴ Pro W3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45A29A-95B2-B940-A434-574F31B8E98E}"/>
              </a:ext>
            </a:extLst>
          </p:cNvPr>
          <p:cNvSpPr txBox="1"/>
          <p:nvPr/>
        </p:nvSpPr>
        <p:spPr>
          <a:xfrm>
            <a:off x="482885" y="997089"/>
            <a:ext cx="825014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From 2012 through 2019: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HEAT telescope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60 cm aperture telescope observing at 200-600 um (500-1500 GHz) using heterodyne spectrometers cooled to 50K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Engine Module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(“green box”, 2 </a:t>
            </a:r>
            <a:r>
              <a:rPr lang="en-US" sz="2400" dirty="0" err="1">
                <a:solidFill>
                  <a:schemeClr val="bg1"/>
                </a:solidFill>
              </a:rPr>
              <a:t>Hatz</a:t>
            </a:r>
            <a:r>
              <a:rPr lang="en-US" sz="2400" dirty="0">
                <a:solidFill>
                  <a:schemeClr val="bg1"/>
                </a:solidFill>
              </a:rPr>
              <a:t> diesel engines, 1.5 kW each, 200 gallons of AN-8)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Instrument Module (“yellow box”, 20 </a:t>
            </a:r>
            <a:r>
              <a:rPr lang="en-US" sz="2400" dirty="0" err="1">
                <a:solidFill>
                  <a:schemeClr val="bg1"/>
                </a:solidFill>
              </a:rPr>
              <a:t>kWHr</a:t>
            </a:r>
            <a:r>
              <a:rPr lang="en-US" sz="2400" dirty="0">
                <a:solidFill>
                  <a:schemeClr val="bg1"/>
                </a:solidFill>
              </a:rPr>
              <a:t> of LiFePO4 batteries, C&amp;C, Iridium telemetry, 1kW of solar panels)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15m weather tower (telescoping, erected by 2 people in 30 min)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HEAT established several “firsts” for high-powered (500W) autonomous observatories on the Plateau</a:t>
            </a:r>
          </a:p>
        </p:txBody>
      </p:sp>
    </p:spTree>
    <p:extLst>
      <p:ext uri="{BB962C8B-B14F-4D97-AF65-F5344CB8AC3E}">
        <p14:creationId xmlns:p14="http://schemas.microsoft.com/office/powerpoint/2010/main" val="3341217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>
            <a:extLst>
              <a:ext uri="{FF2B5EF4-FFF2-40B4-BE49-F238E27FC236}">
                <a16:creationId xmlns:a16="http://schemas.microsoft.com/office/drawing/2014/main" id="{8EE88E07-C4D9-1C4B-ABBF-36DF28F04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\\VBOXSVR\shared\sdsc06813.jpg">
            <a:extLst>
              <a:ext uri="{FF2B5EF4-FFF2-40B4-BE49-F238E27FC236}">
                <a16:creationId xmlns:a16="http://schemas.microsoft.com/office/drawing/2014/main" id="{3B46720C-F047-76BA-C2C2-06EE06039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392" y="3572419"/>
            <a:ext cx="2189784" cy="328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IMG_20120122_183523.jpg">
            <a:extLst>
              <a:ext uri="{FF2B5EF4-FFF2-40B4-BE49-F238E27FC236}">
                <a16:creationId xmlns:a16="http://schemas.microsoft.com/office/drawing/2014/main" id="{80E19FA5-DC4C-0B0C-3D5F-8F588F037D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98871"/>
            <a:ext cx="3012172" cy="225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VBOXSVR\shared\sdsc06823.jpg">
            <a:extLst>
              <a:ext uri="{FF2B5EF4-FFF2-40B4-BE49-F238E27FC236}">
                <a16:creationId xmlns:a16="http://schemas.microsoft.com/office/drawing/2014/main" id="{9C23914D-8BD7-2B1E-9985-64AB97B3C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0218" y="4598871"/>
            <a:ext cx="3389740" cy="225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242F6F-8172-3F40-A637-348B979F06F2}"/>
              </a:ext>
            </a:extLst>
          </p:cNvPr>
          <p:cNvSpPr txBox="1"/>
          <p:nvPr/>
        </p:nvSpPr>
        <p:spPr>
          <a:xfrm>
            <a:off x="0" y="6483242"/>
            <a:ext cx="1563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Solar cube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B8ED08-212A-52FE-8D3B-B92D40684E47}"/>
              </a:ext>
            </a:extLst>
          </p:cNvPr>
          <p:cNvSpPr txBox="1"/>
          <p:nvPr/>
        </p:nvSpPr>
        <p:spPr>
          <a:xfrm>
            <a:off x="3354452" y="6483242"/>
            <a:ext cx="2435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LiFePO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batteries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3F55B2-F947-D0D5-E654-C21492771C59}"/>
              </a:ext>
            </a:extLst>
          </p:cNvPr>
          <p:cNvSpPr txBox="1"/>
          <p:nvPr/>
        </p:nvSpPr>
        <p:spPr>
          <a:xfrm>
            <a:off x="6839958" y="3572419"/>
            <a:ext cx="2435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Diesel generators</a:t>
            </a:r>
          </a:p>
        </p:txBody>
      </p:sp>
    </p:spTree>
    <p:extLst>
      <p:ext uri="{BB962C8B-B14F-4D97-AF65-F5344CB8AC3E}">
        <p14:creationId xmlns:p14="http://schemas.microsoft.com/office/powerpoint/2010/main" val="27285494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2808B1-EFD1-1C4A-9642-71D0C22294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3437"/>
            <a:ext cx="12756316" cy="2133599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0691EFB-434D-A944-B7FC-13177001F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69237"/>
            <a:ext cx="9144000" cy="185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44E5FE33-D7A8-5740-87D6-D2BFA0AB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699" y="6504201"/>
            <a:ext cx="7086601" cy="35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April 2015: temperature -71C, </a:t>
            </a:r>
            <a:r>
              <a:rPr lang="en-US" altLang="en-US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pwv</a:t>
            </a:r>
            <a:r>
              <a:rPr lang="en-US" alt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0.11 mm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891AD6-C205-9B4D-8A42-9AB6F7D896E9}"/>
              </a:ext>
            </a:extLst>
          </p:cNvPr>
          <p:cNvSpPr txBox="1"/>
          <p:nvPr/>
        </p:nvSpPr>
        <p:spPr>
          <a:xfrm>
            <a:off x="421240" y="151504"/>
            <a:ext cx="79644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Weather Monitored: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Wind speed/direction (cup anemometer, pressure transducers, visual on flag)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Temperature and dewpoint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Far-infrared radiometric measurement of precipitable water vapor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All sky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7-port panoramic webcam 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</a:t>
            </a:r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sz="2000" i="1" dirty="0">
                <a:solidFill>
                  <a:schemeClr val="bg1"/>
                </a:solidFill>
              </a:rPr>
              <a:t>“Why can’t you do this everywhere?”</a:t>
            </a:r>
          </a:p>
        </p:txBody>
      </p:sp>
    </p:spTree>
    <p:extLst>
      <p:ext uri="{BB962C8B-B14F-4D97-AF65-F5344CB8AC3E}">
        <p14:creationId xmlns:p14="http://schemas.microsoft.com/office/powerpoint/2010/main" val="368382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CA45F-F971-BC41-9626-D4C669E64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40031"/>
            <a:ext cx="8226425" cy="594359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Reimagining the low-cost “AWS”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ACB68-1CFB-6242-99CF-4DEF3C31F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94410"/>
            <a:ext cx="8423911" cy="58635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i="1" dirty="0"/>
              <a:t>For basic weather and on-site imagery, don’t need 90% of the Observatory…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1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b="1" dirty="0"/>
              <a:t>What to keep: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Reliable single board computer, software, broad hardware support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Scaled down solar and MPPT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Direct-to-hardware extensible sensor and camera packages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Iridium dialup or SBD and flexible data transfer system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2000" b="1" dirty="0"/>
              <a:t>Goals: 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low power (&lt;5W), no configuration required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Twin-Otter deployable &amp; installable by 1 person as a “deployment of opportunity” rather than explicitly scheduled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Low cost:  &lt;$1K hardware cost per module beyond the Iridium modem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endParaRPr lang="en-US" sz="1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</a:pPr>
            <a:r>
              <a:rPr lang="en-US" sz="2000" dirty="0"/>
              <a:t>What do you get?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Basic weather and imagery from anywhere, at any time (summer…)</a:t>
            </a:r>
          </a:p>
        </p:txBody>
      </p:sp>
    </p:spTree>
    <p:extLst>
      <p:ext uri="{BB962C8B-B14F-4D97-AF65-F5344CB8AC3E}">
        <p14:creationId xmlns:p14="http://schemas.microsoft.com/office/powerpoint/2010/main" val="544630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rbel"/>
        <a:ea typeface="ヒラギノ角ゴ Pro W3"/>
        <a:cs typeface="ヒラギノ角ゴ Pro W3"/>
      </a:majorFont>
      <a:minorFont>
        <a:latin typeface="Corbe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rbe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rbe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836</Words>
  <Application>Microsoft Macintosh PowerPoint</Application>
  <PresentationFormat>Letter Paper (8.5x11 in)</PresentationFormat>
  <Paragraphs>127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Corbel</vt:lpstr>
      <vt:lpstr>Luxi Sans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Reimagining the low-cost “AWS”</vt:lpstr>
      <vt:lpstr>PowerPoint Presentation</vt:lpstr>
      <vt:lpstr>Environmental testing</vt:lpstr>
      <vt:lpstr>Prototyping</vt:lpstr>
      <vt:lpstr>Points for Discussion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Kulesa</dc:creator>
  <cp:lastModifiedBy>Craig Kulesa</cp:lastModifiedBy>
  <cp:revision>19</cp:revision>
  <dcterms:created xsi:type="dcterms:W3CDTF">2020-06-30T15:49:49Z</dcterms:created>
  <dcterms:modified xsi:type="dcterms:W3CDTF">2023-05-31T15:43:25Z</dcterms:modified>
</cp:coreProperties>
</file>