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9" r:id="rId3"/>
    <p:sldId id="282" r:id="rId4"/>
    <p:sldId id="289" r:id="rId5"/>
    <p:sldId id="283" r:id="rId6"/>
    <p:sldId id="288" r:id="rId7"/>
    <p:sldId id="293" r:id="rId8"/>
    <p:sldId id="260" r:id="rId9"/>
    <p:sldId id="281" r:id="rId10"/>
    <p:sldId id="300" r:id="rId11"/>
    <p:sldId id="301" r:id="rId12"/>
    <p:sldId id="280" r:id="rId13"/>
    <p:sldId id="264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31" y="1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13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82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67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43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94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56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26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39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30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02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1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2095-FD7F-47BE-87F7-20AF4AAF8C46}" type="datetimeFigureOut">
              <a:rPr kumimoji="1" lang="ja-JP" altLang="en-US" smtClean="0"/>
              <a:t>2023/5/31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3A4F1-9259-49F0-A685-4C3582472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4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12" Type="http://schemas.openxmlformats.org/officeDocument/2006/relationships/image" Target="../media/image1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6.emf"/><Relationship Id="rId7" Type="http://schemas.openxmlformats.org/officeDocument/2006/relationships/image" Target="../media/image2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3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6.emf"/><Relationship Id="rId7" Type="http://schemas.openxmlformats.org/officeDocument/2006/relationships/image" Target="../media/image31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17.emf"/><Relationship Id="rId9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1047969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  <a:tab pos="899795" algn="l"/>
                <a:tab pos="1350010" algn="l"/>
                <a:tab pos="2249805" algn="l"/>
                <a:tab pos="2700020" algn="l"/>
                <a:tab pos="3150235" algn="l"/>
                <a:tab pos="3599815" algn="l"/>
                <a:tab pos="4050030" algn="l"/>
                <a:tab pos="4500245" algn="l"/>
                <a:tab pos="4949825" algn="l"/>
                <a:tab pos="5400040" algn="l"/>
                <a:tab pos="5850255" algn="l"/>
                <a:tab pos="6299835" algn="l"/>
              </a:tabLst>
            </a:pP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Analysis of a Rain Event on January 2-3, 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</a:p>
          <a:p>
            <a:pPr algn="ctr">
              <a:spcAft>
                <a:spcPts val="0"/>
              </a:spcAft>
              <a:tabLst>
                <a:tab pos="450215" algn="l"/>
                <a:tab pos="899795" algn="l"/>
                <a:tab pos="1350010" algn="l"/>
                <a:tab pos="2249805" algn="l"/>
                <a:tab pos="2700020" algn="l"/>
                <a:tab pos="3150235" algn="l"/>
                <a:tab pos="3599815" algn="l"/>
                <a:tab pos="4050030" algn="l"/>
                <a:tab pos="4500245" algn="l"/>
                <a:tab pos="4949825" algn="l"/>
                <a:tab pos="5400040" algn="l"/>
                <a:tab pos="5850255" algn="l"/>
                <a:tab pos="6299835" algn="l"/>
              </a:tabLst>
            </a:pP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at 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Syowa Station, Antarctica</a:t>
            </a:r>
            <a:endParaRPr lang="en-US" altLang="ja-JP" sz="2800" baseline="30000" dirty="0" smtClean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6E31F837-7E7A-4BEE-8B0B-AD7A45B06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039" y="-15092"/>
            <a:ext cx="28773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en-US" altLang="ja-JP" sz="1400" baseline="30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WAMC,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May 31, 2023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Picture 2" descr="63次隊の隊員を紹介し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4" y="4704646"/>
            <a:ext cx="1504366" cy="100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Jaxa logo.sv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42722"/>
            <a:ext cx="1599558" cy="99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755851" y="2276076"/>
            <a:ext cx="7920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en-US" altLang="ja-JP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Naohiko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Hirasawa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1,2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Hiroyuki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Konishi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 Yasushi Fujiyoshi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 Katsushi Iwamoto</a:t>
            </a:r>
            <a:r>
              <a:rPr lang="en-US" altLang="ja-JP" sz="20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2000" baseline="30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691679" y="3233676"/>
            <a:ext cx="6408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1. National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Institute of Polar Research, 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2. Graduate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University for Advanced Studies (SOKENDAI), 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Osaka-</a:t>
            </a:r>
            <a:r>
              <a:rPr lang="en-US" altLang="ja-JP" sz="1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Kyoiku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University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. Emeritus Prof., Hokkaido University, 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. Fisheries Research Division, City of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Mombetsu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Hokkaido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408434" y="5972986"/>
            <a:ext cx="6636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EORA3 project :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Antarctic snowfall </a:t>
            </a:r>
            <a:r>
              <a:rPr lang="en-US" altLang="ja-JP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and surface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melt</a:t>
            </a:r>
            <a:endParaRPr lang="ja-JP" altLang="en-US" b="1" u="sng" dirty="0"/>
          </a:p>
        </p:txBody>
      </p:sp>
      <p:sp>
        <p:nvSpPr>
          <p:cNvPr id="30" name="正方形/長方形 29"/>
          <p:cNvSpPr/>
          <p:nvPr/>
        </p:nvSpPr>
        <p:spPr>
          <a:xfrm>
            <a:off x="2408434" y="4869160"/>
            <a:ext cx="619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6563" indent="-1706563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JARE project :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Observation of precipitation using radar at Syowa Station, Antarctica</a:t>
            </a:r>
            <a:endParaRPr lang="ja-JP" altLang="en-US" b="1" u="sng" dirty="0"/>
          </a:p>
        </p:txBody>
      </p:sp>
      <p:sp>
        <p:nvSpPr>
          <p:cNvPr id="3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765117" y="6565760"/>
            <a:ext cx="370384" cy="280119"/>
          </a:xfrm>
        </p:spPr>
        <p:txBody>
          <a:bodyPr/>
          <a:lstStyle/>
          <a:p>
            <a:pPr>
              <a:defRPr/>
            </a:pPr>
            <a:fld id="{8F23D973-C222-4643-BBE7-BE91E63BC366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241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Planetary wave 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propagation? - to be checked later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9091" y="952252"/>
            <a:ext cx="8849321" cy="2271957"/>
            <a:chOff x="56571" y="1234228"/>
            <a:chExt cx="8849321" cy="227195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42694" y="1234228"/>
              <a:ext cx="8663198" cy="1891315"/>
              <a:chOff x="70760" y="1234228"/>
              <a:chExt cx="8663198" cy="1891315"/>
            </a:xfrm>
          </p:grpSpPr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60" y="1234228"/>
                <a:ext cx="3080095" cy="1890572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8514" y="1339630"/>
                <a:ext cx="2791836" cy="1785913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9417" y="1235719"/>
                <a:ext cx="2834541" cy="1889230"/>
              </a:xfrm>
              <a:prstGeom prst="rect">
                <a:avLst/>
              </a:prstGeom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328543" y="29318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29543" y="24553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8543" y="19789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28542" y="15024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403320" y="2582994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46839" y="2102223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6839" y="1619227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760025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460990" y="1348973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156838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3973840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671176" y="1350501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370653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179282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880247" y="13510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2576095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472514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81855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062242" y="1387096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129269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31861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803462" y="30988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91973" y="3095321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925591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228183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599784" y="3103484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288295" y="3099948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716494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19086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90687" y="310429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079198" y="31007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805867" y="3098857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228120" y="3290741"/>
              <a:ext cx="953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Time (UT)</a:t>
              </a:r>
              <a:endParaRPr kumimoji="1" lang="ja-JP" altLang="en-US" sz="14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78760" y="1766470"/>
              <a:ext cx="16496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6200000">
              <a:off x="-317424" y="2050615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</p:grpSp>
      <p:cxnSp>
        <p:nvCxnSpPr>
          <p:cNvPr id="53" name="直線コネクタ 52"/>
          <p:cNvCxnSpPr/>
          <p:nvPr/>
        </p:nvCxnSpPr>
        <p:spPr>
          <a:xfrm>
            <a:off x="1929543" y="1057654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3326604" y="1055268"/>
            <a:ext cx="20560" cy="16845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4723416" y="1054369"/>
            <a:ext cx="20560" cy="1684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6098700" y="1063368"/>
            <a:ext cx="20560" cy="16845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524098" y="1054369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5905762" y="3153939"/>
            <a:ext cx="2810970" cy="4168604"/>
            <a:chOff x="154006" y="3610562"/>
            <a:chExt cx="2810970" cy="4168604"/>
          </a:xfrm>
        </p:grpSpPr>
        <p:grpSp>
          <p:nvGrpSpPr>
            <p:cNvPr id="93" name="グループ化 92"/>
            <p:cNvGrpSpPr/>
            <p:nvPr/>
          </p:nvGrpSpPr>
          <p:grpSpPr>
            <a:xfrm>
              <a:off x="331106" y="3610562"/>
              <a:ext cx="2633870" cy="4168604"/>
              <a:chOff x="331106" y="3548042"/>
              <a:chExt cx="2633870" cy="4168604"/>
            </a:xfrm>
          </p:grpSpPr>
          <p:pic>
            <p:nvPicPr>
              <p:cNvPr id="94" name="図 9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333282" y="3764942"/>
                <a:ext cx="2629518" cy="2633870"/>
              </a:xfrm>
              <a:prstGeom prst="rect">
                <a:avLst/>
              </a:prstGeom>
            </p:spPr>
          </p:pic>
          <p:sp>
            <p:nvSpPr>
              <p:cNvPr id="95" name="テキスト ボックス 94"/>
              <p:cNvSpPr txBox="1"/>
              <p:nvPr/>
            </p:nvSpPr>
            <p:spPr>
              <a:xfrm>
                <a:off x="1010008" y="3548042"/>
                <a:ext cx="1276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/>
                  <a:t>Jan 2, 12UT</a:t>
                </a:r>
                <a:endParaRPr kumimoji="1" lang="ja-JP" altLang="en-US" b="1" dirty="0"/>
              </a:p>
            </p:txBody>
          </p:sp>
          <p:pic>
            <p:nvPicPr>
              <p:cNvPr id="98" name="図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325467" y="5094891"/>
                <a:ext cx="2629518" cy="2613992"/>
              </a:xfrm>
              <a:prstGeom prst="rect">
                <a:avLst/>
              </a:prstGeom>
            </p:spPr>
          </p:pic>
          <p:sp>
            <p:nvSpPr>
              <p:cNvPr id="97" name="正方形/長方形 96"/>
              <p:cNvSpPr/>
              <p:nvPr/>
            </p:nvSpPr>
            <p:spPr>
              <a:xfrm>
                <a:off x="442394" y="6407381"/>
                <a:ext cx="2433851" cy="1282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0" name="楕円 99"/>
            <p:cNvSpPr/>
            <p:nvPr/>
          </p:nvSpPr>
          <p:spPr>
            <a:xfrm>
              <a:off x="1960698" y="4671730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楕円 100"/>
            <p:cNvSpPr/>
            <p:nvPr/>
          </p:nvSpPr>
          <p:spPr>
            <a:xfrm>
              <a:off x="1960698" y="5988957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54006" y="3892685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283631" y="5401712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sp>
        <p:nvSpPr>
          <p:cNvPr id="105" name="テキスト ボックス 104"/>
          <p:cNvSpPr txBox="1"/>
          <p:nvPr/>
        </p:nvSpPr>
        <p:spPr>
          <a:xfrm>
            <a:off x="8163061" y="3307774"/>
            <a:ext cx="107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Blocking ridge</a:t>
            </a:r>
            <a:endParaRPr kumimoji="1" lang="ja-JP" altLang="en-US" dirty="0"/>
          </a:p>
        </p:txBody>
      </p:sp>
      <p:cxnSp>
        <p:nvCxnSpPr>
          <p:cNvPr id="107" name="直線矢印コネクタ 106"/>
          <p:cNvCxnSpPr/>
          <p:nvPr/>
        </p:nvCxnSpPr>
        <p:spPr>
          <a:xfrm flipH="1">
            <a:off x="8008483" y="3711358"/>
            <a:ext cx="375717" cy="40188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/>
          <p:cNvSpPr txBox="1"/>
          <p:nvPr/>
        </p:nvSpPr>
        <p:spPr>
          <a:xfrm>
            <a:off x="7759625" y="5026453"/>
            <a:ext cx="79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Warm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11" name="直線矢印コネクタ 110"/>
          <p:cNvCxnSpPr/>
          <p:nvPr/>
        </p:nvCxnSpPr>
        <p:spPr>
          <a:xfrm flipH="1">
            <a:off x="7770655" y="5402742"/>
            <a:ext cx="188021" cy="17238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フリーフォーム 119"/>
          <p:cNvSpPr/>
          <p:nvPr/>
        </p:nvSpPr>
        <p:spPr>
          <a:xfrm>
            <a:off x="7680960" y="5217917"/>
            <a:ext cx="136187" cy="377433"/>
          </a:xfrm>
          <a:custGeom>
            <a:avLst/>
            <a:gdLst>
              <a:gd name="connsiteX0" fmla="*/ 136187 w 136187"/>
              <a:gd name="connsiteY0" fmla="*/ 0 h 377433"/>
              <a:gd name="connsiteX1" fmla="*/ 124514 w 136187"/>
              <a:gd name="connsiteY1" fmla="*/ 89494 h 377433"/>
              <a:gd name="connsiteX2" fmla="*/ 85603 w 136187"/>
              <a:gd name="connsiteY2" fmla="*/ 175097 h 377433"/>
              <a:gd name="connsiteX3" fmla="*/ 46693 w 136187"/>
              <a:gd name="connsiteY3" fmla="*/ 264592 h 377433"/>
              <a:gd name="connsiteX4" fmla="*/ 15564 w 136187"/>
              <a:gd name="connsiteY4" fmla="*/ 338522 h 377433"/>
              <a:gd name="connsiteX5" fmla="*/ 0 w 136187"/>
              <a:gd name="connsiteY5" fmla="*/ 377433 h 37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187" h="377433">
                <a:moveTo>
                  <a:pt x="136187" y="0"/>
                </a:moveTo>
                <a:cubicBezTo>
                  <a:pt x="134566" y="30155"/>
                  <a:pt x="132945" y="60311"/>
                  <a:pt x="124514" y="89494"/>
                </a:cubicBezTo>
                <a:cubicBezTo>
                  <a:pt x="116083" y="118677"/>
                  <a:pt x="98573" y="145914"/>
                  <a:pt x="85603" y="175097"/>
                </a:cubicBezTo>
                <a:cubicBezTo>
                  <a:pt x="72633" y="204280"/>
                  <a:pt x="58366" y="237355"/>
                  <a:pt x="46693" y="264592"/>
                </a:cubicBezTo>
                <a:cubicBezTo>
                  <a:pt x="35020" y="291830"/>
                  <a:pt x="23346" y="319715"/>
                  <a:pt x="15564" y="338522"/>
                </a:cubicBezTo>
                <a:cubicBezTo>
                  <a:pt x="7782" y="357329"/>
                  <a:pt x="3891" y="367381"/>
                  <a:pt x="0" y="377433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/>
          <p:cNvSpPr/>
          <p:nvPr/>
        </p:nvSpPr>
        <p:spPr>
          <a:xfrm>
            <a:off x="7906642" y="5525311"/>
            <a:ext cx="350195" cy="136187"/>
          </a:xfrm>
          <a:custGeom>
            <a:avLst/>
            <a:gdLst>
              <a:gd name="connsiteX0" fmla="*/ 0 w 350195"/>
              <a:gd name="connsiteY0" fmla="*/ 136187 h 136187"/>
              <a:gd name="connsiteX1" fmla="*/ 81712 w 350195"/>
              <a:gd name="connsiteY1" fmla="*/ 101167 h 136187"/>
              <a:gd name="connsiteX2" fmla="*/ 175098 w 350195"/>
              <a:gd name="connsiteY2" fmla="*/ 46692 h 136187"/>
              <a:gd name="connsiteX3" fmla="*/ 252919 w 350195"/>
              <a:gd name="connsiteY3" fmla="*/ 0 h 136187"/>
              <a:gd name="connsiteX4" fmla="*/ 326849 w 350195"/>
              <a:gd name="connsiteY4" fmla="*/ 46692 h 136187"/>
              <a:gd name="connsiteX5" fmla="*/ 350195 w 350195"/>
              <a:gd name="connsiteY5" fmla="*/ 85603 h 13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95" h="136187">
                <a:moveTo>
                  <a:pt x="0" y="136187"/>
                </a:moveTo>
                <a:cubicBezTo>
                  <a:pt x="26264" y="126135"/>
                  <a:pt x="52529" y="116083"/>
                  <a:pt x="81712" y="101167"/>
                </a:cubicBezTo>
                <a:cubicBezTo>
                  <a:pt x="110895" y="86251"/>
                  <a:pt x="175098" y="46692"/>
                  <a:pt x="175098" y="46692"/>
                </a:cubicBezTo>
                <a:cubicBezTo>
                  <a:pt x="203633" y="29831"/>
                  <a:pt x="227627" y="0"/>
                  <a:pt x="252919" y="0"/>
                </a:cubicBezTo>
                <a:cubicBezTo>
                  <a:pt x="278211" y="0"/>
                  <a:pt x="310636" y="32425"/>
                  <a:pt x="326849" y="46692"/>
                </a:cubicBezTo>
                <a:cubicBezTo>
                  <a:pt x="343062" y="60959"/>
                  <a:pt x="346628" y="73281"/>
                  <a:pt x="350195" y="85603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6" name="Picture 2" descr="C:\hira\発表・講演\20130107気水圏の研究計画_教員会議\気水圏将来構想関連\Schema_1\schBLK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840" y="3548243"/>
            <a:ext cx="4627078" cy="2132856"/>
          </a:xfrm>
          <a:prstGeom prst="rect">
            <a:avLst/>
          </a:prstGeom>
          <a:noFill/>
        </p:spPr>
      </p:pic>
      <p:sp>
        <p:nvSpPr>
          <p:cNvPr id="99" name="正方形/長方形 98"/>
          <p:cNvSpPr/>
          <p:nvPr/>
        </p:nvSpPr>
        <p:spPr>
          <a:xfrm>
            <a:off x="697992" y="5681099"/>
            <a:ext cx="2020361" cy="21544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ja-JP" sz="1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Hirasawa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et al., 2000)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フリーフォーム 49"/>
          <p:cNvSpPr/>
          <p:nvPr/>
        </p:nvSpPr>
        <p:spPr>
          <a:xfrm>
            <a:off x="3586294" y="5316002"/>
            <a:ext cx="109487" cy="365097"/>
          </a:xfrm>
          <a:custGeom>
            <a:avLst/>
            <a:gdLst>
              <a:gd name="connsiteX0" fmla="*/ 0 w 595901"/>
              <a:gd name="connsiteY0" fmla="*/ 0 h 554804"/>
              <a:gd name="connsiteX1" fmla="*/ 92468 w 595901"/>
              <a:gd name="connsiteY1" fmla="*/ 205483 h 554804"/>
              <a:gd name="connsiteX2" fmla="*/ 328773 w 595901"/>
              <a:gd name="connsiteY2" fmla="*/ 462337 h 554804"/>
              <a:gd name="connsiteX3" fmla="*/ 513708 w 595901"/>
              <a:gd name="connsiteY3" fmla="*/ 523982 h 554804"/>
              <a:gd name="connsiteX4" fmla="*/ 595901 w 595901"/>
              <a:gd name="connsiteY4" fmla="*/ 554804 h 55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01" h="554804">
                <a:moveTo>
                  <a:pt x="0" y="0"/>
                </a:moveTo>
                <a:cubicBezTo>
                  <a:pt x="18836" y="64213"/>
                  <a:pt x="37673" y="128427"/>
                  <a:pt x="92468" y="205483"/>
                </a:cubicBezTo>
                <a:cubicBezTo>
                  <a:pt x="147264" y="282539"/>
                  <a:pt x="258566" y="409254"/>
                  <a:pt x="328773" y="462337"/>
                </a:cubicBezTo>
                <a:cubicBezTo>
                  <a:pt x="398980" y="515420"/>
                  <a:pt x="469187" y="508571"/>
                  <a:pt x="513708" y="523982"/>
                </a:cubicBezTo>
                <a:cubicBezTo>
                  <a:pt x="558229" y="539393"/>
                  <a:pt x="577065" y="547098"/>
                  <a:pt x="595901" y="554804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708297" y="5536022"/>
            <a:ext cx="207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AR-like transport in the modern sense </a:t>
            </a:r>
            <a:endParaRPr kumimoji="1" lang="ja-JP" altLang="en-US" dirty="0"/>
          </a:p>
        </p:txBody>
      </p:sp>
      <p:grpSp>
        <p:nvGrpSpPr>
          <p:cNvPr id="70" name="グループ化 69"/>
          <p:cNvGrpSpPr/>
          <p:nvPr/>
        </p:nvGrpSpPr>
        <p:grpSpPr>
          <a:xfrm>
            <a:off x="7439567" y="3702009"/>
            <a:ext cx="948068" cy="903359"/>
            <a:chOff x="7439567" y="3702009"/>
            <a:chExt cx="948068" cy="903359"/>
          </a:xfrm>
        </p:grpSpPr>
        <p:cxnSp>
          <p:nvCxnSpPr>
            <p:cNvPr id="71" name="直線コネクタ 70"/>
            <p:cNvCxnSpPr/>
            <p:nvPr/>
          </p:nvCxnSpPr>
          <p:spPr>
            <a:xfrm flipH="1">
              <a:off x="7439567" y="3702009"/>
              <a:ext cx="309486" cy="4632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8078149" y="4142089"/>
              <a:ext cx="309486" cy="4632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00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287235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Complicated temporal variation in cloud distribution</a:t>
              </a:r>
              <a:endParaRPr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2190853" y="936997"/>
            <a:ext cx="4454676" cy="4473711"/>
            <a:chOff x="449160" y="1013218"/>
            <a:chExt cx="2434249" cy="2444651"/>
          </a:xfrm>
        </p:grpSpPr>
        <p:grpSp>
          <p:nvGrpSpPr>
            <p:cNvPr id="86" name="グループ化 85"/>
            <p:cNvGrpSpPr>
              <a:grpSpLocks noChangeAspect="1"/>
            </p:cNvGrpSpPr>
            <p:nvPr/>
          </p:nvGrpSpPr>
          <p:grpSpPr>
            <a:xfrm>
              <a:off x="449160" y="1013218"/>
              <a:ext cx="2434249" cy="2444651"/>
              <a:chOff x="374186" y="980732"/>
              <a:chExt cx="2648052" cy="2648050"/>
            </a:xfrm>
          </p:grpSpPr>
          <p:pic>
            <p:nvPicPr>
              <p:cNvPr id="87" name="図 8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186" y="980732"/>
                <a:ext cx="2648052" cy="26480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8" name="楕円 87"/>
              <p:cNvSpPr/>
              <p:nvPr/>
            </p:nvSpPr>
            <p:spPr>
              <a:xfrm>
                <a:off x="1755300" y="2327909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3" name="テキスト ボックス 122"/>
            <p:cNvSpPr txBox="1"/>
            <p:nvPr/>
          </p:nvSpPr>
          <p:spPr>
            <a:xfrm>
              <a:off x="449160" y="104521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06UT</a:t>
              </a:r>
              <a:endParaRPr kumimoji="1" lang="ja-JP" altLang="en-US" sz="1200" dirty="0"/>
            </a:p>
          </p:txBody>
        </p:sp>
      </p:grp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2274108" y="995559"/>
            <a:ext cx="4371421" cy="4473711"/>
            <a:chOff x="3377622" y="1013219"/>
            <a:chExt cx="2388756" cy="2444651"/>
          </a:xfrm>
        </p:grpSpPr>
        <p:grpSp>
          <p:nvGrpSpPr>
            <p:cNvPr id="80" name="グループ化 79"/>
            <p:cNvGrpSpPr>
              <a:grpSpLocks noChangeAspect="1"/>
            </p:cNvGrpSpPr>
            <p:nvPr/>
          </p:nvGrpSpPr>
          <p:grpSpPr>
            <a:xfrm>
              <a:off x="3377622" y="1013219"/>
              <a:ext cx="2388756" cy="2444651"/>
              <a:chOff x="2058318" y="980729"/>
              <a:chExt cx="2688371" cy="2732037"/>
            </a:xfrm>
          </p:grpSpPr>
          <p:pic>
            <p:nvPicPr>
              <p:cNvPr id="81" name="図 8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8318" y="980729"/>
                <a:ext cx="2688371" cy="27320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2" name="楕円 81"/>
              <p:cNvSpPr/>
              <p:nvPr/>
            </p:nvSpPr>
            <p:spPr>
              <a:xfrm>
                <a:off x="3419872" y="234888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2" name="テキスト ボックス 121"/>
            <p:cNvSpPr txBox="1"/>
            <p:nvPr/>
          </p:nvSpPr>
          <p:spPr>
            <a:xfrm>
              <a:off x="3416965" y="104521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22UT</a:t>
              </a:r>
              <a:endParaRPr kumimoji="1" lang="ja-JP" altLang="en-US" sz="1200" dirty="0"/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2360894" y="1059323"/>
            <a:ext cx="4371421" cy="4471077"/>
            <a:chOff x="6257989" y="1014654"/>
            <a:chExt cx="2388756" cy="2443215"/>
          </a:xfrm>
        </p:grpSpPr>
        <p:grpSp>
          <p:nvGrpSpPr>
            <p:cNvPr id="70" name="グループ化 69"/>
            <p:cNvGrpSpPr/>
            <p:nvPr/>
          </p:nvGrpSpPr>
          <p:grpSpPr>
            <a:xfrm>
              <a:off x="6257989" y="1014654"/>
              <a:ext cx="2388756" cy="2443215"/>
              <a:chOff x="3247978" y="980728"/>
              <a:chExt cx="2648040" cy="2648040"/>
            </a:xfrm>
          </p:grpSpPr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7978" y="980728"/>
                <a:ext cx="2648040" cy="2648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2" name="楕円 71"/>
              <p:cNvSpPr/>
              <p:nvPr/>
            </p:nvSpPr>
            <p:spPr>
              <a:xfrm>
                <a:off x="4605552" y="2336298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4" name="テキスト ボックス 123"/>
            <p:cNvSpPr txBox="1"/>
            <p:nvPr/>
          </p:nvSpPr>
          <p:spPr>
            <a:xfrm>
              <a:off x="6294077" y="104521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06UT</a:t>
              </a:r>
              <a:endParaRPr kumimoji="1" lang="ja-JP" altLang="en-US" sz="1200" dirty="0"/>
            </a:p>
          </p:txBody>
        </p:sp>
      </p:grp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2436650" y="1123087"/>
            <a:ext cx="4481329" cy="4471077"/>
            <a:chOff x="449160" y="3869901"/>
            <a:chExt cx="2448818" cy="2443215"/>
          </a:xfrm>
        </p:grpSpPr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63" y="3869901"/>
              <a:ext cx="2443215" cy="2443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7" name="楕円 116"/>
            <p:cNvSpPr/>
            <p:nvPr/>
          </p:nvSpPr>
          <p:spPr>
            <a:xfrm>
              <a:off x="1701492" y="5118908"/>
              <a:ext cx="64957" cy="66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テキスト ボックス 124"/>
            <p:cNvSpPr txBox="1"/>
            <p:nvPr/>
          </p:nvSpPr>
          <p:spPr>
            <a:xfrm>
              <a:off x="449160" y="388708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19UT</a:t>
              </a:r>
              <a:endParaRPr kumimoji="1" lang="ja-JP" altLang="en-US" sz="1200" dirty="0"/>
            </a:p>
          </p:txBody>
        </p:sp>
      </p:grpSp>
      <p:grpSp>
        <p:nvGrpSpPr>
          <p:cNvPr id="9" name="グループ化 8"/>
          <p:cNvGrpSpPr>
            <a:grpSpLocks noChangeAspect="1"/>
          </p:cNvGrpSpPr>
          <p:nvPr/>
        </p:nvGrpSpPr>
        <p:grpSpPr>
          <a:xfrm>
            <a:off x="2535157" y="1185360"/>
            <a:ext cx="4371421" cy="4471077"/>
            <a:chOff x="3377622" y="3869901"/>
            <a:chExt cx="2388756" cy="2443215"/>
          </a:xfrm>
        </p:grpSpPr>
        <p:grpSp>
          <p:nvGrpSpPr>
            <p:cNvPr id="73" name="グループ化 72"/>
            <p:cNvGrpSpPr/>
            <p:nvPr/>
          </p:nvGrpSpPr>
          <p:grpSpPr>
            <a:xfrm>
              <a:off x="3377622" y="3869901"/>
              <a:ext cx="2388756" cy="2443215"/>
              <a:chOff x="6145910" y="980728"/>
              <a:chExt cx="2648040" cy="2648040"/>
            </a:xfrm>
          </p:grpSpPr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910" y="980728"/>
                <a:ext cx="2648040" cy="2648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5" name="楕円 74"/>
              <p:cNvSpPr/>
              <p:nvPr/>
            </p:nvSpPr>
            <p:spPr>
              <a:xfrm>
                <a:off x="7524328" y="2336298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6" name="テキスト ボックス 125"/>
            <p:cNvSpPr txBox="1"/>
            <p:nvPr/>
          </p:nvSpPr>
          <p:spPr>
            <a:xfrm>
              <a:off x="3389589" y="388708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21UT</a:t>
              </a:r>
              <a:endParaRPr kumimoji="1" lang="ja-JP" altLang="en-US" sz="1200" dirty="0"/>
            </a:p>
          </p:txBody>
        </p:sp>
      </p:grp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2628774" y="1277885"/>
            <a:ext cx="4437020" cy="4437020"/>
            <a:chOff x="6257989" y="3869901"/>
            <a:chExt cx="2424601" cy="2424601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989" y="3869901"/>
              <a:ext cx="2424601" cy="24246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7" name="テキスト ボックス 126"/>
            <p:cNvSpPr txBox="1"/>
            <p:nvPr/>
          </p:nvSpPr>
          <p:spPr>
            <a:xfrm>
              <a:off x="6294076" y="3887089"/>
              <a:ext cx="88658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06UT</a:t>
              </a:r>
              <a:endParaRPr kumimoji="1" lang="ja-JP" altLang="en-US" sz="1200" dirty="0"/>
            </a:p>
          </p:txBody>
        </p:sp>
        <p:sp>
          <p:nvSpPr>
            <p:cNvPr id="128" name="楕円 127"/>
            <p:cNvSpPr/>
            <p:nvPr/>
          </p:nvSpPr>
          <p:spPr>
            <a:xfrm>
              <a:off x="7510618" y="5103454"/>
              <a:ext cx="64957" cy="66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04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Synoptic-scale 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circulation </a:t>
              </a:r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 recent rainfall events</a:t>
              </a:r>
              <a:endParaRPr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4735870" y="805800"/>
            <a:ext cx="449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Dec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23, </a:t>
            </a:r>
            <a:r>
              <a:rPr lang="en-US" altLang="ja-JP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2012</a:t>
            </a: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10:00UT </a:t>
            </a:r>
            <a:r>
              <a:rPr lang="en-US" altLang="ja-JP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&amp; Sleet</a:t>
            </a:r>
            <a:endParaRPr lang="en-US" altLang="ja-JP" b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4836901" y="1061317"/>
            <a:ext cx="2592145" cy="2683919"/>
            <a:chOff x="5304990" y="1181063"/>
            <a:chExt cx="2592145" cy="2683919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024696" y="675248"/>
              <a:ext cx="1314759" cy="2430118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014738" y="1987601"/>
              <a:ext cx="1324645" cy="2430118"/>
            </a:xfrm>
            <a:prstGeom prst="rect">
              <a:avLst/>
            </a:prstGeom>
          </p:spPr>
        </p:pic>
        <p:sp>
          <p:nvSpPr>
            <p:cNvPr id="19" name="楕円 18"/>
            <p:cNvSpPr/>
            <p:nvPr/>
          </p:nvSpPr>
          <p:spPr>
            <a:xfrm>
              <a:off x="6983216" y="3359904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/>
            <p:cNvSpPr/>
            <p:nvPr/>
          </p:nvSpPr>
          <p:spPr>
            <a:xfrm>
              <a:off x="6983216" y="2065612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304990" y="1181063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425572" y="2553001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481920" y="1083089"/>
            <a:ext cx="2577534" cy="2650067"/>
            <a:chOff x="950009" y="1181063"/>
            <a:chExt cx="2577534" cy="2650067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652646" y="669006"/>
              <a:ext cx="1324645" cy="2425148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654626" y="1968227"/>
              <a:ext cx="1310672" cy="2415133"/>
            </a:xfrm>
            <a:prstGeom prst="rect">
              <a:avLst/>
            </a:prstGeom>
          </p:spPr>
        </p:pic>
        <p:sp>
          <p:nvSpPr>
            <p:cNvPr id="17" name="楕円 16"/>
            <p:cNvSpPr/>
            <p:nvPr/>
          </p:nvSpPr>
          <p:spPr>
            <a:xfrm>
              <a:off x="2620121" y="3359904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/>
            <p:cNvSpPr/>
            <p:nvPr/>
          </p:nvSpPr>
          <p:spPr>
            <a:xfrm>
              <a:off x="2620121" y="2071145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950009" y="1181063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70591" y="2553001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67730" y="3635688"/>
            <a:ext cx="1314759" cy="242514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175157" y="4940283"/>
            <a:ext cx="1304874" cy="2420179"/>
          </a:xfrm>
          <a:prstGeom prst="rect">
            <a:avLst/>
          </a:prstGeom>
        </p:spPr>
      </p:pic>
      <p:sp>
        <p:nvSpPr>
          <p:cNvPr id="32" name="楕円 31"/>
          <p:cNvSpPr/>
          <p:nvPr/>
        </p:nvSpPr>
        <p:spPr>
          <a:xfrm>
            <a:off x="2130262" y="6301921"/>
            <a:ext cx="94342" cy="968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/>
          <p:cNvSpPr/>
          <p:nvPr/>
        </p:nvSpPr>
        <p:spPr>
          <a:xfrm>
            <a:off x="2130262" y="5013162"/>
            <a:ext cx="94342" cy="968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0150" y="4147816"/>
            <a:ext cx="107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500 GPH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80732" y="5519754"/>
            <a:ext cx="74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850 T</a:t>
            </a:r>
            <a:endParaRPr kumimoji="1" lang="ja-JP" altLang="en-US" dirty="0"/>
          </a:p>
        </p:txBody>
      </p:sp>
      <p:grpSp>
        <p:nvGrpSpPr>
          <p:cNvPr id="42" name="グループ化 41"/>
          <p:cNvGrpSpPr/>
          <p:nvPr/>
        </p:nvGrpSpPr>
        <p:grpSpPr>
          <a:xfrm>
            <a:off x="4841579" y="4189001"/>
            <a:ext cx="2611789" cy="2638063"/>
            <a:chOff x="5331438" y="4189001"/>
            <a:chExt cx="2611789" cy="2638063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060877" y="3644858"/>
              <a:ext cx="1324645" cy="2425148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6069546" y="4953384"/>
              <a:ext cx="1314759" cy="2432602"/>
            </a:xfrm>
            <a:prstGeom prst="rect">
              <a:avLst/>
            </a:prstGeom>
          </p:spPr>
        </p:pic>
        <p:sp>
          <p:nvSpPr>
            <p:cNvPr id="38" name="楕円 37"/>
            <p:cNvSpPr/>
            <p:nvPr/>
          </p:nvSpPr>
          <p:spPr>
            <a:xfrm>
              <a:off x="7043480" y="6330358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/>
            <p:cNvSpPr/>
            <p:nvPr/>
          </p:nvSpPr>
          <p:spPr>
            <a:xfrm>
              <a:off x="7043480" y="5013162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331438" y="4189001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502534" y="5514203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2693097" y="2440002"/>
            <a:ext cx="157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Warm “High”</a:t>
            </a:r>
            <a:endParaRPr kumimoji="1" lang="ja-JP" altLang="en-US" dirty="0"/>
          </a:p>
        </p:txBody>
      </p:sp>
      <p:cxnSp>
        <p:nvCxnSpPr>
          <p:cNvPr id="45" name="直線矢印コネクタ 44"/>
          <p:cNvCxnSpPr/>
          <p:nvPr/>
        </p:nvCxnSpPr>
        <p:spPr>
          <a:xfrm flipH="1" flipV="1">
            <a:off x="2246375" y="2170173"/>
            <a:ext cx="551250" cy="3575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6975692" y="2440002"/>
            <a:ext cx="20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Warm air advection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411948" y="5436093"/>
            <a:ext cx="20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Warm air advection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081920" y="5491238"/>
            <a:ext cx="20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Warm air advection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24726" y="824882"/>
            <a:ext cx="338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Dec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23,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2017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12:00UT </a:t>
            </a:r>
            <a:r>
              <a:rPr lang="en-US" altLang="ja-JP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04844" y="3903120"/>
            <a:ext cx="322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Jan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1,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2004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12:00UT </a:t>
            </a:r>
            <a:r>
              <a:rPr lang="en-US" altLang="ja-JP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926509" y="3897953"/>
            <a:ext cx="330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Feb 2, </a:t>
            </a:r>
            <a:r>
              <a:rPr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1997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12:00UT </a:t>
            </a:r>
            <a:r>
              <a:rPr lang="en-US" altLang="ja-JP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03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59853" y="1004622"/>
            <a:ext cx="8224294" cy="56169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4625" indent="-174625" algn="just">
              <a:spcBef>
                <a:spcPts val="1200"/>
              </a:spcBef>
            </a:pPr>
            <a:r>
              <a:rPr kumimoji="1" lang="en-US" altLang="ja-JP" b="1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This study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examines the rainfall formation and synoptic-scale meteorological conditions for </a:t>
            </a:r>
            <a:r>
              <a:rPr lang="en-US" altLang="ja-JP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the latest rainfall event </a:t>
            </a:r>
            <a:r>
              <a:rPr lang="en-US" altLang="ja-JP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on January 2, </a:t>
            </a:r>
            <a:r>
              <a:rPr lang="en-US" altLang="ja-JP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2022, and compared to </a:t>
            </a:r>
            <a:r>
              <a:rPr lang="en-US" altLang="ja-JP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recent rainfall events. Results are as follows</a:t>
            </a:r>
            <a:r>
              <a:rPr lang="en-US" altLang="ja-JP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</a:t>
            </a:r>
            <a:endParaRPr kumimoji="1" lang="en-US" altLang="ja-JP" b="1" u="sng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Bright bands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were observed for about 24 hours in the radar data. 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Time variability of bright bands was well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captured by the radar observation with high-vertical resolution;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three-layered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bright bands and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streak-like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bright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bands were observed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The spatiotemporal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variations in the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“Bright Band” would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reflect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the 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fine-layer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structure of the atmosphere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during warm-air intrusion. This may explain the formation mechanisms of the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diverse precipitation types (rain, sleet, freezing rain, 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and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snowfall)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reported by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Vignon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et al. (2021).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There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was strong warm air advection from low latitudes across the entire troposphere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with the 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blocking ridge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formation,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resulting in temperatures above 0°C in the layer below 2000 m altitude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Planetary wave propagation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may have played a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role.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Comparisons with recent rainfall events show that the 2022 event was characterized by 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particularly strong warm air advection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Summary</a:t>
              </a:r>
              <a:endParaRPr kumimoji="1"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May 31,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4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76456" y="6565760"/>
            <a:ext cx="459045" cy="292240"/>
          </a:xfrm>
        </p:spPr>
        <p:txBody>
          <a:bodyPr/>
          <a:lstStyle/>
          <a:p>
            <a:pPr>
              <a:defRPr/>
            </a:pPr>
            <a:fld id="{8F23D973-C222-4643-BBE7-BE91E63BC366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640" y="0"/>
            <a:ext cx="10257640" cy="683447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20"/>
          <p:cNvSpPr>
            <a:spLocks noChangeArrowheads="1"/>
          </p:cNvSpPr>
          <p:nvPr/>
        </p:nvSpPr>
        <p:spPr bwMode="auto">
          <a:xfrm>
            <a:off x="1907704" y="2185120"/>
            <a:ext cx="57118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schemeClr val="bg1"/>
                </a:solidFill>
                <a:latin typeface="Pristina" panose="03060402040406080204" pitchFamily="66" charset="0"/>
                <a:ea typeface="Meiryo UI" panose="020B0604030504040204" pitchFamily="50" charset="-128"/>
              </a:rPr>
              <a:t>Thank you 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ja-JP" sz="2400" dirty="0">
              <a:solidFill>
                <a:schemeClr val="bg1"/>
              </a:solidFill>
              <a:latin typeface="Pristina" panose="03060402040406080204" pitchFamily="66" charset="0"/>
              <a:ea typeface="Meiryo UI" panose="020B0604030504040204" pitchFamily="50" charset="-128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ja-JP" sz="1800" dirty="0" err="1" smtClean="0">
                <a:solidFill>
                  <a:schemeClr val="bg1"/>
                </a:solidFill>
                <a:latin typeface="Pristina" panose="03060402040406080204" pitchFamily="66" charset="0"/>
                <a:ea typeface="Meiryo UI" panose="020B0604030504040204" pitchFamily="50" charset="-128"/>
              </a:rPr>
              <a:t>Naohiko</a:t>
            </a:r>
            <a:r>
              <a:rPr lang="en-US" altLang="ja-JP" sz="1800" dirty="0" smtClean="0">
                <a:solidFill>
                  <a:schemeClr val="bg1"/>
                </a:solidFill>
                <a:latin typeface="Pristina" panose="03060402040406080204" pitchFamily="66" charset="0"/>
                <a:ea typeface="Meiryo UI" panose="020B0604030504040204" pitchFamily="50" charset="-128"/>
              </a:rPr>
              <a:t> </a:t>
            </a:r>
            <a:r>
              <a:rPr lang="en-US" altLang="ja-JP" sz="1800" dirty="0" err="1" smtClean="0">
                <a:solidFill>
                  <a:schemeClr val="bg1"/>
                </a:solidFill>
                <a:latin typeface="Pristina" panose="03060402040406080204" pitchFamily="66" charset="0"/>
                <a:ea typeface="Meiryo UI" panose="020B0604030504040204" pitchFamily="50" charset="-128"/>
              </a:rPr>
              <a:t>Hirasawa</a:t>
            </a:r>
            <a:endParaRPr lang="en-US" altLang="ja-JP" sz="1800" dirty="0">
              <a:solidFill>
                <a:schemeClr val="bg1"/>
              </a:solidFill>
              <a:latin typeface="Pristina" panose="03060402040406080204" pitchFamily="66" charset="0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05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History of rainfall events at Syowa Station</a:t>
              </a:r>
              <a:endParaRPr kumimoji="1"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" name="Main graphic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213427" y="4181755"/>
            <a:ext cx="2432304" cy="2339721"/>
          </a:xfrm>
          <a:prstGeom prst="rect">
            <a:avLst/>
          </a:prstGeom>
          <a:ln>
            <a:noFill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95" y="4242978"/>
            <a:ext cx="2049333" cy="239875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201183" y="6532424"/>
            <a:ext cx="1854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kern="1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Vignon</a:t>
            </a:r>
            <a:r>
              <a:rPr lang="en-US" altLang="ja-JP" sz="14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et al., 2021</a:t>
            </a:r>
            <a:endParaRPr lang="ja-JP" altLang="en-US" sz="1400" dirty="0"/>
          </a:p>
        </p:txBody>
      </p:sp>
      <p:sp>
        <p:nvSpPr>
          <p:cNvPr id="9" name="正方形/長方形 8"/>
          <p:cNvSpPr/>
          <p:nvPr/>
        </p:nvSpPr>
        <p:spPr>
          <a:xfrm>
            <a:off x="365672" y="1408361"/>
            <a:ext cx="386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2-3, </a:t>
            </a:r>
            <a:r>
              <a:rPr lang="en-US" altLang="ja-JP" sz="1400" b="1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en-US" altLang="ja-JP" sz="14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u="sng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r>
              <a:rPr lang="en-US" altLang="ja-JP" sz="1400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altLang="ja-JP" sz="1400" b="1" u="sng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Dec 23-24,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2017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Dec 22-3,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2012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&amp; sleet</a:t>
            </a:r>
            <a:endParaRPr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1,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2004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Feb 2,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1997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29-30,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1996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1991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Jan 24-25, 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1987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drizzle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→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&amp;</a:t>
            </a:r>
          </a:p>
          <a:p>
            <a:pPr marL="539750" algn="just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Dec 7, 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1986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drizzle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May 7-8, </a:t>
            </a:r>
            <a:r>
              <a:rPr lang="en-US" altLang="ja-JP" sz="1400" b="1" dirty="0" smtClean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1984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65671" y="1009242"/>
            <a:ext cx="6384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Rainfall </a:t>
            </a:r>
            <a:r>
              <a:rPr lang="en-US" altLang="ja-JP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at </a:t>
            </a:r>
            <a:r>
              <a:rPr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Syowa Station (JMA's report), still checking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572000" y="1408361"/>
            <a:ext cx="38680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1981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drizzle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14-15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1980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1979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sleet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Dec 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1978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?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8,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1972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1971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sleet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?,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1959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sleet</a:t>
            </a:r>
            <a:endParaRPr lang="en-US" altLang="ja-JP" sz="1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Jan 1, 10, 29,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1958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sleet &amp;</a:t>
            </a:r>
          </a:p>
          <a:p>
            <a:pPr marL="539750" algn="just"/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Nov 22 &amp; Dec 31, 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195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7, </a:t>
            </a:r>
            <a:r>
              <a:rPr lang="en-US" altLang="ja-JP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rain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/sleet 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4864608" y="4067227"/>
            <a:ext cx="2953512" cy="824813"/>
          </a:xfrm>
          <a:custGeom>
            <a:avLst/>
            <a:gdLst>
              <a:gd name="connsiteX0" fmla="*/ 2953512 w 2953512"/>
              <a:gd name="connsiteY0" fmla="*/ 321893 h 824813"/>
              <a:gd name="connsiteX1" fmla="*/ 1444752 w 2953512"/>
              <a:gd name="connsiteY1" fmla="*/ 20141 h 824813"/>
              <a:gd name="connsiteX2" fmla="*/ 0 w 2953512"/>
              <a:gd name="connsiteY2" fmla="*/ 824813 h 82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3512" h="824813">
                <a:moveTo>
                  <a:pt x="2953512" y="321893"/>
                </a:moveTo>
                <a:cubicBezTo>
                  <a:pt x="2445258" y="129107"/>
                  <a:pt x="1937004" y="-63679"/>
                  <a:pt x="1444752" y="20141"/>
                </a:cubicBezTo>
                <a:cubicBezTo>
                  <a:pt x="952500" y="103961"/>
                  <a:pt x="476250" y="464387"/>
                  <a:pt x="0" y="824813"/>
                </a:cubicBezTo>
              </a:path>
            </a:pathLst>
          </a:custGeom>
          <a:noFill/>
          <a:ln>
            <a:solidFill>
              <a:schemeClr val="tx1"/>
            </a:solidFill>
            <a:headEnd type="oval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1684962" y="4253500"/>
            <a:ext cx="2712377" cy="1643865"/>
          </a:xfrm>
          <a:custGeom>
            <a:avLst/>
            <a:gdLst>
              <a:gd name="connsiteX0" fmla="*/ 0 w 2890818"/>
              <a:gd name="connsiteY0" fmla="*/ 0 h 1561672"/>
              <a:gd name="connsiteX1" fmla="*/ 123290 w 2890818"/>
              <a:gd name="connsiteY1" fmla="*/ 133564 h 1561672"/>
              <a:gd name="connsiteX2" fmla="*/ 626723 w 2890818"/>
              <a:gd name="connsiteY2" fmla="*/ 380144 h 1561672"/>
              <a:gd name="connsiteX3" fmla="*/ 1541123 w 2890818"/>
              <a:gd name="connsiteY3" fmla="*/ 575353 h 1561672"/>
              <a:gd name="connsiteX4" fmla="*/ 2681555 w 2890818"/>
              <a:gd name="connsiteY4" fmla="*/ 1089061 h 1561672"/>
              <a:gd name="connsiteX5" fmla="*/ 2887038 w 2890818"/>
              <a:gd name="connsiteY5" fmla="*/ 1561672 h 15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0818" h="1561672">
                <a:moveTo>
                  <a:pt x="0" y="0"/>
                </a:moveTo>
                <a:cubicBezTo>
                  <a:pt x="9418" y="35103"/>
                  <a:pt x="18836" y="70207"/>
                  <a:pt x="123290" y="133564"/>
                </a:cubicBezTo>
                <a:cubicBezTo>
                  <a:pt x="227744" y="196921"/>
                  <a:pt x="390417" y="306512"/>
                  <a:pt x="626723" y="380144"/>
                </a:cubicBezTo>
                <a:cubicBezTo>
                  <a:pt x="863029" y="453776"/>
                  <a:pt x="1198651" y="457200"/>
                  <a:pt x="1541123" y="575353"/>
                </a:cubicBezTo>
                <a:cubicBezTo>
                  <a:pt x="1883595" y="693506"/>
                  <a:pt x="2457236" y="924675"/>
                  <a:pt x="2681555" y="1089061"/>
                </a:cubicBezTo>
                <a:cubicBezTo>
                  <a:pt x="2905874" y="1253447"/>
                  <a:pt x="2896456" y="1407559"/>
                  <a:pt x="2887038" y="1561672"/>
                </a:cubicBezTo>
              </a:path>
            </a:pathLst>
          </a:custGeom>
          <a:noFill/>
          <a:ln>
            <a:solidFill>
              <a:srgbClr val="0000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中かっこ 5"/>
          <p:cNvSpPr/>
          <p:nvPr/>
        </p:nvSpPr>
        <p:spPr>
          <a:xfrm>
            <a:off x="3157021" y="1529461"/>
            <a:ext cx="657547" cy="12739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9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Motivation and presentation outline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414808" y="928152"/>
            <a:ext cx="84056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ja-JP" sz="2000" b="1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Motivation</a:t>
            </a:r>
          </a:p>
          <a:p>
            <a:pPr algn="just">
              <a:spcBef>
                <a:spcPts val="600"/>
              </a:spcBef>
            </a:pP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How is Antarctic rainfall affected 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by </a:t>
            </a: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global warming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? </a:t>
            </a: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Will rainfall increase in frequency and 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amount?</a:t>
            </a:r>
          </a:p>
          <a:p>
            <a:pPr algn="just">
              <a:spcBef>
                <a:spcPts val="600"/>
              </a:spcBef>
            </a:pP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Rainfall occurred at Syowa 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Station during </a:t>
            </a: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the precipitation radar 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project period (2021-2022), </a:t>
            </a: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providing very valuable data 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for </a:t>
            </a:r>
            <a:r>
              <a:rPr lang="en-US" altLang="ja-JP" sz="2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understanding the formation process of Antarctic rainfall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  </a:t>
            </a:r>
          </a:p>
          <a:p>
            <a:pPr algn="just">
              <a:spcBef>
                <a:spcPts val="1200"/>
              </a:spcBef>
            </a:pPr>
            <a:r>
              <a:rPr lang="en-US" altLang="ja-JP" sz="2000" b="1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This study</a:t>
            </a:r>
            <a:r>
              <a:rPr lang="en-US" altLang="ja-JP" sz="2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examines the rainfall formation and synoptic-scale meteorological conditions for the latest rainfall event on January 2, 2022. </a:t>
            </a:r>
          </a:p>
          <a:p>
            <a:pPr algn="just">
              <a:spcBef>
                <a:spcPts val="1200"/>
              </a:spcBef>
            </a:pP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Outline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Characteristics of the precipitation during the event with radar and other instruments.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Atmospheric vertical structure obtained by radiosonde.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Discussion the role of synoptic-scale circulation on the rainfall.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Synoptic-scale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circulation 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in recent events.</a:t>
            </a:r>
          </a:p>
        </p:txBody>
      </p:sp>
    </p:spTree>
    <p:extLst>
      <p:ext uri="{BB962C8B-B14F-4D97-AF65-F5344CB8AC3E}">
        <p14:creationId xmlns:p14="http://schemas.microsoft.com/office/powerpoint/2010/main" val="30960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47" y="1038564"/>
            <a:ext cx="2318223" cy="178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36080" y="3118822"/>
            <a:ext cx="2988573" cy="2599211"/>
            <a:chOff x="36080" y="3118822"/>
            <a:chExt cx="2988573" cy="2599211"/>
          </a:xfrm>
        </p:grpSpPr>
        <p:sp>
          <p:nvSpPr>
            <p:cNvPr id="10" name="正方形/長方形 9"/>
            <p:cNvSpPr/>
            <p:nvPr/>
          </p:nvSpPr>
          <p:spPr>
            <a:xfrm>
              <a:off x="36080" y="3118822"/>
              <a:ext cx="2770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ja-JP" u="sng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X-band-9.4-GHz Radar</a:t>
              </a:r>
              <a:endParaRPr lang="en-US" altLang="ja-JP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8" y="3498893"/>
              <a:ext cx="2958185" cy="2219140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84425" y="3438266"/>
              <a:ext cx="27714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JRA, Japan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Transmission frequency: 9.4 GHz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Azimuth </a:t>
              </a:r>
              <a:r>
                <a:rPr lang="en-US" altLang="ja-JP" sz="12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sampling </a:t>
              </a:r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interval: 0.33</a:t>
              </a:r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  <a:sym typeface="Symbol" panose="05050102010706020507" pitchFamily="18" charset="2"/>
                </a:rPr>
                <a:t>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Radius </a:t>
              </a:r>
              <a:r>
                <a:rPr lang="en-US" altLang="ja-JP" sz="12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sampling </a:t>
              </a:r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interval: 3.75 m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Rotation speed: </a:t>
              </a:r>
              <a:r>
                <a:rPr lang="en-US" altLang="ja-JP" sz="12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24 rpm</a:t>
              </a:r>
              <a:endPara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3" name="LINE_MOVIE_16108374917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8" y="5088133"/>
            <a:ext cx="2958185" cy="166381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2729668" y="2742237"/>
            <a:ext cx="2273639" cy="4043328"/>
            <a:chOff x="2729668" y="2742237"/>
            <a:chExt cx="2273639" cy="4043328"/>
          </a:xfrm>
        </p:grpSpPr>
        <p:sp>
          <p:nvSpPr>
            <p:cNvPr id="15" name="正方形/長方形 14"/>
            <p:cNvSpPr/>
            <p:nvPr/>
          </p:nvSpPr>
          <p:spPr>
            <a:xfrm>
              <a:off x="2918203" y="3112791"/>
              <a:ext cx="16407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ja-JP" u="sng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Ceilometer</a:t>
              </a:r>
              <a:endParaRPr lang="en-US" altLang="ja-JP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68" y="3538996"/>
              <a:ext cx="2273639" cy="3246569"/>
            </a:xfrm>
            <a:prstGeom prst="rect">
              <a:avLst/>
            </a:prstGeom>
          </p:spPr>
        </p:pic>
        <p:sp>
          <p:nvSpPr>
            <p:cNvPr id="17" name="角丸四角形 16"/>
            <p:cNvSpPr/>
            <p:nvPr/>
          </p:nvSpPr>
          <p:spPr>
            <a:xfrm>
              <a:off x="4164109" y="3748110"/>
              <a:ext cx="478971" cy="85218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806668" y="4809404"/>
              <a:ext cx="20004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1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CT25K, </a:t>
              </a:r>
              <a:r>
                <a:rPr lang="en-US" altLang="ja-JP" sz="1200" dirty="0" err="1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Vaisala</a:t>
              </a:r>
              <a:r>
                <a:rPr lang="en-US" altLang="ja-JP" sz="12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, Finland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Vertical interval: 30 m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Max height: 7500 m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Temporal interval: 90 s. </a:t>
              </a:r>
              <a:endPara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雲 18"/>
            <p:cNvSpPr/>
            <p:nvPr/>
          </p:nvSpPr>
          <p:spPr>
            <a:xfrm>
              <a:off x="3981201" y="3010477"/>
              <a:ext cx="685283" cy="1942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4326650" y="3144800"/>
              <a:ext cx="99678" cy="795604"/>
            </a:xfrm>
            <a:custGeom>
              <a:avLst/>
              <a:gdLst>
                <a:gd name="connsiteX0" fmla="*/ 13331 w 80365"/>
                <a:gd name="connsiteY0" fmla="*/ 1016093 h 1016093"/>
                <a:gd name="connsiteX1" fmla="*/ 3904 w 80365"/>
                <a:gd name="connsiteY1" fmla="*/ 101693 h 1016093"/>
                <a:gd name="connsiteX2" fmla="*/ 69891 w 80365"/>
                <a:gd name="connsiteY2" fmla="*/ 92266 h 1016093"/>
                <a:gd name="connsiteX3" fmla="*/ 79318 w 80365"/>
                <a:gd name="connsiteY3" fmla="*/ 723862 h 101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65" h="1016093">
                  <a:moveTo>
                    <a:pt x="13331" y="1016093"/>
                  </a:moveTo>
                  <a:cubicBezTo>
                    <a:pt x="3904" y="635878"/>
                    <a:pt x="-5523" y="255664"/>
                    <a:pt x="3904" y="101693"/>
                  </a:cubicBezTo>
                  <a:cubicBezTo>
                    <a:pt x="13331" y="-52278"/>
                    <a:pt x="57322" y="-11429"/>
                    <a:pt x="69891" y="92266"/>
                  </a:cubicBezTo>
                  <a:cubicBezTo>
                    <a:pt x="82460" y="195961"/>
                    <a:pt x="80889" y="459911"/>
                    <a:pt x="79318" y="7238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V="1">
              <a:off x="4323842" y="2742237"/>
              <a:ext cx="0" cy="376585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/>
          <p:cNvGrpSpPr/>
          <p:nvPr/>
        </p:nvGrpSpPr>
        <p:grpSpPr>
          <a:xfrm>
            <a:off x="4861989" y="3147855"/>
            <a:ext cx="2274249" cy="3637710"/>
            <a:chOff x="4861989" y="3147855"/>
            <a:chExt cx="2274249" cy="3637710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4861989" y="3147855"/>
              <a:ext cx="2274249" cy="3637710"/>
              <a:chOff x="5420249" y="3147855"/>
              <a:chExt cx="2274249" cy="3637710"/>
            </a:xfrm>
          </p:grpSpPr>
          <p:sp>
            <p:nvSpPr>
              <p:cNvPr id="25" name="正方形/長方形 24"/>
              <p:cNvSpPr/>
              <p:nvPr/>
            </p:nvSpPr>
            <p:spPr>
              <a:xfrm>
                <a:off x="5701931" y="3147855"/>
                <a:ext cx="18009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ja-JP" u="sng" dirty="0" err="1" smtClean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Disdrometer</a:t>
                </a:r>
                <a:endParaRPr lang="en-US" altLang="ja-JP" u="sng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0249" y="3509475"/>
                <a:ext cx="2176946" cy="3276090"/>
              </a:xfrm>
              <a:prstGeom prst="rect">
                <a:avLst/>
              </a:prstGeom>
            </p:spPr>
          </p:pic>
          <p:sp>
            <p:nvSpPr>
              <p:cNvPr id="27" name="角丸四角形 26"/>
              <p:cNvSpPr/>
              <p:nvPr/>
            </p:nvSpPr>
            <p:spPr>
              <a:xfrm>
                <a:off x="6550181" y="4174200"/>
                <a:ext cx="498404" cy="511755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5420249" y="4872272"/>
                <a:ext cx="2274249" cy="101566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LPM, </a:t>
                </a:r>
                <a:r>
                  <a:rPr lang="en-US" altLang="ja-JP" sz="1200" dirty="0" err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Thies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en-US" altLang="ja-JP" sz="1200" dirty="0" err="1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Clima</a:t>
                </a:r>
                <a:r>
                  <a:rPr lang="en-US" altLang="ja-JP" sz="12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, Germany</a:t>
                </a:r>
              </a:p>
              <a:p>
                <a:r>
                  <a:rPr lang="en-US" altLang="ja-JP" sz="1200" kern="1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Snowfall intensity</a:t>
                </a:r>
              </a:p>
              <a:p>
                <a:r>
                  <a:rPr lang="en-US" altLang="ja-JP" sz="1200" kern="1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Particle size dist.</a:t>
                </a:r>
              </a:p>
              <a:p>
                <a:r>
                  <a:rPr lang="en-US" altLang="ja-JP" sz="1200" kern="1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Particle fall velocity dist. </a:t>
                </a:r>
              </a:p>
              <a:p>
                <a:r>
                  <a:rPr lang="en-US" altLang="ja-JP" sz="1200" kern="1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Temporal interval: 1 min. </a:t>
                </a:r>
                <a:endPara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507" y="3598325"/>
              <a:ext cx="919104" cy="89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グループ化 28"/>
          <p:cNvGrpSpPr/>
          <p:nvPr/>
        </p:nvGrpSpPr>
        <p:grpSpPr>
          <a:xfrm>
            <a:off x="7020272" y="960457"/>
            <a:ext cx="2272142" cy="5897543"/>
            <a:chOff x="7179299" y="960457"/>
            <a:chExt cx="2272142" cy="5897543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7179299" y="960457"/>
              <a:ext cx="2272142" cy="5897543"/>
              <a:chOff x="7179299" y="960457"/>
              <a:chExt cx="2272142" cy="5897543"/>
            </a:xfrm>
          </p:grpSpPr>
          <p:pic>
            <p:nvPicPr>
              <p:cNvPr id="32" name="図 31" descr="夜空に浮かんでいるcg&#10;&#10;中程度の精度で自動的に生成された説明">
                <a:extLst>
                  <a:ext uri="{FF2B5EF4-FFF2-40B4-BE49-F238E27FC236}">
                    <a16:creationId xmlns:a16="http://schemas.microsoft.com/office/drawing/2014/main" id="{F204AADC-BB18-241F-9D46-5301C2F27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862530" y="1857021"/>
                <a:ext cx="3106693" cy="2071128"/>
              </a:xfrm>
              <a:prstGeom prst="rect">
                <a:avLst/>
              </a:prstGeom>
            </p:spPr>
          </p:pic>
          <p:sp>
            <p:nvSpPr>
              <p:cNvPr id="33" name="正方形/長方形 32"/>
              <p:cNvSpPr/>
              <p:nvPr/>
            </p:nvSpPr>
            <p:spPr>
              <a:xfrm>
                <a:off x="8044298" y="3147855"/>
                <a:ext cx="8222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ja-JP" u="sng" dirty="0" smtClean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PMPL</a:t>
                </a:r>
                <a:endParaRPr lang="en-US" altLang="ja-JP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34" name="図 3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74274" y="4445929"/>
                <a:ext cx="906869" cy="668752"/>
              </a:xfrm>
              <a:prstGeom prst="rect">
                <a:avLst/>
              </a:prstGeom>
            </p:spPr>
          </p:pic>
          <p:pic>
            <p:nvPicPr>
              <p:cNvPr id="35" name="図 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79299" y="5077787"/>
                <a:ext cx="1845639" cy="1780213"/>
              </a:xfrm>
              <a:prstGeom prst="rect">
                <a:avLst/>
              </a:prstGeom>
            </p:spPr>
          </p:pic>
          <p:sp>
            <p:nvSpPr>
              <p:cNvPr id="36" name="角丸四角形 35"/>
              <p:cNvSpPr/>
              <p:nvPr/>
            </p:nvSpPr>
            <p:spPr>
              <a:xfrm>
                <a:off x="7793414" y="5594427"/>
                <a:ext cx="523001" cy="1074933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7" name="グループ化 36"/>
              <p:cNvGrpSpPr/>
              <p:nvPr/>
            </p:nvGrpSpPr>
            <p:grpSpPr>
              <a:xfrm>
                <a:off x="7631132" y="1239912"/>
                <a:ext cx="685283" cy="565752"/>
                <a:chOff x="7651065" y="1639112"/>
                <a:chExt cx="685283" cy="565752"/>
              </a:xfrm>
            </p:grpSpPr>
            <p:sp>
              <p:nvSpPr>
                <p:cNvPr id="39" name="雲 38"/>
                <p:cNvSpPr/>
                <p:nvPr/>
              </p:nvSpPr>
              <p:spPr>
                <a:xfrm>
                  <a:off x="7651065" y="1639112"/>
                  <a:ext cx="685283" cy="194260"/>
                </a:xfrm>
                <a:prstGeom prst="cloud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フリーフォーム 39"/>
                <p:cNvSpPr/>
                <p:nvPr/>
              </p:nvSpPr>
              <p:spPr>
                <a:xfrm>
                  <a:off x="7947343" y="1784840"/>
                  <a:ext cx="92729" cy="420024"/>
                </a:xfrm>
                <a:custGeom>
                  <a:avLst/>
                  <a:gdLst>
                    <a:gd name="connsiteX0" fmla="*/ 13331 w 80365"/>
                    <a:gd name="connsiteY0" fmla="*/ 1016093 h 1016093"/>
                    <a:gd name="connsiteX1" fmla="*/ 3904 w 80365"/>
                    <a:gd name="connsiteY1" fmla="*/ 101693 h 1016093"/>
                    <a:gd name="connsiteX2" fmla="*/ 69891 w 80365"/>
                    <a:gd name="connsiteY2" fmla="*/ 92266 h 1016093"/>
                    <a:gd name="connsiteX3" fmla="*/ 79318 w 80365"/>
                    <a:gd name="connsiteY3" fmla="*/ 723862 h 1016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365" h="1016093">
                      <a:moveTo>
                        <a:pt x="13331" y="1016093"/>
                      </a:moveTo>
                      <a:cubicBezTo>
                        <a:pt x="3904" y="635878"/>
                        <a:pt x="-5523" y="255664"/>
                        <a:pt x="3904" y="101693"/>
                      </a:cubicBezTo>
                      <a:cubicBezTo>
                        <a:pt x="13331" y="-52278"/>
                        <a:pt x="57322" y="-11429"/>
                        <a:pt x="69891" y="92266"/>
                      </a:cubicBezTo>
                      <a:cubicBezTo>
                        <a:pt x="82460" y="195961"/>
                        <a:pt x="80889" y="459911"/>
                        <a:pt x="79318" y="723862"/>
                      </a:cubicBezTo>
                    </a:path>
                  </a:pathLst>
                </a:custGeom>
                <a:noFill/>
                <a:ln w="19050">
                  <a:solidFill>
                    <a:srgbClr val="00B05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38" name="直線矢印コネクタ 37"/>
              <p:cNvCxnSpPr/>
              <p:nvPr/>
            </p:nvCxnSpPr>
            <p:spPr>
              <a:xfrm flipV="1">
                <a:off x="7927410" y="960457"/>
                <a:ext cx="0" cy="37658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/>
            <p:cNvSpPr/>
            <p:nvPr/>
          </p:nvSpPr>
          <p:spPr>
            <a:xfrm>
              <a:off x="7316180" y="1968897"/>
              <a:ext cx="20238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12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PMPL, </a:t>
              </a:r>
              <a:r>
                <a:rPr lang="en-US" altLang="ja-JP" sz="1200" dirty="0" err="1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SigmaSpace</a:t>
              </a:r>
              <a:r>
                <a:rPr lang="en-US" altLang="ja-JP" sz="12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, USA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Vertical interval: 30 m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Max height: 15000 m</a:t>
              </a:r>
            </a:p>
            <a:p>
              <a:pPr algn="just"/>
              <a:r>
                <a:rPr lang="en-US" altLang="ja-JP" sz="1200" kern="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Temporal interval: 60 s. </a:t>
              </a:r>
              <a:endPara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617044" y="827050"/>
            <a:ext cx="3056119" cy="1957334"/>
            <a:chOff x="617044" y="827050"/>
            <a:chExt cx="3056119" cy="195733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074500"/>
              <a:ext cx="2845579" cy="170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正方形/長方形 44"/>
            <p:cNvSpPr/>
            <p:nvPr/>
          </p:nvSpPr>
          <p:spPr>
            <a:xfrm>
              <a:off x="2014313" y="827050"/>
              <a:ext cx="4283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NE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17044" y="2084912"/>
              <a:ext cx="4780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SW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765117" y="6565760"/>
            <a:ext cx="370384" cy="280119"/>
          </a:xfrm>
        </p:spPr>
        <p:txBody>
          <a:bodyPr/>
          <a:lstStyle/>
          <a:p>
            <a:pPr>
              <a:defRPr/>
            </a:pPr>
            <a:fld id="{8F23D973-C222-4643-BBE7-BE91E63BC366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50" name="正方形/長方形 49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Instruments at Syowa Station</a:t>
              </a:r>
            </a:p>
          </p:txBody>
        </p:sp>
        <p:sp>
          <p:nvSpPr>
            <p:cNvPr id="51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0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“Bright band” in radar data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9091" y="952252"/>
            <a:ext cx="8849321" cy="2271957"/>
            <a:chOff x="56571" y="1234228"/>
            <a:chExt cx="8849321" cy="2271957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42694" y="1234228"/>
              <a:ext cx="8663198" cy="1891315"/>
              <a:chOff x="70760" y="1234228"/>
              <a:chExt cx="8663198" cy="1891315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60" y="1234228"/>
                <a:ext cx="3080095" cy="1890572"/>
              </a:xfrm>
              <a:prstGeom prst="rect">
                <a:avLst/>
              </a:prstGeom>
            </p:spPr>
          </p:pic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8514" y="1339630"/>
                <a:ext cx="2791836" cy="1785913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9417" y="1235719"/>
                <a:ext cx="2834541" cy="1889230"/>
              </a:xfrm>
              <a:prstGeom prst="rect">
                <a:avLst/>
              </a:prstGeom>
            </p:spPr>
          </p:pic>
        </p:grpSp>
        <p:sp>
          <p:nvSpPr>
            <p:cNvPr id="16" name="テキスト ボックス 15"/>
            <p:cNvSpPr txBox="1"/>
            <p:nvPr/>
          </p:nvSpPr>
          <p:spPr>
            <a:xfrm>
              <a:off x="328543" y="29318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29543" y="24553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28543" y="19789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28542" y="15024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403320" y="2582994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46839" y="2102223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46839" y="1619227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6760025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7460990" y="1348973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56838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3973840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671176" y="1350501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5370653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179282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1880247" y="13510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2576095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1472514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281855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062242" y="1387096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129269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31861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803462" y="30988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2491973" y="3095321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925591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228183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599784" y="3103484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288295" y="3099948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6716494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6019086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7390687" y="310429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8079198" y="31007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8805867" y="3098857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228120" y="3290741"/>
              <a:ext cx="953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Time (UT)</a:t>
              </a:r>
              <a:endParaRPr kumimoji="1" lang="ja-JP" altLang="en-US" sz="1400" dirty="0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78760" y="1766470"/>
              <a:ext cx="16496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-317424" y="2050615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</p:grpSp>
      <p:grpSp>
        <p:nvGrpSpPr>
          <p:cNvPr id="93" name="グループ化 92"/>
          <p:cNvGrpSpPr/>
          <p:nvPr/>
        </p:nvGrpSpPr>
        <p:grpSpPr>
          <a:xfrm>
            <a:off x="3665989" y="1347272"/>
            <a:ext cx="2834653" cy="1131346"/>
            <a:chOff x="3665989" y="1566728"/>
            <a:chExt cx="2834653" cy="1131346"/>
          </a:xfrm>
        </p:grpSpPr>
        <p:cxnSp>
          <p:nvCxnSpPr>
            <p:cNvPr id="55" name="直線矢印コネクタ 54"/>
            <p:cNvCxnSpPr/>
            <p:nvPr/>
          </p:nvCxnSpPr>
          <p:spPr>
            <a:xfrm flipH="1">
              <a:off x="5273601" y="1871552"/>
              <a:ext cx="237724" cy="77800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>
              <a:off x="5831922" y="1871552"/>
              <a:ext cx="335402" cy="82652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5014377" y="1566728"/>
              <a:ext cx="14862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0000"/>
                  </a:solidFill>
                </a:rPr>
                <a:t>Bright band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63" name="直線矢印コネクタ 62"/>
            <p:cNvCxnSpPr/>
            <p:nvPr/>
          </p:nvCxnSpPr>
          <p:spPr>
            <a:xfrm flipH="1">
              <a:off x="3665989" y="1876906"/>
              <a:ext cx="1543556" cy="77264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 flipH="1">
              <a:off x="4989361" y="1871552"/>
              <a:ext cx="362460" cy="77557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/>
          <p:cNvGrpSpPr/>
          <p:nvPr/>
        </p:nvGrpSpPr>
        <p:grpSpPr>
          <a:xfrm>
            <a:off x="253680" y="5051234"/>
            <a:ext cx="8780672" cy="1622189"/>
            <a:chOff x="554461" y="3126971"/>
            <a:chExt cx="8780672" cy="1622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正方形/長方形 94"/>
                <p:cNvSpPr/>
                <p:nvPr/>
              </p:nvSpPr>
              <p:spPr>
                <a:xfrm>
                  <a:off x="554461" y="3467782"/>
                  <a:ext cx="4547783" cy="62985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ja-JP" altLang="en-US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func>
                          <m:funcPr>
                            <m:ctrlPr>
                              <a:rPr lang="ja-JP" alt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ja-JP" altLang="en-US" b="1" i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ja-JP" altLang="en-US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func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d>
                                  <m:dPr>
                                    <m:ctrlP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d>
                                <m:r>
                                  <a:rPr lang="ja-JP" altLang="en-US" i="0">
                                    <a:latin typeface="Cambria Math" panose="02040503050406030204" pitchFamily="18" charset="0"/>
                                  </a:rPr>
                                  <m:t>−32768</m:t>
                                </m:r>
                              </m:e>
                            </m:d>
                          </m:num>
                          <m:den>
                            <m:r>
                              <a:rPr lang="ja-JP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+20</m:t>
                        </m:r>
                        <m:func>
                          <m:funcPr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ja-JP" altLang="en-US" i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func>
                        <m:r>
                          <a:rPr lang="ja-JP" alt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6" name="正方形/長方形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461" y="3467782"/>
                  <a:ext cx="4547783" cy="6298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テキスト ボックス 95"/>
            <p:cNvSpPr txBox="1"/>
            <p:nvPr/>
          </p:nvSpPr>
          <p:spPr>
            <a:xfrm>
              <a:off x="5252048" y="3210277"/>
              <a:ext cx="4083085" cy="153888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55600" indent="-35560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altLang="ja-JP" sz="1600" b="1" i="1" kern="100" dirty="0" err="1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Ze</a:t>
              </a:r>
              <a:r>
                <a:rPr lang="en-US" altLang="ja-JP" sz="1600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: Equivalent radar reflectivity factor, </a:t>
              </a:r>
            </a:p>
            <a:p>
              <a:pPr marL="355600" indent="-35560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altLang="ja-JP" sz="1600" kern="1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1600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  </a:t>
              </a:r>
              <a:r>
                <a:rPr lang="en-US" altLang="ja-JP" sz="1600" b="1" u="sng" kern="100" dirty="0" err="1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Ze</a:t>
              </a:r>
              <a:r>
                <a:rPr lang="en-US" altLang="ja-JP" sz="1600" b="1" u="sng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(</a:t>
              </a:r>
              <a:r>
                <a:rPr lang="en-US" altLang="ja-JP" sz="1600" b="1" u="sng" kern="100" dirty="0" err="1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dBZ</a:t>
              </a:r>
              <a:r>
                <a:rPr lang="en-US" altLang="ja-JP" sz="1600" b="1" u="sng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): 10 log </a:t>
              </a:r>
              <a:r>
                <a:rPr lang="en-US" altLang="ja-JP" sz="1600" b="1" i="1" u="sng" kern="100" dirty="0" err="1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Ze</a:t>
              </a:r>
              <a:endParaRPr lang="en-US" altLang="ja-JP" sz="1600" b="1" i="1" u="sng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altLang="ja-JP" sz="1600" i="1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L</a:t>
              </a:r>
              <a:r>
                <a:rPr lang="en-US" altLang="ja-JP" sz="1600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: Distance from the radar, km</a:t>
              </a:r>
            </a:p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kumimoji="1" lang="en-US" altLang="ja-JP" sz="1600" i="1" kern="100" dirty="0" smtClean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X(L)</a:t>
              </a:r>
              <a:r>
                <a:rPr kumimoji="1" lang="en-US" altLang="ja-JP" sz="1600" kern="100" dirty="0" smtClean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: Electric power at distance </a:t>
              </a:r>
              <a:r>
                <a:rPr kumimoji="1" lang="en-US" altLang="ja-JP" sz="1600" i="1" kern="100" dirty="0" smtClean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L</a:t>
              </a:r>
            </a:p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altLang="ja-JP" sz="1600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α: Instrumental constant = 327 </a:t>
              </a:r>
              <a:endParaRPr kumimoji="1" lang="ja-JP" altLang="en-US" sz="1600" kern="100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554461" y="3126971"/>
              <a:ext cx="2162927" cy="2769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just">
                <a:spcAft>
                  <a:spcPts val="0"/>
                </a:spcAft>
                <a:buFont typeface="Wingdings" panose="05000000000000000000" pitchFamily="2" charset="2"/>
                <a:buChar char="l"/>
              </a:pPr>
              <a:r>
                <a:rPr lang="en-US" altLang="ja-JP" b="1" kern="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Radar equation</a:t>
              </a:r>
              <a:endParaRPr kumimoji="1" lang="ja-JP" altLang="en-US" b="1" kern="100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8" name="角丸四角形 97"/>
            <p:cNvSpPr/>
            <p:nvPr/>
          </p:nvSpPr>
          <p:spPr>
            <a:xfrm>
              <a:off x="613119" y="3559597"/>
              <a:ext cx="1078561" cy="498968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1" name="二等辺三角形 120"/>
          <p:cNvSpPr/>
          <p:nvPr/>
        </p:nvSpPr>
        <p:spPr>
          <a:xfrm>
            <a:off x="1146460" y="4413228"/>
            <a:ext cx="139207" cy="1168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二等辺三角形 121"/>
          <p:cNvSpPr/>
          <p:nvPr/>
        </p:nvSpPr>
        <p:spPr>
          <a:xfrm>
            <a:off x="3346366" y="4401639"/>
            <a:ext cx="139207" cy="1168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二等辺三角形 122"/>
          <p:cNvSpPr/>
          <p:nvPr/>
        </p:nvSpPr>
        <p:spPr>
          <a:xfrm>
            <a:off x="5581467" y="4401638"/>
            <a:ext cx="139207" cy="1168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二等辺三角形 123"/>
          <p:cNvSpPr/>
          <p:nvPr/>
        </p:nvSpPr>
        <p:spPr>
          <a:xfrm>
            <a:off x="7826210" y="4391401"/>
            <a:ext cx="139207" cy="1168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166409" y="2676505"/>
            <a:ext cx="8819536" cy="2139726"/>
            <a:chOff x="166409" y="2676505"/>
            <a:chExt cx="8819536" cy="2139726"/>
          </a:xfrm>
        </p:grpSpPr>
        <p:cxnSp>
          <p:nvCxnSpPr>
            <p:cNvPr id="73" name="直線矢印コネクタ 72"/>
            <p:cNvCxnSpPr/>
            <p:nvPr/>
          </p:nvCxnSpPr>
          <p:spPr>
            <a:xfrm flipH="1">
              <a:off x="1456199" y="2838803"/>
              <a:ext cx="2230512" cy="44434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/>
            <p:cNvCxnSpPr/>
            <p:nvPr/>
          </p:nvCxnSpPr>
          <p:spPr>
            <a:xfrm flipH="1">
              <a:off x="3527726" y="2841523"/>
              <a:ext cx="1218361" cy="44990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>
              <a:stCxn id="44" idx="0"/>
            </p:cNvCxnSpPr>
            <p:nvPr/>
          </p:nvCxnSpPr>
          <p:spPr>
            <a:xfrm>
              <a:off x="5434937" y="2817972"/>
              <a:ext cx="181098" cy="50231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stCxn id="46" idx="0"/>
            </p:cNvCxnSpPr>
            <p:nvPr/>
          </p:nvCxnSpPr>
          <p:spPr>
            <a:xfrm>
              <a:off x="6131619" y="2821296"/>
              <a:ext cx="1447490" cy="46185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グループ化 86"/>
            <p:cNvGrpSpPr/>
            <p:nvPr/>
          </p:nvGrpSpPr>
          <p:grpSpPr>
            <a:xfrm>
              <a:off x="166409" y="3367586"/>
              <a:ext cx="2146141" cy="1448645"/>
              <a:chOff x="177504" y="3779995"/>
              <a:chExt cx="2146141" cy="1448645"/>
            </a:xfrm>
          </p:grpSpPr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504" y="3779995"/>
                <a:ext cx="2146141" cy="1448645"/>
              </a:xfrm>
              <a:prstGeom prst="rect">
                <a:avLst/>
              </a:prstGeom>
            </p:spPr>
          </p:pic>
          <p:sp>
            <p:nvSpPr>
              <p:cNvPr id="83" name="テキスト ボックス 82"/>
              <p:cNvSpPr txBox="1"/>
              <p:nvPr/>
            </p:nvSpPr>
            <p:spPr>
              <a:xfrm>
                <a:off x="842047" y="3808512"/>
                <a:ext cx="78901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Jan 2, 03UT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8" name="グループ化 87"/>
            <p:cNvGrpSpPr/>
            <p:nvPr/>
          </p:nvGrpSpPr>
          <p:grpSpPr>
            <a:xfrm>
              <a:off x="2375263" y="3367585"/>
              <a:ext cx="2146141" cy="1448645"/>
              <a:chOff x="2386358" y="3779994"/>
              <a:chExt cx="2146141" cy="1448645"/>
            </a:xfrm>
          </p:grpSpPr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6358" y="3779994"/>
                <a:ext cx="2146141" cy="1448645"/>
              </a:xfrm>
              <a:prstGeom prst="rect">
                <a:avLst/>
              </a:prstGeom>
            </p:spPr>
          </p:pic>
          <p:sp>
            <p:nvSpPr>
              <p:cNvPr id="84" name="テキスト ボックス 83"/>
              <p:cNvSpPr txBox="1"/>
              <p:nvPr/>
            </p:nvSpPr>
            <p:spPr>
              <a:xfrm>
                <a:off x="3017290" y="3808512"/>
                <a:ext cx="78901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Jan 2, 12UT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グループ化 88"/>
            <p:cNvGrpSpPr/>
            <p:nvPr/>
          </p:nvGrpSpPr>
          <p:grpSpPr>
            <a:xfrm>
              <a:off x="4597806" y="3367584"/>
              <a:ext cx="2146141" cy="1448645"/>
              <a:chOff x="4608901" y="3779993"/>
              <a:chExt cx="2146141" cy="1448645"/>
            </a:xfrm>
          </p:grpSpPr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8901" y="3779993"/>
                <a:ext cx="2146141" cy="1448645"/>
              </a:xfrm>
              <a:prstGeom prst="rect">
                <a:avLst/>
              </a:prstGeom>
            </p:spPr>
          </p:pic>
          <p:sp>
            <p:nvSpPr>
              <p:cNvPr id="85" name="テキスト ボックス 84"/>
              <p:cNvSpPr txBox="1"/>
              <p:nvPr/>
            </p:nvSpPr>
            <p:spPr>
              <a:xfrm>
                <a:off x="5254009" y="3804326"/>
                <a:ext cx="78901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Jan 2, 18UT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0" name="グループ化 89"/>
            <p:cNvGrpSpPr/>
            <p:nvPr/>
          </p:nvGrpSpPr>
          <p:grpSpPr>
            <a:xfrm>
              <a:off x="6839804" y="3352792"/>
              <a:ext cx="2146141" cy="1448645"/>
              <a:chOff x="6850899" y="3765201"/>
              <a:chExt cx="2146141" cy="1448645"/>
            </a:xfrm>
          </p:grpSpPr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0899" y="3765201"/>
                <a:ext cx="2146141" cy="1448645"/>
              </a:xfrm>
              <a:prstGeom prst="rect">
                <a:avLst/>
              </a:prstGeom>
            </p:spPr>
          </p:pic>
          <p:sp>
            <p:nvSpPr>
              <p:cNvPr id="86" name="テキスト ボックス 85"/>
              <p:cNvSpPr txBox="1"/>
              <p:nvPr/>
            </p:nvSpPr>
            <p:spPr>
              <a:xfrm>
                <a:off x="7551141" y="3790325"/>
                <a:ext cx="78901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Jan 3, 00UT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9" name="テキスト ボックス 118"/>
            <p:cNvSpPr txBox="1"/>
            <p:nvPr/>
          </p:nvSpPr>
          <p:spPr>
            <a:xfrm>
              <a:off x="1009885" y="3812332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2km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985616" y="4494730"/>
              <a:ext cx="47968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Radar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6" name="テキスト ボックス 125"/>
            <p:cNvSpPr txBox="1"/>
            <p:nvPr/>
          </p:nvSpPr>
          <p:spPr>
            <a:xfrm>
              <a:off x="396713" y="3559823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4km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3681553" y="2676505"/>
              <a:ext cx="0" cy="3018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>
              <a:off x="4733696" y="2683606"/>
              <a:ext cx="0" cy="3018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>
              <a:off x="5432093" y="2683606"/>
              <a:ext cx="0" cy="3018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/>
            <p:cNvCxnSpPr/>
            <p:nvPr/>
          </p:nvCxnSpPr>
          <p:spPr>
            <a:xfrm>
              <a:off x="6131618" y="2690602"/>
              <a:ext cx="0" cy="3018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テキスト ボックス 90"/>
            <p:cNvSpPr txBox="1"/>
            <p:nvPr/>
          </p:nvSpPr>
          <p:spPr>
            <a:xfrm>
              <a:off x="189518" y="4297845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NE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047311" y="4297845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2350836" y="4296141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NE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4208629" y="4296141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4576618" y="4299068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NE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6434411" y="4299068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6820349" y="4277907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NE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8678142" y="4277907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-34624" y="890019"/>
            <a:ext cx="3025255" cy="2066525"/>
            <a:chOff x="-34624" y="890019"/>
            <a:chExt cx="3025255" cy="2066525"/>
          </a:xfrm>
        </p:grpSpPr>
        <p:pic>
          <p:nvPicPr>
            <p:cNvPr id="113" name="図 1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" y="890019"/>
              <a:ext cx="2146141" cy="1448645"/>
            </a:xfrm>
            <a:prstGeom prst="rect">
              <a:avLst/>
            </a:prstGeom>
          </p:spPr>
        </p:pic>
        <p:sp>
          <p:nvSpPr>
            <p:cNvPr id="114" name="テキスト ボックス 113"/>
            <p:cNvSpPr txBox="1"/>
            <p:nvPr/>
          </p:nvSpPr>
          <p:spPr>
            <a:xfrm>
              <a:off x="699188" y="923758"/>
              <a:ext cx="78901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Jan 1, 21UT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H="1" flipV="1">
              <a:off x="1093697" y="2090166"/>
              <a:ext cx="1889451" cy="69356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二等辺三角形 124"/>
            <p:cNvSpPr/>
            <p:nvPr/>
          </p:nvSpPr>
          <p:spPr>
            <a:xfrm>
              <a:off x="972983" y="1931397"/>
              <a:ext cx="139207" cy="11684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3" name="直線コネクタ 132"/>
            <p:cNvCxnSpPr/>
            <p:nvPr/>
          </p:nvCxnSpPr>
          <p:spPr>
            <a:xfrm>
              <a:off x="2990631" y="2654702"/>
              <a:ext cx="0" cy="3018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テキスト ボックス 104"/>
            <p:cNvSpPr txBox="1"/>
            <p:nvPr/>
          </p:nvSpPr>
          <p:spPr>
            <a:xfrm>
              <a:off x="-34624" y="1975975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NE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1823169" y="1975975"/>
              <a:ext cx="2757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SW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5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Disdrometer &amp; </a:t>
              </a:r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Polarization 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Lidar (PMPL)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9091" y="952252"/>
            <a:ext cx="8849321" cy="2271957"/>
            <a:chOff x="56571" y="1234228"/>
            <a:chExt cx="8849321" cy="227195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42694" y="1234228"/>
              <a:ext cx="8663198" cy="1891315"/>
              <a:chOff x="70760" y="1234228"/>
              <a:chExt cx="8663198" cy="1891315"/>
            </a:xfrm>
          </p:grpSpPr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60" y="1234228"/>
                <a:ext cx="3080095" cy="1890572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8514" y="1339630"/>
                <a:ext cx="2791836" cy="1785913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9417" y="1235719"/>
                <a:ext cx="2834541" cy="1889230"/>
              </a:xfrm>
              <a:prstGeom prst="rect">
                <a:avLst/>
              </a:prstGeom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328543" y="29318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29543" y="24553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8543" y="19789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28542" y="15024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403320" y="2582994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46839" y="2102223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6839" y="1619227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760025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460990" y="1348973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156838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3973840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671176" y="1350501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370653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179282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880247" y="13510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2576095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472514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81855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062242" y="1387096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129269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31861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803462" y="30988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91973" y="3095321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925591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228183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599784" y="3103484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288295" y="3099948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716494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19086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90687" y="310429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079198" y="31007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805867" y="3098857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228120" y="3290741"/>
              <a:ext cx="953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Time (UT)</a:t>
              </a:r>
              <a:endParaRPr kumimoji="1" lang="ja-JP" altLang="en-US" sz="14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78760" y="1766470"/>
              <a:ext cx="16496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6200000">
              <a:off x="-317424" y="2050615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609" y="3046611"/>
            <a:ext cx="6684263" cy="1618717"/>
          </a:xfrm>
          <a:prstGeom prst="rect">
            <a:avLst/>
          </a:prstGeom>
        </p:spPr>
      </p:pic>
      <p:sp>
        <p:nvSpPr>
          <p:cNvPr id="82" name="角丸四角形 81"/>
          <p:cNvSpPr/>
          <p:nvPr/>
        </p:nvSpPr>
        <p:spPr>
          <a:xfrm>
            <a:off x="4956411" y="2489081"/>
            <a:ext cx="380892" cy="10193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" name="図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003" y="3152517"/>
            <a:ext cx="3066304" cy="195696"/>
          </a:xfrm>
          <a:prstGeom prst="rect">
            <a:avLst/>
          </a:prstGeom>
        </p:spPr>
      </p:pic>
      <p:sp>
        <p:nvSpPr>
          <p:cNvPr id="103" name="テキスト ボックス 102"/>
          <p:cNvSpPr txBox="1"/>
          <p:nvPr/>
        </p:nvSpPr>
        <p:spPr>
          <a:xfrm>
            <a:off x="364095" y="2990270"/>
            <a:ext cx="129268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u="sng" dirty="0" smtClean="0"/>
              <a:t>Disdrometer</a:t>
            </a:r>
            <a:endParaRPr kumimoji="1" lang="ja-JP" altLang="en-US" u="sng" dirty="0"/>
          </a:p>
        </p:txBody>
      </p:sp>
      <p:grpSp>
        <p:nvGrpSpPr>
          <p:cNvPr id="116" name="グループ化 115"/>
          <p:cNvGrpSpPr/>
          <p:nvPr/>
        </p:nvGrpSpPr>
        <p:grpSpPr>
          <a:xfrm>
            <a:off x="121316" y="4352768"/>
            <a:ext cx="8981740" cy="2464662"/>
            <a:chOff x="121316" y="4352768"/>
            <a:chExt cx="8981740" cy="2464662"/>
          </a:xfrm>
        </p:grpSpPr>
        <p:grpSp>
          <p:nvGrpSpPr>
            <p:cNvPr id="81" name="グループ化 80"/>
            <p:cNvGrpSpPr/>
            <p:nvPr/>
          </p:nvGrpSpPr>
          <p:grpSpPr>
            <a:xfrm>
              <a:off x="465840" y="4453095"/>
              <a:ext cx="8612666" cy="956424"/>
              <a:chOff x="465840" y="1812239"/>
              <a:chExt cx="8612666" cy="956424"/>
            </a:xfrm>
          </p:grpSpPr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840" y="1812239"/>
                <a:ext cx="8612666" cy="956424"/>
              </a:xfrm>
              <a:prstGeom prst="rect">
                <a:avLst/>
              </a:prstGeom>
            </p:spPr>
          </p:pic>
          <p:sp>
            <p:nvSpPr>
              <p:cNvPr id="80" name="角丸四角形 79"/>
              <p:cNvSpPr/>
              <p:nvPr/>
            </p:nvSpPr>
            <p:spPr>
              <a:xfrm>
                <a:off x="4947315" y="2493632"/>
                <a:ext cx="380892" cy="101937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414" y="5509846"/>
              <a:ext cx="8634642" cy="962988"/>
            </a:xfrm>
            <a:prstGeom prst="rect">
              <a:avLst/>
            </a:prstGeom>
          </p:spPr>
        </p:pic>
        <p:sp>
          <p:nvSpPr>
            <p:cNvPr id="84" name="テキスト ボックス 83"/>
            <p:cNvSpPr txBox="1"/>
            <p:nvPr/>
          </p:nvSpPr>
          <p:spPr>
            <a:xfrm>
              <a:off x="4948697" y="5232301"/>
              <a:ext cx="4027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bg1"/>
                  </a:solidFill>
                </a:rPr>
                <a:t>Water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5464529" y="5196344"/>
              <a:ext cx="233668" cy="186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Ice</a:t>
              </a:r>
              <a:endParaRPr kumimoji="1" lang="ja-JP" altLang="en-US" sz="1200" dirty="0"/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2873729" y="5185456"/>
              <a:ext cx="233668" cy="186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Ice</a:t>
              </a:r>
              <a:endParaRPr kumimoji="1" lang="ja-JP" altLang="en-US" sz="1200" dirty="0"/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2470979" y="5335913"/>
              <a:ext cx="4027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Water</a:t>
              </a:r>
              <a:endParaRPr kumimoji="1" lang="ja-JP" altLang="en-US" sz="1200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1206767" y="6454565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509359" y="6454565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1880960" y="6455586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569471" y="6452050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4003089" y="645919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3305681" y="645919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4677282" y="646021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5365793" y="645667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6793992" y="6460001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6096584" y="6460001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7468185" y="6461022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8156696" y="6457486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883365" y="645558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850832" y="4352768"/>
              <a:ext cx="17877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u="sng" dirty="0" smtClean="0"/>
                <a:t>Polarization Lidar</a:t>
              </a:r>
              <a:endParaRPr kumimoji="1" lang="ja-JP" altLang="en-US" u="sng" dirty="0"/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366039" y="5279339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367039" y="485065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366039" y="4381031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361798" y="6331253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362798" y="5902571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361798" y="5432945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 rot="16200000">
              <a:off x="-252679" y="5400174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4003089" y="5520579"/>
              <a:ext cx="113030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bg1"/>
                  </a:solidFill>
                </a:rPr>
                <a:t>Backscatter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3915305" y="4468371"/>
              <a:ext cx="13058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bg1"/>
                  </a:solidFill>
                </a:rPr>
                <a:t>Depolarization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1472163" y="6632764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4281504" y="6632764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7061891" y="662956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</p:grpSp>
      <p:sp>
        <p:nvSpPr>
          <p:cNvPr id="117" name="テキスト ボックス 116"/>
          <p:cNvSpPr txBox="1"/>
          <p:nvPr/>
        </p:nvSpPr>
        <p:spPr>
          <a:xfrm>
            <a:off x="5224807" y="4706987"/>
            <a:ext cx="12730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</a:rPr>
              <a:t>Major “bright band”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cxnSp>
        <p:nvCxnSpPr>
          <p:cNvPr id="118" name="直線矢印コネクタ 117"/>
          <p:cNvCxnSpPr/>
          <p:nvPr/>
        </p:nvCxnSpPr>
        <p:spPr>
          <a:xfrm flipH="1">
            <a:off x="5202280" y="4891968"/>
            <a:ext cx="125927" cy="23488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4741824" y="1575959"/>
            <a:ext cx="133166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200" b="1" dirty="0" smtClean="0"/>
              <a:t>Major “bright band”</a:t>
            </a:r>
            <a:endParaRPr kumimoji="1" lang="ja-JP" altLang="en-US" sz="1200" b="1" dirty="0"/>
          </a:p>
        </p:txBody>
      </p:sp>
      <p:cxnSp>
        <p:nvCxnSpPr>
          <p:cNvPr id="121" name="直線矢印コネクタ 120"/>
          <p:cNvCxnSpPr/>
          <p:nvPr/>
        </p:nvCxnSpPr>
        <p:spPr>
          <a:xfrm>
            <a:off x="4902187" y="1782014"/>
            <a:ext cx="147247" cy="6906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 3"/>
          <p:cNvSpPr/>
          <p:nvPr/>
        </p:nvSpPr>
        <p:spPr>
          <a:xfrm>
            <a:off x="3365770" y="5015581"/>
            <a:ext cx="1548644" cy="178989"/>
          </a:xfrm>
          <a:custGeom>
            <a:avLst/>
            <a:gdLst>
              <a:gd name="connsiteX0" fmla="*/ 0 w 1548644"/>
              <a:gd name="connsiteY0" fmla="*/ 0 h 178989"/>
              <a:gd name="connsiteX1" fmla="*/ 342414 w 1548644"/>
              <a:gd name="connsiteY1" fmla="*/ 42802 h 178989"/>
              <a:gd name="connsiteX2" fmla="*/ 1167319 w 1548644"/>
              <a:gd name="connsiteY2" fmla="*/ 85604 h 178989"/>
              <a:gd name="connsiteX3" fmla="*/ 1548644 w 1548644"/>
              <a:gd name="connsiteY3" fmla="*/ 178989 h 17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8644" h="178989">
                <a:moveTo>
                  <a:pt x="0" y="0"/>
                </a:moveTo>
                <a:cubicBezTo>
                  <a:pt x="73930" y="14267"/>
                  <a:pt x="147861" y="28535"/>
                  <a:pt x="342414" y="42802"/>
                </a:cubicBezTo>
                <a:cubicBezTo>
                  <a:pt x="536967" y="57069"/>
                  <a:pt x="966281" y="62906"/>
                  <a:pt x="1167319" y="85604"/>
                </a:cubicBezTo>
                <a:cubicBezTo>
                  <a:pt x="1368357" y="108302"/>
                  <a:pt x="1458500" y="143645"/>
                  <a:pt x="1548644" y="178989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2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459959" y="885228"/>
            <a:ext cx="6092106" cy="3170120"/>
            <a:chOff x="78079" y="1064009"/>
            <a:chExt cx="5747738" cy="320695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21" y="1064009"/>
              <a:ext cx="5612096" cy="3206957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489147" y="3329410"/>
              <a:ext cx="2146595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Upper “bright band”</a:t>
              </a:r>
              <a:endParaRPr kumimoji="1" lang="ja-JP" altLang="en-US" sz="16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96797" y="3637187"/>
              <a:ext cx="228932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Lower “bright band”</a:t>
              </a:r>
              <a:endParaRPr kumimoji="1" lang="ja-JP" altLang="en-US" sz="16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15304" y="2541743"/>
              <a:ext cx="16689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Ice precipitation</a:t>
              </a:r>
              <a:endParaRPr kumimoji="1" lang="ja-JP" altLang="en-US" sz="1600" dirty="0"/>
            </a:p>
          </p:txBody>
        </p:sp>
        <p:sp>
          <p:nvSpPr>
            <p:cNvPr id="3" name="左中かっこ 2"/>
            <p:cNvSpPr/>
            <p:nvPr/>
          </p:nvSpPr>
          <p:spPr>
            <a:xfrm>
              <a:off x="2184303" y="1963986"/>
              <a:ext cx="387901" cy="140880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6200000">
              <a:off x="-633310" y="2418632"/>
              <a:ext cx="16689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Altitude (km)</a:t>
              </a:r>
              <a:endParaRPr kumimoji="1" lang="ja-JP" altLang="en-US" sz="1600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Multiple “bright Bands”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6" name="WAMC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5676" y="4223181"/>
            <a:ext cx="4558324" cy="2530084"/>
          </a:xfrm>
          <a:prstGeom prst="rect">
            <a:avLst/>
          </a:prstGeom>
        </p:spPr>
      </p:pic>
      <p:pic>
        <p:nvPicPr>
          <p:cNvPr id="18" name="streak-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223181"/>
            <a:ext cx="4506012" cy="2562898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4572000" y="5717078"/>
            <a:ext cx="433801" cy="350129"/>
            <a:chOff x="5703668" y="3794083"/>
            <a:chExt cx="433801" cy="350129"/>
          </a:xfrm>
        </p:grpSpPr>
        <p:cxnSp>
          <p:nvCxnSpPr>
            <p:cNvPr id="17" name="直線矢印コネクタ 16"/>
            <p:cNvCxnSpPr/>
            <p:nvPr/>
          </p:nvCxnSpPr>
          <p:spPr>
            <a:xfrm>
              <a:off x="5801640" y="3794083"/>
              <a:ext cx="335829" cy="126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5747206" y="3902939"/>
              <a:ext cx="335829" cy="126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>
              <a:off x="5703668" y="4131539"/>
              <a:ext cx="335829" cy="126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/>
          <p:cNvSpPr txBox="1"/>
          <p:nvPr/>
        </p:nvSpPr>
        <p:spPr>
          <a:xfrm>
            <a:off x="-79664" y="4237938"/>
            <a:ext cx="126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Streak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22766" y="4196308"/>
            <a:ext cx="158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u="sng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Multi bands</a:t>
            </a:r>
            <a:endParaRPr kumimoji="1" lang="ja-JP" altLang="en-US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6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Low-level layers </a:t>
              </a:r>
              <a:r>
                <a: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above 0°C</a:t>
              </a: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9091" y="952252"/>
            <a:ext cx="8849321" cy="2271957"/>
            <a:chOff x="56571" y="1234228"/>
            <a:chExt cx="8849321" cy="227195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42694" y="1234228"/>
              <a:ext cx="8663198" cy="1891315"/>
              <a:chOff x="70760" y="1234228"/>
              <a:chExt cx="8663198" cy="1891315"/>
            </a:xfrm>
          </p:grpSpPr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60" y="1234228"/>
                <a:ext cx="3080095" cy="1890572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8514" y="1339630"/>
                <a:ext cx="2791836" cy="1785913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9417" y="1235719"/>
                <a:ext cx="2834541" cy="1889230"/>
              </a:xfrm>
              <a:prstGeom prst="rect">
                <a:avLst/>
              </a:prstGeom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328543" y="29318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29543" y="24553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8543" y="19789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28542" y="15024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403320" y="2582994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46839" y="2102223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6839" y="1619227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760025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460990" y="1348973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156838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3973840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671176" y="1350501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370653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179282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880247" y="13510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2576095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472514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81855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062242" y="1387096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129269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31861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803462" y="30988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91973" y="3095321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925591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228183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599784" y="3103484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288295" y="3099948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716494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19086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90687" y="310429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079198" y="31007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805867" y="3098857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228120" y="3290741"/>
              <a:ext cx="953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Time (UT)</a:t>
              </a:r>
              <a:endParaRPr kumimoji="1" lang="ja-JP" altLang="en-US" sz="14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78760" y="1766470"/>
              <a:ext cx="16496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6200000">
              <a:off x="-317424" y="2050615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29" y="3455794"/>
            <a:ext cx="2497860" cy="29770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507" y="3455794"/>
            <a:ext cx="2516735" cy="291324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606" y="3451637"/>
            <a:ext cx="2571065" cy="2917400"/>
          </a:xfrm>
          <a:prstGeom prst="rect">
            <a:avLst/>
          </a:prstGeom>
        </p:spPr>
      </p:pic>
      <p:cxnSp>
        <p:nvCxnSpPr>
          <p:cNvPr id="50" name="直線コネクタ 49"/>
          <p:cNvCxnSpPr/>
          <p:nvPr/>
        </p:nvCxnSpPr>
        <p:spPr>
          <a:xfrm>
            <a:off x="1929543" y="1057654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3326604" y="1055268"/>
            <a:ext cx="20560" cy="16845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4723416" y="1054369"/>
            <a:ext cx="20560" cy="1684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6098700" y="1063368"/>
            <a:ext cx="20560" cy="16845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7524098" y="1054369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-34472" y="3191633"/>
            <a:ext cx="140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Tropopause</a:t>
            </a:r>
            <a:endParaRPr kumimoji="1" lang="ja-JP" altLang="en-US" dirty="0"/>
          </a:p>
        </p:txBody>
      </p:sp>
      <p:sp>
        <p:nvSpPr>
          <p:cNvPr id="56" name="左中かっこ 55"/>
          <p:cNvSpPr/>
          <p:nvPr/>
        </p:nvSpPr>
        <p:spPr>
          <a:xfrm>
            <a:off x="1054589" y="3806590"/>
            <a:ext cx="259130" cy="78595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/>
          <p:cNvSpPr/>
          <p:nvPr/>
        </p:nvSpPr>
        <p:spPr>
          <a:xfrm>
            <a:off x="416550" y="3552297"/>
            <a:ext cx="529350" cy="647272"/>
          </a:xfrm>
          <a:custGeom>
            <a:avLst/>
            <a:gdLst>
              <a:gd name="connsiteX0" fmla="*/ 46465 w 529350"/>
              <a:gd name="connsiteY0" fmla="*/ 0 h 647272"/>
              <a:gd name="connsiteX1" fmla="*/ 46465 w 529350"/>
              <a:gd name="connsiteY1" fmla="*/ 400693 h 647272"/>
              <a:gd name="connsiteX2" fmla="*/ 529350 w 529350"/>
              <a:gd name="connsiteY2" fmla="*/ 647272 h 64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350" h="647272">
                <a:moveTo>
                  <a:pt x="46465" y="0"/>
                </a:moveTo>
                <a:cubicBezTo>
                  <a:pt x="6224" y="146407"/>
                  <a:pt x="-34016" y="292814"/>
                  <a:pt x="46465" y="400693"/>
                </a:cubicBezTo>
                <a:cubicBezTo>
                  <a:pt x="126946" y="508572"/>
                  <a:pt x="328148" y="577922"/>
                  <a:pt x="529350" y="647272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右矢印 57"/>
          <p:cNvSpPr/>
          <p:nvPr/>
        </p:nvSpPr>
        <p:spPr>
          <a:xfrm>
            <a:off x="1794064" y="4841572"/>
            <a:ext cx="281490" cy="28767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/>
          <p:cNvSpPr/>
          <p:nvPr/>
        </p:nvSpPr>
        <p:spPr>
          <a:xfrm>
            <a:off x="2517168" y="5465851"/>
            <a:ext cx="256938" cy="513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/>
          <p:cNvSpPr/>
          <p:nvPr/>
        </p:nvSpPr>
        <p:spPr>
          <a:xfrm>
            <a:off x="7110200" y="5556606"/>
            <a:ext cx="511250" cy="3304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35610" y="6093696"/>
            <a:ext cx="126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Above 0 </a:t>
            </a:r>
            <a:r>
              <a:rPr kumimoji="1" lang="ja-JP" altLang="en-US" dirty="0" smtClean="0"/>
              <a:t>℃</a:t>
            </a:r>
            <a:endParaRPr kumimoji="1" lang="ja-JP" altLang="en-US" dirty="0"/>
          </a:p>
        </p:txBody>
      </p:sp>
      <p:sp>
        <p:nvSpPr>
          <p:cNvPr id="62" name="フリーフォーム 61"/>
          <p:cNvSpPr/>
          <p:nvPr/>
        </p:nvSpPr>
        <p:spPr>
          <a:xfrm>
            <a:off x="2825393" y="5763802"/>
            <a:ext cx="255769" cy="431515"/>
          </a:xfrm>
          <a:custGeom>
            <a:avLst/>
            <a:gdLst>
              <a:gd name="connsiteX0" fmla="*/ 246580 w 255769"/>
              <a:gd name="connsiteY0" fmla="*/ 431515 h 431515"/>
              <a:gd name="connsiteX1" fmla="*/ 226032 w 255769"/>
              <a:gd name="connsiteY1" fmla="*/ 133564 h 431515"/>
              <a:gd name="connsiteX2" fmla="*/ 0 w 255769"/>
              <a:gd name="connsiteY2" fmla="*/ 0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769" h="431515">
                <a:moveTo>
                  <a:pt x="246580" y="431515"/>
                </a:moveTo>
                <a:cubicBezTo>
                  <a:pt x="256854" y="318499"/>
                  <a:pt x="267129" y="205483"/>
                  <a:pt x="226032" y="133564"/>
                </a:cubicBezTo>
                <a:cubicBezTo>
                  <a:pt x="184935" y="61645"/>
                  <a:pt x="92467" y="3082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305081" y="6110446"/>
            <a:ext cx="140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Saturation</a:t>
            </a:r>
            <a:endParaRPr kumimoji="1" lang="ja-JP" altLang="en-US" dirty="0"/>
          </a:p>
        </p:txBody>
      </p:sp>
      <p:sp>
        <p:nvSpPr>
          <p:cNvPr id="64" name="フリーフォーム 63"/>
          <p:cNvSpPr/>
          <p:nvPr/>
        </p:nvSpPr>
        <p:spPr>
          <a:xfrm>
            <a:off x="5736239" y="5597287"/>
            <a:ext cx="183534" cy="598030"/>
          </a:xfrm>
          <a:custGeom>
            <a:avLst/>
            <a:gdLst>
              <a:gd name="connsiteX0" fmla="*/ 246580 w 255769"/>
              <a:gd name="connsiteY0" fmla="*/ 431515 h 431515"/>
              <a:gd name="connsiteX1" fmla="*/ 226032 w 255769"/>
              <a:gd name="connsiteY1" fmla="*/ 133564 h 431515"/>
              <a:gd name="connsiteX2" fmla="*/ 0 w 255769"/>
              <a:gd name="connsiteY2" fmla="*/ 0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769" h="431515">
                <a:moveTo>
                  <a:pt x="246580" y="431515"/>
                </a:moveTo>
                <a:cubicBezTo>
                  <a:pt x="256854" y="318499"/>
                  <a:pt x="267129" y="205483"/>
                  <a:pt x="226032" y="133564"/>
                </a:cubicBezTo>
                <a:cubicBezTo>
                  <a:pt x="184935" y="61645"/>
                  <a:pt x="92467" y="3082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/>
          <p:cNvSpPr/>
          <p:nvPr/>
        </p:nvSpPr>
        <p:spPr>
          <a:xfrm>
            <a:off x="5452847" y="5286533"/>
            <a:ext cx="256938" cy="513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/>
        </p:nvSpPr>
        <p:spPr>
          <a:xfrm flipH="1">
            <a:off x="6876618" y="5885356"/>
            <a:ext cx="267923" cy="483681"/>
          </a:xfrm>
          <a:custGeom>
            <a:avLst/>
            <a:gdLst>
              <a:gd name="connsiteX0" fmla="*/ 246580 w 255769"/>
              <a:gd name="connsiteY0" fmla="*/ 431515 h 431515"/>
              <a:gd name="connsiteX1" fmla="*/ 226032 w 255769"/>
              <a:gd name="connsiteY1" fmla="*/ 133564 h 431515"/>
              <a:gd name="connsiteX2" fmla="*/ 0 w 255769"/>
              <a:gd name="connsiteY2" fmla="*/ 0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769" h="431515">
                <a:moveTo>
                  <a:pt x="246580" y="431515"/>
                </a:moveTo>
                <a:cubicBezTo>
                  <a:pt x="256854" y="318499"/>
                  <a:pt x="267129" y="205483"/>
                  <a:pt x="226032" y="133564"/>
                </a:cubicBezTo>
                <a:cubicBezTo>
                  <a:pt x="184935" y="61645"/>
                  <a:pt x="92467" y="3082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405373" y="6306331"/>
            <a:ext cx="140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Low-level jet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37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-15092"/>
            <a:ext cx="9212435" cy="873447"/>
            <a:chOff x="0" y="-15092"/>
            <a:chExt cx="9212435" cy="873447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"/>
              <a:ext cx="9144000" cy="858346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Blocking ridge formation</a:t>
              </a:r>
              <a:endParaRPr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テキスト ボックス 20">
              <a:extLst>
                <a:ext uri="{FF2B5EF4-FFF2-40B4-BE49-F238E27FC236}">
                  <a16:creationId xmlns:a16="http://schemas.microsoft.com/office/drawing/2014/main" id="{6E31F837-7E7A-4BEE-8B0B-AD7A45B06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039" y="-15092"/>
              <a:ext cx="2877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en-US" altLang="ja-JP" sz="1400" baseline="30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th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WAMC,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May 31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, 2023</a:t>
              </a:r>
              <a:endPara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9091" y="952252"/>
            <a:ext cx="8849321" cy="2271957"/>
            <a:chOff x="56571" y="1234228"/>
            <a:chExt cx="8849321" cy="227195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42694" y="1234228"/>
              <a:ext cx="8663198" cy="1891315"/>
              <a:chOff x="70760" y="1234228"/>
              <a:chExt cx="8663198" cy="1891315"/>
            </a:xfrm>
          </p:grpSpPr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60" y="1234228"/>
                <a:ext cx="3080095" cy="1890572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8514" y="1339630"/>
                <a:ext cx="2791836" cy="1785913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9417" y="1235719"/>
                <a:ext cx="2834541" cy="1889230"/>
              </a:xfrm>
              <a:prstGeom prst="rect">
                <a:avLst/>
              </a:prstGeom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328543" y="29318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29543" y="24553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2</a:t>
              </a:r>
              <a:endParaRPr kumimoji="1" lang="ja-JP" altLang="en-US" sz="12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28543" y="197893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/>
                <a:t>4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28542" y="1502487"/>
              <a:ext cx="10266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403320" y="2582994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46839" y="2102223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6839" y="1619227"/>
              <a:ext cx="84590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760025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7460990" y="1348973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8156838" y="1339630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3973840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671176" y="1350501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370653" y="13411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179282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880247" y="1351058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2576095" y="1345344"/>
              <a:ext cx="0" cy="170822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472514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1, 2022</a:t>
              </a:r>
              <a:endParaRPr kumimoji="1" lang="ja-JP" altLang="en-US" sz="12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81855" y="1390295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2, 2022</a:t>
              </a:r>
              <a:endParaRPr kumimoji="1" lang="ja-JP" altLang="en-US" sz="12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062242" y="1387096"/>
              <a:ext cx="78901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Jan 3, 2022</a:t>
              </a:r>
              <a:endParaRPr kumimoji="1" lang="ja-JP" altLang="en-US" sz="12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129269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31861" y="3097836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803462" y="30988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91973" y="3095321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925591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228183" y="3102463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599784" y="3103484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288295" y="3099948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716494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6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019086" y="3103272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390687" y="3104293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12</a:t>
              </a:r>
              <a:endParaRPr kumimoji="1" lang="ja-JP" altLang="en-US" sz="12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079198" y="3100757"/>
              <a:ext cx="1682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18</a:t>
              </a:r>
              <a:endParaRPr kumimoji="1" lang="ja-JP" altLang="en-US" sz="12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805867" y="3098857"/>
              <a:ext cx="10002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200" dirty="0" smtClean="0"/>
                <a:t>0</a:t>
              </a:r>
              <a:endParaRPr kumimoji="1" lang="ja-JP" altLang="en-US" sz="12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228120" y="3290741"/>
              <a:ext cx="9537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Time (UT)</a:t>
              </a:r>
              <a:endParaRPr kumimoji="1" lang="ja-JP" altLang="en-US" sz="14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78760" y="1766470"/>
              <a:ext cx="16496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6200000">
              <a:off x="-317424" y="2050615"/>
              <a:ext cx="96343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Height (km)</a:t>
              </a:r>
              <a:endParaRPr kumimoji="1" lang="ja-JP" altLang="en-US" sz="1400" dirty="0"/>
            </a:p>
          </p:txBody>
        </p:sp>
      </p:grpSp>
      <p:cxnSp>
        <p:nvCxnSpPr>
          <p:cNvPr id="53" name="直線コネクタ 52"/>
          <p:cNvCxnSpPr/>
          <p:nvPr/>
        </p:nvCxnSpPr>
        <p:spPr>
          <a:xfrm>
            <a:off x="1929543" y="1057654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3326604" y="1055268"/>
            <a:ext cx="20560" cy="16845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4723416" y="1054369"/>
            <a:ext cx="20560" cy="1684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6098700" y="1063368"/>
            <a:ext cx="20560" cy="16845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524098" y="1054369"/>
            <a:ext cx="20560" cy="16845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239340" y="3165262"/>
            <a:ext cx="2782185" cy="4158312"/>
            <a:chOff x="155067" y="600934"/>
            <a:chExt cx="2782185" cy="4158312"/>
          </a:xfrm>
        </p:grpSpPr>
        <p:grpSp>
          <p:nvGrpSpPr>
            <p:cNvPr id="71" name="グループ化 70"/>
            <p:cNvGrpSpPr/>
            <p:nvPr/>
          </p:nvGrpSpPr>
          <p:grpSpPr>
            <a:xfrm>
              <a:off x="328230" y="600934"/>
              <a:ext cx="2609022" cy="4158312"/>
              <a:chOff x="0" y="710344"/>
              <a:chExt cx="2609022" cy="4158312"/>
            </a:xfrm>
          </p:grpSpPr>
          <p:grpSp>
            <p:nvGrpSpPr>
              <p:cNvPr id="72" name="グループ化 71"/>
              <p:cNvGrpSpPr/>
              <p:nvPr/>
            </p:nvGrpSpPr>
            <p:grpSpPr>
              <a:xfrm>
                <a:off x="0" y="710344"/>
                <a:ext cx="2609022" cy="4158312"/>
                <a:chOff x="0" y="710344"/>
                <a:chExt cx="2609022" cy="4158312"/>
              </a:xfrm>
            </p:grpSpPr>
            <p:grpSp>
              <p:nvGrpSpPr>
                <p:cNvPr id="74" name="グループ化 73"/>
                <p:cNvGrpSpPr/>
                <p:nvPr/>
              </p:nvGrpSpPr>
              <p:grpSpPr>
                <a:xfrm>
                  <a:off x="0" y="710344"/>
                  <a:ext cx="2609022" cy="2848495"/>
                  <a:chOff x="2661230" y="1265516"/>
                  <a:chExt cx="2609022" cy="2848495"/>
                </a:xfrm>
              </p:grpSpPr>
              <p:pic>
                <p:nvPicPr>
                  <p:cNvPr id="78" name="図 7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5400000">
                    <a:off x="2660867" y="1504627"/>
                    <a:ext cx="2609747" cy="2609022"/>
                  </a:xfrm>
                  <a:prstGeom prst="rect">
                    <a:avLst/>
                  </a:prstGeom>
                </p:spPr>
              </p:pic>
              <p:sp>
                <p:nvSpPr>
                  <p:cNvPr id="79" name="テキスト ボックス 78"/>
                  <p:cNvSpPr txBox="1"/>
                  <p:nvPr/>
                </p:nvSpPr>
                <p:spPr>
                  <a:xfrm>
                    <a:off x="3336863" y="1265516"/>
                    <a:ext cx="12760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b="1" dirty="0" smtClean="0"/>
                      <a:t>Jan 1, 00UT</a:t>
                    </a:r>
                    <a:endParaRPr kumimoji="1" lang="ja-JP" altLang="en-US" b="1" dirty="0"/>
                  </a:p>
                </p:txBody>
              </p:sp>
            </p:grpSp>
            <p:pic>
              <p:nvPicPr>
                <p:cNvPr id="76" name="図 7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-5306" y="2254329"/>
                  <a:ext cx="2619633" cy="2609022"/>
                </a:xfrm>
                <a:prstGeom prst="rect">
                  <a:avLst/>
                </a:prstGeom>
              </p:spPr>
            </p:pic>
          </p:grpSp>
          <p:sp>
            <p:nvSpPr>
              <p:cNvPr id="73" name="正方形/長方形 72"/>
              <p:cNvSpPr/>
              <p:nvPr/>
            </p:nvSpPr>
            <p:spPr>
              <a:xfrm>
                <a:off x="86436" y="3571164"/>
                <a:ext cx="2433851" cy="1282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0" name="楕円 79"/>
            <p:cNvSpPr/>
            <p:nvPr/>
          </p:nvSpPr>
          <p:spPr>
            <a:xfrm>
              <a:off x="1959430" y="1693767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楕円 80"/>
            <p:cNvSpPr/>
            <p:nvPr/>
          </p:nvSpPr>
          <p:spPr>
            <a:xfrm>
              <a:off x="1959430" y="3004975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1560287" y="1364250"/>
              <a:ext cx="798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Syowa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155067" y="911245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291616" y="2342671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-34472" y="3191633"/>
            <a:ext cx="3831423" cy="3271395"/>
            <a:chOff x="-34472" y="3191633"/>
            <a:chExt cx="3831423" cy="3271395"/>
          </a:xfrm>
        </p:grpSpPr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729" y="3455794"/>
              <a:ext cx="2497860" cy="2977040"/>
            </a:xfrm>
            <a:prstGeom prst="rect">
              <a:avLst/>
            </a:prstGeom>
          </p:spPr>
        </p:pic>
        <p:sp>
          <p:nvSpPr>
            <p:cNvPr id="86" name="テキスト ボックス 85"/>
            <p:cNvSpPr txBox="1"/>
            <p:nvPr/>
          </p:nvSpPr>
          <p:spPr>
            <a:xfrm>
              <a:off x="-34472" y="3191633"/>
              <a:ext cx="1409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Tropopause</a:t>
              </a:r>
              <a:endParaRPr kumimoji="1" lang="ja-JP" altLang="en-US" dirty="0"/>
            </a:p>
          </p:txBody>
        </p:sp>
        <p:sp>
          <p:nvSpPr>
            <p:cNvPr id="87" name="左中かっこ 86"/>
            <p:cNvSpPr/>
            <p:nvPr/>
          </p:nvSpPr>
          <p:spPr>
            <a:xfrm>
              <a:off x="1054589" y="3806590"/>
              <a:ext cx="259130" cy="785958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/>
            <p:cNvSpPr/>
            <p:nvPr/>
          </p:nvSpPr>
          <p:spPr>
            <a:xfrm>
              <a:off x="416550" y="3552297"/>
              <a:ext cx="529350" cy="647272"/>
            </a:xfrm>
            <a:custGeom>
              <a:avLst/>
              <a:gdLst>
                <a:gd name="connsiteX0" fmla="*/ 46465 w 529350"/>
                <a:gd name="connsiteY0" fmla="*/ 0 h 647272"/>
                <a:gd name="connsiteX1" fmla="*/ 46465 w 529350"/>
                <a:gd name="connsiteY1" fmla="*/ 400693 h 647272"/>
                <a:gd name="connsiteX2" fmla="*/ 529350 w 529350"/>
                <a:gd name="connsiteY2" fmla="*/ 647272 h 64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350" h="647272">
                  <a:moveTo>
                    <a:pt x="46465" y="0"/>
                  </a:moveTo>
                  <a:cubicBezTo>
                    <a:pt x="6224" y="146407"/>
                    <a:pt x="-34016" y="292814"/>
                    <a:pt x="46465" y="400693"/>
                  </a:cubicBezTo>
                  <a:cubicBezTo>
                    <a:pt x="126946" y="508572"/>
                    <a:pt x="328148" y="577922"/>
                    <a:pt x="529350" y="64727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右矢印 88"/>
            <p:cNvSpPr/>
            <p:nvPr/>
          </p:nvSpPr>
          <p:spPr>
            <a:xfrm>
              <a:off x="1794064" y="4841572"/>
              <a:ext cx="281490" cy="28767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/>
            <p:cNvSpPr/>
            <p:nvPr/>
          </p:nvSpPr>
          <p:spPr>
            <a:xfrm>
              <a:off x="2517168" y="5465851"/>
              <a:ext cx="256938" cy="5137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535610" y="6093696"/>
              <a:ext cx="1261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Above 0 </a:t>
              </a:r>
              <a:r>
                <a:rPr kumimoji="1" lang="ja-JP" altLang="en-US" dirty="0" smtClean="0"/>
                <a:t>℃</a:t>
              </a:r>
              <a:endParaRPr kumimoji="1" lang="ja-JP" altLang="en-US" dirty="0"/>
            </a:p>
          </p:txBody>
        </p:sp>
        <p:sp>
          <p:nvSpPr>
            <p:cNvPr id="92" name="フリーフォーム 91"/>
            <p:cNvSpPr/>
            <p:nvPr/>
          </p:nvSpPr>
          <p:spPr>
            <a:xfrm>
              <a:off x="2825393" y="5763802"/>
              <a:ext cx="255769" cy="431515"/>
            </a:xfrm>
            <a:custGeom>
              <a:avLst/>
              <a:gdLst>
                <a:gd name="connsiteX0" fmla="*/ 246580 w 255769"/>
                <a:gd name="connsiteY0" fmla="*/ 431515 h 431515"/>
                <a:gd name="connsiteX1" fmla="*/ 226032 w 255769"/>
                <a:gd name="connsiteY1" fmla="*/ 133564 h 431515"/>
                <a:gd name="connsiteX2" fmla="*/ 0 w 255769"/>
                <a:gd name="connsiteY2" fmla="*/ 0 h 43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769" h="431515">
                  <a:moveTo>
                    <a:pt x="246580" y="431515"/>
                  </a:moveTo>
                  <a:cubicBezTo>
                    <a:pt x="256854" y="318499"/>
                    <a:pt x="267129" y="205483"/>
                    <a:pt x="226032" y="133564"/>
                  </a:cubicBezTo>
                  <a:cubicBezTo>
                    <a:pt x="184935" y="61645"/>
                    <a:pt x="92467" y="30822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5907722" y="3153939"/>
            <a:ext cx="2809010" cy="4168604"/>
            <a:chOff x="155966" y="3610562"/>
            <a:chExt cx="2809010" cy="4168604"/>
          </a:xfrm>
        </p:grpSpPr>
        <p:grpSp>
          <p:nvGrpSpPr>
            <p:cNvPr id="93" name="グループ化 92"/>
            <p:cNvGrpSpPr/>
            <p:nvPr/>
          </p:nvGrpSpPr>
          <p:grpSpPr>
            <a:xfrm>
              <a:off x="331106" y="3610562"/>
              <a:ext cx="2633870" cy="4168604"/>
              <a:chOff x="331106" y="3548042"/>
              <a:chExt cx="2633870" cy="4168604"/>
            </a:xfrm>
          </p:grpSpPr>
          <p:pic>
            <p:nvPicPr>
              <p:cNvPr id="94" name="図 9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333282" y="3764942"/>
                <a:ext cx="2629518" cy="2633870"/>
              </a:xfrm>
              <a:prstGeom prst="rect">
                <a:avLst/>
              </a:prstGeom>
            </p:spPr>
          </p:pic>
          <p:sp>
            <p:nvSpPr>
              <p:cNvPr id="95" name="テキスト ボックス 94"/>
              <p:cNvSpPr txBox="1"/>
              <p:nvPr/>
            </p:nvSpPr>
            <p:spPr>
              <a:xfrm>
                <a:off x="1010008" y="3548042"/>
                <a:ext cx="1276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/>
                  <a:t>Jan 2, 12UT</a:t>
                </a:r>
                <a:endParaRPr kumimoji="1" lang="ja-JP" altLang="en-US" b="1" dirty="0"/>
              </a:p>
            </p:txBody>
          </p:sp>
          <p:pic>
            <p:nvPicPr>
              <p:cNvPr id="98" name="図 9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325467" y="5094891"/>
                <a:ext cx="2629518" cy="2613992"/>
              </a:xfrm>
              <a:prstGeom prst="rect">
                <a:avLst/>
              </a:prstGeom>
            </p:spPr>
          </p:pic>
          <p:sp>
            <p:nvSpPr>
              <p:cNvPr id="97" name="正方形/長方形 96"/>
              <p:cNvSpPr/>
              <p:nvPr/>
            </p:nvSpPr>
            <p:spPr>
              <a:xfrm>
                <a:off x="442394" y="6407381"/>
                <a:ext cx="2433851" cy="1282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0" name="楕円 99"/>
            <p:cNvSpPr/>
            <p:nvPr/>
          </p:nvSpPr>
          <p:spPr>
            <a:xfrm>
              <a:off x="1960698" y="4671730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楕円 100"/>
            <p:cNvSpPr/>
            <p:nvPr/>
          </p:nvSpPr>
          <p:spPr>
            <a:xfrm>
              <a:off x="1960698" y="5988957"/>
              <a:ext cx="94342" cy="96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55966" y="3899154"/>
              <a:ext cx="107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500 GPH</a:t>
              </a:r>
              <a:endParaRPr kumimoji="1" lang="ja-JP" altLang="en-US" dirty="0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283631" y="5401712"/>
              <a:ext cx="74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850 T</a:t>
              </a:r>
              <a:endParaRPr kumimoji="1" lang="ja-JP" altLang="en-US" dirty="0"/>
            </a:p>
          </p:txBody>
        </p:sp>
      </p:grpSp>
      <p:sp>
        <p:nvSpPr>
          <p:cNvPr id="105" name="テキスト ボックス 104"/>
          <p:cNvSpPr txBox="1"/>
          <p:nvPr/>
        </p:nvSpPr>
        <p:spPr>
          <a:xfrm>
            <a:off x="8163061" y="3307774"/>
            <a:ext cx="107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Blocking ridge</a:t>
            </a:r>
            <a:endParaRPr kumimoji="1" lang="ja-JP" altLang="en-US" dirty="0"/>
          </a:p>
        </p:txBody>
      </p:sp>
      <p:cxnSp>
        <p:nvCxnSpPr>
          <p:cNvPr id="107" name="直線矢印コネクタ 106"/>
          <p:cNvCxnSpPr/>
          <p:nvPr/>
        </p:nvCxnSpPr>
        <p:spPr>
          <a:xfrm flipH="1">
            <a:off x="8008483" y="3711358"/>
            <a:ext cx="375717" cy="40188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/>
          <p:cNvSpPr txBox="1"/>
          <p:nvPr/>
        </p:nvSpPr>
        <p:spPr>
          <a:xfrm>
            <a:off x="4925246" y="4996956"/>
            <a:ext cx="79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Warm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7759625" y="5026453"/>
            <a:ext cx="79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Warm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11" name="直線矢印コネクタ 110"/>
          <p:cNvCxnSpPr/>
          <p:nvPr/>
        </p:nvCxnSpPr>
        <p:spPr>
          <a:xfrm flipH="1">
            <a:off x="7770655" y="5402742"/>
            <a:ext cx="188021" cy="17238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フリーフォーム 113"/>
          <p:cNvSpPr/>
          <p:nvPr/>
        </p:nvSpPr>
        <p:spPr>
          <a:xfrm>
            <a:off x="4955654" y="5229590"/>
            <a:ext cx="402341" cy="346304"/>
          </a:xfrm>
          <a:custGeom>
            <a:avLst/>
            <a:gdLst>
              <a:gd name="connsiteX0" fmla="*/ 24908 w 402341"/>
              <a:gd name="connsiteY0" fmla="*/ 0 h 346304"/>
              <a:gd name="connsiteX1" fmla="*/ 9343 w 402341"/>
              <a:gd name="connsiteY1" fmla="*/ 58366 h 346304"/>
              <a:gd name="connsiteX2" fmla="*/ 1561 w 402341"/>
              <a:gd name="connsiteY2" fmla="*/ 124514 h 346304"/>
              <a:gd name="connsiteX3" fmla="*/ 40472 w 402341"/>
              <a:gd name="connsiteY3" fmla="*/ 163424 h 346304"/>
              <a:gd name="connsiteX4" fmla="*/ 126075 w 402341"/>
              <a:gd name="connsiteY4" fmla="*/ 210117 h 346304"/>
              <a:gd name="connsiteX5" fmla="*/ 180550 w 402341"/>
              <a:gd name="connsiteY5" fmla="*/ 217899 h 346304"/>
              <a:gd name="connsiteX6" fmla="*/ 231134 w 402341"/>
              <a:gd name="connsiteY6" fmla="*/ 198444 h 346304"/>
              <a:gd name="connsiteX7" fmla="*/ 297282 w 402341"/>
              <a:gd name="connsiteY7" fmla="*/ 198444 h 346304"/>
              <a:gd name="connsiteX8" fmla="*/ 347866 w 402341"/>
              <a:gd name="connsiteY8" fmla="*/ 217899 h 346304"/>
              <a:gd name="connsiteX9" fmla="*/ 378995 w 402341"/>
              <a:gd name="connsiteY9" fmla="*/ 280156 h 346304"/>
              <a:gd name="connsiteX10" fmla="*/ 398450 w 402341"/>
              <a:gd name="connsiteY10" fmla="*/ 322958 h 346304"/>
              <a:gd name="connsiteX11" fmla="*/ 402341 w 402341"/>
              <a:gd name="connsiteY11" fmla="*/ 346304 h 3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341" h="346304">
                <a:moveTo>
                  <a:pt x="24908" y="0"/>
                </a:moveTo>
                <a:cubicBezTo>
                  <a:pt x="19071" y="18807"/>
                  <a:pt x="13234" y="37614"/>
                  <a:pt x="9343" y="58366"/>
                </a:cubicBezTo>
                <a:cubicBezTo>
                  <a:pt x="5452" y="79118"/>
                  <a:pt x="-3627" y="107004"/>
                  <a:pt x="1561" y="124514"/>
                </a:cubicBezTo>
                <a:cubicBezTo>
                  <a:pt x="6749" y="142024"/>
                  <a:pt x="19720" y="149157"/>
                  <a:pt x="40472" y="163424"/>
                </a:cubicBezTo>
                <a:cubicBezTo>
                  <a:pt x="61224" y="177691"/>
                  <a:pt x="102729" y="201038"/>
                  <a:pt x="126075" y="210117"/>
                </a:cubicBezTo>
                <a:cubicBezTo>
                  <a:pt x="149421" y="219196"/>
                  <a:pt x="163040" y="219845"/>
                  <a:pt x="180550" y="217899"/>
                </a:cubicBezTo>
                <a:cubicBezTo>
                  <a:pt x="198060" y="215954"/>
                  <a:pt x="211679" y="201686"/>
                  <a:pt x="231134" y="198444"/>
                </a:cubicBezTo>
                <a:cubicBezTo>
                  <a:pt x="250589" y="195202"/>
                  <a:pt x="277827" y="195202"/>
                  <a:pt x="297282" y="198444"/>
                </a:cubicBezTo>
                <a:cubicBezTo>
                  <a:pt x="316737" y="201686"/>
                  <a:pt x="334247" y="204280"/>
                  <a:pt x="347866" y="217899"/>
                </a:cubicBezTo>
                <a:cubicBezTo>
                  <a:pt x="361485" y="231518"/>
                  <a:pt x="370564" y="262646"/>
                  <a:pt x="378995" y="280156"/>
                </a:cubicBezTo>
                <a:cubicBezTo>
                  <a:pt x="387426" y="297666"/>
                  <a:pt x="394559" y="311933"/>
                  <a:pt x="398450" y="322958"/>
                </a:cubicBezTo>
                <a:cubicBezTo>
                  <a:pt x="402341" y="333983"/>
                  <a:pt x="402341" y="340143"/>
                  <a:pt x="402341" y="346304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/>
          <p:cNvSpPr/>
          <p:nvPr/>
        </p:nvSpPr>
        <p:spPr>
          <a:xfrm>
            <a:off x="7680960" y="5217917"/>
            <a:ext cx="136187" cy="377433"/>
          </a:xfrm>
          <a:custGeom>
            <a:avLst/>
            <a:gdLst>
              <a:gd name="connsiteX0" fmla="*/ 136187 w 136187"/>
              <a:gd name="connsiteY0" fmla="*/ 0 h 377433"/>
              <a:gd name="connsiteX1" fmla="*/ 124514 w 136187"/>
              <a:gd name="connsiteY1" fmla="*/ 89494 h 377433"/>
              <a:gd name="connsiteX2" fmla="*/ 85603 w 136187"/>
              <a:gd name="connsiteY2" fmla="*/ 175097 h 377433"/>
              <a:gd name="connsiteX3" fmla="*/ 46693 w 136187"/>
              <a:gd name="connsiteY3" fmla="*/ 264592 h 377433"/>
              <a:gd name="connsiteX4" fmla="*/ 15564 w 136187"/>
              <a:gd name="connsiteY4" fmla="*/ 338522 h 377433"/>
              <a:gd name="connsiteX5" fmla="*/ 0 w 136187"/>
              <a:gd name="connsiteY5" fmla="*/ 377433 h 37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187" h="377433">
                <a:moveTo>
                  <a:pt x="136187" y="0"/>
                </a:moveTo>
                <a:cubicBezTo>
                  <a:pt x="134566" y="30155"/>
                  <a:pt x="132945" y="60311"/>
                  <a:pt x="124514" y="89494"/>
                </a:cubicBezTo>
                <a:cubicBezTo>
                  <a:pt x="116083" y="118677"/>
                  <a:pt x="98573" y="145914"/>
                  <a:pt x="85603" y="175097"/>
                </a:cubicBezTo>
                <a:cubicBezTo>
                  <a:pt x="72633" y="204280"/>
                  <a:pt x="58366" y="237355"/>
                  <a:pt x="46693" y="264592"/>
                </a:cubicBezTo>
                <a:cubicBezTo>
                  <a:pt x="35020" y="291830"/>
                  <a:pt x="23346" y="319715"/>
                  <a:pt x="15564" y="338522"/>
                </a:cubicBezTo>
                <a:cubicBezTo>
                  <a:pt x="7782" y="357329"/>
                  <a:pt x="3891" y="367381"/>
                  <a:pt x="0" y="377433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/>
          <p:cNvSpPr/>
          <p:nvPr/>
        </p:nvSpPr>
        <p:spPr>
          <a:xfrm>
            <a:off x="7906642" y="5525311"/>
            <a:ext cx="350195" cy="136187"/>
          </a:xfrm>
          <a:custGeom>
            <a:avLst/>
            <a:gdLst>
              <a:gd name="connsiteX0" fmla="*/ 0 w 350195"/>
              <a:gd name="connsiteY0" fmla="*/ 136187 h 136187"/>
              <a:gd name="connsiteX1" fmla="*/ 81712 w 350195"/>
              <a:gd name="connsiteY1" fmla="*/ 101167 h 136187"/>
              <a:gd name="connsiteX2" fmla="*/ 175098 w 350195"/>
              <a:gd name="connsiteY2" fmla="*/ 46692 h 136187"/>
              <a:gd name="connsiteX3" fmla="*/ 252919 w 350195"/>
              <a:gd name="connsiteY3" fmla="*/ 0 h 136187"/>
              <a:gd name="connsiteX4" fmla="*/ 326849 w 350195"/>
              <a:gd name="connsiteY4" fmla="*/ 46692 h 136187"/>
              <a:gd name="connsiteX5" fmla="*/ 350195 w 350195"/>
              <a:gd name="connsiteY5" fmla="*/ 85603 h 13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95" h="136187">
                <a:moveTo>
                  <a:pt x="0" y="136187"/>
                </a:moveTo>
                <a:cubicBezTo>
                  <a:pt x="26264" y="126135"/>
                  <a:pt x="52529" y="116083"/>
                  <a:pt x="81712" y="101167"/>
                </a:cubicBezTo>
                <a:cubicBezTo>
                  <a:pt x="110895" y="86251"/>
                  <a:pt x="175098" y="46692"/>
                  <a:pt x="175098" y="46692"/>
                </a:cubicBezTo>
                <a:cubicBezTo>
                  <a:pt x="203633" y="29831"/>
                  <a:pt x="227627" y="0"/>
                  <a:pt x="252919" y="0"/>
                </a:cubicBezTo>
                <a:cubicBezTo>
                  <a:pt x="278211" y="0"/>
                  <a:pt x="310636" y="32425"/>
                  <a:pt x="326849" y="46692"/>
                </a:cubicBezTo>
                <a:cubicBezTo>
                  <a:pt x="343062" y="60959"/>
                  <a:pt x="346628" y="73281"/>
                  <a:pt x="350195" y="85603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617346" y="6221609"/>
            <a:ext cx="2822221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MERRA2 reanalysis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data from 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NASA/GSFC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0" name="直線矢印コネクタ 49"/>
          <p:cNvCxnSpPr>
            <a:stCxn id="32" idx="3"/>
            <a:endCxn id="79" idx="1"/>
          </p:cNvCxnSpPr>
          <p:nvPr/>
        </p:nvCxnSpPr>
        <p:spPr>
          <a:xfrm>
            <a:off x="594406" y="2908193"/>
            <a:ext cx="3493730" cy="4417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>
            <a:stCxn id="37" idx="3"/>
          </p:cNvCxnSpPr>
          <p:nvPr/>
        </p:nvCxnSpPr>
        <p:spPr>
          <a:xfrm>
            <a:off x="4830547" y="2913841"/>
            <a:ext cx="1889147" cy="3924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グループ化 59"/>
          <p:cNvGrpSpPr/>
          <p:nvPr/>
        </p:nvGrpSpPr>
        <p:grpSpPr>
          <a:xfrm>
            <a:off x="7439567" y="3702009"/>
            <a:ext cx="948068" cy="903359"/>
            <a:chOff x="7439567" y="3702009"/>
            <a:chExt cx="948068" cy="903359"/>
          </a:xfrm>
        </p:grpSpPr>
        <p:cxnSp>
          <p:nvCxnSpPr>
            <p:cNvPr id="59" name="直線コネクタ 58"/>
            <p:cNvCxnSpPr/>
            <p:nvPr/>
          </p:nvCxnSpPr>
          <p:spPr>
            <a:xfrm flipH="1">
              <a:off x="7439567" y="3702009"/>
              <a:ext cx="309486" cy="4632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H="1">
              <a:off x="8078149" y="4142089"/>
              <a:ext cx="309486" cy="4632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5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52D78971-F465-4FF9-8789-87658E737C85}" vid="{7DA2C1C4-BD38-43D4-B7CB-99ABEFBA1D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3_4</Template>
  <TotalTime>7513</TotalTime>
  <Words>1264</Words>
  <Application>Microsoft Office PowerPoint</Application>
  <PresentationFormat>画面に合わせる (4:3)</PresentationFormat>
  <Paragraphs>324</Paragraphs>
  <Slides>14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Meiryo UI</vt:lpstr>
      <vt:lpstr>游ゴシック</vt:lpstr>
      <vt:lpstr>游ゴシック Light</vt:lpstr>
      <vt:lpstr>Arial</vt:lpstr>
      <vt:lpstr>Calibri</vt:lpstr>
      <vt:lpstr>Calibri Light</vt:lpstr>
      <vt:lpstr>Cambria Math</vt:lpstr>
      <vt:lpstr>Pristina</vt:lpstr>
      <vt:lpstr>Symbol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平沢 尚彦</dc:creator>
  <cp:lastModifiedBy>平沢 尚彦</cp:lastModifiedBy>
  <cp:revision>247</cp:revision>
  <dcterms:created xsi:type="dcterms:W3CDTF">2022-05-10T01:24:33Z</dcterms:created>
  <dcterms:modified xsi:type="dcterms:W3CDTF">2023-05-31T13:17:52Z</dcterms:modified>
</cp:coreProperties>
</file>