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56" r:id="rId5"/>
    <p:sldId id="273" r:id="rId6"/>
    <p:sldId id="274" r:id="rId7"/>
    <p:sldId id="312" r:id="rId8"/>
    <p:sldId id="313" r:id="rId9"/>
    <p:sldId id="314" r:id="rId10"/>
    <p:sldId id="315" r:id="rId11"/>
    <p:sldId id="316" r:id="rId12"/>
    <p:sldId id="318" r:id="rId13"/>
    <p:sldId id="319" r:id="rId14"/>
    <p:sldId id="323" r:id="rId15"/>
    <p:sldId id="324" r:id="rId16"/>
    <p:sldId id="325" r:id="rId17"/>
    <p:sldId id="335" r:id="rId18"/>
    <p:sldId id="328" r:id="rId19"/>
    <p:sldId id="330" r:id="rId20"/>
    <p:sldId id="326" r:id="rId21"/>
    <p:sldId id="331" r:id="rId22"/>
    <p:sldId id="304" r:id="rId23"/>
    <p:sldId id="332" r:id="rId24"/>
    <p:sldId id="333" r:id="rId25"/>
    <p:sldId id="259" r:id="rId26"/>
    <p:sldId id="33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597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FF3300"/>
    <a:srgbClr val="A5A5A5"/>
    <a:srgbClr val="E2E1E0"/>
    <a:srgbClr val="003367"/>
    <a:srgbClr val="014E7D"/>
    <a:srgbClr val="D9D9D9"/>
    <a:srgbClr val="E6E6E6"/>
    <a:srgbClr val="3F3F3F"/>
    <a:srgbClr val="0140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7C3F68-3B83-4E3C-9648-B3884E7609E8}" v="30" dt="2023-06-01T00:21:08.773"/>
    <p1510:client id="{C8DF56BF-E720-4B44-93FA-9C62D2A8DB78}" v="55" dt="2023-05-31T23:48:57.2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58" autoAdjust="0"/>
    <p:restoredTop sz="94674" autoAdjust="0"/>
  </p:normalViewPr>
  <p:slideViewPr>
    <p:cSldViewPr snapToGrid="0" showGuides="1">
      <p:cViewPr varScale="1">
        <p:scale>
          <a:sx n="86" d="100"/>
          <a:sy n="86" d="100"/>
        </p:scale>
        <p:origin x="494" y="158"/>
      </p:cViewPr>
      <p:guideLst>
        <p:guide pos="3840"/>
        <p:guide pos="597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BEDA40-91A9-49DC-B402-0EBE674AAE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CBB508-5589-42E7-A433-D119AC0FFB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BFC85-49E4-447A-A7E3-16153CB2FE2A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232ABA-B33A-4B3B-8412-C1773FBF3D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B1832E-3B48-42CB-80A7-CD8E48D52D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1072A3-100F-40A9-915F-8D2D9E6962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537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71B50E-4C60-4F9E-B773-52059170945B}" type="datetimeFigureOut">
              <a:rPr lang="en-US" noProof="0" smtClean="0"/>
              <a:t>5/31/2023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30CFA-805A-4FD3-B3A0-DAAA5993DA1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98927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 title="Subtitle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50045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537" userDrawn="1">
          <p15:clr>
            <a:srgbClr val="FBAE40"/>
          </p15:clr>
        </p15:guide>
        <p15:guide id="3" pos="138" userDrawn="1">
          <p15:clr>
            <a:srgbClr val="FBAE40"/>
          </p15:clr>
        </p15:guide>
        <p15:guide id="4" orient="horz" pos="4178" userDrawn="1">
          <p15:clr>
            <a:srgbClr val="FBAE40"/>
          </p15:clr>
        </p15:guide>
        <p15:guide id="5" orient="horz" pos="142" userDrawn="1">
          <p15:clr>
            <a:srgbClr val="FBAE40"/>
          </p15:clr>
        </p15:guide>
        <p15:guide id="6" pos="2457" userDrawn="1">
          <p15:clr>
            <a:srgbClr val="FBAE40"/>
          </p15:clr>
        </p15:guide>
        <p15:guide id="7" pos="43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0A6720D-B182-4290-BD91-1D1E4D93060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488AB73-8058-4FB5-9619-FCECCA9F3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2929" y="3461163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Name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59BE165-3EB5-4C11-8B53-6E98C0BC2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2929" y="3839451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Phone Number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9D05293-35AD-495F-A7AE-942398090B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2928" y="4216669"/>
            <a:ext cx="3445783" cy="289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Email 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997A03F2-8D8A-4425-9F56-66DB33CE11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2929" y="4594957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Company Website</a:t>
            </a:r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FDDD2B84-3CB9-4567-8C91-C538E8A1C89F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89C0506D-0CA6-4583-9D04-24E7F4D16A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1821022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9051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 title="Subtitle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80920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3B31A5E-1244-4689-B513-C78E3C4E53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0" name="Title 1" title="Title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1" name="Text Placeholder 2" title="Subtitle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89179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1"/>
            <a:ext cx="4831840" cy="3541006"/>
            <a:chOff x="-192127" y="-1"/>
            <a:chExt cx="4831840" cy="3367271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FAE0C34-9220-45F0-9FC2-9FE7C994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1671924"/>
            <a:ext cx="10835122" cy="45050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0817004" y="235732"/>
            <a:ext cx="13136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CNI</a:t>
            </a:r>
          </a:p>
        </p:txBody>
      </p:sp>
    </p:spTree>
    <p:extLst>
      <p:ext uri="{BB962C8B-B14F-4D97-AF65-F5344CB8AC3E}">
        <p14:creationId xmlns:p14="http://schemas.microsoft.com/office/powerpoint/2010/main" val="2074596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1"/>
            <a:ext cx="4831840" cy="3541006"/>
            <a:chOff x="-192127" y="-1"/>
            <a:chExt cx="4831840" cy="3367271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17F9213-0142-420B-A84D-C5627A0C8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687" y="1651044"/>
            <a:ext cx="5181600" cy="45259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014328B-D576-4B5C-A4AE-CF9831892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51044"/>
            <a:ext cx="5181600" cy="45259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0817004" y="235732"/>
            <a:ext cx="13136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CNI</a:t>
            </a:r>
          </a:p>
        </p:txBody>
      </p:sp>
    </p:spTree>
    <p:extLst>
      <p:ext uri="{BB962C8B-B14F-4D97-AF65-F5344CB8AC3E}">
        <p14:creationId xmlns:p14="http://schemas.microsoft.com/office/powerpoint/2010/main" val="2847377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1"/>
            <a:ext cx="4831840" cy="3541006"/>
            <a:chOff x="-192127" y="-1"/>
            <a:chExt cx="4831840" cy="3367271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2BFF385-445D-4DBB-9773-F99669415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78" y="1681163"/>
            <a:ext cx="538250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b="1" dirty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311B1CFE-1B35-4B5C-B40A-DC5ADF211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CE840E8-D596-479D-AE97-E88F42DC1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9A68D25-B19E-4E84-B65D-596EE8382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78" y="2505075"/>
            <a:ext cx="5391749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0817004" y="235732"/>
            <a:ext cx="13136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CNI</a:t>
            </a:r>
          </a:p>
        </p:txBody>
      </p:sp>
    </p:spTree>
    <p:extLst>
      <p:ext uri="{BB962C8B-B14F-4D97-AF65-F5344CB8AC3E}">
        <p14:creationId xmlns:p14="http://schemas.microsoft.com/office/powerpoint/2010/main" val="1860695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9A1E80C-1A76-4D3E-92A1-846866867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16" y="2290713"/>
            <a:ext cx="5803672" cy="434186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0659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2728E0A-430E-4C6A-BF56-06FA8510F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9970" y="2271860"/>
            <a:ext cx="5715017" cy="4360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90840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37A5C384-78D0-4088-9411-AB6790574770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A0030CD-8C9E-4AA5-8C5D-F9B2EDB7E17A}"/>
              </a:ext>
            </a:extLst>
          </p:cNvPr>
          <p:cNvGrpSpPr/>
          <p:nvPr userDrawn="1"/>
        </p:nvGrpSpPr>
        <p:grpSpPr>
          <a:xfrm flipH="1">
            <a:off x="7561328" y="1"/>
            <a:ext cx="4831840" cy="3541006"/>
            <a:chOff x="-192127" y="-1"/>
            <a:chExt cx="4831840" cy="3367271"/>
          </a:xfrm>
        </p:grpSpPr>
        <p:sp>
          <p:nvSpPr>
            <p:cNvPr id="27" name="Diagonal Stripe 26">
              <a:extLst>
                <a:ext uri="{FF2B5EF4-FFF2-40B4-BE49-F238E27FC236}">
                  <a16:creationId xmlns:a16="http://schemas.microsoft.com/office/drawing/2014/main" id="{872EE65E-EE50-4A3E-861E-1D6C241CB8EA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9" name="Parallelogram 28">
              <a:extLst>
                <a:ext uri="{FF2B5EF4-FFF2-40B4-BE49-F238E27FC236}">
                  <a16:creationId xmlns:a16="http://schemas.microsoft.com/office/drawing/2014/main" id="{57D44C42-44C0-420A-A125-9B1A979D4F56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406089BB-36DC-4E23-B215-527A8A18FCF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8C43A6-50C6-704E-BADC-6D83BADE7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91439B-965F-3548-AF77-89501B24F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0817004" y="235732"/>
            <a:ext cx="13136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CNI</a:t>
            </a:r>
          </a:p>
        </p:txBody>
      </p:sp>
    </p:spTree>
    <p:extLst>
      <p:ext uri="{BB962C8B-B14F-4D97-AF65-F5344CB8AC3E}">
        <p14:creationId xmlns:p14="http://schemas.microsoft.com/office/powerpoint/2010/main" val="3419906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5BB0367-1AFD-4191-AB6F-E9815D136F6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1"/>
            <a:ext cx="4831840" cy="3541006"/>
            <a:chOff x="-192127" y="-1"/>
            <a:chExt cx="4831840" cy="3367271"/>
          </a:xfrm>
        </p:grpSpPr>
        <p:sp>
          <p:nvSpPr>
            <p:cNvPr id="28" name="Diagonal Stripe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1" name="Parallelogram 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D604A2-C574-42DB-B0C4-99715CAA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8330184" cy="11479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0817004" y="235732"/>
            <a:ext cx="13136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CNI</a:t>
            </a:r>
          </a:p>
        </p:txBody>
      </p:sp>
    </p:spTree>
    <p:extLst>
      <p:ext uri="{BB962C8B-B14F-4D97-AF65-F5344CB8AC3E}">
        <p14:creationId xmlns:p14="http://schemas.microsoft.com/office/powerpoint/2010/main" val="658419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17159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5BB0367-1AFD-4191-AB6F-E9815D136F6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1"/>
            <a:ext cx="4831840" cy="3541006"/>
            <a:chOff x="-192127" y="-1"/>
            <a:chExt cx="4831840" cy="3367271"/>
          </a:xfrm>
        </p:grpSpPr>
        <p:sp>
          <p:nvSpPr>
            <p:cNvPr id="28" name="Diagonal Stripe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1" name="Parallelogram 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D604A2-C574-42DB-B0C4-99715CAA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8330184" cy="11479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A2D954-332B-47D0-BE9F-0F2BDE7795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26131" y="1979613"/>
            <a:ext cx="9139738" cy="289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0817004" y="235732"/>
            <a:ext cx="13136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CNI</a:t>
            </a:r>
          </a:p>
        </p:txBody>
      </p:sp>
    </p:spTree>
    <p:extLst>
      <p:ext uri="{BB962C8B-B14F-4D97-AF65-F5344CB8AC3E}">
        <p14:creationId xmlns:p14="http://schemas.microsoft.com/office/powerpoint/2010/main" val="665340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3B31A5E-1244-4689-B513-C78E3C4E53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0" name="Title 1" title="Title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1" name="Text Placeholder 2" title="Subtitle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23998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orient="horz" pos="4170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14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title="Bullet Points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BD6ACE60-499D-41AB-89C4-D537D7C3D22A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5" name="Text Placeholder 4" title="Subtitle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496102"/>
            <a:ext cx="7342631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Title 1" title="Title ">
            <a:extLst>
              <a:ext uri="{FF2B5EF4-FFF2-40B4-BE49-F238E27FC236}">
                <a16:creationId xmlns:a16="http://schemas.microsoft.com/office/drawing/2014/main" id="{20237B57-91C6-4F8B-8AA0-18FA50B0FD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DB14A5-A767-774C-85B8-68EF914689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9B51B-EAA9-4B4D-A4F6-470CD95DAA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42230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0177" y="1435100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45720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" name="Content Placeholder 2" title="Bullet Points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314" y="1185452"/>
            <a:ext cx="1839685" cy="163394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 title="Subtitle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496102"/>
            <a:ext cx="7342621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19" name="Title 1" title="Title ">
            <a:extLst>
              <a:ext uri="{FF2B5EF4-FFF2-40B4-BE49-F238E27FC236}">
                <a16:creationId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24A5A7-66A2-7F43-9A7A-5E13F74F8C0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</p:spTree>
    <p:extLst>
      <p:ext uri="{BB962C8B-B14F-4D97-AF65-F5344CB8AC3E}">
        <p14:creationId xmlns:p14="http://schemas.microsoft.com/office/powerpoint/2010/main" val="4283110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i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1"/>
            <a:ext cx="4831840" cy="3541006"/>
            <a:chOff x="-192127" y="-1"/>
            <a:chExt cx="4831840" cy="3367271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2E19FBD-2379-4B3B-910D-F51E007CB63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0698" y="2104888"/>
            <a:ext cx="547529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3" title="Bullet Points">
            <a:extLst>
              <a:ext uri="{FF2B5EF4-FFF2-40B4-BE49-F238E27FC236}">
                <a16:creationId xmlns:a16="http://schemas.microsoft.com/office/drawing/2014/main" id="{8715E757-6584-4841-8154-C92E70E0CD6B}"/>
              </a:ext>
            </a:extLst>
          </p:cNvPr>
          <p:cNvSpPr>
            <a:spLocks noGrp="1"/>
          </p:cNvSpPr>
          <p:nvPr userDrawn="1">
            <p:ph sz="half" idx="13"/>
          </p:nvPr>
        </p:nvSpPr>
        <p:spPr>
          <a:xfrm>
            <a:off x="520698" y="2886076"/>
            <a:ext cx="5475290" cy="32321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IN" dirty="0">
                <a:solidFill>
                  <a:schemeClr val="bg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en-US" noProof="0"/>
              <a:t>Edit Master text styles</a:t>
            </a:r>
          </a:p>
          <a:p>
            <a:pPr lvl="1">
              <a:buClr>
                <a:schemeClr val="accent2"/>
              </a:buClr>
            </a:pPr>
            <a:r>
              <a:rPr lang="en-US" noProof="0"/>
              <a:t>Second level</a:t>
            </a:r>
          </a:p>
          <a:p>
            <a:pPr lvl="2">
              <a:buClr>
                <a:schemeClr val="accent2"/>
              </a:buClr>
            </a:pPr>
            <a:r>
              <a:rPr lang="en-US" noProof="0"/>
              <a:t>Third level</a:t>
            </a:r>
          </a:p>
          <a:p>
            <a:pPr lvl="3">
              <a:buClr>
                <a:schemeClr val="accent2"/>
              </a:buClr>
            </a:pPr>
            <a:r>
              <a:rPr lang="en-US" noProof="0"/>
              <a:t>Fourth level</a:t>
            </a:r>
          </a:p>
          <a:p>
            <a:pPr lvl="4">
              <a:buClr>
                <a:schemeClr val="accent2"/>
              </a:buClr>
            </a:pPr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7CDC5A2-8836-4ED3-8E78-18C24853D88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186713" y="2104888"/>
            <a:ext cx="547560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5" title="Bullet Points">
            <a:extLst>
              <a:ext uri="{FF2B5EF4-FFF2-40B4-BE49-F238E27FC236}">
                <a16:creationId xmlns:a16="http://schemas.microsoft.com/office/drawing/2014/main" id="{D957FBD7-2C3C-4DD1-954F-DF1E007BE590}"/>
              </a:ext>
            </a:extLst>
          </p:cNvPr>
          <p:cNvSpPr>
            <a:spLocks noGrp="1"/>
          </p:cNvSpPr>
          <p:nvPr userDrawn="1">
            <p:ph sz="quarter" idx="15"/>
          </p:nvPr>
        </p:nvSpPr>
        <p:spPr>
          <a:xfrm>
            <a:off x="6186713" y="2886076"/>
            <a:ext cx="5475600" cy="32321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IN" dirty="0">
                <a:solidFill>
                  <a:schemeClr val="bg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en-US" noProof="0"/>
              <a:t>Edit Master text styles</a:t>
            </a:r>
          </a:p>
          <a:p>
            <a:pPr lvl="1">
              <a:buClr>
                <a:schemeClr val="accent2"/>
              </a:buClr>
            </a:pPr>
            <a:r>
              <a:rPr lang="en-US" noProof="0"/>
              <a:t>Second level</a:t>
            </a:r>
          </a:p>
          <a:p>
            <a:pPr lvl="2">
              <a:buClr>
                <a:schemeClr val="accent2"/>
              </a:buClr>
            </a:pPr>
            <a:r>
              <a:rPr lang="en-US" noProof="0"/>
              <a:t>Third level</a:t>
            </a:r>
          </a:p>
          <a:p>
            <a:pPr lvl="3">
              <a:buClr>
                <a:schemeClr val="accent2"/>
              </a:buClr>
            </a:pPr>
            <a:r>
              <a:rPr lang="en-US" noProof="0"/>
              <a:t>Fourth level</a:t>
            </a:r>
          </a:p>
          <a:p>
            <a:pPr lvl="4">
              <a:buClr>
                <a:schemeClr val="accent2"/>
              </a:buClr>
            </a:pPr>
            <a:r>
              <a:rPr lang="en-US" noProof="0"/>
              <a:t>Fifth level</a:t>
            </a:r>
          </a:p>
        </p:txBody>
      </p:sp>
      <p:sp>
        <p:nvSpPr>
          <p:cNvPr id="24" name="Text Placeholder 4" title="Subtitle">
            <a:extLst>
              <a:ext uri="{FF2B5EF4-FFF2-40B4-BE49-F238E27FC236}">
                <a16:creationId xmlns:a16="http://schemas.microsoft.com/office/drawing/2014/main" id="{77DB65FF-A89E-4562-8251-2BB63EFDD28E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0817004" y="235732"/>
            <a:ext cx="13136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CNI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</p:spTree>
    <p:extLst>
      <p:ext uri="{BB962C8B-B14F-4D97-AF65-F5344CB8AC3E}">
        <p14:creationId xmlns:p14="http://schemas.microsoft.com/office/powerpoint/2010/main" val="3256540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FB39FF5-7AF5-4963-9346-2640496A3302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806E656-313A-47B1-B381-D004200F7A01}"/>
              </a:ext>
            </a:extLst>
          </p:cNvPr>
          <p:cNvGrpSpPr/>
          <p:nvPr userDrawn="1"/>
        </p:nvGrpSpPr>
        <p:grpSpPr>
          <a:xfrm flipH="1">
            <a:off x="7561328" y="1"/>
            <a:ext cx="4831840" cy="3541006"/>
            <a:chOff x="-192127" y="-1"/>
            <a:chExt cx="4831840" cy="3367271"/>
          </a:xfrm>
        </p:grpSpPr>
        <p:sp>
          <p:nvSpPr>
            <p:cNvPr id="29" name="Diagonal Stripe 28">
              <a:extLst>
                <a:ext uri="{FF2B5EF4-FFF2-40B4-BE49-F238E27FC236}">
                  <a16:creationId xmlns:a16="http://schemas.microsoft.com/office/drawing/2014/main" id="{65F8E2DA-4BB4-4421-9172-A11AF38DFEF4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1" name="Parallelogram 30">
              <a:extLst>
                <a:ext uri="{FF2B5EF4-FFF2-40B4-BE49-F238E27FC236}">
                  <a16:creationId xmlns:a16="http://schemas.microsoft.com/office/drawing/2014/main" id="{B188E7A9-2351-4B68-98B8-10099CB39CD2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3" name="Parallelogram 32">
            <a:extLst>
              <a:ext uri="{FF2B5EF4-FFF2-40B4-BE49-F238E27FC236}">
                <a16:creationId xmlns:a16="http://schemas.microsoft.com/office/drawing/2014/main" id="{F088C182-BF10-45B2-B159-7702E00D31D4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34" name="Text Placeholder 4" title="Subtitle">
            <a:extLst>
              <a:ext uri="{FF2B5EF4-FFF2-40B4-BE49-F238E27FC236}">
                <a16:creationId xmlns:a16="http://schemas.microsoft.com/office/drawing/2014/main" id="{FB561B16-2788-452A-B7AF-A482256DCD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990C03-1647-2044-B335-6F5F19E4E5F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03A7CC-E6DC-1544-BE55-15EC1718B77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7" name="Title 1" title="Title ">
            <a:extLst>
              <a:ext uri="{FF2B5EF4-FFF2-40B4-BE49-F238E27FC236}">
                <a16:creationId xmlns:a16="http://schemas.microsoft.com/office/drawing/2014/main" id="{BDEC780E-6412-1344-A62E-6B84E9CCB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82AC85-33B6-2B49-8BF4-084144443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814" y="2005762"/>
            <a:ext cx="5225764" cy="408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Text here</a:t>
            </a:r>
          </a:p>
        </p:txBody>
      </p:sp>
      <p:sp>
        <p:nvSpPr>
          <p:cNvPr id="20" name="Chart Placeholder 2" title="Chart">
            <a:extLst>
              <a:ext uri="{FF2B5EF4-FFF2-40B4-BE49-F238E27FC236}">
                <a16:creationId xmlns:a16="http://schemas.microsoft.com/office/drawing/2014/main" id="{0EF0FD2A-B62A-4931-846D-2602DED2660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796114" y="2005762"/>
            <a:ext cx="5719397" cy="408447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0817004" y="235732"/>
            <a:ext cx="13136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CNI</a:t>
            </a:r>
          </a:p>
        </p:txBody>
      </p:sp>
    </p:spTree>
    <p:extLst>
      <p:ext uri="{BB962C8B-B14F-4D97-AF65-F5344CB8AC3E}">
        <p14:creationId xmlns:p14="http://schemas.microsoft.com/office/powerpoint/2010/main" val="2200477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9EF72CE-34D2-4581-98D2-89218BC1B4E4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6C8A74F-FDDF-48E8-AC2B-A5BD59D7D6A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Diagonal Stripe 26">
              <a:extLst>
                <a:ext uri="{FF2B5EF4-FFF2-40B4-BE49-F238E27FC236}">
                  <a16:creationId xmlns:a16="http://schemas.microsoft.com/office/drawing/2014/main" id="{2D5247F3-E6EB-4003-B1FD-F6200F0738E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9B7D995-9FB8-4461-8AAA-FA8B9A145B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849B962F-68BC-4B89-B4D8-D862517534DF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8006416B-866C-47E5-8480-109B40F9EAA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7" name="Text Placeholder 4" title="Subtitle">
            <a:extLst>
              <a:ext uri="{FF2B5EF4-FFF2-40B4-BE49-F238E27FC236}">
                <a16:creationId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50A33E-CEFE-4D43-9554-513B01B1D3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960C75-8FA7-5740-9388-2B5112B2C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7" name="Title 1" title="Title ">
            <a:extLst>
              <a:ext uri="{FF2B5EF4-FFF2-40B4-BE49-F238E27FC236}">
                <a16:creationId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5" name="Table Placeholder 11" title="Table">
            <a:extLst>
              <a:ext uri="{FF2B5EF4-FFF2-40B4-BE49-F238E27FC236}">
                <a16:creationId xmlns:a16="http://schemas.microsoft.com/office/drawing/2014/main" id="{7CD3E31F-0AF8-4EB8-B6FA-BD95A2EDA63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31378" y="2664803"/>
            <a:ext cx="10993375" cy="34331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Click icon to add table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0817004" y="235732"/>
            <a:ext cx="13136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CNI</a:t>
            </a:r>
          </a:p>
        </p:txBody>
      </p:sp>
    </p:spTree>
    <p:extLst>
      <p:ext uri="{BB962C8B-B14F-4D97-AF65-F5344CB8AC3E}">
        <p14:creationId xmlns:p14="http://schemas.microsoft.com/office/powerpoint/2010/main" val="3415060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AFD81C-E6E5-4292-828B-BD147E6DEA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Picture Placeholder 31" title="Image">
            <a:extLst>
              <a:ext uri="{FF2B5EF4-FFF2-40B4-BE49-F238E27FC236}">
                <a16:creationId xmlns:a16="http://schemas.microsoft.com/office/drawing/2014/main" id="{D683190A-95C6-428D-AEE4-FC8350C324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9229" y="326570"/>
            <a:ext cx="11473542" cy="6204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9" name="Title 1" title="Title ">
            <a:extLst>
              <a:ext uri="{FF2B5EF4-FFF2-40B4-BE49-F238E27FC236}">
                <a16:creationId xmlns:a16="http://schemas.microsoft.com/office/drawing/2014/main" id="{D9A8085F-72C4-4DFB-813E-C5666B0C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229" y="558802"/>
            <a:ext cx="8333222" cy="93979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anchor="ctr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Add Caption Here</a:t>
            </a:r>
          </a:p>
        </p:txBody>
      </p:sp>
    </p:spTree>
    <p:extLst>
      <p:ext uri="{BB962C8B-B14F-4D97-AF65-F5344CB8AC3E}">
        <p14:creationId xmlns:p14="http://schemas.microsoft.com/office/powerpoint/2010/main" val="4237576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16155-303B-403D-8B49-D4CEE47D6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53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15EF5-4ABE-4759-AC09-679CD6083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AA2D2B61-D240-024D-AD60-4162EF15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10835122" cy="1147968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488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7" r:id="rId2"/>
    <p:sldLayoutId id="2147483651" r:id="rId3"/>
    <p:sldLayoutId id="2147483685" r:id="rId4"/>
    <p:sldLayoutId id="2147483706" r:id="rId5"/>
    <p:sldLayoutId id="2147483708" r:id="rId6"/>
    <p:sldLayoutId id="2147483704" r:id="rId7"/>
    <p:sldLayoutId id="2147483689" r:id="rId8"/>
    <p:sldLayoutId id="2147483668" r:id="rId9"/>
    <p:sldLayoutId id="2147483707" r:id="rId10"/>
    <p:sldLayoutId id="2147483710" r:id="rId11"/>
    <p:sldLayoutId id="2147483709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692" r:id="rId18"/>
    <p:sldLayoutId id="2147483697" r:id="rId19"/>
    <p:sldLayoutId id="2147483716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IN"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E7A40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IN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JPG"/><Relationship Id="rId3" Type="http://schemas.openxmlformats.org/officeDocument/2006/relationships/image" Target="../media/image34.png"/><Relationship Id="rId7" Type="http://schemas.openxmlformats.org/officeDocument/2006/relationships/image" Target="../media/image38.JPG"/><Relationship Id="rId12" Type="http://schemas.openxmlformats.org/officeDocument/2006/relationships/image" Target="../media/image43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G"/><Relationship Id="rId11" Type="http://schemas.openxmlformats.org/officeDocument/2006/relationships/image" Target="../media/image42.JP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psl.noaa.gov/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psl.noaa.gov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psl.noaa.gov/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psl.noaa.gov/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38ACE-163E-40EB-A458-E794C67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2089" y="3783256"/>
            <a:ext cx="6008791" cy="1616252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EXPLORING THE POSSIBLE CONNECTION BETWEEN HUT POINT PENINSULA’S TERRAIN AND A MODERATE NORTHEAST WIND EVENT AT MCMURDO, ANTARCTICA</a:t>
            </a:r>
            <a:br>
              <a:rPr lang="en-US" sz="3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600" b="0" dirty="0">
              <a:solidFill>
                <a:srgbClr val="003367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9205DF-8F5E-49F7-B00E-6F58293F5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1697" y="5188965"/>
            <a:ext cx="3625286" cy="388959"/>
          </a:xfrm>
        </p:spPr>
        <p:txBody>
          <a:bodyPr/>
          <a:lstStyle/>
          <a:p>
            <a:pPr algn="ctr"/>
            <a:r>
              <a:rPr lang="en-US" b="0" i="0" strike="noStrike" baseline="0" dirty="0"/>
              <a:t>JEFFREY D. FOURNIER</a:t>
            </a:r>
          </a:p>
          <a:p>
            <a:pPr algn="ctr"/>
            <a:r>
              <a:rPr lang="en-US" dirty="0"/>
              <a:t>NPP Meteorologist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10" y="124288"/>
            <a:ext cx="2432481" cy="2059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C0BD08-6F86-463A-A016-29675D5CC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72" y="3072563"/>
            <a:ext cx="1988321" cy="1296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721263-4CE7-4409-AD93-D13511BD1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72" y="5399508"/>
            <a:ext cx="1340528" cy="1334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625BBC-0174-4E5F-AC92-054EBC9D53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5698" y="5508594"/>
            <a:ext cx="1502228" cy="1225118"/>
          </a:xfrm>
          <a:prstGeom prst="rect">
            <a:avLst/>
          </a:prstGeom>
        </p:spPr>
      </p:pic>
      <p:pic>
        <p:nvPicPr>
          <p:cNvPr id="11" name="Picture 10" descr="A picture containing snow, outdoor, nature, ice&#10;&#10;Description automatically generated">
            <a:extLst>
              <a:ext uri="{FF2B5EF4-FFF2-40B4-BE49-F238E27FC236}">
                <a16:creationId xmlns:a16="http://schemas.microsoft.com/office/drawing/2014/main" id="{78F399C3-0893-4AEF-AD2D-A486F6F4EE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644"/>
          <a:stretch/>
        </p:blipFill>
        <p:spPr>
          <a:xfrm rot="5400000">
            <a:off x="2895677" y="2084729"/>
            <a:ext cx="3005058" cy="320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99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D178FF2-92CF-5230-7B4C-4A25882A676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10</a:t>
            </a:fld>
            <a:endParaRPr lang="en-US" noProof="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68451DA-8C86-22A3-BDAE-3A7795D9C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6156442" cy="46153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19-20 FEB Case- synoptic overview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781B0B-4F0A-4345-5ACB-091512661F4B}"/>
              </a:ext>
            </a:extLst>
          </p:cNvPr>
          <p:cNvSpPr txBox="1"/>
          <p:nvPr/>
        </p:nvSpPr>
        <p:spPr>
          <a:xfrm>
            <a:off x="1087120" y="6241871"/>
            <a:ext cx="980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00 UTC, 19 FEB 2.67 km resolution AMPS surface wind forecast (valid 17 UTC)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E137AF-4C0C-AE49-E367-056D42973B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36" r="13336"/>
          <a:stretch/>
        </p:blipFill>
        <p:spPr>
          <a:xfrm>
            <a:off x="2743200" y="897186"/>
            <a:ext cx="6492240" cy="534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80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D178FF2-92CF-5230-7B4C-4A25882A676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11</a:t>
            </a:fld>
            <a:endParaRPr lang="en-US" noProof="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68451DA-8C86-22A3-BDAE-3A7795D9C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23" y="609867"/>
            <a:ext cx="6521314" cy="46153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19-20 FEB Case- mesoscale overview</a:t>
            </a:r>
            <a:br>
              <a:rPr lang="en-US" sz="3600" dirty="0"/>
            </a:br>
            <a:r>
              <a:rPr lang="en-US" sz="3600" i="1" dirty="0"/>
              <a:t>focus on Hut Point Peninsula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781B0B-4F0A-4345-5ACB-091512661F4B}"/>
              </a:ext>
            </a:extLst>
          </p:cNvPr>
          <p:cNvSpPr txBox="1"/>
          <p:nvPr/>
        </p:nvSpPr>
        <p:spPr>
          <a:xfrm>
            <a:off x="203818" y="4593289"/>
            <a:ext cx="339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17 UTC (06 LT), 19 FEB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383D6B-2D03-03DB-1721-963C3AAFD4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72"/>
          <a:stretch/>
        </p:blipFill>
        <p:spPr>
          <a:xfrm>
            <a:off x="64410" y="1397076"/>
            <a:ext cx="3983808" cy="32370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F04557-1B2E-C168-4B03-8815C72825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7" t="3943" r="837" b="-1"/>
          <a:stretch/>
        </p:blipFill>
        <p:spPr>
          <a:xfrm>
            <a:off x="4238741" y="1382181"/>
            <a:ext cx="3983808" cy="32668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0B3B16-DE8B-3B99-15AF-E0EBC86F9B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63" r="2034"/>
          <a:stretch/>
        </p:blipFill>
        <p:spPr>
          <a:xfrm>
            <a:off x="8388502" y="1382181"/>
            <a:ext cx="3739088" cy="32519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EA6247A-DA8B-B5E5-5202-454D5EF58D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21" t="3491" r="2835" b="4202"/>
          <a:stretch/>
        </p:blipFill>
        <p:spPr>
          <a:xfrm>
            <a:off x="64410" y="5152121"/>
            <a:ext cx="3007264" cy="15693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852D53-E6E4-94C8-6925-D611E07744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393" b="13468"/>
          <a:stretch/>
        </p:blipFill>
        <p:spPr>
          <a:xfrm>
            <a:off x="3742679" y="1315246"/>
            <a:ext cx="338072" cy="34007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AC95D67-F1C7-EBAF-6ACE-285136966C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555" b="7345"/>
          <a:stretch/>
        </p:blipFill>
        <p:spPr>
          <a:xfrm>
            <a:off x="7894282" y="1307799"/>
            <a:ext cx="339372" cy="34007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04C8F60-2F1B-D12C-09F1-F3CCB2334D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65157" y="1280775"/>
            <a:ext cx="362433" cy="342774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1445404-AD2B-C136-A202-070A7A583F36}"/>
              </a:ext>
            </a:extLst>
          </p:cNvPr>
          <p:cNvSpPr txBox="1"/>
          <p:nvPr/>
        </p:nvSpPr>
        <p:spPr>
          <a:xfrm>
            <a:off x="4589756" y="4596825"/>
            <a:ext cx="3022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21 UTC (10 LT), 19 FEB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302ABC-D4CF-C56F-4A06-521FC48F065B}"/>
              </a:ext>
            </a:extLst>
          </p:cNvPr>
          <p:cNvSpPr txBox="1"/>
          <p:nvPr/>
        </p:nvSpPr>
        <p:spPr>
          <a:xfrm>
            <a:off x="8573564" y="4596849"/>
            <a:ext cx="3090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00 UTC (13 LT), 20 FEB </a:t>
            </a:r>
          </a:p>
        </p:txBody>
      </p:sp>
    </p:spTree>
    <p:extLst>
      <p:ext uri="{BB962C8B-B14F-4D97-AF65-F5344CB8AC3E}">
        <p14:creationId xmlns:p14="http://schemas.microsoft.com/office/powerpoint/2010/main" val="2612611041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D178FF2-92CF-5230-7B4C-4A25882A676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12</a:t>
            </a:fld>
            <a:endParaRPr lang="en-US" noProof="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68451DA-8C86-22A3-BDAE-3A7795D9C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22" y="609867"/>
            <a:ext cx="9285104" cy="46153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19-20 FEB Case- AMPS vertical cross-section analysis </a:t>
            </a:r>
            <a:endParaRPr lang="en-US" sz="3600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D633A9-7B28-0F8F-B4FA-6DE998E33C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444" b="12845"/>
          <a:stretch/>
        </p:blipFill>
        <p:spPr>
          <a:xfrm>
            <a:off x="4805911" y="1460669"/>
            <a:ext cx="6165343" cy="5542908"/>
          </a:xfrm>
          <a:prstGeom prst="rect">
            <a:avLst/>
          </a:prstGeom>
          <a:scene3d>
            <a:camera prst="orthographicFront">
              <a:rot lat="3600000" lon="0" rev="0"/>
            </a:camera>
            <a:lightRig rig="threePt" dir="t"/>
          </a:scene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1E062FD-FAA1-7DF9-E419-9F3FA7D5F5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65" t="2134" r="26449" b="2025"/>
          <a:stretch/>
        </p:blipFill>
        <p:spPr>
          <a:xfrm>
            <a:off x="418880" y="1460669"/>
            <a:ext cx="4029128" cy="3914752"/>
          </a:xfrm>
          <a:prstGeom prst="rect">
            <a:avLst/>
          </a:prstGeom>
        </p:spPr>
      </p:pic>
      <p:sp>
        <p:nvSpPr>
          <p:cNvPr id="20" name="Parallelogram 19">
            <a:extLst>
              <a:ext uri="{FF2B5EF4-FFF2-40B4-BE49-F238E27FC236}">
                <a16:creationId xmlns:a16="http://schemas.microsoft.com/office/drawing/2014/main" id="{15EE5E7A-5D98-481F-559A-3B4A53203847}"/>
              </a:ext>
            </a:extLst>
          </p:cNvPr>
          <p:cNvSpPr/>
          <p:nvPr/>
        </p:nvSpPr>
        <p:spPr>
          <a:xfrm rot="21088770">
            <a:off x="5307478" y="4292703"/>
            <a:ext cx="5803781" cy="914400"/>
          </a:xfrm>
          <a:prstGeom prst="parallelogram">
            <a:avLst/>
          </a:prstGeom>
          <a:solidFill>
            <a:srgbClr val="FF0000">
              <a:alpha val="38000"/>
            </a:srgb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10200000" lon="10200000" rev="0"/>
            </a:camera>
            <a:lightRig rig="threePt" dir="t"/>
          </a:scene3d>
          <a:sp3d z="-508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0113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DB02CE-A4BF-46E1-D238-14200116E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716" y="1118585"/>
            <a:ext cx="9311579" cy="5237763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D178FF2-92CF-5230-7B4C-4A25882A676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13</a:t>
            </a:fld>
            <a:endParaRPr lang="en-US" noProof="0" dirty="0"/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2CBDAAD7-D854-B9EA-39E2-371BB48B5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717" y="2976598"/>
            <a:ext cx="3340494" cy="62107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perturbation in isentropes </a:t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38A3036-1A7C-69BC-D505-2E5EE0F4C0E6}"/>
              </a:ext>
            </a:extLst>
          </p:cNvPr>
          <p:cNvCxnSpPr>
            <a:cxnSpLocks/>
          </p:cNvCxnSpPr>
          <p:nvPr/>
        </p:nvCxnSpPr>
        <p:spPr>
          <a:xfrm>
            <a:off x="6381344" y="3309042"/>
            <a:ext cx="1605065" cy="856847"/>
          </a:xfrm>
          <a:prstGeom prst="straightConnector1">
            <a:avLst/>
          </a:prstGeom>
          <a:ln w="19050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058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D178FF2-92CF-5230-7B4C-4A25882A676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14</a:t>
            </a:fld>
            <a:endParaRPr lang="en-US" noProof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3A5695-9217-FC15-E529-742BF835B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717" y="1118586"/>
            <a:ext cx="9311581" cy="523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49776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D178FF2-92CF-5230-7B4C-4A25882A676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15</a:t>
            </a:fld>
            <a:endParaRPr lang="en-U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154750-3C99-9921-90F2-B3067BC03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903" y="912570"/>
            <a:ext cx="9957065" cy="56008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A11D38-B14F-4EE7-59A9-C22DB705F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9" t="-272" r="5806" b="5074"/>
          <a:stretch/>
        </p:blipFill>
        <p:spPr>
          <a:xfrm>
            <a:off x="304802" y="2224426"/>
            <a:ext cx="7474977" cy="431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75217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D178FF2-92CF-5230-7B4C-4A25882A676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16</a:t>
            </a:fld>
            <a:endParaRPr lang="en-US" noProof="0" dirty="0"/>
          </a:p>
        </p:txBody>
      </p:sp>
      <p:pic>
        <p:nvPicPr>
          <p:cNvPr id="3" name="Picture 2" descr="A picture containing text, screenshot, line, diagram&#10;&#10;Description automatically generated">
            <a:extLst>
              <a:ext uri="{FF2B5EF4-FFF2-40B4-BE49-F238E27FC236}">
                <a16:creationId xmlns:a16="http://schemas.microsoft.com/office/drawing/2014/main" id="{95F84FA8-A184-86BD-8EAE-B0A27426DF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73" t="10147" r="10517" b="5776"/>
          <a:stretch/>
        </p:blipFill>
        <p:spPr>
          <a:xfrm>
            <a:off x="1402672" y="825624"/>
            <a:ext cx="9589093" cy="573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41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D178FF2-92CF-5230-7B4C-4A25882A676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17</a:t>
            </a:fld>
            <a:endParaRPr lang="en-US" noProof="0" dirty="0"/>
          </a:p>
        </p:txBody>
      </p:sp>
      <p:pic>
        <p:nvPicPr>
          <p:cNvPr id="6" name="Picture 5" descr="A picture containing text, screenshot, diagram, line&#10;&#10;Description automatically generated">
            <a:extLst>
              <a:ext uri="{FF2B5EF4-FFF2-40B4-BE49-F238E27FC236}">
                <a16:creationId xmlns:a16="http://schemas.microsoft.com/office/drawing/2014/main" id="{B5AFF2CC-9FD8-BB37-88D5-872C1E7C82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1" t="11505" r="7459" b="3253"/>
          <a:stretch/>
        </p:blipFill>
        <p:spPr>
          <a:xfrm>
            <a:off x="1109708" y="834501"/>
            <a:ext cx="10134805" cy="572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07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D178FF2-92CF-5230-7B4C-4A25882A676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18</a:t>
            </a:fld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A5562-0B5C-D96D-A097-25691CAAC6FF}"/>
              </a:ext>
            </a:extLst>
          </p:cNvPr>
          <p:cNvSpPr txBox="1"/>
          <p:nvPr/>
        </p:nvSpPr>
        <p:spPr>
          <a:xfrm>
            <a:off x="3960665" y="540309"/>
            <a:ext cx="4080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Bernoulli Principle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00C77D-EE63-6996-7F55-954CE24454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93" t="15246" r="21993" b="12528"/>
          <a:stretch/>
        </p:blipFill>
        <p:spPr>
          <a:xfrm>
            <a:off x="2068497" y="1384917"/>
            <a:ext cx="8254642" cy="483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923111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3E5EE03-FBF6-46F5-8085-716AC6CE1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796" y="-204186"/>
            <a:ext cx="2331949" cy="979996"/>
          </a:xfrm>
        </p:spPr>
        <p:txBody>
          <a:bodyPr>
            <a:normAutofit/>
          </a:bodyPr>
          <a:lstStyle/>
          <a:p>
            <a:r>
              <a:rPr lang="en-US" sz="4000" dirty="0"/>
              <a:t>Summary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C7C65DDB-24F2-44CF-AE02-F3A6C8B1858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699F50C-BE38-4BD0-BA84-9B090E1F2B9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DFE11F38-F66B-4F95-8224-6CCA69D576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6518" y="895427"/>
            <a:ext cx="11410680" cy="4370368"/>
          </a:xfrm>
        </p:spPr>
        <p:txBody>
          <a:bodyPr/>
          <a:lstStyle/>
          <a:p>
            <a:pPr marL="342900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400" spc="0" dirty="0"/>
              <a:t>Moderate NE wind regime at McMurdo</a:t>
            </a:r>
          </a:p>
          <a:p>
            <a:pPr marL="800100" lvl="1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200" spc="0" dirty="0">
                <a:solidFill>
                  <a:schemeClr val="bg1"/>
                </a:solidFill>
              </a:rPr>
              <a:t>cold temperatures</a:t>
            </a:r>
            <a:r>
              <a:rPr lang="en-US" sz="2200" dirty="0">
                <a:solidFill>
                  <a:schemeClr val="bg1"/>
                </a:solidFill>
              </a:rPr>
              <a:t> &amp; modest </a:t>
            </a:r>
            <a:r>
              <a:rPr lang="en-US" sz="2200" spc="0" dirty="0">
                <a:solidFill>
                  <a:schemeClr val="bg1"/>
                </a:solidFill>
              </a:rPr>
              <a:t>pressure rises</a:t>
            </a:r>
            <a:endParaRPr lang="en-US" sz="2200" dirty="0">
              <a:solidFill>
                <a:schemeClr val="bg1"/>
              </a:solidFill>
            </a:endParaRPr>
          </a:p>
          <a:p>
            <a:pPr marL="800100" lvl="1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/>
                </a:solidFill>
              </a:rPr>
              <a:t>be</a:t>
            </a:r>
            <a:r>
              <a:rPr lang="en-US" sz="2200" spc="0" dirty="0">
                <a:solidFill>
                  <a:schemeClr val="bg1"/>
                </a:solidFill>
              </a:rPr>
              <a:t>gins in morning; ends late afternoon or evening</a:t>
            </a:r>
          </a:p>
          <a:p>
            <a:pPr>
              <a:buClr>
                <a:schemeClr val="bg1"/>
              </a:buClr>
              <a:buSzPct val="120000"/>
            </a:pPr>
            <a:endParaRPr lang="en-US" sz="2200" spc="0" dirty="0"/>
          </a:p>
          <a:p>
            <a:pPr marL="342900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400" spc="0" dirty="0"/>
              <a:t>Synoptic scale</a:t>
            </a:r>
          </a:p>
          <a:p>
            <a:pPr marL="800100" lvl="1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/>
                </a:solidFill>
              </a:rPr>
              <a:t>p</a:t>
            </a:r>
            <a:r>
              <a:rPr lang="en-US" sz="2200" spc="0" dirty="0">
                <a:solidFill>
                  <a:schemeClr val="bg1"/>
                </a:solidFill>
              </a:rPr>
              <a:t>ositive height anomaly eastern Antarctica &amp; Ross Sea</a:t>
            </a:r>
          </a:p>
          <a:p>
            <a:pPr marL="800100" lvl="1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/>
                </a:solidFill>
              </a:rPr>
              <a:t>average heights Ross Ice Shelf</a:t>
            </a:r>
          </a:p>
          <a:p>
            <a:pPr marL="800100" lvl="1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/>
                </a:solidFill>
              </a:rPr>
              <a:t>above-average west wind Terra Nova Bay</a:t>
            </a:r>
            <a:endParaRPr lang="en-US" dirty="0">
              <a:solidFill>
                <a:schemeClr val="bg1"/>
              </a:solidFill>
            </a:endParaRPr>
          </a:p>
          <a:p>
            <a:pPr marL="1485900" lvl="2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cold anomaly Ross Island to Cape Adare </a:t>
            </a:r>
          </a:p>
          <a:p>
            <a:pPr marL="1485900" lvl="2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endParaRPr lang="en-US" sz="2200" spc="0" dirty="0"/>
          </a:p>
          <a:p>
            <a:pPr marL="342900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400" spc="0" dirty="0"/>
              <a:t>Vertical profile at McMurdo</a:t>
            </a:r>
          </a:p>
          <a:p>
            <a:pPr marL="800100" lvl="1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/>
                </a:solidFill>
              </a:rPr>
              <a:t> strongest wind (25 KT) 100 m AGL</a:t>
            </a:r>
          </a:p>
          <a:p>
            <a:pPr marL="800100" lvl="1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/>
                </a:solidFill>
              </a:rPr>
              <a:t>strong t</a:t>
            </a:r>
            <a:r>
              <a:rPr lang="en-US" sz="2200" spc="0" dirty="0">
                <a:solidFill>
                  <a:schemeClr val="bg1"/>
                </a:solidFill>
              </a:rPr>
              <a:t>emperature inversion 50-100 m AGL</a:t>
            </a:r>
            <a:endParaRPr lang="en-US" sz="2200" dirty="0">
              <a:solidFill>
                <a:schemeClr val="bg1"/>
              </a:solidFill>
            </a:endParaRPr>
          </a:p>
          <a:p>
            <a:pPr marL="800100" lvl="1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/>
                </a:solidFill>
              </a:rPr>
              <a:t>W - NW wind above shallow boundary layer</a:t>
            </a:r>
          </a:p>
          <a:p>
            <a:pPr marL="800100" lvl="1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endParaRPr lang="en-US" sz="2200" dirty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  <a:buSzPct val="120000"/>
            </a:pPr>
            <a:endParaRPr lang="en-US" sz="2200" spc="0" dirty="0">
              <a:solidFill>
                <a:schemeClr val="bg1"/>
              </a:solidFill>
            </a:endParaRPr>
          </a:p>
          <a:p>
            <a:pPr marL="800100" lvl="1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  <a:buSzPct val="120000"/>
            </a:pPr>
            <a:endParaRPr lang="en-US" sz="2200" spc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22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3E5EE03-FBF6-46F5-8085-716AC6CE1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796" y="193040"/>
            <a:ext cx="1995804" cy="582770"/>
          </a:xfrm>
        </p:spPr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C7C65DDB-24F2-44CF-AE02-F3A6C8B1858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699F50C-BE38-4BD0-BA84-9B090E1F2B9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DFE11F38-F66B-4F95-8224-6CCA69D576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1796" y="1155430"/>
            <a:ext cx="11410680" cy="4370368"/>
          </a:xfrm>
        </p:spPr>
        <p:txBody>
          <a:bodyPr/>
          <a:lstStyle/>
          <a:p>
            <a:pPr marL="342900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sz="2800" b="1" spc="0" dirty="0"/>
              <a:t>Review </a:t>
            </a:r>
            <a:endParaRPr lang="en-US" sz="2800" b="1" spc="0" dirty="0">
              <a:solidFill>
                <a:schemeClr val="bg1"/>
              </a:solidFill>
            </a:endParaRPr>
          </a:p>
          <a:p>
            <a:pPr marL="800100" lvl="1" indent="-34290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Hut Point Peninsula geography</a:t>
            </a:r>
          </a:p>
          <a:p>
            <a:pPr marL="800100" lvl="1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endParaRPr lang="en-US" sz="2200" b="1" spc="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sz="2800" b="1" spc="0" dirty="0"/>
              <a:t>“Moderate east - northeast wind regime”</a:t>
            </a:r>
          </a:p>
          <a:p>
            <a:pPr marL="800100" lvl="1" indent="-34290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Defining characteristics</a:t>
            </a:r>
          </a:p>
          <a:p>
            <a:pPr marL="800100" lvl="1" indent="-34290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Synoptic overview</a:t>
            </a:r>
          </a:p>
          <a:p>
            <a:pPr marL="800100" lvl="1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endParaRPr lang="en-US" sz="2200" spc="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sz="2800" b="1" spc="0" dirty="0"/>
              <a:t>19 – 20</a:t>
            </a:r>
            <a:r>
              <a:rPr lang="en-US" sz="2800" b="1" spc="0" baseline="30000" dirty="0"/>
              <a:t>th</a:t>
            </a:r>
            <a:r>
              <a:rPr lang="en-US" sz="2800" b="1" spc="0" dirty="0"/>
              <a:t> February 2023 case</a:t>
            </a:r>
          </a:p>
          <a:p>
            <a:pPr marL="800100" lvl="1" indent="-34290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Synoptic &amp; mesoscale overview</a:t>
            </a:r>
            <a:endParaRPr lang="en-US" sz="2400" spc="0" dirty="0">
              <a:solidFill>
                <a:schemeClr val="bg1"/>
              </a:solidFill>
            </a:endParaRPr>
          </a:p>
          <a:p>
            <a:pPr marL="800100" lvl="1" indent="-34290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Model vertical cross-section</a:t>
            </a:r>
          </a:p>
          <a:p>
            <a:pPr lvl="1">
              <a:buClr>
                <a:schemeClr val="bg1"/>
              </a:buClr>
              <a:buSzPct val="120000"/>
            </a:pPr>
            <a:endParaRPr lang="en-US" dirty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  <a:buSzPct val="120000"/>
            </a:pPr>
            <a:endParaRPr lang="en-US" dirty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  <a:buSzPct val="120000"/>
            </a:pPr>
            <a:endParaRPr lang="en-US" dirty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  <a:buSzPct val="120000"/>
            </a:pPr>
            <a:endParaRPr lang="en-US" dirty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  <a:buSzPct val="120000"/>
            </a:pPr>
            <a:endParaRPr lang="en-US" dirty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  <a:buSzPct val="120000"/>
            </a:pPr>
            <a:endParaRPr lang="en-US" sz="2200" spc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304712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3E5EE03-FBF6-46F5-8085-716AC6CE1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796" y="-204186"/>
            <a:ext cx="5824178" cy="979996"/>
          </a:xfrm>
        </p:spPr>
        <p:txBody>
          <a:bodyPr>
            <a:normAutofit/>
          </a:bodyPr>
          <a:lstStyle/>
          <a:p>
            <a:r>
              <a:rPr lang="en-US" sz="4000" dirty="0"/>
              <a:t>Summary </a:t>
            </a:r>
            <a:r>
              <a:rPr lang="en-US" sz="4000" b="0" i="1" dirty="0"/>
              <a:t>continued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C7C65DDB-24F2-44CF-AE02-F3A6C8B1858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699F50C-BE38-4BD0-BA84-9B090E1F2B9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DFE11F38-F66B-4F95-8224-6CCA69D576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6518" y="895427"/>
            <a:ext cx="11410680" cy="4370368"/>
          </a:xfrm>
        </p:spPr>
        <p:txBody>
          <a:bodyPr/>
          <a:lstStyle/>
          <a:p>
            <a:pPr marL="342900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400" spc="0" dirty="0">
                <a:solidFill>
                  <a:schemeClr val="bg1"/>
                </a:solidFill>
              </a:rPr>
              <a:t>High-res AMPS vertical cross section</a:t>
            </a:r>
          </a:p>
          <a:p>
            <a:pPr marL="800100" lvl="1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/>
                </a:solidFill>
              </a:rPr>
              <a:t>horizontal isentropes become sharply angled on leeside</a:t>
            </a:r>
          </a:p>
          <a:p>
            <a:pPr marL="800100" lvl="1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bg1"/>
                </a:solidFill>
              </a:rPr>
              <a:t>cold air east of peninsula deepens </a:t>
            </a:r>
          </a:p>
          <a:p>
            <a:pPr marL="1485900" lvl="2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begins to “spill” over terrain</a:t>
            </a:r>
          </a:p>
          <a:p>
            <a:pPr marL="1485900" lvl="2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Steep angle + tight packing of isentropes narrows flow channel</a:t>
            </a:r>
          </a:p>
          <a:p>
            <a:pPr marL="1485900" lvl="2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2000" spc="0" dirty="0">
                <a:solidFill>
                  <a:schemeClr val="bg1"/>
                </a:solidFill>
              </a:rPr>
              <a:t>Wind accelerates leeside (Bernoulli principle)</a:t>
            </a:r>
          </a:p>
          <a:p>
            <a:pPr>
              <a:buClr>
                <a:schemeClr val="bg1"/>
              </a:buClr>
              <a:buSzPct val="120000"/>
            </a:pPr>
            <a:endParaRPr lang="en-US" sz="2200" spc="0" dirty="0"/>
          </a:p>
          <a:p>
            <a:pPr lvl="1">
              <a:buClr>
                <a:schemeClr val="bg1"/>
              </a:buClr>
              <a:buSzPct val="120000"/>
            </a:pPr>
            <a:endParaRPr lang="en-US" sz="2200" spc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968095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3E5EE03-FBF6-46F5-8085-716AC6CE1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144" y="1238812"/>
            <a:ext cx="6154761" cy="464525"/>
          </a:xfrm>
        </p:spPr>
        <p:txBody>
          <a:bodyPr>
            <a:noAutofit/>
          </a:bodyPr>
          <a:lstStyle/>
          <a:p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 THANK YOU TO:</a:t>
            </a: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200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C7C65DDB-24F2-44CF-AE02-F3A6C8B1858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699F50C-BE38-4BD0-BA84-9B090E1F2B9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DFE11F38-F66B-4F95-8224-6CCA69D576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4144" y="1874910"/>
            <a:ext cx="11410680" cy="2377930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AMPS team (Kevin Manning &amp; Jordan Powers) at UCAR/NCAR for so quickly setting up the Hut Point Peninsula vertical cross-section.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Paul Gulli, Senior Forecast for NPP, for recounting his experience with moderate northeast wind events in McMurdo. </a:t>
            </a:r>
          </a:p>
          <a:p>
            <a:pPr marL="342900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endParaRPr lang="en-US" sz="2200" spc="0" dirty="0"/>
          </a:p>
          <a:p>
            <a:pPr lvl="1">
              <a:buClr>
                <a:schemeClr val="bg1"/>
              </a:buClr>
              <a:buSzPct val="120000"/>
            </a:pPr>
            <a:endParaRPr lang="en-US" sz="2200" spc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417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BE11BF-33A5-4653-A144-CCCBACF5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1768" y="5400214"/>
            <a:ext cx="3879261" cy="1215566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QUESTIONS?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042"/>
          <a:stretch/>
        </p:blipFill>
        <p:spPr>
          <a:xfrm>
            <a:off x="97193" y="156309"/>
            <a:ext cx="1559552" cy="11391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1D8553-5895-4CBD-AB8A-A4DE63E7D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93" y="1913664"/>
            <a:ext cx="1432684" cy="9388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F18042-B397-45EC-B247-053428888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48" y="3522902"/>
            <a:ext cx="1341236" cy="1335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376760-DFF2-4AD7-B393-D367A6698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45" y="5476289"/>
            <a:ext cx="1505843" cy="1225402"/>
          </a:xfrm>
          <a:prstGeom prst="rect">
            <a:avLst/>
          </a:prstGeom>
        </p:spPr>
      </p:pic>
      <p:pic>
        <p:nvPicPr>
          <p:cNvPr id="22" name="Picture 21" descr="A picture containing outdoor&#10;&#10;Description automatically generated">
            <a:extLst>
              <a:ext uri="{FF2B5EF4-FFF2-40B4-BE49-F238E27FC236}">
                <a16:creationId xmlns:a16="http://schemas.microsoft.com/office/drawing/2014/main" id="{8CB45E7C-B6A1-4D48-8868-F608D31CB9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5798834" y="3707"/>
            <a:ext cx="3103835" cy="232787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150E414-88FF-47B3-9761-55A047EF7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6158" y="4081371"/>
            <a:ext cx="2772921" cy="27729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379747-AF39-2266-B01E-6BACBFA601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5978" y="0"/>
            <a:ext cx="4101389" cy="30760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D03BEC-718F-3EBB-EC70-015C20E004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02669" y="3708"/>
            <a:ext cx="3289331" cy="2466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F0CBF3-B84A-8F0E-595B-D2D25228CE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1859" y="2295629"/>
            <a:ext cx="3879261" cy="2909446"/>
          </a:xfrm>
          <a:prstGeom prst="rect">
            <a:avLst/>
          </a:prstGeom>
        </p:spPr>
      </p:pic>
      <p:pic>
        <p:nvPicPr>
          <p:cNvPr id="46" name="Picture 45" descr="A picture containing sky, outdoor, snow, nature&#10;&#10;Description automatically generated">
            <a:extLst>
              <a:ext uri="{FF2B5EF4-FFF2-40B4-BE49-F238E27FC236}">
                <a16:creationId xmlns:a16="http://schemas.microsoft.com/office/drawing/2014/main" id="{4DC40F8D-8E10-45B5-80D0-77A8BBA59B6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8105" b="9326"/>
          <a:stretch/>
        </p:blipFill>
        <p:spPr>
          <a:xfrm>
            <a:off x="9728881" y="1987509"/>
            <a:ext cx="2463119" cy="1340603"/>
          </a:xfrm>
          <a:prstGeom prst="rect">
            <a:avLst/>
          </a:prstGeom>
        </p:spPr>
      </p:pic>
      <p:pic>
        <p:nvPicPr>
          <p:cNvPr id="52" name="Picture 51" descr="A mountain covered in snow&#10;&#10;Description automatically generated with medium confidence">
            <a:extLst>
              <a:ext uri="{FF2B5EF4-FFF2-40B4-BE49-F238E27FC236}">
                <a16:creationId xmlns:a16="http://schemas.microsoft.com/office/drawing/2014/main" id="{CC44C633-3E43-4744-B0E7-D619CC5DDF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19079" y="4778309"/>
            <a:ext cx="2772921" cy="2079691"/>
          </a:xfrm>
          <a:prstGeom prst="rect">
            <a:avLst/>
          </a:prstGeom>
        </p:spPr>
      </p:pic>
      <p:pic>
        <p:nvPicPr>
          <p:cNvPr id="20" name="Picture 19" descr="A picture containing outdoor, sky, nature, snow&#10;&#10;Description automatically generated">
            <a:extLst>
              <a:ext uri="{FF2B5EF4-FFF2-40B4-BE49-F238E27FC236}">
                <a16:creationId xmlns:a16="http://schemas.microsoft.com/office/drawing/2014/main" id="{B11EB626-434E-4635-BE6D-EF50387017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85647" y="3291794"/>
            <a:ext cx="2006353" cy="15047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B5797A-8EFE-517D-D848-00345F3867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49781" y="3076042"/>
            <a:ext cx="3450454" cy="258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05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3E5EE03-FBF6-46F5-8085-716AC6CE1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796" y="311284"/>
            <a:ext cx="2643234" cy="464525"/>
          </a:xfrm>
        </p:spPr>
        <p:txBody>
          <a:bodyPr>
            <a:noAutofit/>
          </a:bodyPr>
          <a:lstStyle/>
          <a:p>
            <a:r>
              <a:rPr lang="en-US" sz="3200" dirty="0"/>
              <a:t>References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C7C65DDB-24F2-44CF-AE02-F3A6C8B1858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699F50C-BE38-4BD0-BA84-9B090E1F2B9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DFE11F38-F66B-4F95-8224-6CCA69D576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6518" y="1051070"/>
            <a:ext cx="11410680" cy="4370368"/>
          </a:xfrm>
        </p:spPr>
        <p:txBody>
          <a:bodyPr/>
          <a:lstStyle/>
          <a:p>
            <a:pPr marL="173355" marR="463550" indent="-18288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composite images provided by the NOAA Physical Sciences Laboratory, Boulder Colorado accessed 12 May 2023, </a:t>
            </a:r>
            <a:r>
              <a:rPr lang="en-US" sz="16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https://psl.noaa.gov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173355" marR="463550" indent="-18288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3355" marR="29210" indent="-18288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Draxle, R.R. and G. D. Rolph, 2003: HYSPLIT (Hybrid Single-Particle Lagrangian Integrated Trajectory). National Oceanic and Atmospheric Administration (NOAA)/Air Resources Laboratory (ARL), Silver Spring, MD, accessed 12 May 2023, https://www.ready.noaa.gov/hypub-bin/trajtype.pl.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3355" marR="29210" indent="-18288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3355" marR="463550" indent="-18288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Manning, K. and Powers, J., 2001: All horizontal resolution output (png) from 00 UTC 19 February 2023, 00 UTC 7 MAR 2023, 00 UTC 8 MAR 2023, and 00 UTC 10 MAR 2023, runs of Antarctic WRF Mesoscale Prediction System (AMPS). NCAR, made available to author for download on 8 May 2023.  </a:t>
            </a:r>
          </a:p>
          <a:p>
            <a:pPr marL="173355" marR="463550" indent="-18288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3355" marR="463550" indent="-18288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Naval Information Warfare Center Atlantic (NIWC): Antarctic Weather Forecasting Handbook OPSEA 22-23, NIWC Polar Programs IPT, North Charleston, SC,   97 pp. </a:t>
            </a:r>
          </a:p>
          <a:p>
            <a:pPr marL="173355" marR="463550" indent="-18288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3355" marR="463550" indent="-18288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Sun, WY., Sun, O.M. Bernoulli equation and flow over a mountain. </a:t>
            </a:r>
            <a:r>
              <a:rPr lang="en-US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Geosci. Lett.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7 (2015). https://doi.org/10.1186/s40562-015-0024-1</a:t>
            </a:r>
          </a:p>
          <a:p>
            <a:pPr marL="342900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§"/>
            </a:pPr>
            <a:endParaRPr lang="en-US" sz="2200" spc="0" dirty="0"/>
          </a:p>
          <a:p>
            <a:pPr lvl="1">
              <a:buClr>
                <a:schemeClr val="bg1"/>
              </a:buClr>
              <a:buSzPct val="120000"/>
            </a:pPr>
            <a:endParaRPr lang="en-US" sz="2200" spc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2163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C7C65DDB-24F2-44CF-AE02-F3A6C8B1858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699F50C-BE38-4BD0-BA84-9B090E1F2B9B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A666CD-4211-66FA-646E-93CDB7CD49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1" r="669"/>
          <a:stretch/>
        </p:blipFill>
        <p:spPr>
          <a:xfrm>
            <a:off x="2822387" y="258532"/>
            <a:ext cx="6236453" cy="6462944"/>
          </a:xfrm>
          <a:prstGeom prst="rect">
            <a:avLst/>
          </a:prstGeom>
          <a:effectLst/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A63E1D95-AA81-78CD-2D4F-D99F2B19EEF6}"/>
              </a:ext>
            </a:extLst>
          </p:cNvPr>
          <p:cNvSpPr/>
          <p:nvPr/>
        </p:nvSpPr>
        <p:spPr>
          <a:xfrm rot="15286030">
            <a:off x="8005616" y="5821469"/>
            <a:ext cx="978408" cy="48463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835CA0-0424-FB33-96BF-A23DFBD66C8E}"/>
              </a:ext>
            </a:extLst>
          </p:cNvPr>
          <p:cNvSpPr/>
          <p:nvPr/>
        </p:nvSpPr>
        <p:spPr>
          <a:xfrm rot="20749593">
            <a:off x="7907505" y="5189848"/>
            <a:ext cx="624090" cy="513512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 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C330B4-55EA-3333-9469-4FD9AC3E1E50}"/>
              </a:ext>
            </a:extLst>
          </p:cNvPr>
          <p:cNvSpPr txBox="1"/>
          <p:nvPr/>
        </p:nvSpPr>
        <p:spPr>
          <a:xfrm rot="17584913">
            <a:off x="3309018" y="3489467"/>
            <a:ext cx="2689934" cy="46166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Hut Point Peninsula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A2D9B4-09E4-5BFE-3DD1-C2FF48083ABD}"/>
              </a:ext>
            </a:extLst>
          </p:cNvPr>
          <p:cNvSpPr/>
          <p:nvPr/>
        </p:nvSpPr>
        <p:spPr>
          <a:xfrm>
            <a:off x="4611502" y="183619"/>
            <a:ext cx="2435595" cy="383092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180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Erebus (3.8 km)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6713EC-7F48-AE58-1667-AF95454C5BF7}"/>
              </a:ext>
            </a:extLst>
          </p:cNvPr>
          <p:cNvSpPr/>
          <p:nvPr/>
        </p:nvSpPr>
        <p:spPr>
          <a:xfrm>
            <a:off x="4172723" y="4936457"/>
            <a:ext cx="2421394" cy="32534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30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2800" b="1" dirty="0">
                <a:solidFill>
                  <a:schemeClr val="tx1"/>
                </a:solidFill>
              </a:rPr>
              <a:t>McMurdo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87C982-FB31-1077-B3F9-49B0A37D8ABF}"/>
              </a:ext>
            </a:extLst>
          </p:cNvPr>
          <p:cNvSpPr txBox="1"/>
          <p:nvPr/>
        </p:nvSpPr>
        <p:spPr>
          <a:xfrm>
            <a:off x="58590" y="2665379"/>
            <a:ext cx="26651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Photo courtesy of Operation Deep Freeze 1960, Task Force 43 (Lazzara, 2008).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AD5E38-9FC0-33C0-3063-ECCC40ECD7FB}"/>
              </a:ext>
            </a:extLst>
          </p:cNvPr>
          <p:cNvSpPr/>
          <p:nvPr/>
        </p:nvSpPr>
        <p:spPr>
          <a:xfrm>
            <a:off x="7239243" y="3877224"/>
            <a:ext cx="1643379" cy="3830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21594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</a:rPr>
              <a:t>200-400 m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high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4984FC9-D7AF-75F1-55A9-BCFBAA6C1573}"/>
              </a:ext>
            </a:extLst>
          </p:cNvPr>
          <p:cNvCxnSpPr>
            <a:cxnSpLocks/>
          </p:cNvCxnSpPr>
          <p:nvPr/>
        </p:nvCxnSpPr>
        <p:spPr>
          <a:xfrm flipV="1">
            <a:off x="7457559" y="3661924"/>
            <a:ext cx="3536" cy="16934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18415B6-3315-C9A4-B26F-766EAD9DB4D4}"/>
              </a:ext>
            </a:extLst>
          </p:cNvPr>
          <p:cNvCxnSpPr>
            <a:cxnSpLocks/>
          </p:cNvCxnSpPr>
          <p:nvPr/>
        </p:nvCxnSpPr>
        <p:spPr>
          <a:xfrm flipH="1">
            <a:off x="5490210" y="3661924"/>
            <a:ext cx="1967349" cy="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225817D9-41E2-0B83-1334-2724B86A40AC}"/>
              </a:ext>
            </a:extLst>
          </p:cNvPr>
          <p:cNvSpPr/>
          <p:nvPr/>
        </p:nvSpPr>
        <p:spPr>
          <a:xfrm>
            <a:off x="5686591" y="478548"/>
            <a:ext cx="142709" cy="16307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1BAA2A1-8740-61FB-BA1B-82E2B3A6F0F9}"/>
              </a:ext>
            </a:extLst>
          </p:cNvPr>
          <p:cNvCxnSpPr>
            <a:cxnSpLocks/>
          </p:cNvCxnSpPr>
          <p:nvPr/>
        </p:nvCxnSpPr>
        <p:spPr>
          <a:xfrm flipH="1" flipV="1">
            <a:off x="3537200" y="5396786"/>
            <a:ext cx="204046" cy="9963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23E4457-73D2-2FEA-69D5-092A688091E2}"/>
              </a:ext>
            </a:extLst>
          </p:cNvPr>
          <p:cNvCxnSpPr>
            <a:cxnSpLocks/>
          </p:cNvCxnSpPr>
          <p:nvPr/>
        </p:nvCxnSpPr>
        <p:spPr>
          <a:xfrm flipV="1">
            <a:off x="3639223" y="1964224"/>
            <a:ext cx="1569785" cy="34854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9BA61C3-ACC6-F2E0-39E9-0B38AE926D1E}"/>
              </a:ext>
            </a:extLst>
          </p:cNvPr>
          <p:cNvCxnSpPr>
            <a:cxnSpLocks/>
          </p:cNvCxnSpPr>
          <p:nvPr/>
        </p:nvCxnSpPr>
        <p:spPr>
          <a:xfrm flipH="1" flipV="1">
            <a:off x="5122545" y="1917498"/>
            <a:ext cx="204046" cy="9963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81D4652-D53E-A652-A44F-6F626E1E2421}"/>
              </a:ext>
            </a:extLst>
          </p:cNvPr>
          <p:cNvSpPr txBox="1"/>
          <p:nvPr/>
        </p:nvSpPr>
        <p:spPr>
          <a:xfrm rot="17584913">
            <a:off x="2879660" y="3267951"/>
            <a:ext cx="2689934" cy="46166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22 km long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5508F63-E4B2-7019-770B-3A0B9FAF731A}"/>
              </a:ext>
            </a:extLst>
          </p:cNvPr>
          <p:cNvCxnSpPr>
            <a:cxnSpLocks/>
          </p:cNvCxnSpPr>
          <p:nvPr/>
        </p:nvCxnSpPr>
        <p:spPr>
          <a:xfrm>
            <a:off x="5192349" y="3195563"/>
            <a:ext cx="201789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9ACD26DA-2123-AE32-451F-3D79E166FFCC}"/>
              </a:ext>
            </a:extLst>
          </p:cNvPr>
          <p:cNvSpPr/>
          <p:nvPr/>
        </p:nvSpPr>
        <p:spPr>
          <a:xfrm>
            <a:off x="6893344" y="2944006"/>
            <a:ext cx="1963813" cy="383092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30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2200" b="1" dirty="0">
                <a:solidFill>
                  <a:schemeClr val="tx1"/>
                </a:solidFill>
              </a:rPr>
              <a:t>2-4 km wide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014AD3C-14FA-9032-2327-1B7A48AA28E1}"/>
              </a:ext>
            </a:extLst>
          </p:cNvPr>
          <p:cNvSpPr/>
          <p:nvPr/>
        </p:nvSpPr>
        <p:spPr>
          <a:xfrm rot="20732333">
            <a:off x="7697828" y="1706103"/>
            <a:ext cx="1498364" cy="32534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30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Windless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Bight</a:t>
            </a:r>
          </a:p>
        </p:txBody>
      </p:sp>
    </p:spTree>
    <p:extLst>
      <p:ext uri="{BB962C8B-B14F-4D97-AF65-F5344CB8AC3E}">
        <p14:creationId xmlns:p14="http://schemas.microsoft.com/office/powerpoint/2010/main" val="269953312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3E5EE03-FBF6-46F5-8085-716AC6CE1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316" y="519797"/>
            <a:ext cx="9260204" cy="582770"/>
          </a:xfrm>
        </p:spPr>
        <p:txBody>
          <a:bodyPr>
            <a:normAutofit fontScale="90000"/>
          </a:bodyPr>
          <a:lstStyle/>
          <a:p>
            <a:r>
              <a:rPr lang="en-US" dirty="0"/>
              <a:t>Case selection criteria</a:t>
            </a:r>
            <a:br>
              <a:rPr lang="en-US" dirty="0"/>
            </a:br>
            <a:r>
              <a:rPr lang="en-US" sz="3600" dirty="0"/>
              <a:t>(McMurdo surface wind observations)</a:t>
            </a:r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C7C65DDB-24F2-44CF-AE02-F3A6C8B1858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699F50C-BE38-4BD0-BA84-9B090E1F2B9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DFE11F38-F66B-4F95-8224-6CCA69D576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6518" y="1676450"/>
            <a:ext cx="11410680" cy="4370368"/>
          </a:xfrm>
        </p:spPr>
        <p:txBody>
          <a:bodyPr/>
          <a:lstStyle/>
          <a:p>
            <a:pPr marL="457200" indent="-45720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200" spc="0" dirty="0"/>
              <a:t>Peak sustained wind 18+ KT</a:t>
            </a:r>
          </a:p>
          <a:p>
            <a:pPr marL="457200" indent="-45720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200" spc="0" dirty="0"/>
              <a:t>Sustained wind 14+ KT for 6+ consecutive hours </a:t>
            </a:r>
          </a:p>
          <a:p>
            <a:pPr marL="457200" indent="-45720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200" spc="0" dirty="0">
                <a:solidFill>
                  <a:schemeClr val="bg1"/>
                </a:solidFill>
              </a:rPr>
              <a:t>True wind </a:t>
            </a:r>
            <a:r>
              <a:rPr lang="en-US" sz="3200" spc="0" dirty="0"/>
              <a:t>between</a:t>
            </a:r>
            <a:r>
              <a:rPr lang="en-US" sz="3200" spc="0" dirty="0">
                <a:solidFill>
                  <a:schemeClr val="bg1"/>
                </a:solidFill>
              </a:rPr>
              <a:t> 30</a:t>
            </a:r>
            <a:r>
              <a:rPr lang="en-US" sz="3200" spc="0" baseline="30000" dirty="0">
                <a:solidFill>
                  <a:schemeClr val="bg1"/>
                </a:solidFill>
              </a:rPr>
              <a:t>o</a:t>
            </a:r>
            <a:r>
              <a:rPr lang="en-US" sz="3200" spc="0" dirty="0">
                <a:solidFill>
                  <a:schemeClr val="bg1"/>
                </a:solidFill>
              </a:rPr>
              <a:t> to 90</a:t>
            </a:r>
            <a:r>
              <a:rPr lang="en-US" sz="3200" spc="0" baseline="30000" dirty="0">
                <a:solidFill>
                  <a:schemeClr val="bg1"/>
                </a:solidFill>
              </a:rPr>
              <a:t>o</a:t>
            </a:r>
            <a:r>
              <a:rPr lang="en-US" sz="3200" spc="0" dirty="0">
                <a:solidFill>
                  <a:schemeClr val="bg1"/>
                </a:solidFill>
              </a:rPr>
              <a:t> </a:t>
            </a:r>
            <a:endParaRPr lang="en-US" sz="3200" spc="0" dirty="0"/>
          </a:p>
          <a:p>
            <a:pPr marL="457200" indent="-45720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200" spc="0" dirty="0"/>
              <a:t>Diurnal component</a:t>
            </a:r>
          </a:p>
          <a:p>
            <a:pPr marL="914400" lvl="1" indent="-45720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event begins between 0500 and 0900 LT</a:t>
            </a:r>
          </a:p>
          <a:p>
            <a:pPr marL="914400" lvl="1" indent="-45720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ends by midnight </a:t>
            </a:r>
            <a:endParaRPr lang="en-US" sz="2800" spc="0" dirty="0">
              <a:solidFill>
                <a:schemeClr val="bg1"/>
              </a:solidFill>
            </a:endParaRPr>
          </a:p>
          <a:p>
            <a:pPr marL="914400" lvl="1" indent="-45720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  <a:buSzPct val="120000"/>
            </a:pPr>
            <a:r>
              <a:rPr lang="en-US" sz="2800" dirty="0">
                <a:solidFill>
                  <a:schemeClr val="bg1"/>
                </a:solidFill>
              </a:rPr>
              <a:t>		</a:t>
            </a:r>
          </a:p>
          <a:p>
            <a:pPr marL="914400" lvl="1" indent="-45720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endParaRPr lang="en-US" sz="2800" spc="0" dirty="0">
              <a:solidFill>
                <a:schemeClr val="bg1"/>
              </a:solidFill>
            </a:endParaRPr>
          </a:p>
          <a:p>
            <a:pPr marL="800100" lvl="1" indent="-34290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800100" lvl="1" indent="-34290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800100" lvl="1" indent="-34290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800100" lvl="1" indent="-34290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  <a:buSzPct val="120000"/>
            </a:pPr>
            <a:endParaRPr lang="en-US" sz="2200" spc="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52FE3D-E5FB-5234-C300-84897D25E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2850" y="2041863"/>
            <a:ext cx="2304348" cy="30724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243CCB-54AE-2F08-9F55-AEB006537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363" y="4922816"/>
            <a:ext cx="3003047" cy="169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55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3E5EE03-FBF6-46F5-8085-716AC6CE1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316" y="519797"/>
            <a:ext cx="9260204" cy="582770"/>
          </a:xfrm>
        </p:spPr>
        <p:txBody>
          <a:bodyPr>
            <a:normAutofit fontScale="90000"/>
          </a:bodyPr>
          <a:lstStyle/>
          <a:p>
            <a:r>
              <a:rPr lang="en-US" dirty="0"/>
              <a:t>4 Cases matched criteria </a:t>
            </a:r>
            <a:br>
              <a:rPr lang="en-US" dirty="0"/>
            </a:br>
            <a:r>
              <a:rPr lang="en-US" sz="3600" dirty="0"/>
              <a:t>(February - early March, 2023)</a:t>
            </a:r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C7C65DDB-24F2-44CF-AE02-F3A6C8B1858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699F50C-BE38-4BD0-BA84-9B090E1F2B9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DFE11F38-F66B-4F95-8224-6CCA69D576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6518" y="1676450"/>
            <a:ext cx="11410680" cy="3170758"/>
          </a:xfrm>
        </p:spPr>
        <p:txBody>
          <a:bodyPr/>
          <a:lstStyle/>
          <a:p>
            <a:pPr marL="457200" indent="-45720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200" spc="0" dirty="0"/>
              <a:t>19-20 FEB, 6-7 MAR, 7-8 MAR, 9-10 MAR</a:t>
            </a:r>
          </a:p>
          <a:p>
            <a:pPr marL="457200" indent="-45720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endParaRPr lang="en-US" sz="3200" spc="0" dirty="0"/>
          </a:p>
          <a:p>
            <a:pPr marL="914400" lvl="1" indent="-45720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Notable</a:t>
            </a:r>
            <a:r>
              <a:rPr lang="en-US" sz="3200" spc="0" dirty="0">
                <a:solidFill>
                  <a:schemeClr val="bg1"/>
                </a:solidFill>
              </a:rPr>
              <a:t> characteristics at McMurdo</a:t>
            </a:r>
          </a:p>
          <a:p>
            <a:pPr marL="1600200" lvl="2" indent="-457200">
              <a:buClr>
                <a:schemeClr val="bg1"/>
              </a:buClr>
              <a:buSzPct val="120000"/>
            </a:pPr>
            <a:r>
              <a:rPr lang="en-US" sz="30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4</a:t>
            </a:r>
            <a:r>
              <a:rPr lang="en-US" sz="3000" baseline="300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o </a:t>
            </a:r>
            <a:r>
              <a:rPr lang="en-US" sz="30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to 7</a:t>
            </a:r>
            <a:r>
              <a:rPr lang="en-US" sz="3000" baseline="300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o</a:t>
            </a:r>
            <a:r>
              <a:rPr lang="en-US" sz="30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C cooling</a:t>
            </a:r>
            <a:endParaRPr lang="en-US" sz="3000" spc="0" dirty="0">
              <a:solidFill>
                <a:schemeClr val="bg1"/>
              </a:solidFill>
            </a:endParaRPr>
          </a:p>
          <a:p>
            <a:pPr marL="1600200" lvl="2" indent="-457200">
              <a:buClr>
                <a:schemeClr val="bg1"/>
              </a:buClr>
              <a:buSzPct val="120000"/>
            </a:pPr>
            <a:r>
              <a:rPr lang="en-US" sz="3000" dirty="0">
                <a:solidFill>
                  <a:schemeClr val="bg1"/>
                </a:solidFill>
              </a:rPr>
              <a:t>pressure rises 1 to 3 mb </a:t>
            </a:r>
          </a:p>
          <a:p>
            <a:pPr marL="1600200" lvl="2" indent="-457200">
              <a:buClr>
                <a:schemeClr val="bg1"/>
              </a:buClr>
              <a:buSzPct val="120000"/>
            </a:pPr>
            <a:r>
              <a:rPr lang="en-US" sz="3000" dirty="0">
                <a:solidFill>
                  <a:schemeClr val="bg1"/>
                </a:solidFill>
              </a:rPr>
              <a:t>p</a:t>
            </a:r>
            <a:r>
              <a:rPr lang="en-US" sz="3000" spc="0" dirty="0">
                <a:solidFill>
                  <a:schemeClr val="bg1"/>
                </a:solidFill>
              </a:rPr>
              <a:t>eak gust 26 to 31 KT</a:t>
            </a:r>
            <a:endParaRPr lang="en-US" sz="2600" dirty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  <a:buSzPct val="120000"/>
            </a:pPr>
            <a:r>
              <a:rPr lang="en-US" sz="2800" dirty="0">
                <a:solidFill>
                  <a:schemeClr val="bg1"/>
                </a:solidFill>
              </a:rPr>
              <a:t>		</a:t>
            </a:r>
          </a:p>
          <a:p>
            <a:pPr marL="914400" lvl="1" indent="-45720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endParaRPr lang="en-US" sz="2800" spc="0" dirty="0">
              <a:solidFill>
                <a:schemeClr val="bg1"/>
              </a:solidFill>
            </a:endParaRPr>
          </a:p>
          <a:p>
            <a:pPr marL="800100" lvl="1" indent="-34290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800100" lvl="1" indent="-34290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800100" lvl="1" indent="-34290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800100" lvl="1" indent="-34290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  <a:buSzPct val="120000"/>
            </a:pPr>
            <a:endParaRPr lang="en-US" sz="2200" spc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5917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7481185-1AD4-14C3-2EFD-78D92535206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04802" y="6492875"/>
            <a:ext cx="11778772" cy="365125"/>
          </a:xfrm>
        </p:spPr>
        <p:txBody>
          <a:bodyPr/>
          <a:lstStyle/>
          <a:p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composite images provided by the NOAA Physical Sciences Laboratory, Boulder, </a:t>
            </a:r>
            <a:r>
              <a:rPr lang="en-US" sz="18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https://psl.noaa.gov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D178FF2-92CF-5230-7B4C-4A25882A676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6</a:t>
            </a:fld>
            <a:endParaRPr lang="en-US" noProof="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68451DA-8C86-22A3-BDAE-3A7795D9C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3433562" cy="46153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Composite charts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79F95A-902E-40AB-6E08-05C1C4D0F6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46" t="4226" r="8395" b="4819"/>
          <a:stretch/>
        </p:blipFill>
        <p:spPr>
          <a:xfrm>
            <a:off x="6096000" y="2497773"/>
            <a:ext cx="6022663" cy="35763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428387-2159-BE58-BB4A-3F1B56B0BB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24" r="5838" b="8540"/>
          <a:stretch/>
        </p:blipFill>
        <p:spPr>
          <a:xfrm>
            <a:off x="74698" y="938213"/>
            <a:ext cx="6021302" cy="34442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A6032F-1D0A-D697-A7D9-FA9DE320A2C5}"/>
              </a:ext>
            </a:extLst>
          </p:cNvPr>
          <p:cNvSpPr txBox="1"/>
          <p:nvPr/>
        </p:nvSpPr>
        <p:spPr>
          <a:xfrm>
            <a:off x="7377611" y="670561"/>
            <a:ext cx="384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Climatology from 1991-2020</a:t>
            </a:r>
          </a:p>
        </p:txBody>
      </p:sp>
    </p:spTree>
    <p:extLst>
      <p:ext uri="{BB962C8B-B14F-4D97-AF65-F5344CB8AC3E}">
        <p14:creationId xmlns:p14="http://schemas.microsoft.com/office/powerpoint/2010/main" val="2382550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7481185-1AD4-14C3-2EFD-78D92535206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60402" y="6492875"/>
            <a:ext cx="11778772" cy="365125"/>
          </a:xfrm>
        </p:spPr>
        <p:txBody>
          <a:bodyPr/>
          <a:lstStyle/>
          <a:p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composite images provided by the NOAA Physical Sciences Laboratory, Boulder, </a:t>
            </a:r>
            <a:r>
              <a:rPr lang="en-US" sz="18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https://psl.noaa.gov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D178FF2-92CF-5230-7B4C-4A25882A676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7</a:t>
            </a:fld>
            <a:endParaRPr lang="en-US" noProof="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68451DA-8C86-22A3-BDAE-3A7795D9C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5292842" cy="46153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Composite charts </a:t>
            </a:r>
            <a:r>
              <a:rPr lang="en-US" sz="3600" i="1" dirty="0"/>
              <a:t>continued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A6032F-1D0A-D697-A7D9-FA9DE320A2C5}"/>
              </a:ext>
            </a:extLst>
          </p:cNvPr>
          <p:cNvSpPr txBox="1"/>
          <p:nvPr/>
        </p:nvSpPr>
        <p:spPr>
          <a:xfrm>
            <a:off x="7394580" y="670561"/>
            <a:ext cx="384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Climatology from 1991-2020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BC5F9D-6654-B8AF-AED5-6CDA84D994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34" t="3041" r="8338"/>
          <a:stretch/>
        </p:blipFill>
        <p:spPr>
          <a:xfrm>
            <a:off x="2035947" y="1202126"/>
            <a:ext cx="7889287" cy="508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77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7481185-1AD4-14C3-2EFD-78D92535206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40082" y="6492875"/>
            <a:ext cx="11778772" cy="365125"/>
          </a:xfrm>
        </p:spPr>
        <p:txBody>
          <a:bodyPr/>
          <a:lstStyle/>
          <a:p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composite images provided by the NOAA Physical Sciences Laboratory, Boulder, </a:t>
            </a:r>
            <a:r>
              <a:rPr lang="en-US" sz="18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https://psl.noaa.gov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D178FF2-92CF-5230-7B4C-4A25882A676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8</a:t>
            </a:fld>
            <a:endParaRPr lang="en-US" noProof="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68451DA-8C86-22A3-BDAE-3A7795D9C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5292842" cy="46153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Composite charts </a:t>
            </a:r>
            <a:r>
              <a:rPr lang="en-US" sz="3600" i="1" dirty="0"/>
              <a:t>continued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A6032F-1D0A-D697-A7D9-FA9DE320A2C5}"/>
              </a:ext>
            </a:extLst>
          </p:cNvPr>
          <p:cNvSpPr txBox="1"/>
          <p:nvPr/>
        </p:nvSpPr>
        <p:spPr>
          <a:xfrm>
            <a:off x="7394580" y="670561"/>
            <a:ext cx="384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Climatology from 1991-2020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09C0C9-8BDE-465A-8F3A-0A3E273E74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3" t="6596" r="20003" b="5115"/>
          <a:stretch/>
        </p:blipFill>
        <p:spPr>
          <a:xfrm>
            <a:off x="2772730" y="1212632"/>
            <a:ext cx="6269670" cy="506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D178FF2-92CF-5230-7B4C-4A25882A676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9</a:t>
            </a:fld>
            <a:endParaRPr lang="en-US" noProof="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68451DA-8C86-22A3-BDAE-3A7795D9C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7314164" cy="46153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00 UTC McMurdo RAOBs (lowest 2.5 km)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86FD6E-51CF-740C-9504-220ADFDF83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69" r="15836"/>
          <a:stretch/>
        </p:blipFill>
        <p:spPr>
          <a:xfrm>
            <a:off x="63184" y="1566118"/>
            <a:ext cx="3994951" cy="33049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FE54A9-D044-5418-1A24-EB349EA3D2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70" r="26835" b="1856"/>
          <a:stretch/>
        </p:blipFill>
        <p:spPr>
          <a:xfrm>
            <a:off x="4166058" y="1560582"/>
            <a:ext cx="3927417" cy="33104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0BC89B-09D7-9A1F-EF9A-A5D4647DDC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47" r="15503"/>
          <a:stretch/>
        </p:blipFill>
        <p:spPr>
          <a:xfrm>
            <a:off x="8201398" y="1428287"/>
            <a:ext cx="3928410" cy="33104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781B0B-4F0A-4345-5ACB-091512661F4B}"/>
              </a:ext>
            </a:extLst>
          </p:cNvPr>
          <p:cNvSpPr txBox="1"/>
          <p:nvPr/>
        </p:nvSpPr>
        <p:spPr>
          <a:xfrm>
            <a:off x="4521472" y="5447468"/>
            <a:ext cx="4054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McMurdo is 33 m above MSL</a:t>
            </a:r>
          </a:p>
        </p:txBody>
      </p:sp>
    </p:spTree>
    <p:extLst>
      <p:ext uri="{BB962C8B-B14F-4D97-AF65-F5344CB8AC3E}">
        <p14:creationId xmlns:p14="http://schemas.microsoft.com/office/powerpoint/2010/main" val="499424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2">
      <a:dk1>
        <a:srgbClr val="3F3F3F"/>
      </a:dk1>
      <a:lt1>
        <a:srgbClr val="FFFFFF"/>
      </a:lt1>
      <a:dk2>
        <a:srgbClr val="F2F2F2"/>
      </a:dk2>
      <a:lt2>
        <a:srgbClr val="A5A5A5"/>
      </a:lt2>
      <a:accent1>
        <a:srgbClr val="003367"/>
      </a:accent1>
      <a:accent2>
        <a:srgbClr val="A5A5A5"/>
      </a:accent2>
      <a:accent3>
        <a:srgbClr val="FFFFFF"/>
      </a:accent3>
      <a:accent4>
        <a:srgbClr val="954F72"/>
      </a:accent4>
      <a:accent5>
        <a:srgbClr val="00843B"/>
      </a:accent5>
      <a:accent6>
        <a:srgbClr val="00264D"/>
      </a:accent6>
      <a:hlink>
        <a:srgbClr val="00194C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89027928_Hexagon presentation dark_AAS_v4" id="{00715B48-F6B0-4FD0-BA2D-34714F23D55A}" vid="{445656DE-313E-4A78-B834-A775A8573BF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EC5D46E8A3CE48980D1DF264A9381E" ma:contentTypeVersion="8" ma:contentTypeDescription="Create a new document." ma:contentTypeScope="" ma:versionID="ef14f55727300443f6e51f9c926e6a6e">
  <xsd:schema xmlns:xsd="http://www.w3.org/2001/XMLSchema" xmlns:xs="http://www.w3.org/2001/XMLSchema" xmlns:p="http://schemas.microsoft.com/office/2006/metadata/properties" xmlns:ns2="d1fd8a73-3604-4fae-b27d-2afbc66e0ddb" xmlns:ns3="618e71ac-f629-4abe-ae74-a5aa018352d2" targetNamespace="http://schemas.microsoft.com/office/2006/metadata/properties" ma:root="true" ma:fieldsID="687411ecf411ccd27374cac6b34308da" ns2:_="" ns3:_="">
    <xsd:import namespace="d1fd8a73-3604-4fae-b27d-2afbc66e0ddb"/>
    <xsd:import namespace="618e71ac-f629-4abe-ae74-a5aa018352d2"/>
    <xsd:element name="properties">
      <xsd:complexType>
        <xsd:sequence>
          <xsd:element name="documentManagement">
            <xsd:complexType>
              <xsd:all>
                <xsd:element ref="ns2:_Flow_SignoffStatus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fd8a73-3604-4fae-b27d-2afbc66e0ddb" elementFormDefault="qualified">
    <xsd:import namespace="http://schemas.microsoft.com/office/2006/documentManagement/types"/>
    <xsd:import namespace="http://schemas.microsoft.com/office/infopath/2007/PartnerControls"/>
    <xsd:element name="_Flow_SignoffStatus" ma:index="4" nillable="true" ma:displayName="Sign-off status" ma:internalName="Sign_x002d_off_x0020_status" ma:readOnly="false">
      <xsd:simpleType>
        <xsd:restriction base="dms:Text"/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8e71ac-f629-4abe-ae74-a5aa018352d2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d1fd8a73-3604-4fae-b27d-2afbc66e0ddb" xsi:nil="true"/>
  </documentManagement>
</p:properties>
</file>

<file path=customXml/itemProps1.xml><?xml version="1.0" encoding="utf-8"?>
<ds:datastoreItem xmlns:ds="http://schemas.openxmlformats.org/officeDocument/2006/customXml" ds:itemID="{23CAC2E9-4CB4-4577-857C-DF64BB9374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1fd8a73-3604-4fae-b27d-2afbc66e0ddb"/>
    <ds:schemaRef ds:uri="618e71ac-f629-4abe-ae74-a5aa018352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B759597-1FA4-4F46-9BA8-01240C5602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940343A-75DB-4E03-95EA-4A75BA0D7FF2}">
  <ds:schemaRefs>
    <ds:schemaRef ds:uri="http://schemas.microsoft.com/office/2006/documentManagement/types"/>
    <ds:schemaRef ds:uri="http://purl.org/dc/elements/1.1/"/>
    <ds:schemaRef ds:uri="618e71ac-f629-4abe-ae74-a5aa018352d2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infopath/2007/PartnerControls"/>
    <ds:schemaRef ds:uri="d1fd8a73-3604-4fae-b27d-2afbc66e0ddb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Hexagon presentation dark</Template>
  <TotalTime>0</TotalTime>
  <Words>774</Words>
  <Application>Microsoft Office PowerPoint</Application>
  <PresentationFormat>Widescreen</PresentationFormat>
  <Paragraphs>136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Arial Black</vt:lpstr>
      <vt:lpstr>Calibri</vt:lpstr>
      <vt:lpstr>Times New Roman</vt:lpstr>
      <vt:lpstr>Wingdings</vt:lpstr>
      <vt:lpstr>Office Theme</vt:lpstr>
      <vt:lpstr>EXPLORING THE POSSIBLE CONNECTION BETWEEN HUT POINT PENINSULA’S TERRAIN AND A MODERATE NORTHEAST WIND EVENT AT MCMURDO, ANTARCTICA </vt:lpstr>
      <vt:lpstr>Outline</vt:lpstr>
      <vt:lpstr>PowerPoint Presentation</vt:lpstr>
      <vt:lpstr>Case selection criteria (McMurdo surface wind observations)</vt:lpstr>
      <vt:lpstr>4 Cases matched criteria  (February - early March, 2023)</vt:lpstr>
      <vt:lpstr>Composite charts</vt:lpstr>
      <vt:lpstr>Composite charts continued</vt:lpstr>
      <vt:lpstr>Composite charts continued</vt:lpstr>
      <vt:lpstr>00 UTC McMurdo RAOBs (lowest 2.5 km) </vt:lpstr>
      <vt:lpstr>19-20 FEB Case- synoptic overview</vt:lpstr>
      <vt:lpstr>19-20 FEB Case- mesoscale overview focus on Hut Point Peninsula</vt:lpstr>
      <vt:lpstr>19-20 FEB Case- AMPS vertical cross-section analysis </vt:lpstr>
      <vt:lpstr>perturbation in isentropes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Summary continued</vt:lpstr>
      <vt:lpstr>SPECIAL THANK YOU TO: </vt:lpstr>
      <vt:lpstr>QUESTIONS?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2019-09-04T19:08:46Z</dcterms:created>
  <dcterms:modified xsi:type="dcterms:W3CDTF">2023-06-01T00:21:30Z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0x0101003EEC5D46E8A3CE48980D1DF264A9381E</vt:lpwstr>
  </property>
</Properties>
</file>