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370" r:id="rId3"/>
    <p:sldId id="374" r:id="rId4"/>
    <p:sldId id="375" r:id="rId5"/>
    <p:sldId id="376" r:id="rId6"/>
    <p:sldId id="315" r:id="rId7"/>
    <p:sldId id="377" r:id="rId8"/>
    <p:sldId id="368" r:id="rId9"/>
    <p:sldId id="348" r:id="rId10"/>
    <p:sldId id="372" r:id="rId11"/>
    <p:sldId id="373" r:id="rId12"/>
    <p:sldId id="296" r:id="rId13"/>
    <p:sldId id="395" r:id="rId14"/>
    <p:sldId id="394" r:id="rId15"/>
    <p:sldId id="393" r:id="rId16"/>
    <p:sldId id="392" r:id="rId17"/>
    <p:sldId id="391" r:id="rId18"/>
    <p:sldId id="341" r:id="rId19"/>
    <p:sldId id="354" r:id="rId20"/>
    <p:sldId id="363" r:id="rId21"/>
    <p:sldId id="352" r:id="rId22"/>
    <p:sldId id="387" r:id="rId23"/>
    <p:sldId id="381" r:id="rId24"/>
    <p:sldId id="359" r:id="rId25"/>
    <p:sldId id="353" r:id="rId26"/>
    <p:sldId id="383" r:id="rId27"/>
    <p:sldId id="382" r:id="rId28"/>
    <p:sldId id="361" r:id="rId29"/>
    <p:sldId id="385" r:id="rId30"/>
    <p:sldId id="386" r:id="rId31"/>
    <p:sldId id="384" r:id="rId32"/>
    <p:sldId id="388" r:id="rId33"/>
    <p:sldId id="389" r:id="rId34"/>
    <p:sldId id="390" r:id="rId35"/>
    <p:sldId id="256" r:id="rId36"/>
    <p:sldId id="349" r:id="rId37"/>
    <p:sldId id="350" r:id="rId38"/>
    <p:sldId id="261" r:id="rId39"/>
    <p:sldId id="342" r:id="rId40"/>
    <p:sldId id="360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avrin@LSCE.IPSL.FR" initials="c" lastIdx="1" clrIdx="0">
    <p:extLst>
      <p:ext uri="{19B8F6BF-5375-455C-9EA6-DF929625EA0E}">
        <p15:presenceInfo xmlns:p15="http://schemas.microsoft.com/office/powerpoint/2012/main" userId="S-1-5-21-3746462306-3452476693-3395556169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DA8"/>
    <a:srgbClr val="00CC66"/>
    <a:srgbClr val="FFCC99"/>
    <a:srgbClr val="E9A61F"/>
    <a:srgbClr val="AABFE4"/>
    <a:srgbClr val="4472C4"/>
    <a:srgbClr val="237753"/>
    <a:srgbClr val="EB934B"/>
    <a:srgbClr val="378FAB"/>
    <a:srgbClr val="EE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22" autoAdjust="0"/>
  </p:normalViewPr>
  <p:slideViewPr>
    <p:cSldViewPr snapToGrid="0">
      <p:cViewPr>
        <p:scale>
          <a:sx n="38" d="100"/>
          <a:sy n="38" d="100"/>
        </p:scale>
        <p:origin x="103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4B36-793A-4216-833E-FCA3258D03FF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5EAF-7FBD-4E47-8D0D-BED01A71C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Strongest</a:t>
            </a:r>
            <a:r>
              <a:rPr lang="fr-FR" dirty="0"/>
              <a:t> winds</a:t>
            </a:r>
          </a:p>
          <a:p>
            <a:r>
              <a:rPr lang="fr-FR" dirty="0" err="1"/>
              <a:t>Originate</a:t>
            </a:r>
            <a:r>
              <a:rPr lang="fr-FR" dirty="0"/>
              <a:t> from large-</a:t>
            </a:r>
            <a:r>
              <a:rPr lang="fr-FR" dirty="0" err="1"/>
              <a:t>scale</a:t>
            </a:r>
            <a:r>
              <a:rPr lang="fr-FR" dirty="0"/>
              <a:t> pressure gradients</a:t>
            </a:r>
          </a:p>
          <a:p>
            <a:r>
              <a:rPr lang="fr-FR" dirty="0"/>
              <a:t>But also from pressure gradients </a:t>
            </a:r>
            <a:r>
              <a:rPr lang="fr-FR" dirty="0" err="1"/>
              <a:t>associated</a:t>
            </a:r>
            <a:r>
              <a:rPr lang="fr-FR" dirty="0"/>
              <a:t> with surface </a:t>
            </a:r>
            <a:r>
              <a:rPr lang="fr-FR" dirty="0" err="1"/>
              <a:t>processes</a:t>
            </a:r>
            <a:endParaRPr lang="fr-FR" dirty="0"/>
          </a:p>
          <a:p>
            <a:r>
              <a:rPr lang="fr-FR" dirty="0"/>
              <a:t>The spatial patterns are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to, amongst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Michiel</a:t>
            </a:r>
            <a:r>
              <a:rPr lang="fr-FR" dirty="0"/>
              <a:t> </a:t>
            </a:r>
            <a:r>
              <a:rPr lang="fr-FR" dirty="0" err="1"/>
              <a:t>VdB</a:t>
            </a: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understood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temporal </a:t>
            </a:r>
            <a:r>
              <a:rPr lang="fr-FR" dirty="0" err="1"/>
              <a:t>variability</a:t>
            </a:r>
            <a:endParaRPr lang="fr-FR" dirty="0"/>
          </a:p>
          <a:p>
            <a:r>
              <a:rPr lang="fr-FR" dirty="0"/>
              <a:t>Would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to know what </a:t>
            </a:r>
            <a:r>
              <a:rPr lang="fr-FR" dirty="0" err="1"/>
              <a:t>happens</a:t>
            </a:r>
            <a:r>
              <a:rPr lang="fr-FR" dirty="0"/>
              <a:t> at a </a:t>
            </a:r>
            <a:r>
              <a:rPr lang="fr-FR" dirty="0" err="1"/>
              <a:t>subseasonal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, what drives the high wind-speed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sometimes</a:t>
            </a:r>
            <a:r>
              <a:rPr lang="fr-FR" dirty="0"/>
              <a:t> last for a few </a:t>
            </a:r>
            <a:r>
              <a:rPr lang="fr-FR" dirty="0" err="1"/>
              <a:t>hours</a:t>
            </a:r>
            <a:r>
              <a:rPr lang="fr-FR" dirty="0"/>
              <a:t> only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8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</a:t>
            </a:r>
            <a:r>
              <a:rPr lang="fr-FR" dirty="0" err="1"/>
              <a:t>little</a:t>
            </a:r>
            <a:r>
              <a:rPr lang="fr-FR" dirty="0"/>
              <a:t> bit about the </a:t>
            </a:r>
            <a:r>
              <a:rPr lang="fr-FR" dirty="0" err="1"/>
              <a:t>theory</a:t>
            </a:r>
            <a:r>
              <a:rPr lang="fr-FR" dirty="0"/>
              <a:t> of the drivers of surface winds in Antarctica: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Les principales caractéristiques de la climatologie en surface en Antarctique a. on a une inversion donc du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downslope</a:t>
            </a:r>
            <a:r>
              <a:rPr lang="fr-FR" dirty="0"/>
              <a:t> et du thermal wind ( empilement d’air et gradient horizontal b. on a de la grande échelle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LSC = </a:t>
            </a:r>
            <a:r>
              <a:rPr lang="fr-FR" dirty="0" err="1"/>
              <a:t>equ</a:t>
            </a:r>
            <a:r>
              <a:rPr lang="fr-FR" dirty="0"/>
              <a:t> </a:t>
            </a:r>
            <a:r>
              <a:rPr lang="fr-FR" dirty="0" err="1"/>
              <a:t>geostrophique</a:t>
            </a:r>
            <a:r>
              <a:rPr lang="fr-FR" dirty="0"/>
              <a:t> avec theta0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4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dive a </a:t>
            </a:r>
            <a:r>
              <a:rPr lang="fr-FR" dirty="0" err="1"/>
              <a:t>little</a:t>
            </a:r>
            <a:r>
              <a:rPr lang="fr-FR" dirty="0"/>
              <a:t> more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details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separate</a:t>
            </a:r>
            <a:r>
              <a:rPr lang="fr-FR" dirty="0"/>
              <a:t> the contributions of surface and large-</a:t>
            </a:r>
            <a:r>
              <a:rPr lang="fr-FR" dirty="0" err="1"/>
              <a:t>scale</a:t>
            </a:r>
            <a:r>
              <a:rPr lang="fr-FR" dirty="0"/>
              <a:t> drivers in the MBE as </a:t>
            </a:r>
            <a:r>
              <a:rPr lang="fr-FR" dirty="0" err="1"/>
              <a:t>follows</a:t>
            </a:r>
            <a:r>
              <a:rPr lang="fr-FR" dirty="0"/>
              <a:t>.</a:t>
            </a:r>
          </a:p>
          <a:p>
            <a:r>
              <a:rPr lang="fr-FR" dirty="0"/>
              <a:t>The time </a:t>
            </a:r>
            <a:r>
              <a:rPr lang="fr-FR" dirty="0" err="1"/>
              <a:t>derivative</a:t>
            </a:r>
            <a:r>
              <a:rPr lang="fr-FR" dirty="0"/>
              <a:t> of the wind speed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sum</a:t>
            </a:r>
            <a:r>
              <a:rPr lang="fr-FR" dirty="0"/>
              <a:t> of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296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dive a </a:t>
            </a:r>
            <a:r>
              <a:rPr lang="fr-FR" dirty="0" err="1"/>
              <a:t>little</a:t>
            </a:r>
            <a:r>
              <a:rPr lang="fr-FR" dirty="0"/>
              <a:t> more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details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separate</a:t>
            </a:r>
            <a:r>
              <a:rPr lang="fr-FR" dirty="0"/>
              <a:t> the contributions of surface and large-</a:t>
            </a:r>
            <a:r>
              <a:rPr lang="fr-FR" dirty="0" err="1"/>
              <a:t>scale</a:t>
            </a:r>
            <a:r>
              <a:rPr lang="fr-FR" dirty="0"/>
              <a:t> drivers in the MBE as </a:t>
            </a:r>
            <a:r>
              <a:rPr lang="fr-FR" dirty="0" err="1"/>
              <a:t>follows</a:t>
            </a:r>
            <a:r>
              <a:rPr lang="fr-FR" dirty="0"/>
              <a:t>.</a:t>
            </a:r>
          </a:p>
          <a:p>
            <a:r>
              <a:rPr lang="fr-FR" dirty="0"/>
              <a:t>The time </a:t>
            </a:r>
            <a:r>
              <a:rPr lang="fr-FR" dirty="0" err="1"/>
              <a:t>derivative</a:t>
            </a:r>
            <a:r>
              <a:rPr lang="fr-FR" dirty="0"/>
              <a:t> of the wind speed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sum</a:t>
            </a:r>
            <a:r>
              <a:rPr lang="fr-FR" dirty="0"/>
              <a:t> of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1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focus on the </a:t>
            </a:r>
            <a:r>
              <a:rPr lang="fr-FR" dirty="0" err="1"/>
              <a:t>winter</a:t>
            </a:r>
            <a:r>
              <a:rPr lang="fr-FR" dirty="0"/>
              <a:t>-time, </a:t>
            </a:r>
            <a:r>
              <a:rPr lang="fr-FR" dirty="0" err="1"/>
              <a:t>when</a:t>
            </a:r>
            <a:r>
              <a:rPr lang="fr-FR" dirty="0"/>
              <a:t> the kat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active.</a:t>
            </a:r>
          </a:p>
          <a:p>
            <a:r>
              <a:rPr lang="fr-FR" dirty="0"/>
              <a:t>As a </a:t>
            </a:r>
            <a:r>
              <a:rPr lang="fr-FR" dirty="0" err="1"/>
              <a:t>result</a:t>
            </a:r>
            <a:r>
              <a:rPr lang="fr-FR" dirty="0"/>
              <a:t>, the wind </a:t>
            </a:r>
            <a:r>
              <a:rPr lang="fr-FR" dirty="0" err="1"/>
              <a:t>increases</a:t>
            </a:r>
            <a:r>
              <a:rPr lang="fr-FR" dirty="0"/>
              <a:t> from the </a:t>
            </a:r>
            <a:r>
              <a:rPr lang="fr-FR" dirty="0" err="1"/>
              <a:t>inland</a:t>
            </a:r>
            <a:r>
              <a:rPr lang="fr-FR" dirty="0"/>
              <a:t> to the </a:t>
            </a:r>
            <a:r>
              <a:rPr lang="fr-FR" dirty="0" err="1"/>
              <a:t>coast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for kat as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proportionnal</a:t>
            </a:r>
            <a:r>
              <a:rPr lang="fr-FR" dirty="0"/>
              <a:t> to the </a:t>
            </a:r>
            <a:r>
              <a:rPr lang="fr-FR" dirty="0" err="1"/>
              <a:t>slope</a:t>
            </a:r>
            <a:r>
              <a:rPr lang="fr-FR" dirty="0"/>
              <a:t>. Only active close to the </a:t>
            </a:r>
            <a:r>
              <a:rPr lang="fr-FR" dirty="0" err="1"/>
              <a:t>coast</a:t>
            </a:r>
            <a:endParaRPr lang="fr-FR" dirty="0"/>
          </a:p>
          <a:p>
            <a:r>
              <a:rPr lang="fr-FR" dirty="0"/>
              <a:t>LSC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uniform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direction </a:t>
            </a:r>
            <a:r>
              <a:rPr lang="fr-FR" dirty="0" err="1"/>
              <a:t>than</a:t>
            </a:r>
            <a:r>
              <a:rPr lang="fr-FR" dirty="0"/>
              <a:t> the kat</a:t>
            </a:r>
          </a:p>
          <a:p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, the second surface process, </a:t>
            </a:r>
            <a:r>
              <a:rPr lang="fr-FR" dirty="0" err="1"/>
              <a:t>thwd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opposes the kat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0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focus on the </a:t>
            </a:r>
            <a:r>
              <a:rPr lang="fr-FR" dirty="0" err="1"/>
              <a:t>winter</a:t>
            </a:r>
            <a:r>
              <a:rPr lang="fr-FR" dirty="0"/>
              <a:t>-time, </a:t>
            </a:r>
            <a:r>
              <a:rPr lang="fr-FR" dirty="0" err="1"/>
              <a:t>when</a:t>
            </a:r>
            <a:r>
              <a:rPr lang="fr-FR" dirty="0"/>
              <a:t> the kat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active.</a:t>
            </a:r>
          </a:p>
          <a:p>
            <a:r>
              <a:rPr lang="fr-FR" dirty="0"/>
              <a:t>As a </a:t>
            </a:r>
            <a:r>
              <a:rPr lang="fr-FR" dirty="0" err="1"/>
              <a:t>result</a:t>
            </a:r>
            <a:r>
              <a:rPr lang="fr-FR" dirty="0"/>
              <a:t>, the wind </a:t>
            </a:r>
            <a:r>
              <a:rPr lang="fr-FR" dirty="0" err="1"/>
              <a:t>increases</a:t>
            </a:r>
            <a:r>
              <a:rPr lang="fr-FR" dirty="0"/>
              <a:t> from the </a:t>
            </a:r>
            <a:r>
              <a:rPr lang="fr-FR" dirty="0" err="1"/>
              <a:t>inland</a:t>
            </a:r>
            <a:r>
              <a:rPr lang="fr-FR" dirty="0"/>
              <a:t> to the </a:t>
            </a:r>
            <a:r>
              <a:rPr lang="fr-FR" dirty="0" err="1"/>
              <a:t>coast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for kat as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proportionnal</a:t>
            </a:r>
            <a:r>
              <a:rPr lang="fr-FR" dirty="0"/>
              <a:t> to the </a:t>
            </a:r>
            <a:r>
              <a:rPr lang="fr-FR" dirty="0" err="1"/>
              <a:t>slope</a:t>
            </a:r>
            <a:r>
              <a:rPr lang="fr-FR" dirty="0"/>
              <a:t>. Only active close to the </a:t>
            </a:r>
            <a:r>
              <a:rPr lang="fr-FR" dirty="0" err="1"/>
              <a:t>coast</a:t>
            </a:r>
            <a:endParaRPr lang="fr-FR" dirty="0"/>
          </a:p>
          <a:p>
            <a:r>
              <a:rPr lang="fr-FR" dirty="0"/>
              <a:t>LSC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uniform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direction </a:t>
            </a:r>
            <a:r>
              <a:rPr lang="fr-FR" dirty="0" err="1"/>
              <a:t>than</a:t>
            </a:r>
            <a:r>
              <a:rPr lang="fr-FR" dirty="0"/>
              <a:t> the kat</a:t>
            </a:r>
          </a:p>
          <a:p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, the second surface process, </a:t>
            </a:r>
            <a:r>
              <a:rPr lang="fr-FR" dirty="0" err="1"/>
              <a:t>thwd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opposes the kat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3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focus on the </a:t>
            </a:r>
            <a:r>
              <a:rPr lang="fr-FR" dirty="0" err="1"/>
              <a:t>winter</a:t>
            </a:r>
            <a:r>
              <a:rPr lang="fr-FR" dirty="0"/>
              <a:t>-time, </a:t>
            </a:r>
            <a:r>
              <a:rPr lang="fr-FR" dirty="0" err="1"/>
              <a:t>when</a:t>
            </a:r>
            <a:r>
              <a:rPr lang="fr-FR" dirty="0"/>
              <a:t> the kat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active.</a:t>
            </a:r>
          </a:p>
          <a:p>
            <a:r>
              <a:rPr lang="fr-FR" dirty="0"/>
              <a:t>As a </a:t>
            </a:r>
            <a:r>
              <a:rPr lang="fr-FR" dirty="0" err="1"/>
              <a:t>result</a:t>
            </a:r>
            <a:r>
              <a:rPr lang="fr-FR" dirty="0"/>
              <a:t>, the wind </a:t>
            </a:r>
            <a:r>
              <a:rPr lang="fr-FR" dirty="0" err="1"/>
              <a:t>increases</a:t>
            </a:r>
            <a:r>
              <a:rPr lang="fr-FR" dirty="0"/>
              <a:t> from the </a:t>
            </a:r>
            <a:r>
              <a:rPr lang="fr-FR" dirty="0" err="1"/>
              <a:t>inland</a:t>
            </a:r>
            <a:r>
              <a:rPr lang="fr-FR" dirty="0"/>
              <a:t> to the </a:t>
            </a:r>
            <a:r>
              <a:rPr lang="fr-FR" dirty="0" err="1"/>
              <a:t>coast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for kat as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proportionnal</a:t>
            </a:r>
            <a:r>
              <a:rPr lang="fr-FR" dirty="0"/>
              <a:t> to the </a:t>
            </a:r>
            <a:r>
              <a:rPr lang="fr-FR" dirty="0" err="1"/>
              <a:t>slope</a:t>
            </a:r>
            <a:r>
              <a:rPr lang="fr-FR" dirty="0"/>
              <a:t>. Only active close to the </a:t>
            </a:r>
            <a:r>
              <a:rPr lang="fr-FR" dirty="0" err="1"/>
              <a:t>coast</a:t>
            </a:r>
            <a:endParaRPr lang="fr-FR" dirty="0"/>
          </a:p>
          <a:p>
            <a:r>
              <a:rPr lang="fr-FR" dirty="0"/>
              <a:t>LSC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uniform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direction </a:t>
            </a:r>
            <a:r>
              <a:rPr lang="fr-FR" dirty="0" err="1"/>
              <a:t>than</a:t>
            </a:r>
            <a:r>
              <a:rPr lang="fr-FR" dirty="0"/>
              <a:t> the kat</a:t>
            </a:r>
          </a:p>
          <a:p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, the second surface process, </a:t>
            </a:r>
            <a:r>
              <a:rPr lang="fr-FR" dirty="0" err="1"/>
              <a:t>thwd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opposes the kat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6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focus on the </a:t>
            </a:r>
            <a:r>
              <a:rPr lang="fr-FR" dirty="0" err="1"/>
              <a:t>winter</a:t>
            </a:r>
            <a:r>
              <a:rPr lang="fr-FR" dirty="0"/>
              <a:t>-time, </a:t>
            </a:r>
            <a:r>
              <a:rPr lang="fr-FR" dirty="0" err="1"/>
              <a:t>when</a:t>
            </a:r>
            <a:r>
              <a:rPr lang="fr-FR" dirty="0"/>
              <a:t> the kat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active.</a:t>
            </a:r>
          </a:p>
          <a:p>
            <a:r>
              <a:rPr lang="fr-FR" dirty="0"/>
              <a:t>As a </a:t>
            </a:r>
            <a:r>
              <a:rPr lang="fr-FR" dirty="0" err="1"/>
              <a:t>result</a:t>
            </a:r>
            <a:r>
              <a:rPr lang="fr-FR" dirty="0"/>
              <a:t>, the wind </a:t>
            </a:r>
            <a:r>
              <a:rPr lang="fr-FR" dirty="0" err="1"/>
              <a:t>increases</a:t>
            </a:r>
            <a:r>
              <a:rPr lang="fr-FR" dirty="0"/>
              <a:t> from the </a:t>
            </a:r>
            <a:r>
              <a:rPr lang="fr-FR" dirty="0" err="1"/>
              <a:t>inland</a:t>
            </a:r>
            <a:r>
              <a:rPr lang="fr-FR" dirty="0"/>
              <a:t> to the </a:t>
            </a:r>
            <a:r>
              <a:rPr lang="fr-FR" dirty="0" err="1"/>
              <a:t>coast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for kat as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proportionnal</a:t>
            </a:r>
            <a:r>
              <a:rPr lang="fr-FR" dirty="0"/>
              <a:t> to the </a:t>
            </a:r>
            <a:r>
              <a:rPr lang="fr-FR" dirty="0" err="1"/>
              <a:t>slope</a:t>
            </a:r>
            <a:r>
              <a:rPr lang="fr-FR" dirty="0"/>
              <a:t>. Only active close to the </a:t>
            </a:r>
            <a:r>
              <a:rPr lang="fr-FR" dirty="0" err="1"/>
              <a:t>coast</a:t>
            </a:r>
            <a:endParaRPr lang="fr-FR" dirty="0"/>
          </a:p>
          <a:p>
            <a:r>
              <a:rPr lang="fr-FR" dirty="0"/>
              <a:t>LSC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uniform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direction </a:t>
            </a:r>
            <a:r>
              <a:rPr lang="fr-FR" dirty="0" err="1"/>
              <a:t>than</a:t>
            </a:r>
            <a:r>
              <a:rPr lang="fr-FR" dirty="0"/>
              <a:t> the kat</a:t>
            </a:r>
          </a:p>
          <a:p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, the second surface process, </a:t>
            </a:r>
            <a:r>
              <a:rPr lang="fr-FR" dirty="0" err="1"/>
              <a:t>thwd</a:t>
            </a:r>
            <a:r>
              <a:rPr lang="fr-FR" dirty="0"/>
              <a:t>, </a:t>
            </a:r>
            <a:r>
              <a:rPr lang="fr-FR" dirty="0" err="1"/>
              <a:t>usually</a:t>
            </a:r>
            <a:r>
              <a:rPr lang="fr-FR" dirty="0"/>
              <a:t> opposes the kat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25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moving</a:t>
            </a:r>
            <a:r>
              <a:rPr lang="fr-FR" dirty="0"/>
              <a:t> to the temporal </a:t>
            </a:r>
            <a:r>
              <a:rPr lang="fr-FR" dirty="0" err="1"/>
              <a:t>analysis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want to </a:t>
            </a:r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model </a:t>
            </a:r>
            <a:r>
              <a:rPr lang="fr-FR" dirty="0" err="1"/>
              <a:t>reproduces</a:t>
            </a:r>
            <a:r>
              <a:rPr lang="fr-FR" dirty="0"/>
              <a:t> well the surface winds.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We</a:t>
            </a:r>
            <a:r>
              <a:rPr lang="fr-FR" dirty="0"/>
              <a:t> focus on a </a:t>
            </a:r>
            <a:r>
              <a:rPr lang="fr-FR" dirty="0" err="1"/>
              <a:t>specific</a:t>
            </a:r>
            <a:r>
              <a:rPr lang="fr-FR" dirty="0"/>
              <a:t> transect: large range of </a:t>
            </a:r>
            <a:r>
              <a:rPr lang="fr-FR" dirty="0" err="1"/>
              <a:t>slopes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Multiple AWS stations to </a:t>
            </a:r>
            <a:r>
              <a:rPr lang="fr-FR" dirty="0" err="1"/>
              <a:t>assess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model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represent</a:t>
            </a:r>
            <a:r>
              <a:rPr lang="fr-FR" dirty="0"/>
              <a:t> the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MAR </a:t>
            </a:r>
            <a:r>
              <a:rPr lang="fr-FR" dirty="0" err="1"/>
              <a:t>represents</a:t>
            </a:r>
            <a:r>
              <a:rPr lang="fr-FR" dirty="0"/>
              <a:t> well the winds in Adélie land, with values of the square </a:t>
            </a:r>
            <a:r>
              <a:rPr lang="fr-FR" dirty="0" err="1"/>
              <a:t>correlation</a:t>
            </a:r>
            <a:r>
              <a:rPr lang="fr-FR" dirty="0"/>
              <a:t> coefficient around  0.5 and a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 of high wind-speed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27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move on to </a:t>
            </a:r>
            <a:r>
              <a:rPr lang="fr-FR" dirty="0" err="1"/>
              <a:t>our</a:t>
            </a:r>
            <a:r>
              <a:rPr lang="fr-FR" dirty="0"/>
              <a:t> real topic: the temporal </a:t>
            </a:r>
            <a:r>
              <a:rPr lang="fr-FR" dirty="0" err="1"/>
              <a:t>variability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surface winds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4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First, </a:t>
            </a:r>
            <a:r>
              <a:rPr lang="fr-FR" dirty="0" err="1"/>
              <a:t>we</a:t>
            </a:r>
            <a:r>
              <a:rPr lang="fr-FR" dirty="0"/>
              <a:t> focus on the </a:t>
            </a:r>
            <a:r>
              <a:rPr lang="fr-FR" dirty="0" err="1"/>
              <a:t>seasonal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winds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9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Strongest</a:t>
            </a:r>
            <a:r>
              <a:rPr lang="fr-FR" dirty="0"/>
              <a:t> winds</a:t>
            </a:r>
          </a:p>
          <a:p>
            <a:r>
              <a:rPr lang="fr-FR" dirty="0" err="1"/>
              <a:t>Originate</a:t>
            </a:r>
            <a:r>
              <a:rPr lang="fr-FR" dirty="0"/>
              <a:t> from large-</a:t>
            </a:r>
            <a:r>
              <a:rPr lang="fr-FR" dirty="0" err="1"/>
              <a:t>scale</a:t>
            </a:r>
            <a:r>
              <a:rPr lang="fr-FR" dirty="0"/>
              <a:t> pressure gradients</a:t>
            </a:r>
          </a:p>
          <a:p>
            <a:r>
              <a:rPr lang="fr-FR" dirty="0"/>
              <a:t>But also from pressure gradients </a:t>
            </a:r>
            <a:r>
              <a:rPr lang="fr-FR" dirty="0" err="1"/>
              <a:t>associated</a:t>
            </a:r>
            <a:r>
              <a:rPr lang="fr-FR" dirty="0"/>
              <a:t> with surface </a:t>
            </a:r>
            <a:r>
              <a:rPr lang="fr-FR" dirty="0" err="1"/>
              <a:t>processes</a:t>
            </a:r>
            <a:endParaRPr lang="fr-FR" dirty="0"/>
          </a:p>
          <a:p>
            <a:r>
              <a:rPr lang="fr-FR" dirty="0"/>
              <a:t>The spatial patterns are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to, amongst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Michiel</a:t>
            </a:r>
            <a:r>
              <a:rPr lang="fr-FR" dirty="0"/>
              <a:t> </a:t>
            </a:r>
            <a:r>
              <a:rPr lang="fr-FR" dirty="0" err="1"/>
              <a:t>VdB</a:t>
            </a: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understood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temporal </a:t>
            </a:r>
            <a:r>
              <a:rPr lang="fr-FR" dirty="0" err="1"/>
              <a:t>variability</a:t>
            </a:r>
            <a:endParaRPr lang="fr-FR" dirty="0"/>
          </a:p>
          <a:p>
            <a:r>
              <a:rPr lang="fr-FR" dirty="0"/>
              <a:t>Would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to know what </a:t>
            </a:r>
            <a:r>
              <a:rPr lang="fr-FR" dirty="0" err="1"/>
              <a:t>happens</a:t>
            </a:r>
            <a:r>
              <a:rPr lang="fr-FR" dirty="0"/>
              <a:t> at a </a:t>
            </a:r>
            <a:r>
              <a:rPr lang="fr-FR" dirty="0" err="1"/>
              <a:t>subseasonal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, what drives the high wind-speed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sometimes</a:t>
            </a:r>
            <a:r>
              <a:rPr lang="fr-FR" dirty="0"/>
              <a:t> last for a few </a:t>
            </a:r>
            <a:r>
              <a:rPr lang="fr-FR" dirty="0" err="1"/>
              <a:t>hours</a:t>
            </a:r>
            <a:r>
              <a:rPr lang="fr-FR" dirty="0"/>
              <a:t> only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998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Something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new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wind-speed has a </a:t>
            </a:r>
            <a:r>
              <a:rPr lang="fr-FR" dirty="0" err="1"/>
              <a:t>seasonal</a:t>
            </a:r>
            <a:r>
              <a:rPr lang="fr-FR" dirty="0"/>
              <a:t> cycle in Antarctica</a:t>
            </a:r>
          </a:p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on the </a:t>
            </a:r>
            <a:r>
              <a:rPr lang="fr-FR" dirty="0" err="1"/>
              <a:t>coast</a:t>
            </a:r>
            <a:r>
              <a:rPr lang="fr-FR" dirty="0"/>
              <a:t>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 are at </a:t>
            </a:r>
            <a:r>
              <a:rPr lang="fr-FR" dirty="0" err="1"/>
              <a:t>play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know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the thermal wind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strength</a:t>
            </a:r>
            <a:r>
              <a:rPr lang="fr-FR" dirty="0"/>
              <a:t> of the inversion layer. </a:t>
            </a:r>
          </a:p>
          <a:p>
            <a:r>
              <a:rPr lang="fr-FR" dirty="0"/>
              <a:t>That inversion layer has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 and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in the </a:t>
            </a:r>
            <a:r>
              <a:rPr lang="fr-FR" dirty="0" err="1"/>
              <a:t>winter</a:t>
            </a:r>
            <a:r>
              <a:rPr lang="fr-FR" dirty="0"/>
              <a:t>.</a:t>
            </a:r>
          </a:p>
          <a:p>
            <a:r>
              <a:rPr lang="fr-FR" dirty="0"/>
              <a:t>LSC displays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cycle.</a:t>
            </a:r>
          </a:p>
          <a:p>
            <a:r>
              <a:rPr lang="fr-FR" dirty="0" err="1"/>
              <a:t>Thus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conclude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spatial &amp; </a:t>
            </a:r>
            <a:r>
              <a:rPr lang="fr-FR" dirty="0" err="1"/>
              <a:t>seasonal</a:t>
            </a:r>
            <a:r>
              <a:rPr lang="fr-FR" dirty="0"/>
              <a:t> cycle </a:t>
            </a:r>
            <a:r>
              <a:rPr lang="fr-FR" dirty="0" err="1"/>
              <a:t>originate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pressure gradients.</a:t>
            </a:r>
          </a:p>
          <a:p>
            <a:r>
              <a:rPr lang="fr-FR" dirty="0"/>
              <a:t>At </a:t>
            </a:r>
            <a:r>
              <a:rPr lang="fr-FR" dirty="0" err="1"/>
              <a:t>that</a:t>
            </a:r>
            <a:r>
              <a:rPr lang="fr-FR" dirty="0"/>
              <a:t> temporal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almost</a:t>
            </a:r>
            <a:r>
              <a:rPr lang="fr-FR" dirty="0"/>
              <a:t> all the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originates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. 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true</a:t>
            </a:r>
            <a:r>
              <a:rPr lang="fr-FR" dirty="0"/>
              <a:t> at a </a:t>
            </a:r>
            <a:r>
              <a:rPr lang="fr-FR" dirty="0" err="1"/>
              <a:t>smaller</a:t>
            </a:r>
            <a:r>
              <a:rPr lang="fr-FR" dirty="0"/>
              <a:t> time-</a:t>
            </a:r>
            <a:r>
              <a:rPr lang="fr-FR" dirty="0" err="1"/>
              <a:t>scale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50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Something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new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wind-speed has a </a:t>
            </a:r>
            <a:r>
              <a:rPr lang="fr-FR" dirty="0" err="1"/>
              <a:t>seasonal</a:t>
            </a:r>
            <a:r>
              <a:rPr lang="fr-FR" dirty="0"/>
              <a:t> cycle in Antarctica</a:t>
            </a:r>
          </a:p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on the </a:t>
            </a:r>
            <a:r>
              <a:rPr lang="fr-FR" dirty="0" err="1"/>
              <a:t>coast</a:t>
            </a:r>
            <a:r>
              <a:rPr lang="fr-FR" dirty="0"/>
              <a:t>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 are at </a:t>
            </a:r>
            <a:r>
              <a:rPr lang="fr-FR" dirty="0" err="1"/>
              <a:t>play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know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the thermal wind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strength</a:t>
            </a:r>
            <a:r>
              <a:rPr lang="fr-FR" dirty="0"/>
              <a:t> of the inversion layer. </a:t>
            </a:r>
          </a:p>
          <a:p>
            <a:r>
              <a:rPr lang="fr-FR" dirty="0"/>
              <a:t>That inversion layer has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 and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in the </a:t>
            </a:r>
            <a:r>
              <a:rPr lang="fr-FR" dirty="0" err="1"/>
              <a:t>winter</a:t>
            </a:r>
            <a:r>
              <a:rPr lang="fr-FR" dirty="0"/>
              <a:t>.</a:t>
            </a:r>
          </a:p>
          <a:p>
            <a:r>
              <a:rPr lang="fr-FR" dirty="0"/>
              <a:t>LSC displays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cycle.</a:t>
            </a:r>
          </a:p>
          <a:p>
            <a:r>
              <a:rPr lang="fr-FR" dirty="0" err="1"/>
              <a:t>Thus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conclude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spatial &amp; </a:t>
            </a:r>
            <a:r>
              <a:rPr lang="fr-FR" dirty="0" err="1"/>
              <a:t>seasonal</a:t>
            </a:r>
            <a:r>
              <a:rPr lang="fr-FR" dirty="0"/>
              <a:t> cycle </a:t>
            </a:r>
            <a:r>
              <a:rPr lang="fr-FR" dirty="0" err="1"/>
              <a:t>originate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pressure gradients.</a:t>
            </a:r>
          </a:p>
          <a:p>
            <a:r>
              <a:rPr lang="fr-FR" dirty="0"/>
              <a:t>At </a:t>
            </a:r>
            <a:r>
              <a:rPr lang="fr-FR" dirty="0" err="1"/>
              <a:t>that</a:t>
            </a:r>
            <a:r>
              <a:rPr lang="fr-FR" dirty="0"/>
              <a:t> temporal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almost</a:t>
            </a:r>
            <a:r>
              <a:rPr lang="fr-FR" dirty="0"/>
              <a:t> all the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originates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. 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true</a:t>
            </a:r>
            <a:r>
              <a:rPr lang="fr-FR" dirty="0"/>
              <a:t> at a </a:t>
            </a:r>
            <a:r>
              <a:rPr lang="fr-FR" dirty="0" err="1"/>
              <a:t>smaller</a:t>
            </a:r>
            <a:r>
              <a:rPr lang="fr-FR" dirty="0"/>
              <a:t> time-</a:t>
            </a:r>
            <a:r>
              <a:rPr lang="fr-FR" dirty="0" err="1"/>
              <a:t>scale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386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Something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new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wind-speed has a </a:t>
            </a:r>
            <a:r>
              <a:rPr lang="fr-FR" dirty="0" err="1"/>
              <a:t>seasonal</a:t>
            </a:r>
            <a:r>
              <a:rPr lang="fr-FR" dirty="0"/>
              <a:t> cycle in Antarctica</a:t>
            </a:r>
          </a:p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on the </a:t>
            </a:r>
            <a:r>
              <a:rPr lang="fr-FR" dirty="0" err="1"/>
              <a:t>coast</a:t>
            </a:r>
            <a:r>
              <a:rPr lang="fr-FR" dirty="0"/>
              <a:t>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 are at </a:t>
            </a:r>
            <a:r>
              <a:rPr lang="fr-FR" dirty="0" err="1"/>
              <a:t>play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know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the thermal wind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strength</a:t>
            </a:r>
            <a:r>
              <a:rPr lang="fr-FR" dirty="0"/>
              <a:t> of the inversion layer. </a:t>
            </a:r>
          </a:p>
          <a:p>
            <a:r>
              <a:rPr lang="fr-FR" dirty="0"/>
              <a:t>That inversion layer has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 and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 in the </a:t>
            </a:r>
            <a:r>
              <a:rPr lang="fr-FR" dirty="0" err="1"/>
              <a:t>winter</a:t>
            </a:r>
            <a:r>
              <a:rPr lang="fr-FR" dirty="0"/>
              <a:t>.</a:t>
            </a:r>
          </a:p>
          <a:p>
            <a:r>
              <a:rPr lang="fr-FR" dirty="0"/>
              <a:t>LSC displays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seasonal</a:t>
            </a:r>
            <a:r>
              <a:rPr lang="fr-FR" dirty="0"/>
              <a:t> cycle.</a:t>
            </a:r>
          </a:p>
          <a:p>
            <a:r>
              <a:rPr lang="fr-FR" dirty="0" err="1"/>
              <a:t>Thus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conclude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spatial &amp; </a:t>
            </a:r>
            <a:r>
              <a:rPr lang="fr-FR" dirty="0" err="1"/>
              <a:t>seasonal</a:t>
            </a:r>
            <a:r>
              <a:rPr lang="fr-FR" dirty="0"/>
              <a:t> cycle </a:t>
            </a:r>
            <a:r>
              <a:rPr lang="fr-FR" dirty="0" err="1"/>
              <a:t>originate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pressure gradients.</a:t>
            </a:r>
          </a:p>
          <a:p>
            <a:r>
              <a:rPr lang="fr-FR" dirty="0"/>
              <a:t>At </a:t>
            </a:r>
            <a:r>
              <a:rPr lang="fr-FR" dirty="0" err="1"/>
              <a:t>that</a:t>
            </a:r>
            <a:r>
              <a:rPr lang="fr-FR" dirty="0"/>
              <a:t> temporal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almost</a:t>
            </a:r>
            <a:r>
              <a:rPr lang="fr-FR" dirty="0"/>
              <a:t> all the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originates</a:t>
            </a:r>
            <a:r>
              <a:rPr lang="fr-FR" dirty="0"/>
              <a:t> from the surface </a:t>
            </a:r>
            <a:r>
              <a:rPr lang="fr-FR" dirty="0" err="1"/>
              <a:t>induced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. 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true</a:t>
            </a:r>
            <a:r>
              <a:rPr lang="fr-FR" dirty="0"/>
              <a:t> at a </a:t>
            </a:r>
            <a:r>
              <a:rPr lang="fr-FR" dirty="0" err="1"/>
              <a:t>smaller</a:t>
            </a:r>
            <a:r>
              <a:rPr lang="fr-FR" dirty="0"/>
              <a:t> time-</a:t>
            </a:r>
            <a:r>
              <a:rPr lang="fr-FR" dirty="0" err="1"/>
              <a:t>scale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87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25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 DC, station on the East Antarctic plateau, excellent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&amp; the total wind-speed.</a:t>
            </a:r>
          </a:p>
          <a:p>
            <a:r>
              <a:rPr lang="fr-FR" dirty="0" err="1"/>
              <a:t>Same</a:t>
            </a:r>
            <a:r>
              <a:rPr lang="fr-FR" dirty="0"/>
              <a:t> for D85,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as well.</a:t>
            </a:r>
          </a:p>
          <a:p>
            <a:r>
              <a:rPr lang="fr-FR" dirty="0"/>
              <a:t>But, the more </a:t>
            </a:r>
            <a:r>
              <a:rPr lang="fr-FR" dirty="0" err="1"/>
              <a:t>we</a:t>
            </a:r>
            <a:r>
              <a:rPr lang="fr-FR" dirty="0"/>
              <a:t> move </a:t>
            </a:r>
            <a:r>
              <a:rPr lang="fr-FR" dirty="0" err="1"/>
              <a:t>towards</a:t>
            </a:r>
            <a:r>
              <a:rPr lang="fr-FR" dirty="0"/>
              <a:t> the </a:t>
            </a:r>
            <a:r>
              <a:rPr lang="fr-FR" dirty="0" err="1"/>
              <a:t>coast</a:t>
            </a:r>
            <a:r>
              <a:rPr lang="fr-FR" dirty="0"/>
              <a:t>, the </a:t>
            </a:r>
            <a:r>
              <a:rPr lang="fr-FR" dirty="0" err="1"/>
              <a:t>smaller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and the total wind-speed.</a:t>
            </a:r>
          </a:p>
          <a:p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at </a:t>
            </a:r>
            <a:r>
              <a:rPr lang="fr-FR" dirty="0" err="1"/>
              <a:t>these</a:t>
            </a:r>
            <a:r>
              <a:rPr lang="fr-FR" dirty="0"/>
              <a:t> locations,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a lot.</a:t>
            </a:r>
          </a:p>
          <a:p>
            <a:r>
              <a:rPr lang="fr-FR" dirty="0"/>
              <a:t>But </a:t>
            </a:r>
            <a:r>
              <a:rPr lang="fr-FR" dirty="0" err="1"/>
              <a:t>then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to </a:t>
            </a:r>
            <a:r>
              <a:rPr lang="fr-FR" dirty="0" err="1"/>
              <a:t>correlate</a:t>
            </a:r>
            <a:r>
              <a:rPr lang="fr-FR" dirty="0"/>
              <a:t> with the total wind-speed.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not the case!</a:t>
            </a:r>
          </a:p>
          <a:p>
            <a:r>
              <a:rPr lang="fr-FR" dirty="0"/>
              <a:t>In the </a:t>
            </a:r>
            <a:r>
              <a:rPr lang="fr-FR" dirty="0" err="1"/>
              <a:t>litterature</a:t>
            </a:r>
            <a:r>
              <a:rPr lang="fr-FR" dirty="0"/>
              <a:t> , high wind-speed </a:t>
            </a:r>
            <a:r>
              <a:rPr lang="fr-FR" dirty="0" err="1"/>
              <a:t>events</a:t>
            </a:r>
            <a:r>
              <a:rPr lang="fr-FR" dirty="0"/>
              <a:t> in Adélie land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as </a:t>
            </a:r>
            <a:r>
              <a:rPr lang="fr-FR" dirty="0" err="1"/>
              <a:t>katabatic</a:t>
            </a:r>
            <a:r>
              <a:rPr lang="fr-FR" dirty="0"/>
              <a:t>, but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case!</a:t>
            </a:r>
          </a:p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563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 DC, station on the East Antarctic plateau, excellent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&amp; the total wind-speed.</a:t>
            </a:r>
          </a:p>
          <a:p>
            <a:r>
              <a:rPr lang="fr-FR" dirty="0" err="1"/>
              <a:t>Same</a:t>
            </a:r>
            <a:r>
              <a:rPr lang="fr-FR" dirty="0"/>
              <a:t> for D85,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as well.</a:t>
            </a:r>
          </a:p>
          <a:p>
            <a:r>
              <a:rPr lang="fr-FR" dirty="0"/>
              <a:t>But, the more </a:t>
            </a:r>
            <a:r>
              <a:rPr lang="fr-FR" dirty="0" err="1"/>
              <a:t>we</a:t>
            </a:r>
            <a:r>
              <a:rPr lang="fr-FR" dirty="0"/>
              <a:t> move </a:t>
            </a:r>
            <a:r>
              <a:rPr lang="fr-FR" dirty="0" err="1"/>
              <a:t>towards</a:t>
            </a:r>
            <a:r>
              <a:rPr lang="fr-FR" dirty="0"/>
              <a:t> the </a:t>
            </a:r>
            <a:r>
              <a:rPr lang="fr-FR" dirty="0" err="1"/>
              <a:t>coast</a:t>
            </a:r>
            <a:r>
              <a:rPr lang="fr-FR" dirty="0"/>
              <a:t>, the </a:t>
            </a:r>
            <a:r>
              <a:rPr lang="fr-FR" dirty="0" err="1"/>
              <a:t>smaller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and the total wind-speed.</a:t>
            </a:r>
          </a:p>
          <a:p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at </a:t>
            </a:r>
            <a:r>
              <a:rPr lang="fr-FR" dirty="0" err="1"/>
              <a:t>these</a:t>
            </a:r>
            <a:r>
              <a:rPr lang="fr-FR" dirty="0"/>
              <a:t> locations,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a lot.</a:t>
            </a:r>
          </a:p>
          <a:p>
            <a:r>
              <a:rPr lang="fr-FR" dirty="0"/>
              <a:t>But </a:t>
            </a:r>
            <a:r>
              <a:rPr lang="fr-FR" dirty="0" err="1"/>
              <a:t>then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to </a:t>
            </a:r>
            <a:r>
              <a:rPr lang="fr-FR" dirty="0" err="1"/>
              <a:t>correlate</a:t>
            </a:r>
            <a:r>
              <a:rPr lang="fr-FR" dirty="0"/>
              <a:t> with the total wind-speed.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not the case!</a:t>
            </a:r>
          </a:p>
          <a:p>
            <a:r>
              <a:rPr lang="fr-FR" dirty="0"/>
              <a:t>In the </a:t>
            </a:r>
            <a:r>
              <a:rPr lang="fr-FR" dirty="0" err="1"/>
              <a:t>litterature</a:t>
            </a:r>
            <a:r>
              <a:rPr lang="fr-FR" dirty="0"/>
              <a:t> , high wind-speed </a:t>
            </a:r>
            <a:r>
              <a:rPr lang="fr-FR" dirty="0" err="1"/>
              <a:t>events</a:t>
            </a:r>
            <a:r>
              <a:rPr lang="fr-FR" dirty="0"/>
              <a:t> in Adélie land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as </a:t>
            </a:r>
            <a:r>
              <a:rPr lang="fr-FR" dirty="0" err="1"/>
              <a:t>katabatic</a:t>
            </a:r>
            <a:r>
              <a:rPr lang="fr-FR" dirty="0"/>
              <a:t>, but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case!</a:t>
            </a:r>
          </a:p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727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 DC, station on the East Antarctic plateau, excellent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&amp; the total wind-speed.</a:t>
            </a:r>
          </a:p>
          <a:p>
            <a:r>
              <a:rPr lang="fr-FR" dirty="0" err="1"/>
              <a:t>Same</a:t>
            </a:r>
            <a:r>
              <a:rPr lang="fr-FR" dirty="0"/>
              <a:t> for D85,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as well.</a:t>
            </a:r>
          </a:p>
          <a:p>
            <a:r>
              <a:rPr lang="fr-FR" dirty="0"/>
              <a:t>But, the more </a:t>
            </a:r>
            <a:r>
              <a:rPr lang="fr-FR" dirty="0" err="1"/>
              <a:t>we</a:t>
            </a:r>
            <a:r>
              <a:rPr lang="fr-FR" dirty="0"/>
              <a:t> move </a:t>
            </a:r>
            <a:r>
              <a:rPr lang="fr-FR" dirty="0" err="1"/>
              <a:t>towards</a:t>
            </a:r>
            <a:r>
              <a:rPr lang="fr-FR" dirty="0"/>
              <a:t> the </a:t>
            </a:r>
            <a:r>
              <a:rPr lang="fr-FR" dirty="0" err="1"/>
              <a:t>coast</a:t>
            </a:r>
            <a:r>
              <a:rPr lang="fr-FR" dirty="0"/>
              <a:t>, the </a:t>
            </a:r>
            <a:r>
              <a:rPr lang="fr-FR" dirty="0" err="1"/>
              <a:t>smaller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large-</a:t>
            </a:r>
            <a:r>
              <a:rPr lang="fr-FR" dirty="0" err="1"/>
              <a:t>scale</a:t>
            </a:r>
            <a:r>
              <a:rPr lang="fr-FR" dirty="0"/>
              <a:t> and the total wind-speed.</a:t>
            </a:r>
          </a:p>
          <a:p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at </a:t>
            </a:r>
            <a:r>
              <a:rPr lang="fr-FR" dirty="0" err="1"/>
              <a:t>these</a:t>
            </a:r>
            <a:r>
              <a:rPr lang="fr-FR" dirty="0"/>
              <a:t> locations,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a lot.</a:t>
            </a:r>
          </a:p>
          <a:p>
            <a:r>
              <a:rPr lang="fr-FR" dirty="0"/>
              <a:t>But </a:t>
            </a:r>
            <a:r>
              <a:rPr lang="fr-FR" dirty="0" err="1"/>
              <a:t>then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to </a:t>
            </a:r>
            <a:r>
              <a:rPr lang="fr-FR" dirty="0" err="1"/>
              <a:t>correlate</a:t>
            </a:r>
            <a:r>
              <a:rPr lang="fr-FR" dirty="0"/>
              <a:t> with the total wind-speed.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not the case!</a:t>
            </a:r>
          </a:p>
          <a:p>
            <a:r>
              <a:rPr lang="fr-FR" dirty="0"/>
              <a:t>In the </a:t>
            </a:r>
            <a:r>
              <a:rPr lang="fr-FR" dirty="0" err="1"/>
              <a:t>litterature</a:t>
            </a:r>
            <a:r>
              <a:rPr lang="fr-FR" dirty="0"/>
              <a:t> , high wind-speed </a:t>
            </a:r>
            <a:r>
              <a:rPr lang="fr-FR" dirty="0" err="1"/>
              <a:t>events</a:t>
            </a:r>
            <a:r>
              <a:rPr lang="fr-FR" dirty="0"/>
              <a:t> in Adélie land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as </a:t>
            </a:r>
            <a:r>
              <a:rPr lang="fr-FR" dirty="0" err="1"/>
              <a:t>katabatic</a:t>
            </a:r>
            <a:r>
              <a:rPr lang="fr-FR" dirty="0"/>
              <a:t>, but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doesn’t</a:t>
            </a:r>
            <a:r>
              <a:rPr lang="fr-FR" dirty="0"/>
              <a:t> </a:t>
            </a:r>
            <a:r>
              <a:rPr lang="fr-FR" dirty="0" err="1"/>
              <a:t>seem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case!</a:t>
            </a:r>
          </a:p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72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Yes,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. At other locations with high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good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</a:t>
            </a:r>
            <a:r>
              <a:rPr lang="fr-FR" dirty="0" err="1"/>
              <a:t>whenever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LSC &amp; total wind-speed </a:t>
            </a:r>
            <a:r>
              <a:rPr lang="fr-FR" dirty="0" err="1"/>
              <a:t>decreases</a:t>
            </a:r>
            <a:r>
              <a:rPr lang="fr-FR" dirty="0"/>
              <a:t>, the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active, </a:t>
            </a:r>
            <a:r>
              <a:rPr lang="fr-FR" dirty="0" err="1"/>
              <a:t>becomes</a:t>
            </a:r>
            <a:r>
              <a:rPr lang="fr-FR" dirty="0"/>
              <a:t> the dominant driver. </a:t>
            </a:r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</a:t>
            </a:r>
            <a:r>
              <a:rPr lang="fr-FR" dirty="0" err="1"/>
              <a:t>our</a:t>
            </a:r>
            <a:r>
              <a:rPr lang="fr-FR" dirty="0"/>
              <a:t> transect, </a:t>
            </a:r>
            <a:r>
              <a:rPr lang="fr-FR" dirty="0" err="1"/>
              <a:t>it’s</a:t>
            </a:r>
            <a:r>
              <a:rPr lang="fr-FR" dirty="0"/>
              <a:t> not the case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mean</a:t>
            </a:r>
            <a:r>
              <a:rPr lang="fr-FR" dirty="0"/>
              <a:t> angle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LSC </a:t>
            </a:r>
            <a:r>
              <a:rPr lang="fr-FR" dirty="0" err="1"/>
              <a:t>acceleration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constant </a:t>
            </a:r>
            <a:r>
              <a:rPr lang="fr-FR" dirty="0" err="1"/>
              <a:t>downslope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LSC </a:t>
            </a:r>
            <a:r>
              <a:rPr lang="fr-FR" dirty="0" err="1"/>
              <a:t>is</a:t>
            </a:r>
            <a:r>
              <a:rPr lang="fr-FR" dirty="0"/>
              <a:t> more variable but tends to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 with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topography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the pressure gradient.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between</a:t>
            </a:r>
            <a:r>
              <a:rPr lang="fr-FR" dirty="0"/>
              <a:t> D47 and Dumont d’Urville, the large-</a:t>
            </a:r>
            <a:r>
              <a:rPr lang="fr-FR" dirty="0" err="1"/>
              <a:t>scale</a:t>
            </a:r>
            <a:r>
              <a:rPr lang="fr-FR" dirty="0"/>
              <a:t> tends to oppose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leads to a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and total wind-speed at </a:t>
            </a:r>
            <a:r>
              <a:rPr lang="fr-FR" dirty="0" err="1"/>
              <a:t>that</a:t>
            </a:r>
            <a:r>
              <a:rPr lang="fr-FR" dirty="0"/>
              <a:t> time </a:t>
            </a:r>
            <a:r>
              <a:rPr lang="fr-FR" dirty="0" err="1"/>
              <a:t>scale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in </a:t>
            </a:r>
            <a:r>
              <a:rPr lang="fr-FR" dirty="0" err="1"/>
              <a:t>this</a:t>
            </a:r>
            <a:r>
              <a:rPr lang="fr-FR" dirty="0"/>
              <a:t> zone, </a:t>
            </a:r>
            <a:r>
              <a:rPr lang="fr-FR" dirty="0" err="1"/>
              <a:t>we</a:t>
            </a:r>
            <a:r>
              <a:rPr lang="fr-FR" dirty="0"/>
              <a:t> have 2 </a:t>
            </a:r>
            <a:r>
              <a:rPr lang="fr-FR" dirty="0" err="1"/>
              <a:t>independant</a:t>
            </a:r>
            <a:r>
              <a:rPr lang="fr-FR" dirty="0"/>
              <a:t> drivers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competing</a:t>
            </a:r>
            <a:r>
              <a:rPr lang="fr-FR" dirty="0"/>
              <a:t>, and none of them </a:t>
            </a:r>
            <a:r>
              <a:rPr lang="fr-FR" dirty="0" err="1"/>
              <a:t>dominate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As an </a:t>
            </a:r>
            <a:r>
              <a:rPr lang="fr-FR" dirty="0" err="1"/>
              <a:t>example</a:t>
            </a:r>
            <a:r>
              <a:rPr lang="fr-FR" dirty="0"/>
              <a:t>,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 few high wind-speed </a:t>
            </a:r>
            <a:r>
              <a:rPr lang="fr-FR" dirty="0" err="1"/>
              <a:t>events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18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Yes,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. At other locations with high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good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</a:t>
            </a:r>
            <a:r>
              <a:rPr lang="fr-FR" dirty="0" err="1"/>
              <a:t>whenever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LSC &amp; total wind-speed </a:t>
            </a:r>
            <a:r>
              <a:rPr lang="fr-FR" dirty="0" err="1"/>
              <a:t>decreases</a:t>
            </a:r>
            <a:r>
              <a:rPr lang="fr-FR" dirty="0"/>
              <a:t>, the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active, </a:t>
            </a:r>
            <a:r>
              <a:rPr lang="fr-FR" dirty="0" err="1"/>
              <a:t>becomes</a:t>
            </a:r>
            <a:r>
              <a:rPr lang="fr-FR" dirty="0"/>
              <a:t> the dominant driver. </a:t>
            </a:r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</a:t>
            </a:r>
            <a:r>
              <a:rPr lang="fr-FR" dirty="0" err="1"/>
              <a:t>our</a:t>
            </a:r>
            <a:r>
              <a:rPr lang="fr-FR" dirty="0"/>
              <a:t> transect, </a:t>
            </a:r>
            <a:r>
              <a:rPr lang="fr-FR" dirty="0" err="1"/>
              <a:t>it’s</a:t>
            </a:r>
            <a:r>
              <a:rPr lang="fr-FR" dirty="0"/>
              <a:t> not the case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mean</a:t>
            </a:r>
            <a:r>
              <a:rPr lang="fr-FR" dirty="0"/>
              <a:t> angle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LSC </a:t>
            </a:r>
            <a:r>
              <a:rPr lang="fr-FR" dirty="0" err="1"/>
              <a:t>acceleration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constant </a:t>
            </a:r>
            <a:r>
              <a:rPr lang="fr-FR" dirty="0" err="1"/>
              <a:t>downslope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LSC </a:t>
            </a:r>
            <a:r>
              <a:rPr lang="fr-FR" dirty="0" err="1"/>
              <a:t>is</a:t>
            </a:r>
            <a:r>
              <a:rPr lang="fr-FR" dirty="0"/>
              <a:t> more variable but tends to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 with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topography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the pressure gradient.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between</a:t>
            </a:r>
            <a:r>
              <a:rPr lang="fr-FR" dirty="0"/>
              <a:t> D47 and Dumont d’Urville, the large-</a:t>
            </a:r>
            <a:r>
              <a:rPr lang="fr-FR" dirty="0" err="1"/>
              <a:t>scale</a:t>
            </a:r>
            <a:r>
              <a:rPr lang="fr-FR" dirty="0"/>
              <a:t> tends to oppose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leads to a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and total wind-speed at </a:t>
            </a:r>
            <a:r>
              <a:rPr lang="fr-FR" dirty="0" err="1"/>
              <a:t>that</a:t>
            </a:r>
            <a:r>
              <a:rPr lang="fr-FR" dirty="0"/>
              <a:t> time </a:t>
            </a:r>
            <a:r>
              <a:rPr lang="fr-FR" dirty="0" err="1"/>
              <a:t>scale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in </a:t>
            </a:r>
            <a:r>
              <a:rPr lang="fr-FR" dirty="0" err="1"/>
              <a:t>this</a:t>
            </a:r>
            <a:r>
              <a:rPr lang="fr-FR" dirty="0"/>
              <a:t> zone, </a:t>
            </a:r>
            <a:r>
              <a:rPr lang="fr-FR" dirty="0" err="1"/>
              <a:t>we</a:t>
            </a:r>
            <a:r>
              <a:rPr lang="fr-FR" dirty="0"/>
              <a:t> have 2 </a:t>
            </a:r>
            <a:r>
              <a:rPr lang="fr-FR" dirty="0" err="1"/>
              <a:t>independant</a:t>
            </a:r>
            <a:r>
              <a:rPr lang="fr-FR" dirty="0"/>
              <a:t> drivers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competing</a:t>
            </a:r>
            <a:r>
              <a:rPr lang="fr-FR" dirty="0"/>
              <a:t>, and none of them </a:t>
            </a:r>
            <a:r>
              <a:rPr lang="fr-FR" dirty="0" err="1"/>
              <a:t>dominate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As an </a:t>
            </a:r>
            <a:r>
              <a:rPr lang="fr-FR" dirty="0" err="1"/>
              <a:t>example</a:t>
            </a:r>
            <a:r>
              <a:rPr lang="fr-FR" dirty="0"/>
              <a:t>,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 few high wind-speed </a:t>
            </a:r>
            <a:r>
              <a:rPr lang="fr-FR" dirty="0" err="1"/>
              <a:t>events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8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Yes,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. At other locations with high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good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</a:t>
            </a:r>
            <a:r>
              <a:rPr lang="fr-FR" dirty="0" err="1"/>
              <a:t>whenever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LSC &amp; total wind-speed </a:t>
            </a:r>
            <a:r>
              <a:rPr lang="fr-FR" dirty="0" err="1"/>
              <a:t>decreases</a:t>
            </a:r>
            <a:r>
              <a:rPr lang="fr-FR" dirty="0"/>
              <a:t>, the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active, </a:t>
            </a:r>
            <a:r>
              <a:rPr lang="fr-FR" dirty="0" err="1"/>
              <a:t>becomes</a:t>
            </a:r>
            <a:r>
              <a:rPr lang="fr-FR" dirty="0"/>
              <a:t> the dominant driver. </a:t>
            </a:r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</a:t>
            </a:r>
            <a:r>
              <a:rPr lang="fr-FR" dirty="0" err="1"/>
              <a:t>our</a:t>
            </a:r>
            <a:r>
              <a:rPr lang="fr-FR" dirty="0"/>
              <a:t> transect, </a:t>
            </a:r>
            <a:r>
              <a:rPr lang="fr-FR" dirty="0" err="1"/>
              <a:t>it’s</a:t>
            </a:r>
            <a:r>
              <a:rPr lang="fr-FR" dirty="0"/>
              <a:t> not the case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mean</a:t>
            </a:r>
            <a:r>
              <a:rPr lang="fr-FR" dirty="0"/>
              <a:t> angle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LSC </a:t>
            </a:r>
            <a:r>
              <a:rPr lang="fr-FR" dirty="0" err="1"/>
              <a:t>acceleration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constant </a:t>
            </a:r>
            <a:r>
              <a:rPr lang="fr-FR" dirty="0" err="1"/>
              <a:t>downslope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LSC </a:t>
            </a:r>
            <a:r>
              <a:rPr lang="fr-FR" dirty="0" err="1"/>
              <a:t>is</a:t>
            </a:r>
            <a:r>
              <a:rPr lang="fr-FR" dirty="0"/>
              <a:t> more variable but tends to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 with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topography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the pressure gradient.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between</a:t>
            </a:r>
            <a:r>
              <a:rPr lang="fr-FR" dirty="0"/>
              <a:t> D47 and Dumont d’Urville, the large-</a:t>
            </a:r>
            <a:r>
              <a:rPr lang="fr-FR" dirty="0" err="1"/>
              <a:t>scale</a:t>
            </a:r>
            <a:r>
              <a:rPr lang="fr-FR" dirty="0"/>
              <a:t> tends to oppose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leads to a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and total wind-speed at </a:t>
            </a:r>
            <a:r>
              <a:rPr lang="fr-FR" dirty="0" err="1"/>
              <a:t>that</a:t>
            </a:r>
            <a:r>
              <a:rPr lang="fr-FR" dirty="0"/>
              <a:t> time </a:t>
            </a:r>
            <a:r>
              <a:rPr lang="fr-FR" dirty="0" err="1"/>
              <a:t>scale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in </a:t>
            </a:r>
            <a:r>
              <a:rPr lang="fr-FR" dirty="0" err="1"/>
              <a:t>this</a:t>
            </a:r>
            <a:r>
              <a:rPr lang="fr-FR" dirty="0"/>
              <a:t> zone, </a:t>
            </a:r>
            <a:r>
              <a:rPr lang="fr-FR" dirty="0" err="1"/>
              <a:t>we</a:t>
            </a:r>
            <a:r>
              <a:rPr lang="fr-FR" dirty="0"/>
              <a:t> have 2 </a:t>
            </a:r>
            <a:r>
              <a:rPr lang="fr-FR" dirty="0" err="1"/>
              <a:t>independant</a:t>
            </a:r>
            <a:r>
              <a:rPr lang="fr-FR" dirty="0"/>
              <a:t> drivers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competing</a:t>
            </a:r>
            <a:r>
              <a:rPr lang="fr-FR" dirty="0"/>
              <a:t>, and none of them </a:t>
            </a:r>
            <a:r>
              <a:rPr lang="fr-FR" dirty="0" err="1"/>
              <a:t>dominate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As an </a:t>
            </a:r>
            <a:r>
              <a:rPr lang="fr-FR" dirty="0" err="1"/>
              <a:t>example</a:t>
            </a:r>
            <a:r>
              <a:rPr lang="fr-FR" dirty="0"/>
              <a:t>,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 few high wind-speed </a:t>
            </a:r>
            <a:r>
              <a:rPr lang="fr-FR" dirty="0" err="1"/>
              <a:t>events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1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Strongest</a:t>
            </a:r>
            <a:r>
              <a:rPr lang="fr-FR" dirty="0"/>
              <a:t> winds</a:t>
            </a:r>
          </a:p>
          <a:p>
            <a:r>
              <a:rPr lang="fr-FR" dirty="0" err="1"/>
              <a:t>Originate</a:t>
            </a:r>
            <a:r>
              <a:rPr lang="fr-FR" dirty="0"/>
              <a:t> from large-</a:t>
            </a:r>
            <a:r>
              <a:rPr lang="fr-FR" dirty="0" err="1"/>
              <a:t>scale</a:t>
            </a:r>
            <a:r>
              <a:rPr lang="fr-FR" dirty="0"/>
              <a:t> pressure gradients</a:t>
            </a:r>
          </a:p>
          <a:p>
            <a:r>
              <a:rPr lang="fr-FR" dirty="0"/>
              <a:t>But also from pressure gradients </a:t>
            </a:r>
            <a:r>
              <a:rPr lang="fr-FR" dirty="0" err="1"/>
              <a:t>associated</a:t>
            </a:r>
            <a:r>
              <a:rPr lang="fr-FR" dirty="0"/>
              <a:t> with surface </a:t>
            </a:r>
            <a:r>
              <a:rPr lang="fr-FR" dirty="0" err="1"/>
              <a:t>processes</a:t>
            </a:r>
            <a:endParaRPr lang="fr-FR" dirty="0"/>
          </a:p>
          <a:p>
            <a:r>
              <a:rPr lang="fr-FR" dirty="0"/>
              <a:t>The spatial patterns are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to, amongst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Michiel</a:t>
            </a:r>
            <a:r>
              <a:rPr lang="fr-FR" dirty="0"/>
              <a:t> </a:t>
            </a:r>
            <a:r>
              <a:rPr lang="fr-FR" dirty="0" err="1"/>
              <a:t>VdB</a:t>
            </a: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understood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temporal </a:t>
            </a:r>
            <a:r>
              <a:rPr lang="fr-FR" dirty="0" err="1"/>
              <a:t>variability</a:t>
            </a:r>
            <a:endParaRPr lang="fr-FR" dirty="0"/>
          </a:p>
          <a:p>
            <a:r>
              <a:rPr lang="fr-FR" dirty="0"/>
              <a:t>Would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to know what </a:t>
            </a:r>
            <a:r>
              <a:rPr lang="fr-FR" dirty="0" err="1"/>
              <a:t>happens</a:t>
            </a:r>
            <a:r>
              <a:rPr lang="fr-FR" dirty="0"/>
              <a:t> at a </a:t>
            </a:r>
            <a:r>
              <a:rPr lang="fr-FR" dirty="0" err="1"/>
              <a:t>subseasonal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, what drives the high wind-speed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sometimes</a:t>
            </a:r>
            <a:r>
              <a:rPr lang="fr-FR" dirty="0"/>
              <a:t> last for a few </a:t>
            </a:r>
            <a:r>
              <a:rPr lang="fr-FR" dirty="0" err="1"/>
              <a:t>hours</a:t>
            </a:r>
            <a:r>
              <a:rPr lang="fr-FR" dirty="0"/>
              <a:t> only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067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Yes, </a:t>
            </a:r>
            <a:r>
              <a:rPr lang="fr-FR" dirty="0" err="1"/>
              <a:t>our</a:t>
            </a:r>
            <a:r>
              <a:rPr lang="fr-FR" dirty="0"/>
              <a:t> transect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special</a:t>
            </a:r>
            <a:r>
              <a:rPr lang="fr-FR" dirty="0"/>
              <a:t>. At other locations with high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accelerations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good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</a:t>
            </a:r>
            <a:r>
              <a:rPr lang="fr-FR" dirty="0" err="1"/>
              <a:t>whenever</a:t>
            </a:r>
            <a:r>
              <a:rPr lang="fr-FR" dirty="0"/>
              <a:t> the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LSC &amp; total wind-speed </a:t>
            </a:r>
            <a:r>
              <a:rPr lang="fr-FR" dirty="0" err="1"/>
              <a:t>decreases</a:t>
            </a:r>
            <a:r>
              <a:rPr lang="fr-FR" dirty="0"/>
              <a:t>, the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active, </a:t>
            </a:r>
            <a:r>
              <a:rPr lang="fr-FR" dirty="0" err="1"/>
              <a:t>becomes</a:t>
            </a:r>
            <a:r>
              <a:rPr lang="fr-FR" dirty="0"/>
              <a:t> the dominant driver. </a:t>
            </a:r>
            <a:r>
              <a:rPr lang="fr-FR" dirty="0" err="1"/>
              <a:t>That’s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expecting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</a:t>
            </a:r>
            <a:r>
              <a:rPr lang="fr-FR" dirty="0" err="1"/>
              <a:t>our</a:t>
            </a:r>
            <a:r>
              <a:rPr lang="fr-FR" dirty="0"/>
              <a:t> transect, </a:t>
            </a:r>
            <a:r>
              <a:rPr lang="fr-FR" dirty="0" err="1"/>
              <a:t>it’s</a:t>
            </a:r>
            <a:r>
              <a:rPr lang="fr-FR" dirty="0"/>
              <a:t> not the case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mean</a:t>
            </a:r>
            <a:r>
              <a:rPr lang="fr-FR" dirty="0"/>
              <a:t> angle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katabatic</a:t>
            </a:r>
            <a:r>
              <a:rPr lang="fr-FR" dirty="0"/>
              <a:t> and LSC </a:t>
            </a:r>
            <a:r>
              <a:rPr lang="fr-FR" dirty="0" err="1"/>
              <a:t>acceleration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constant </a:t>
            </a:r>
            <a:r>
              <a:rPr lang="fr-FR" dirty="0" err="1"/>
              <a:t>downslope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The direction of the LSC </a:t>
            </a:r>
            <a:r>
              <a:rPr lang="fr-FR" dirty="0" err="1"/>
              <a:t>is</a:t>
            </a:r>
            <a:r>
              <a:rPr lang="fr-FR" dirty="0"/>
              <a:t> more variable but tends to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 with the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topography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the pressure gradient.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between</a:t>
            </a:r>
            <a:r>
              <a:rPr lang="fr-FR" dirty="0"/>
              <a:t> D47 and Dumont d’Urville, the large-</a:t>
            </a:r>
            <a:r>
              <a:rPr lang="fr-FR" dirty="0" err="1"/>
              <a:t>scale</a:t>
            </a:r>
            <a:r>
              <a:rPr lang="fr-FR" dirty="0"/>
              <a:t> tends to oppose the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leads to a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katabatic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and total wind-speed at </a:t>
            </a:r>
            <a:r>
              <a:rPr lang="fr-FR" dirty="0" err="1"/>
              <a:t>that</a:t>
            </a:r>
            <a:r>
              <a:rPr lang="fr-FR" dirty="0"/>
              <a:t> time </a:t>
            </a:r>
            <a:r>
              <a:rPr lang="fr-FR" dirty="0" err="1"/>
              <a:t>scale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 in </a:t>
            </a:r>
            <a:r>
              <a:rPr lang="fr-FR" dirty="0" err="1"/>
              <a:t>this</a:t>
            </a:r>
            <a:r>
              <a:rPr lang="fr-FR" dirty="0"/>
              <a:t> zone, </a:t>
            </a:r>
            <a:r>
              <a:rPr lang="fr-FR" dirty="0" err="1"/>
              <a:t>we</a:t>
            </a:r>
            <a:r>
              <a:rPr lang="fr-FR" dirty="0"/>
              <a:t> have 2 </a:t>
            </a:r>
            <a:r>
              <a:rPr lang="fr-FR" dirty="0" err="1"/>
              <a:t>independant</a:t>
            </a:r>
            <a:r>
              <a:rPr lang="fr-FR" dirty="0"/>
              <a:t> drivers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competing</a:t>
            </a:r>
            <a:r>
              <a:rPr lang="fr-FR" dirty="0"/>
              <a:t>, and none of them </a:t>
            </a:r>
            <a:r>
              <a:rPr lang="fr-FR" dirty="0" err="1"/>
              <a:t>dominate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As an </a:t>
            </a:r>
            <a:r>
              <a:rPr lang="fr-FR" dirty="0" err="1"/>
              <a:t>example</a:t>
            </a:r>
            <a:r>
              <a:rPr lang="fr-FR" dirty="0"/>
              <a:t>,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 few high wind-speed </a:t>
            </a:r>
            <a:r>
              <a:rPr lang="fr-FR" dirty="0" err="1"/>
              <a:t>events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4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We’ve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in the </a:t>
            </a:r>
            <a:r>
              <a:rPr lang="fr-FR" dirty="0" err="1"/>
              <a:t>previous</a:t>
            </a:r>
            <a:r>
              <a:rPr lang="fr-FR" dirty="0"/>
              <a:t> slide </a:t>
            </a:r>
            <a:r>
              <a:rPr lang="fr-FR" dirty="0" err="1"/>
              <a:t>that</a:t>
            </a:r>
            <a:r>
              <a:rPr lang="fr-FR" dirty="0"/>
              <a:t>, at D47, </a:t>
            </a:r>
            <a:r>
              <a:rPr lang="fr-FR" dirty="0" err="1"/>
              <a:t>there</a:t>
            </a:r>
            <a:r>
              <a:rPr lang="fr-FR" dirty="0"/>
              <a:t> are two </a:t>
            </a:r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. As none of them </a:t>
            </a:r>
            <a:r>
              <a:rPr lang="fr-FR" dirty="0" err="1"/>
              <a:t>dominate</a:t>
            </a:r>
            <a:r>
              <a:rPr lang="fr-FR" dirty="0"/>
              <a:t> at a 3-hourly time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are surface-</a:t>
            </a:r>
            <a:r>
              <a:rPr lang="fr-FR" dirty="0" err="1"/>
              <a:t>driven</a:t>
            </a:r>
            <a:r>
              <a:rPr lang="fr-FR" dirty="0"/>
              <a:t>, and </a:t>
            </a:r>
            <a:r>
              <a:rPr lang="fr-FR" dirty="0" err="1"/>
              <a:t>others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observe </a:t>
            </a:r>
            <a:r>
              <a:rPr lang="fr-FR" dirty="0" err="1"/>
              <a:t>here</a:t>
            </a:r>
            <a:r>
              <a:rPr lang="fr-FR" dirty="0"/>
              <a:t>. I’ve </a:t>
            </a:r>
            <a:r>
              <a:rPr lang="fr-FR" dirty="0" err="1"/>
              <a:t>selected</a:t>
            </a:r>
            <a:r>
              <a:rPr lang="fr-FR" dirty="0"/>
              <a:t> high wind-speed </a:t>
            </a:r>
            <a:r>
              <a:rPr lang="fr-FR" dirty="0" err="1"/>
              <a:t>events</a:t>
            </a:r>
            <a:r>
              <a:rPr lang="fr-FR" dirty="0"/>
              <a:t>, </a:t>
            </a:r>
            <a:r>
              <a:rPr lang="fr-FR" dirty="0" err="1"/>
              <a:t>plotted</a:t>
            </a:r>
            <a:r>
              <a:rPr lang="fr-FR" dirty="0"/>
              <a:t> the time </a:t>
            </a:r>
            <a:r>
              <a:rPr lang="fr-FR" dirty="0" err="1"/>
              <a:t>series</a:t>
            </a:r>
            <a:r>
              <a:rPr lang="fr-FR" dirty="0"/>
              <a:t> and </a:t>
            </a:r>
            <a:r>
              <a:rPr lang="fr-FR" dirty="0" err="1"/>
              <a:t>tried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main driver.</a:t>
            </a:r>
          </a:p>
          <a:p>
            <a:r>
              <a:rPr lang="fr-FR" dirty="0"/>
              <a:t>The total wind-speed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plotted</a:t>
            </a:r>
            <a:r>
              <a:rPr lang="fr-FR" dirty="0"/>
              <a:t> in black, the surface </a:t>
            </a:r>
            <a:r>
              <a:rPr lang="fr-FR" dirty="0" err="1"/>
              <a:t>induced</a:t>
            </a:r>
            <a:r>
              <a:rPr lang="fr-FR" dirty="0"/>
              <a:t> wind-speed in </a:t>
            </a:r>
            <a:r>
              <a:rPr lang="fr-FR" dirty="0" err="1"/>
              <a:t>blue</a:t>
            </a:r>
            <a:r>
              <a:rPr lang="fr-FR" dirty="0"/>
              <a:t> and the large-</a:t>
            </a:r>
            <a:r>
              <a:rPr lang="fr-FR" dirty="0" err="1"/>
              <a:t>scale</a:t>
            </a:r>
            <a:r>
              <a:rPr lang="fr-FR" dirty="0"/>
              <a:t> forcing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68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We’ve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in the </a:t>
            </a:r>
            <a:r>
              <a:rPr lang="fr-FR" dirty="0" err="1"/>
              <a:t>previous</a:t>
            </a:r>
            <a:r>
              <a:rPr lang="fr-FR" dirty="0"/>
              <a:t> slide </a:t>
            </a:r>
            <a:r>
              <a:rPr lang="fr-FR" dirty="0" err="1"/>
              <a:t>that</a:t>
            </a:r>
            <a:r>
              <a:rPr lang="fr-FR" dirty="0"/>
              <a:t>, at D47, </a:t>
            </a:r>
            <a:r>
              <a:rPr lang="fr-FR" dirty="0" err="1"/>
              <a:t>there</a:t>
            </a:r>
            <a:r>
              <a:rPr lang="fr-FR" dirty="0"/>
              <a:t> are two </a:t>
            </a:r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. As none of them </a:t>
            </a:r>
            <a:r>
              <a:rPr lang="fr-FR" dirty="0" err="1"/>
              <a:t>dominate</a:t>
            </a:r>
            <a:r>
              <a:rPr lang="fr-FR" dirty="0"/>
              <a:t> at a 3-hourly time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are surface-</a:t>
            </a:r>
            <a:r>
              <a:rPr lang="fr-FR" dirty="0" err="1"/>
              <a:t>driven</a:t>
            </a:r>
            <a:r>
              <a:rPr lang="fr-FR" dirty="0"/>
              <a:t>, and </a:t>
            </a:r>
            <a:r>
              <a:rPr lang="fr-FR" dirty="0" err="1"/>
              <a:t>others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observe </a:t>
            </a:r>
            <a:r>
              <a:rPr lang="fr-FR" dirty="0" err="1"/>
              <a:t>here</a:t>
            </a:r>
            <a:r>
              <a:rPr lang="fr-FR" dirty="0"/>
              <a:t>. I’ve </a:t>
            </a:r>
            <a:r>
              <a:rPr lang="fr-FR" dirty="0" err="1"/>
              <a:t>selected</a:t>
            </a:r>
            <a:r>
              <a:rPr lang="fr-FR" dirty="0"/>
              <a:t> high wind-speed </a:t>
            </a:r>
            <a:r>
              <a:rPr lang="fr-FR" dirty="0" err="1"/>
              <a:t>events</a:t>
            </a:r>
            <a:r>
              <a:rPr lang="fr-FR" dirty="0"/>
              <a:t>, </a:t>
            </a:r>
            <a:r>
              <a:rPr lang="fr-FR" dirty="0" err="1"/>
              <a:t>plotted</a:t>
            </a:r>
            <a:r>
              <a:rPr lang="fr-FR" dirty="0"/>
              <a:t> the time </a:t>
            </a:r>
            <a:r>
              <a:rPr lang="fr-FR" dirty="0" err="1"/>
              <a:t>series</a:t>
            </a:r>
            <a:r>
              <a:rPr lang="fr-FR" dirty="0"/>
              <a:t> and </a:t>
            </a:r>
            <a:r>
              <a:rPr lang="fr-FR" dirty="0" err="1"/>
              <a:t>tried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main driver.</a:t>
            </a:r>
          </a:p>
          <a:p>
            <a:r>
              <a:rPr lang="fr-FR" dirty="0"/>
              <a:t>The total wind-speed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plotted</a:t>
            </a:r>
            <a:r>
              <a:rPr lang="fr-FR" dirty="0"/>
              <a:t> in black, the surface </a:t>
            </a:r>
            <a:r>
              <a:rPr lang="fr-FR" dirty="0" err="1"/>
              <a:t>induced</a:t>
            </a:r>
            <a:r>
              <a:rPr lang="fr-FR" dirty="0"/>
              <a:t> wind-speed in </a:t>
            </a:r>
            <a:r>
              <a:rPr lang="fr-FR" dirty="0" err="1"/>
              <a:t>blue</a:t>
            </a:r>
            <a:r>
              <a:rPr lang="fr-FR" dirty="0"/>
              <a:t> and the large-</a:t>
            </a:r>
            <a:r>
              <a:rPr lang="fr-FR" dirty="0" err="1"/>
              <a:t>scale</a:t>
            </a:r>
            <a:r>
              <a:rPr lang="fr-FR" dirty="0"/>
              <a:t> forcing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11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We’ve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in the </a:t>
            </a:r>
            <a:r>
              <a:rPr lang="fr-FR" dirty="0" err="1"/>
              <a:t>previous</a:t>
            </a:r>
            <a:r>
              <a:rPr lang="fr-FR" dirty="0"/>
              <a:t> slide </a:t>
            </a:r>
            <a:r>
              <a:rPr lang="fr-FR" dirty="0" err="1"/>
              <a:t>that</a:t>
            </a:r>
            <a:r>
              <a:rPr lang="fr-FR" dirty="0"/>
              <a:t>, at D47, </a:t>
            </a:r>
            <a:r>
              <a:rPr lang="fr-FR" dirty="0" err="1"/>
              <a:t>there</a:t>
            </a:r>
            <a:r>
              <a:rPr lang="fr-FR" dirty="0"/>
              <a:t> are two </a:t>
            </a:r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. As none of them </a:t>
            </a:r>
            <a:r>
              <a:rPr lang="fr-FR" dirty="0" err="1"/>
              <a:t>dominate</a:t>
            </a:r>
            <a:r>
              <a:rPr lang="fr-FR" dirty="0"/>
              <a:t> at a 3-hourly time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are surface-</a:t>
            </a:r>
            <a:r>
              <a:rPr lang="fr-FR" dirty="0" err="1"/>
              <a:t>driven</a:t>
            </a:r>
            <a:r>
              <a:rPr lang="fr-FR" dirty="0"/>
              <a:t>, and </a:t>
            </a:r>
            <a:r>
              <a:rPr lang="fr-FR" dirty="0" err="1"/>
              <a:t>others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observe </a:t>
            </a:r>
            <a:r>
              <a:rPr lang="fr-FR" dirty="0" err="1"/>
              <a:t>here</a:t>
            </a:r>
            <a:r>
              <a:rPr lang="fr-FR" dirty="0"/>
              <a:t>. I’ve </a:t>
            </a:r>
            <a:r>
              <a:rPr lang="fr-FR" dirty="0" err="1"/>
              <a:t>selected</a:t>
            </a:r>
            <a:r>
              <a:rPr lang="fr-FR" dirty="0"/>
              <a:t> high wind-speed </a:t>
            </a:r>
            <a:r>
              <a:rPr lang="fr-FR" dirty="0" err="1"/>
              <a:t>events</a:t>
            </a:r>
            <a:r>
              <a:rPr lang="fr-FR" dirty="0"/>
              <a:t>, </a:t>
            </a:r>
            <a:r>
              <a:rPr lang="fr-FR" dirty="0" err="1"/>
              <a:t>plotted</a:t>
            </a:r>
            <a:r>
              <a:rPr lang="fr-FR" dirty="0"/>
              <a:t> the time </a:t>
            </a:r>
            <a:r>
              <a:rPr lang="fr-FR" dirty="0" err="1"/>
              <a:t>series</a:t>
            </a:r>
            <a:r>
              <a:rPr lang="fr-FR" dirty="0"/>
              <a:t> and </a:t>
            </a:r>
            <a:r>
              <a:rPr lang="fr-FR" dirty="0" err="1"/>
              <a:t>tried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main driver.</a:t>
            </a:r>
          </a:p>
          <a:p>
            <a:r>
              <a:rPr lang="fr-FR" dirty="0"/>
              <a:t>The total wind-speed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plotted</a:t>
            </a:r>
            <a:r>
              <a:rPr lang="fr-FR" dirty="0"/>
              <a:t> in black, the surface </a:t>
            </a:r>
            <a:r>
              <a:rPr lang="fr-FR" dirty="0" err="1"/>
              <a:t>induced</a:t>
            </a:r>
            <a:r>
              <a:rPr lang="fr-FR" dirty="0"/>
              <a:t> wind-speed in </a:t>
            </a:r>
            <a:r>
              <a:rPr lang="fr-FR" dirty="0" err="1"/>
              <a:t>blue</a:t>
            </a:r>
            <a:r>
              <a:rPr lang="fr-FR" dirty="0"/>
              <a:t> and the large-</a:t>
            </a:r>
            <a:r>
              <a:rPr lang="fr-FR" dirty="0" err="1"/>
              <a:t>scale</a:t>
            </a:r>
            <a:r>
              <a:rPr lang="fr-FR" dirty="0"/>
              <a:t> forcing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040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We’ve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in the </a:t>
            </a:r>
            <a:r>
              <a:rPr lang="fr-FR" dirty="0" err="1"/>
              <a:t>previous</a:t>
            </a:r>
            <a:r>
              <a:rPr lang="fr-FR" dirty="0"/>
              <a:t> slide </a:t>
            </a:r>
            <a:r>
              <a:rPr lang="fr-FR" dirty="0" err="1"/>
              <a:t>that</a:t>
            </a:r>
            <a:r>
              <a:rPr lang="fr-FR" dirty="0"/>
              <a:t>, at D47, </a:t>
            </a:r>
            <a:r>
              <a:rPr lang="fr-FR" dirty="0" err="1"/>
              <a:t>there</a:t>
            </a:r>
            <a:r>
              <a:rPr lang="fr-FR" dirty="0"/>
              <a:t> are two </a:t>
            </a:r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. As none of them </a:t>
            </a:r>
            <a:r>
              <a:rPr lang="fr-FR" dirty="0" err="1"/>
              <a:t>dominate</a:t>
            </a:r>
            <a:r>
              <a:rPr lang="fr-FR" dirty="0"/>
              <a:t> at a 3-hourly time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are surface-</a:t>
            </a:r>
            <a:r>
              <a:rPr lang="fr-FR" dirty="0" err="1"/>
              <a:t>driven</a:t>
            </a:r>
            <a:r>
              <a:rPr lang="fr-FR" dirty="0"/>
              <a:t>, and </a:t>
            </a:r>
            <a:r>
              <a:rPr lang="fr-FR" dirty="0" err="1"/>
              <a:t>others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what </a:t>
            </a:r>
            <a:r>
              <a:rPr lang="fr-FR" dirty="0" err="1"/>
              <a:t>we</a:t>
            </a:r>
            <a:r>
              <a:rPr lang="fr-FR" dirty="0"/>
              <a:t> observe </a:t>
            </a:r>
            <a:r>
              <a:rPr lang="fr-FR" dirty="0" err="1"/>
              <a:t>here</a:t>
            </a:r>
            <a:r>
              <a:rPr lang="fr-FR" dirty="0"/>
              <a:t>. I’ve </a:t>
            </a:r>
            <a:r>
              <a:rPr lang="fr-FR" dirty="0" err="1"/>
              <a:t>selected</a:t>
            </a:r>
            <a:r>
              <a:rPr lang="fr-FR" dirty="0"/>
              <a:t> high wind-speed </a:t>
            </a:r>
            <a:r>
              <a:rPr lang="fr-FR" dirty="0" err="1"/>
              <a:t>events</a:t>
            </a:r>
            <a:r>
              <a:rPr lang="fr-FR" dirty="0"/>
              <a:t>, </a:t>
            </a:r>
            <a:r>
              <a:rPr lang="fr-FR" dirty="0" err="1"/>
              <a:t>plotted</a:t>
            </a:r>
            <a:r>
              <a:rPr lang="fr-FR" dirty="0"/>
              <a:t> the time </a:t>
            </a:r>
            <a:r>
              <a:rPr lang="fr-FR" dirty="0" err="1"/>
              <a:t>series</a:t>
            </a:r>
            <a:r>
              <a:rPr lang="fr-FR" dirty="0"/>
              <a:t> and </a:t>
            </a:r>
            <a:r>
              <a:rPr lang="fr-FR" dirty="0" err="1"/>
              <a:t>tried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main driver.</a:t>
            </a:r>
          </a:p>
          <a:p>
            <a:r>
              <a:rPr lang="fr-FR" dirty="0"/>
              <a:t>The total wind-speed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plotted</a:t>
            </a:r>
            <a:r>
              <a:rPr lang="fr-FR" dirty="0"/>
              <a:t> in black, the surface </a:t>
            </a:r>
            <a:r>
              <a:rPr lang="fr-FR" dirty="0" err="1"/>
              <a:t>induced</a:t>
            </a:r>
            <a:r>
              <a:rPr lang="fr-FR" dirty="0"/>
              <a:t> wind-speed in </a:t>
            </a:r>
            <a:r>
              <a:rPr lang="fr-FR" dirty="0" err="1"/>
              <a:t>blue</a:t>
            </a:r>
            <a:r>
              <a:rPr lang="fr-FR" dirty="0"/>
              <a:t> and the large-</a:t>
            </a:r>
            <a:r>
              <a:rPr lang="fr-FR" dirty="0" err="1"/>
              <a:t>scale</a:t>
            </a:r>
            <a:r>
              <a:rPr lang="fr-FR" dirty="0"/>
              <a:t> forcing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are </a:t>
            </a:r>
            <a:r>
              <a:rPr lang="fr-FR" dirty="0" err="1"/>
              <a:t>driven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by kat or LSC,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decomposition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95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Bintanja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GCM) , les RCM </a:t>
            </a:r>
            <a:r>
              <a:rPr lang="fr-FR" dirty="0" err="1"/>
              <a:t>focused</a:t>
            </a:r>
            <a:r>
              <a:rPr lang="fr-FR" dirty="0"/>
              <a:t> seulement sur la côte Renfrew (?)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969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Bintanja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GCM) , les RCM </a:t>
            </a:r>
            <a:r>
              <a:rPr lang="fr-FR" dirty="0" err="1"/>
              <a:t>focused</a:t>
            </a:r>
            <a:r>
              <a:rPr lang="fr-FR" dirty="0"/>
              <a:t> seulement sur la côte Renfrew (?)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2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Strongest</a:t>
            </a:r>
            <a:r>
              <a:rPr lang="fr-FR" dirty="0"/>
              <a:t> winds</a:t>
            </a:r>
          </a:p>
          <a:p>
            <a:r>
              <a:rPr lang="fr-FR" dirty="0" err="1"/>
              <a:t>Originate</a:t>
            </a:r>
            <a:r>
              <a:rPr lang="fr-FR" dirty="0"/>
              <a:t> from large-</a:t>
            </a:r>
            <a:r>
              <a:rPr lang="fr-FR" dirty="0" err="1"/>
              <a:t>scale</a:t>
            </a:r>
            <a:r>
              <a:rPr lang="fr-FR" dirty="0"/>
              <a:t> pressure gradients</a:t>
            </a:r>
          </a:p>
          <a:p>
            <a:r>
              <a:rPr lang="fr-FR" dirty="0"/>
              <a:t>But also from pressure gradients </a:t>
            </a:r>
            <a:r>
              <a:rPr lang="fr-FR" dirty="0" err="1"/>
              <a:t>associated</a:t>
            </a:r>
            <a:r>
              <a:rPr lang="fr-FR" dirty="0"/>
              <a:t> with surface </a:t>
            </a:r>
            <a:r>
              <a:rPr lang="fr-FR" dirty="0" err="1"/>
              <a:t>processes</a:t>
            </a:r>
            <a:endParaRPr lang="fr-FR" dirty="0"/>
          </a:p>
          <a:p>
            <a:r>
              <a:rPr lang="fr-FR" dirty="0"/>
              <a:t>The spatial patterns are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to, amongst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Michiel</a:t>
            </a:r>
            <a:r>
              <a:rPr lang="fr-FR" dirty="0"/>
              <a:t> </a:t>
            </a:r>
            <a:r>
              <a:rPr lang="fr-FR" dirty="0" err="1"/>
              <a:t>VdB</a:t>
            </a: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understood</a:t>
            </a:r>
            <a:r>
              <a:rPr lang="fr-FR" dirty="0"/>
              <a:t> about </a:t>
            </a:r>
            <a:r>
              <a:rPr lang="fr-FR" dirty="0" err="1"/>
              <a:t>their</a:t>
            </a:r>
            <a:r>
              <a:rPr lang="fr-FR" dirty="0"/>
              <a:t> temporal </a:t>
            </a:r>
            <a:r>
              <a:rPr lang="fr-FR" dirty="0" err="1"/>
              <a:t>variability</a:t>
            </a:r>
            <a:endParaRPr lang="fr-FR" dirty="0"/>
          </a:p>
          <a:p>
            <a:r>
              <a:rPr lang="fr-FR" dirty="0"/>
              <a:t>Would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to know what </a:t>
            </a:r>
            <a:r>
              <a:rPr lang="fr-FR" dirty="0" err="1"/>
              <a:t>happens</a:t>
            </a:r>
            <a:r>
              <a:rPr lang="fr-FR" dirty="0"/>
              <a:t> at a </a:t>
            </a:r>
            <a:r>
              <a:rPr lang="fr-FR" dirty="0" err="1"/>
              <a:t>subseasonal</a:t>
            </a:r>
            <a:r>
              <a:rPr lang="fr-FR" dirty="0"/>
              <a:t> large-</a:t>
            </a:r>
            <a:r>
              <a:rPr lang="fr-FR" dirty="0" err="1"/>
              <a:t>scale</a:t>
            </a:r>
            <a:r>
              <a:rPr lang="fr-FR" dirty="0"/>
              <a:t>, what drives the high wind-speed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sometimes</a:t>
            </a:r>
            <a:r>
              <a:rPr lang="fr-FR" dirty="0"/>
              <a:t> last for a few </a:t>
            </a:r>
            <a:r>
              <a:rPr lang="fr-FR" dirty="0" err="1"/>
              <a:t>hours</a:t>
            </a:r>
            <a:r>
              <a:rPr lang="fr-FR" dirty="0"/>
              <a:t> only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85EAF-7FBD-4E47-8D0D-BED01A71C25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2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To do </a:t>
            </a:r>
            <a:r>
              <a:rPr lang="fr-FR" sz="1200" dirty="0" err="1">
                <a:solidFill>
                  <a:schemeClr val="bg1"/>
                </a:solidFill>
              </a:rPr>
              <a:t>so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to </a:t>
            </a:r>
            <a:r>
              <a:rPr lang="fr-FR" sz="1200" dirty="0" err="1">
                <a:solidFill>
                  <a:schemeClr val="bg1"/>
                </a:solidFill>
              </a:rPr>
              <a:t>access</a:t>
            </a:r>
            <a:r>
              <a:rPr lang="fr-FR" sz="1200" dirty="0">
                <a:solidFill>
                  <a:schemeClr val="bg1"/>
                </a:solidFill>
              </a:rPr>
              <a:t> different </a:t>
            </a:r>
            <a:r>
              <a:rPr lang="fr-FR" sz="1200" dirty="0" err="1">
                <a:solidFill>
                  <a:schemeClr val="bg1"/>
                </a:solidFill>
              </a:rPr>
              <a:t>parameters</a:t>
            </a:r>
            <a:r>
              <a:rPr lang="fr-FR" sz="1200" dirty="0">
                <a:solidFill>
                  <a:schemeClr val="bg1"/>
                </a:solidFill>
              </a:rPr>
              <a:t> from the inversion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Therefore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a 3D </a:t>
            </a:r>
            <a:r>
              <a:rPr lang="fr-FR" sz="1200" dirty="0" err="1">
                <a:solidFill>
                  <a:schemeClr val="bg1"/>
                </a:solidFill>
              </a:rPr>
              <a:t>dataset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With a temporal </a:t>
            </a: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that</a:t>
            </a:r>
            <a:r>
              <a:rPr lang="fr-FR" sz="1200" dirty="0">
                <a:solidFill>
                  <a:schemeClr val="bg1"/>
                </a:solidFill>
              </a:rPr>
              <a:t> enables us to look at </a:t>
            </a:r>
            <a:r>
              <a:rPr lang="fr-FR" sz="1200" dirty="0" err="1">
                <a:solidFill>
                  <a:schemeClr val="bg1"/>
                </a:solidFill>
              </a:rPr>
              <a:t>specific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events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Very important: a spatial </a:t>
            </a: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that</a:t>
            </a:r>
            <a:r>
              <a:rPr lang="fr-FR" sz="1200" dirty="0">
                <a:solidFill>
                  <a:schemeClr val="bg1"/>
                </a:solidFill>
              </a:rPr>
              <a:t> enables us to </a:t>
            </a:r>
            <a:r>
              <a:rPr lang="fr-FR" sz="1200" dirty="0" err="1">
                <a:solidFill>
                  <a:schemeClr val="bg1"/>
                </a:solidFill>
              </a:rPr>
              <a:t>study</a:t>
            </a:r>
            <a:r>
              <a:rPr lang="fr-FR" sz="1200" dirty="0">
                <a:solidFill>
                  <a:schemeClr val="bg1"/>
                </a:solidFill>
              </a:rPr>
              <a:t> the </a:t>
            </a:r>
            <a:r>
              <a:rPr lang="fr-FR" sz="1200" dirty="0" err="1">
                <a:solidFill>
                  <a:schemeClr val="bg1"/>
                </a:solidFill>
              </a:rPr>
              <a:t>effect</a:t>
            </a:r>
            <a:r>
              <a:rPr lang="fr-FR" sz="1200" dirty="0">
                <a:solidFill>
                  <a:schemeClr val="bg1"/>
                </a:solidFill>
              </a:rPr>
              <a:t> of the </a:t>
            </a:r>
            <a:r>
              <a:rPr lang="fr-FR" sz="1200" dirty="0" err="1">
                <a:solidFill>
                  <a:schemeClr val="bg1"/>
                </a:solidFill>
              </a:rPr>
              <a:t>slope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Considering</a:t>
            </a:r>
            <a:r>
              <a:rPr lang="fr-FR" sz="1200" dirty="0">
                <a:solidFill>
                  <a:schemeClr val="bg1"/>
                </a:solidFill>
              </a:rPr>
              <a:t> the </a:t>
            </a:r>
            <a:r>
              <a:rPr lang="fr-FR" sz="1200" dirty="0" err="1">
                <a:solidFill>
                  <a:schemeClr val="bg1"/>
                </a:solidFill>
              </a:rPr>
              <a:t>lack</a:t>
            </a:r>
            <a:r>
              <a:rPr lang="fr-FR" sz="1200" dirty="0">
                <a:solidFill>
                  <a:schemeClr val="bg1"/>
                </a:solidFill>
              </a:rPr>
              <a:t> of observations in a 3D </a:t>
            </a:r>
            <a:r>
              <a:rPr lang="fr-FR" sz="1200" dirty="0" err="1">
                <a:solidFill>
                  <a:schemeClr val="bg1"/>
                </a:solidFill>
              </a:rPr>
              <a:t>fields</a:t>
            </a:r>
            <a:r>
              <a:rPr lang="fr-FR" sz="1200" dirty="0">
                <a:solidFill>
                  <a:schemeClr val="bg1"/>
                </a:solidFill>
              </a:rPr>
              <a:t> in Antarctica,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a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3hourly outputs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of 35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Bintanja</a:t>
            </a:r>
            <a:r>
              <a:rPr lang="fr-FR" dirty="0"/>
              <a:t> (only GCM) , les RCM </a:t>
            </a:r>
            <a:r>
              <a:rPr lang="fr-FR" dirty="0" err="1"/>
              <a:t>focused</a:t>
            </a:r>
            <a:r>
              <a:rPr lang="fr-FR" dirty="0"/>
              <a:t> seulement sur la côte Renfrew (?)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76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To do </a:t>
            </a:r>
            <a:r>
              <a:rPr lang="fr-FR" sz="1200" dirty="0" err="1">
                <a:solidFill>
                  <a:schemeClr val="bg1"/>
                </a:solidFill>
              </a:rPr>
              <a:t>so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to </a:t>
            </a:r>
            <a:r>
              <a:rPr lang="fr-FR" sz="1200" dirty="0" err="1">
                <a:solidFill>
                  <a:schemeClr val="bg1"/>
                </a:solidFill>
              </a:rPr>
              <a:t>access</a:t>
            </a:r>
            <a:r>
              <a:rPr lang="fr-FR" sz="1200" dirty="0">
                <a:solidFill>
                  <a:schemeClr val="bg1"/>
                </a:solidFill>
              </a:rPr>
              <a:t> different </a:t>
            </a:r>
            <a:r>
              <a:rPr lang="fr-FR" sz="1200" dirty="0" err="1">
                <a:solidFill>
                  <a:schemeClr val="bg1"/>
                </a:solidFill>
              </a:rPr>
              <a:t>parameters</a:t>
            </a:r>
            <a:r>
              <a:rPr lang="fr-FR" sz="1200" dirty="0">
                <a:solidFill>
                  <a:schemeClr val="bg1"/>
                </a:solidFill>
              </a:rPr>
              <a:t> from the inversion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Therefore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a 3D </a:t>
            </a:r>
            <a:r>
              <a:rPr lang="fr-FR" sz="1200" dirty="0" err="1">
                <a:solidFill>
                  <a:schemeClr val="bg1"/>
                </a:solidFill>
              </a:rPr>
              <a:t>dataset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With a temporal </a:t>
            </a: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that</a:t>
            </a:r>
            <a:r>
              <a:rPr lang="fr-FR" sz="1200" dirty="0">
                <a:solidFill>
                  <a:schemeClr val="bg1"/>
                </a:solidFill>
              </a:rPr>
              <a:t> enables us to look at </a:t>
            </a:r>
            <a:r>
              <a:rPr lang="fr-FR" sz="1200" dirty="0" err="1">
                <a:solidFill>
                  <a:schemeClr val="bg1"/>
                </a:solidFill>
              </a:rPr>
              <a:t>specific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events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Very important: a spatial </a:t>
            </a: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that</a:t>
            </a:r>
            <a:r>
              <a:rPr lang="fr-FR" sz="1200" dirty="0">
                <a:solidFill>
                  <a:schemeClr val="bg1"/>
                </a:solidFill>
              </a:rPr>
              <a:t> enables us to </a:t>
            </a:r>
            <a:r>
              <a:rPr lang="fr-FR" sz="1200" dirty="0" err="1">
                <a:solidFill>
                  <a:schemeClr val="bg1"/>
                </a:solidFill>
              </a:rPr>
              <a:t>study</a:t>
            </a:r>
            <a:r>
              <a:rPr lang="fr-FR" sz="1200" dirty="0">
                <a:solidFill>
                  <a:schemeClr val="bg1"/>
                </a:solidFill>
              </a:rPr>
              <a:t> the </a:t>
            </a:r>
            <a:r>
              <a:rPr lang="fr-FR" sz="1200" dirty="0" err="1">
                <a:solidFill>
                  <a:schemeClr val="bg1"/>
                </a:solidFill>
              </a:rPr>
              <a:t>effect</a:t>
            </a:r>
            <a:r>
              <a:rPr lang="fr-FR" sz="1200" dirty="0">
                <a:solidFill>
                  <a:schemeClr val="bg1"/>
                </a:solidFill>
              </a:rPr>
              <a:t> of the </a:t>
            </a:r>
            <a:r>
              <a:rPr lang="fr-FR" sz="1200" dirty="0" err="1">
                <a:solidFill>
                  <a:schemeClr val="bg1"/>
                </a:solidFill>
              </a:rPr>
              <a:t>slope</a:t>
            </a: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Considering</a:t>
            </a:r>
            <a:r>
              <a:rPr lang="fr-FR" sz="1200" dirty="0">
                <a:solidFill>
                  <a:schemeClr val="bg1"/>
                </a:solidFill>
              </a:rPr>
              <a:t> the </a:t>
            </a:r>
            <a:r>
              <a:rPr lang="fr-FR" sz="1200" dirty="0" err="1">
                <a:solidFill>
                  <a:schemeClr val="bg1"/>
                </a:solidFill>
              </a:rPr>
              <a:t>lack</a:t>
            </a:r>
            <a:r>
              <a:rPr lang="fr-FR" sz="1200" dirty="0">
                <a:solidFill>
                  <a:schemeClr val="bg1"/>
                </a:solidFill>
              </a:rPr>
              <a:t> of observations in a 3D </a:t>
            </a:r>
            <a:r>
              <a:rPr lang="fr-FR" sz="1200" dirty="0" err="1">
                <a:solidFill>
                  <a:schemeClr val="bg1"/>
                </a:solidFill>
              </a:rPr>
              <a:t>fields</a:t>
            </a:r>
            <a:r>
              <a:rPr lang="fr-FR" sz="1200" dirty="0">
                <a:solidFill>
                  <a:schemeClr val="bg1"/>
                </a:solidFill>
              </a:rPr>
              <a:t> in Antarctica, </a:t>
            </a: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need</a:t>
            </a:r>
            <a:r>
              <a:rPr lang="fr-FR" sz="1200" dirty="0">
                <a:solidFill>
                  <a:schemeClr val="bg1"/>
                </a:solidFill>
              </a:rPr>
              <a:t> a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3hourly outputs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Resolution</a:t>
            </a:r>
            <a:r>
              <a:rPr lang="fr-FR" sz="1200" dirty="0">
                <a:solidFill>
                  <a:schemeClr val="bg1"/>
                </a:solidFill>
              </a:rPr>
              <a:t> of 35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Bintanja</a:t>
            </a:r>
            <a:r>
              <a:rPr lang="fr-FR" dirty="0"/>
              <a:t> (only GCM) , les RCM </a:t>
            </a:r>
            <a:r>
              <a:rPr lang="fr-FR" dirty="0" err="1"/>
              <a:t>focused</a:t>
            </a:r>
            <a:r>
              <a:rPr lang="fr-FR" dirty="0"/>
              <a:t> seulement sur la côte Renfrew (?)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23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model </a:t>
            </a:r>
            <a:r>
              <a:rPr lang="fr-FR" dirty="0" err="1"/>
              <a:t>is</a:t>
            </a:r>
            <a:r>
              <a:rPr lang="fr-FR" dirty="0"/>
              <a:t> well </a:t>
            </a:r>
            <a:r>
              <a:rPr lang="fr-FR" dirty="0" err="1"/>
              <a:t>suited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because</a:t>
            </a:r>
            <a:endParaRPr lang="fr-FR" dirty="0"/>
          </a:p>
          <a:p>
            <a:r>
              <a:rPr lang="fr-FR" dirty="0"/>
              <a:t>Good </a:t>
            </a:r>
            <a:r>
              <a:rPr lang="fr-FR" dirty="0" err="1"/>
              <a:t>representation</a:t>
            </a:r>
            <a:r>
              <a:rPr lang="fr-FR" dirty="0"/>
              <a:t> of the </a:t>
            </a:r>
            <a:r>
              <a:rPr lang="fr-FR" dirty="0" err="1"/>
              <a:t>boudary</a:t>
            </a:r>
            <a:r>
              <a:rPr lang="fr-FR" dirty="0"/>
              <a:t> layer and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physics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D86B3-A236-4846-82AF-012AC9D776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53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</a:t>
            </a:r>
            <a:r>
              <a:rPr lang="fr-FR" dirty="0" err="1"/>
              <a:t>little</a:t>
            </a:r>
            <a:r>
              <a:rPr lang="fr-FR" dirty="0"/>
              <a:t> bit about the </a:t>
            </a:r>
            <a:r>
              <a:rPr lang="fr-FR" dirty="0" err="1"/>
              <a:t>theory</a:t>
            </a:r>
            <a:r>
              <a:rPr lang="fr-FR" dirty="0"/>
              <a:t> of the drivers of surface winds in Antarctica:</a:t>
            </a:r>
          </a:p>
          <a:p>
            <a:r>
              <a:rPr lang="fr-FR" dirty="0"/>
              <a:t>Winds in Antarctica </a:t>
            </a:r>
            <a:r>
              <a:rPr lang="fr-FR" dirty="0" err="1"/>
              <a:t>originate</a:t>
            </a:r>
            <a:r>
              <a:rPr lang="fr-FR" dirty="0"/>
              <a:t> both from surface forcings. For instance the well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katabatic</a:t>
            </a:r>
            <a:r>
              <a:rPr lang="fr-FR" dirty="0"/>
              <a:t> one: </a:t>
            </a:r>
            <a:r>
              <a:rPr lang="fr-FR" dirty="0" err="1"/>
              <a:t>when</a:t>
            </a:r>
            <a:r>
              <a:rPr lang="fr-FR" dirty="0"/>
              <a:t> the surface cools down the air mass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,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densier</a:t>
            </a:r>
            <a:r>
              <a:rPr lang="fr-FR" dirty="0"/>
              <a:t> and </a:t>
            </a:r>
            <a:r>
              <a:rPr lang="fr-FR" dirty="0" err="1"/>
              <a:t>heavier</a:t>
            </a:r>
            <a:r>
              <a:rPr lang="fr-FR" dirty="0"/>
              <a:t>, in a and large-</a:t>
            </a:r>
            <a:r>
              <a:rPr lang="fr-FR" dirty="0" err="1"/>
              <a:t>scale</a:t>
            </a:r>
            <a:r>
              <a:rPr lang="fr-FR" dirty="0"/>
              <a:t> forcing.</a:t>
            </a:r>
          </a:p>
          <a:p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separate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two contributions </a:t>
            </a:r>
            <a:r>
              <a:rPr lang="fr-FR" dirty="0" err="1"/>
              <a:t>thanks</a:t>
            </a:r>
            <a:r>
              <a:rPr lang="fr-FR" dirty="0"/>
              <a:t> to the vertical profile of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temperatures</a:t>
            </a:r>
            <a:r>
              <a:rPr lang="fr-FR" dirty="0"/>
              <a:t>.</a:t>
            </a:r>
          </a:p>
          <a:p>
            <a:r>
              <a:rPr lang="fr-FR" dirty="0"/>
              <a:t>In the free </a:t>
            </a:r>
            <a:r>
              <a:rPr lang="fr-FR" dirty="0" err="1"/>
              <a:t>atmosphere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 influence of the surface and the profile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linear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line, theta0, as the background </a:t>
            </a:r>
            <a:r>
              <a:rPr lang="fr-FR" dirty="0" err="1"/>
              <a:t>temperarure</a:t>
            </a:r>
            <a:r>
              <a:rPr lang="fr-FR" dirty="0"/>
              <a:t> profile.</a:t>
            </a:r>
          </a:p>
          <a:p>
            <a:r>
              <a:rPr lang="fr-FR" dirty="0"/>
              <a:t> By </a:t>
            </a:r>
            <a:r>
              <a:rPr lang="fr-FR" dirty="0" err="1"/>
              <a:t>projecting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line up to the surface,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estimate</a:t>
            </a:r>
            <a:r>
              <a:rPr lang="fr-FR" dirty="0"/>
              <a:t> the influence of the large-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processes.On</a:t>
            </a:r>
            <a:r>
              <a:rPr lang="fr-FR" dirty="0"/>
              <a:t> the other hand, the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background temp. And the </a:t>
            </a:r>
            <a:r>
              <a:rPr lang="fr-FR" dirty="0" err="1"/>
              <a:t>actual</a:t>
            </a:r>
            <a:r>
              <a:rPr lang="fr-FR" dirty="0"/>
              <a:t> background temp, </a:t>
            </a:r>
            <a:r>
              <a:rPr lang="fr-FR" dirty="0" err="1"/>
              <a:t>called</a:t>
            </a:r>
            <a:r>
              <a:rPr lang="fr-FR" dirty="0"/>
              <a:t> the temp.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represents</a:t>
            </a:r>
            <a:r>
              <a:rPr lang="fr-FR" dirty="0"/>
              <a:t> the influence of the surface.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4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</a:t>
            </a:r>
            <a:r>
              <a:rPr lang="fr-FR" dirty="0" err="1"/>
              <a:t>little</a:t>
            </a:r>
            <a:r>
              <a:rPr lang="fr-FR" dirty="0"/>
              <a:t> bit about the </a:t>
            </a:r>
            <a:r>
              <a:rPr lang="fr-FR" dirty="0" err="1"/>
              <a:t>theory</a:t>
            </a:r>
            <a:r>
              <a:rPr lang="fr-FR" dirty="0"/>
              <a:t> of the drivers of surface winds in Antarctica: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Les principales caractéristiques de la climatologie en surface en Antarctique a. on a une inversion donc du </a:t>
            </a:r>
            <a:r>
              <a:rPr lang="fr-FR" dirty="0" err="1"/>
              <a:t>katabatic</a:t>
            </a:r>
            <a:r>
              <a:rPr lang="fr-FR" dirty="0"/>
              <a:t>, </a:t>
            </a:r>
            <a:r>
              <a:rPr lang="fr-FR" dirty="0" err="1"/>
              <a:t>downslope</a:t>
            </a:r>
            <a:r>
              <a:rPr lang="fr-FR" dirty="0"/>
              <a:t> et du thermal wind ( empilement d’air et gradient horizontal b. on a de la grande échelle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LSC = </a:t>
            </a:r>
            <a:r>
              <a:rPr lang="fr-FR" dirty="0" err="1"/>
              <a:t>equ</a:t>
            </a:r>
            <a:r>
              <a:rPr lang="fr-FR" dirty="0"/>
              <a:t> </a:t>
            </a:r>
            <a:r>
              <a:rPr lang="fr-FR" dirty="0" err="1"/>
              <a:t>geostrophique</a:t>
            </a:r>
            <a:r>
              <a:rPr lang="fr-FR" dirty="0"/>
              <a:t> avec theta0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EE8A5-7BFC-41E0-B68B-1AF577ECC1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51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32208-E732-46BB-B3CA-AFCAF2AB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1FF324-F9FB-4B53-835C-4F87E0D45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21EEC-0B90-451C-B4DB-852FB947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1B3CE-BAEB-498D-B4F8-AE970E68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A53D9-607A-433B-9CC7-0751AFED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9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45780-B835-483A-A773-A1F224A6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8E3369-6C17-423A-8068-A1DD68B9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42BD7-8EEC-4811-931F-8248A666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6D6326-09BC-462C-B92E-D79CFC87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804CB-B3F0-4C65-B5DD-6141C55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0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CB23BF-5923-4926-8047-F6A7D8D1D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8C9D64-3DCF-48DB-AF17-B49EBB2BC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B4374-3599-4372-BE76-FD4D1F9E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3A2E99-42B8-4123-9FB7-1AF285BB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7B389-575B-43C6-8C6F-1082B9A5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1662B-B497-4F89-B9D8-F7D5A1AC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07BB3-3822-473F-B3EC-2895FB6A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B717C-5504-4932-9889-5AC9683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CBD4CC-EF90-431D-82BF-21600647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1B0CE9-89B7-4346-AAF7-3F0CDF31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97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35830-8268-4A0E-82D2-E57F622F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51267-4830-49C0-A317-56265350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D7F670-F626-4B0D-910E-C02CDC39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35B7B-F8B0-4A93-9E5E-D2AFD69C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33412-3DBA-4A48-B7BB-67612618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4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C4D95-C889-4606-9236-8F9CC71C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BA88F-311B-4E8A-9032-3877CDF6D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1545A9-007B-4FBE-87BF-CCF819BEC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18E4E-4C30-43D9-8105-5DCCA067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A5A576-64CA-486D-95A6-B8542315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339E44-0F12-4053-BD13-607F7531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2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33C9D-11D9-44D5-B610-CC81FE76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65A49C-FD2B-4116-B412-2B8194A1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42127-0A8C-4E37-A437-35110ABDE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DC7592-D11B-4904-AEE0-8DA9DBD3F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0FF0B4-380B-40B6-96C5-9A36D4109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9D06C0-4CA6-458A-BCD1-890AFBBF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31B10D-94BF-422D-9887-B6C9EDAD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E65FFD-3C3F-4434-8DF9-46338CFE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1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2E72D-1ED7-49E6-B7F3-89A416E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84E8C3-4C72-483A-9F5B-800B7245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C2B5B-0662-4474-B9E3-68F83941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24E28F-FA24-4B94-BBA6-D94147B3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7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909546-4D4B-4721-AAC2-E0223CBE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1675F9-8DA0-4A0D-98D0-D3AADBB3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182549-57FF-436F-AD87-8FB9429B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87C98-7C81-4CB5-A012-B0660D2A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4CDBC-DEE4-4FA7-B687-DA2B9135A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779E21-84A9-4E68-88D8-321AA1AE5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E4CB18-C53D-4B0F-B97E-EC50A2E9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968B9-A5E8-400D-8659-E0D598D4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954905-4875-4E39-832F-DC56902C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41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7ADBB-AA9A-4189-8A86-A12BEB8E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1333FC-FB89-466A-9589-4ED7A6514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B20175-4A92-450C-B48A-6FA068A35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C210F8-F3AD-4AC6-9AA9-C985AE80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94A84C-8D05-4831-BF50-7738C0EC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9EC80F-281F-4D1B-BBC5-B375372D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4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F0A768-85D5-4E18-8C5A-E14F46B1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397E05-C5A2-4680-8AB8-E302CFDC8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68B52C-CC9D-46F7-9B01-069B58573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DAB1-6F99-413A-85CA-FCC813088022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10488-A2FD-4A95-889A-D87F7AE0D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BA8DE-76EA-4863-959E-FCCA70DC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0524-0975-4B4B-843F-757219344E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9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6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fficher l’image source">
            <a:extLst>
              <a:ext uri="{FF2B5EF4-FFF2-40B4-BE49-F238E27FC236}">
                <a16:creationId xmlns:a16="http://schemas.microsoft.com/office/drawing/2014/main" id="{B6DBF8E6-A61F-4866-8488-F89FD7F3F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0"/>
          <a:stretch/>
        </p:blipFill>
        <p:spPr bwMode="auto">
          <a:xfrm>
            <a:off x="-55287" y="-1970"/>
            <a:ext cx="12247287" cy="68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8F7E81-2AD3-4685-A21B-112A76CF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b="38430"/>
          <a:stretch/>
        </p:blipFill>
        <p:spPr>
          <a:xfrm>
            <a:off x="-55288" y="23230"/>
            <a:ext cx="12247288" cy="6834770"/>
          </a:xfrm>
          <a:prstGeom prst="rect">
            <a:avLst/>
          </a:prstGeom>
        </p:spPr>
      </p:pic>
      <p:sp>
        <p:nvSpPr>
          <p:cNvPr id="5" name="AutoShape 2" descr="https://s3-us-west-2.amazonaws.com/secure.notion-static.com/d43f9553-20be-443c-a964-4e9c4ec19612/katabatics_mean-annual-wind.png">
            <a:extLst>
              <a:ext uri="{FF2B5EF4-FFF2-40B4-BE49-F238E27FC236}">
                <a16:creationId xmlns:a16="http://schemas.microsoft.com/office/drawing/2014/main" id="{57CEB9ED-DFA9-4C4D-995F-2E74A2DEC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8D601-D6B5-4454-81A0-D839834BEFD0}"/>
              </a:ext>
            </a:extLst>
          </p:cNvPr>
          <p:cNvSpPr/>
          <p:nvPr/>
        </p:nvSpPr>
        <p:spPr>
          <a:xfrm>
            <a:off x="-55288" y="1"/>
            <a:ext cx="12247288" cy="1826638"/>
          </a:xfrm>
          <a:prstGeom prst="rect">
            <a:avLst/>
          </a:prstGeom>
          <a:solidFill>
            <a:srgbClr val="C8D6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7CDF7A-EB37-46E1-96EB-8B509AABD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625" y="-701300"/>
            <a:ext cx="76962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ll MT" panose="02020503060305020303" pitchFamily="18" charset="0"/>
              </a:rPr>
              <a:t>Small-scale temporal variability of surface winds in </a:t>
            </a:r>
            <a:r>
              <a:rPr lang="en-US" sz="4400" dirty="0" err="1">
                <a:latin typeface="Bell MT" panose="02020503060305020303" pitchFamily="18" charset="0"/>
              </a:rPr>
              <a:t>Adelie</a:t>
            </a:r>
            <a:r>
              <a:rPr lang="en-US" sz="4400" dirty="0">
                <a:latin typeface="Bell MT" panose="02020503060305020303" pitchFamily="18" charset="0"/>
              </a:rPr>
              <a:t> land </a:t>
            </a:r>
            <a:endParaRPr lang="fr-FR" sz="4400" dirty="0">
              <a:latin typeface="Bell MT" panose="02020503060305020303" pitchFamily="18" charset="0"/>
            </a:endParaRPr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500C0C3C-7321-4C3E-AA6E-0F6CC786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07" y="155875"/>
            <a:ext cx="1923633" cy="16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FE7DFE-FB32-47B9-B63E-6152F1B8DD1F}"/>
              </a:ext>
            </a:extLst>
          </p:cNvPr>
          <p:cNvSpPr/>
          <p:nvPr/>
        </p:nvSpPr>
        <p:spPr>
          <a:xfrm>
            <a:off x="8763000" y="1828800"/>
            <a:ext cx="3429001" cy="4691752"/>
          </a:xfrm>
          <a:prstGeom prst="rect">
            <a:avLst/>
          </a:prstGeom>
          <a:solidFill>
            <a:srgbClr val="FFCC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D474BD-1C25-425B-BDF1-8B0FAD5F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1" y="3401737"/>
            <a:ext cx="3558209" cy="3187843"/>
          </a:xfrm>
        </p:spPr>
        <p:txBody>
          <a:bodyPr>
            <a:noAutofit/>
          </a:bodyPr>
          <a:lstStyle/>
          <a:p>
            <a:pPr algn="r"/>
            <a:r>
              <a:rPr lang="fr-FR" sz="3600" dirty="0">
                <a:latin typeface="Bell MT" panose="02020503060305020303" pitchFamily="18" charset="0"/>
              </a:rPr>
              <a:t>Cécile Davrinche</a:t>
            </a:r>
          </a:p>
          <a:p>
            <a:pPr algn="r"/>
            <a:r>
              <a:rPr lang="fr-FR" sz="3200" dirty="0">
                <a:latin typeface="Bell MT" panose="02020503060305020303" pitchFamily="18" charset="0"/>
              </a:rPr>
              <a:t>Cécile </a:t>
            </a:r>
            <a:r>
              <a:rPr lang="fr-FR" sz="3200" dirty="0" err="1">
                <a:latin typeface="Bell MT" panose="02020503060305020303" pitchFamily="18" charset="0"/>
              </a:rPr>
              <a:t>Agosta</a:t>
            </a:r>
            <a:endParaRPr lang="fr-FR" sz="3200" dirty="0">
              <a:latin typeface="Bell MT" panose="02020503060305020303" pitchFamily="18" charset="0"/>
            </a:endParaRPr>
          </a:p>
          <a:p>
            <a:pPr algn="r"/>
            <a:r>
              <a:rPr lang="fr-FR" sz="3200" dirty="0">
                <a:latin typeface="Bell MT" panose="02020503060305020303" pitchFamily="18" charset="0"/>
              </a:rPr>
              <a:t>Anaïs </a:t>
            </a:r>
            <a:r>
              <a:rPr lang="fr-FR" sz="3200" dirty="0" err="1">
                <a:latin typeface="Bell MT" panose="02020503060305020303" pitchFamily="18" charset="0"/>
              </a:rPr>
              <a:t>Orsi</a:t>
            </a:r>
            <a:endParaRPr lang="fr-FR" sz="3200" dirty="0">
              <a:latin typeface="Bell MT" panose="02020503060305020303" pitchFamily="18" charset="0"/>
            </a:endParaRPr>
          </a:p>
          <a:p>
            <a:pPr algn="r"/>
            <a:r>
              <a:rPr lang="fr-FR" sz="3200" dirty="0">
                <a:latin typeface="Bell MT" panose="02020503060305020303" pitchFamily="18" charset="0"/>
              </a:rPr>
              <a:t>WAMC, 2023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4945F7-10B4-431E-9981-D89A25954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44" y="-592235"/>
            <a:ext cx="2746449" cy="3884907"/>
          </a:xfrm>
          <a:prstGeom prst="rect">
            <a:avLst/>
          </a:prstGeom>
        </p:spPr>
      </p:pic>
      <p:pic>
        <p:nvPicPr>
          <p:cNvPr id="1026" name="Picture 2" descr="Antarctica03 Logo PNG Transparent &amp; SVG Vector - Freebie Supply">
            <a:extLst>
              <a:ext uri="{FF2B5EF4-FFF2-40B4-BE49-F238E27FC236}">
                <a16:creationId xmlns:a16="http://schemas.microsoft.com/office/drawing/2014/main" id="{641135DF-DF7C-4E46-90CE-56137F66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5" y="283590"/>
            <a:ext cx="1259460" cy="1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E6D8B7-0354-4362-BF5E-EBC568F8C627}"/>
              </a:ext>
            </a:extLst>
          </p:cNvPr>
          <p:cNvSpPr/>
          <p:nvPr/>
        </p:nvSpPr>
        <p:spPr>
          <a:xfrm>
            <a:off x="-57150" y="6522713"/>
            <a:ext cx="12249150" cy="36296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088BA82B-0CB1-4331-92DA-D944472EF4DA}"/>
              </a:ext>
            </a:extLst>
          </p:cNvPr>
          <p:cNvSpPr/>
          <p:nvPr/>
        </p:nvSpPr>
        <p:spPr>
          <a:xfrm>
            <a:off x="6109855" y="1826639"/>
            <a:ext cx="2666999" cy="4691753"/>
          </a:xfrm>
          <a:prstGeom prst="triangle">
            <a:avLst>
              <a:gd name="adj" fmla="val 100000"/>
            </a:avLst>
          </a:prstGeom>
          <a:solidFill>
            <a:srgbClr val="FFCC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E11533-306B-4055-BCDC-75D2366E0BAF}"/>
              </a:ext>
            </a:extLst>
          </p:cNvPr>
          <p:cNvSpPr txBox="1"/>
          <p:nvPr/>
        </p:nvSpPr>
        <p:spPr>
          <a:xfrm>
            <a:off x="52850" y="6519771"/>
            <a:ext cx="58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Cecile.davrinche@lsce.ipsl.fr</a:t>
            </a:r>
          </a:p>
        </p:txBody>
      </p:sp>
      <p:pic>
        <p:nvPicPr>
          <p:cNvPr id="10" name="Picture 2" descr="https://dvdc.fr/wp-content/uploads/2017/09/Logo_ANR-1024x438.png">
            <a:extLst>
              <a:ext uri="{FF2B5EF4-FFF2-40B4-BE49-F238E27FC236}">
                <a16:creationId xmlns:a16="http://schemas.microsoft.com/office/drawing/2014/main" id="{03DB86D9-11B8-4949-85A1-9EE09775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168" y="5738921"/>
            <a:ext cx="1800225" cy="7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ophe LEFEVRE - Institut de physique et de chimie des Matériaux de Strasbourg">
            <a:extLst>
              <a:ext uri="{FF2B5EF4-FFF2-40B4-BE49-F238E27FC236}">
                <a16:creationId xmlns:a16="http://schemas.microsoft.com/office/drawing/2014/main" id="{64639D76-D62B-4FEE-A790-344168B7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" y="5305171"/>
            <a:ext cx="1129749" cy="11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ritish Columbia on Twitter: &quot;#UBC Vancouver campus is OPEN and day and evening ...">
            <a:extLst>
              <a:ext uri="{FF2B5EF4-FFF2-40B4-BE49-F238E27FC236}">
                <a16:creationId xmlns:a16="http://schemas.microsoft.com/office/drawing/2014/main" id="{16DBFED1-1F3F-48B9-9A20-698549EE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18" y="1997903"/>
            <a:ext cx="942975" cy="12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226B1A08-796C-49A1-86E6-2FC74775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b="4533"/>
          <a:stretch/>
        </p:blipFill>
        <p:spPr>
          <a:xfrm>
            <a:off x="881200" y="3745802"/>
            <a:ext cx="4000535" cy="264982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1A0020-7CAD-4F16-8D1C-9AB8A0A98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74" y="1010175"/>
            <a:ext cx="4704395" cy="3658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192221-E6DA-475B-A2ED-4B81B82EE388}"/>
                  </a:ext>
                </a:extLst>
              </p:cNvPr>
              <p:cNvSpPr txBox="1"/>
              <p:nvPr/>
            </p:nvSpPr>
            <p:spPr>
              <a:xfrm>
                <a:off x="9275235" y="2684789"/>
                <a:ext cx="21876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Background </a:t>
                </a:r>
                <a:r>
                  <a:rPr lang="fr-FR" sz="2400" dirty="0" err="1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temperature</a:t>
                </a:r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192221-E6DA-475B-A2ED-4B81B82EE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35" y="2684789"/>
                <a:ext cx="2187615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60F2D5-28F9-435E-A1D5-CD54CC2C5C58}"/>
              </a:ext>
            </a:extLst>
          </p:cNvPr>
          <p:cNvCxnSpPr/>
          <p:nvPr/>
        </p:nvCxnSpPr>
        <p:spPr>
          <a:xfrm>
            <a:off x="9952979" y="2626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7A679D3-C7C3-4C63-A50A-77F031913673}"/>
              </a:ext>
            </a:extLst>
          </p:cNvPr>
          <p:cNvCxnSpPr>
            <a:cxnSpLocks/>
          </p:cNvCxnSpPr>
          <p:nvPr/>
        </p:nvCxnSpPr>
        <p:spPr>
          <a:xfrm flipH="1">
            <a:off x="8783491" y="1442338"/>
            <a:ext cx="1443128" cy="282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40952277-70F8-493D-A516-D44CD620ABCD}"/>
              </a:ext>
            </a:extLst>
          </p:cNvPr>
          <p:cNvSpPr/>
          <p:nvPr/>
        </p:nvSpPr>
        <p:spPr>
          <a:xfrm>
            <a:off x="7158075" y="2791579"/>
            <a:ext cx="2354317" cy="1476704"/>
          </a:xfrm>
          <a:custGeom>
            <a:avLst/>
            <a:gdLst>
              <a:gd name="connsiteX0" fmla="*/ 0 w 2354317"/>
              <a:gd name="connsiteY0" fmla="*/ 1476704 h 1476704"/>
              <a:gd name="connsiteX1" fmla="*/ 683172 w 2354317"/>
              <a:gd name="connsiteY1" fmla="*/ 1403131 h 1476704"/>
              <a:gd name="connsiteX2" fmla="*/ 966951 w 2354317"/>
              <a:gd name="connsiteY2" fmla="*/ 1355835 h 1476704"/>
              <a:gd name="connsiteX3" fmla="*/ 1171903 w 2354317"/>
              <a:gd name="connsiteY3" fmla="*/ 1282263 h 1476704"/>
              <a:gd name="connsiteX4" fmla="*/ 1366345 w 2354317"/>
              <a:gd name="connsiteY4" fmla="*/ 1156138 h 1476704"/>
              <a:gd name="connsiteX5" fmla="*/ 1592317 w 2354317"/>
              <a:gd name="connsiteY5" fmla="*/ 951187 h 1476704"/>
              <a:gd name="connsiteX6" fmla="*/ 1881351 w 2354317"/>
              <a:gd name="connsiteY6" fmla="*/ 662152 h 1476704"/>
              <a:gd name="connsiteX7" fmla="*/ 2180896 w 2354317"/>
              <a:gd name="connsiteY7" fmla="*/ 273269 h 1476704"/>
              <a:gd name="connsiteX8" fmla="*/ 2354317 w 2354317"/>
              <a:gd name="connsiteY8" fmla="*/ 0 h 1476704"/>
              <a:gd name="connsiteX9" fmla="*/ 2354317 w 2354317"/>
              <a:gd name="connsiteY9" fmla="*/ 0 h 14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4317" h="1476704">
                <a:moveTo>
                  <a:pt x="0" y="1476704"/>
                </a:moveTo>
                <a:lnTo>
                  <a:pt x="683172" y="1403131"/>
                </a:lnTo>
                <a:cubicBezTo>
                  <a:pt x="844331" y="1382986"/>
                  <a:pt x="885496" y="1375980"/>
                  <a:pt x="966951" y="1355835"/>
                </a:cubicBezTo>
                <a:cubicBezTo>
                  <a:pt x="1048406" y="1335690"/>
                  <a:pt x="1105337" y="1315546"/>
                  <a:pt x="1171903" y="1282263"/>
                </a:cubicBezTo>
                <a:cubicBezTo>
                  <a:pt x="1238469" y="1248980"/>
                  <a:pt x="1296276" y="1211317"/>
                  <a:pt x="1366345" y="1156138"/>
                </a:cubicBezTo>
                <a:cubicBezTo>
                  <a:pt x="1436414" y="1100959"/>
                  <a:pt x="1506483" y="1033518"/>
                  <a:pt x="1592317" y="951187"/>
                </a:cubicBezTo>
                <a:cubicBezTo>
                  <a:pt x="1678151" y="868856"/>
                  <a:pt x="1783254" y="775138"/>
                  <a:pt x="1881351" y="662152"/>
                </a:cubicBezTo>
                <a:cubicBezTo>
                  <a:pt x="1979448" y="549166"/>
                  <a:pt x="2102068" y="383628"/>
                  <a:pt x="2180896" y="273269"/>
                </a:cubicBezTo>
                <a:cubicBezTo>
                  <a:pt x="2259724" y="162910"/>
                  <a:pt x="2354317" y="0"/>
                  <a:pt x="2354317" y="0"/>
                </a:cubicBezTo>
                <a:lnTo>
                  <a:pt x="235431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2364196-797E-4566-BBA0-E3F974E28E50}"/>
              </a:ext>
            </a:extLst>
          </p:cNvPr>
          <p:cNvGrpSpPr/>
          <p:nvPr/>
        </p:nvGrpSpPr>
        <p:grpSpPr>
          <a:xfrm>
            <a:off x="9633849" y="3886049"/>
            <a:ext cx="1462379" cy="1801232"/>
            <a:chOff x="9667344" y="4399973"/>
            <a:chExt cx="1462379" cy="1248510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E54B8F5-836B-49C0-A8A7-5450E4FD0026}"/>
                </a:ext>
              </a:extLst>
            </p:cNvPr>
            <p:cNvSpPr/>
            <p:nvPr/>
          </p:nvSpPr>
          <p:spPr>
            <a:xfrm>
              <a:off x="9667344" y="4399973"/>
              <a:ext cx="1350695" cy="1248510"/>
            </a:xfrm>
            <a:prstGeom prst="arc">
              <a:avLst>
                <a:gd name="adj1" fmla="val 16200000"/>
                <a:gd name="adj2" fmla="val 123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B65FD02-5819-48C3-9D70-714303CF9C5D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H="1">
              <a:off x="11017873" y="4975393"/>
              <a:ext cx="111850" cy="626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B5FAB1B-A5A2-45CB-8CB6-E1913964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0905521" y="4966673"/>
              <a:ext cx="112197" cy="701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9B8481-9E7D-4F66-AE6B-1A6948317F0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Theory: Surface winds in Antarctica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94BA45-AAB9-488C-947A-D2EE00940921}"/>
              </a:ext>
            </a:extLst>
          </p:cNvPr>
          <p:cNvSpPr txBox="1"/>
          <p:nvPr/>
        </p:nvSpPr>
        <p:spPr>
          <a:xfrm>
            <a:off x="8712204" y="4864246"/>
            <a:ext cx="33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Bell MT" panose="02020503060305020303" pitchFamily="18" charset="0"/>
              </a:rPr>
              <a:t>Synoptic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68095BD-3441-439F-9570-79E0DCE35F5E}"/>
              </a:ext>
            </a:extLst>
          </p:cNvPr>
          <p:cNvSpPr txBox="1"/>
          <p:nvPr/>
        </p:nvSpPr>
        <p:spPr>
          <a:xfrm>
            <a:off x="8645584" y="5437336"/>
            <a:ext cx="33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ell MT" panose="02020503060305020303" pitchFamily="18" charset="0"/>
              </a:rPr>
              <a:t>Large-</a:t>
            </a:r>
            <a:r>
              <a:rPr lang="fr-FR" sz="2400" dirty="0" err="1">
                <a:latin typeface="Bell MT" panose="02020503060305020303" pitchFamily="18" charset="0"/>
              </a:rPr>
              <a:t>scale</a:t>
            </a:r>
            <a:endParaRPr lang="fr-FR" sz="2400" dirty="0">
              <a:latin typeface="Bell MT" panose="02020503060305020303" pitchFamily="18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454DADC-9E04-4A31-A8CC-0F3E7AFE0E7A}"/>
              </a:ext>
            </a:extLst>
          </p:cNvPr>
          <p:cNvCxnSpPr>
            <a:cxnSpLocks/>
          </p:cNvCxnSpPr>
          <p:nvPr/>
        </p:nvCxnSpPr>
        <p:spPr>
          <a:xfrm>
            <a:off x="9366037" y="5304312"/>
            <a:ext cx="2139912" cy="8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9CCC1A4-7725-4F9A-85B2-A3A6941D7581}"/>
              </a:ext>
            </a:extLst>
          </p:cNvPr>
          <p:cNvSpPr/>
          <p:nvPr/>
        </p:nvSpPr>
        <p:spPr>
          <a:xfrm>
            <a:off x="9368418" y="4859608"/>
            <a:ext cx="2132339" cy="117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75CA3CA-B1EC-4A01-9AE5-5C8F2532E9F9}"/>
              </a:ext>
            </a:extLst>
          </p:cNvPr>
          <p:cNvSpPr/>
          <p:nvPr/>
        </p:nvSpPr>
        <p:spPr>
          <a:xfrm>
            <a:off x="9368957" y="4868322"/>
            <a:ext cx="2132163" cy="1159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0A0D136-85B8-4D3A-A7FC-030521BC7A38}"/>
              </a:ext>
            </a:extLst>
          </p:cNvPr>
          <p:cNvGrpSpPr/>
          <p:nvPr/>
        </p:nvGrpSpPr>
        <p:grpSpPr>
          <a:xfrm rot="6212832">
            <a:off x="3459197" y="164507"/>
            <a:ext cx="3110312" cy="8922077"/>
            <a:chOff x="9667344" y="4399973"/>
            <a:chExt cx="1404135" cy="1248510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53035638-EDA3-4212-96D0-7DCCE0C68842}"/>
                </a:ext>
              </a:extLst>
            </p:cNvPr>
            <p:cNvSpPr/>
            <p:nvPr/>
          </p:nvSpPr>
          <p:spPr>
            <a:xfrm>
              <a:off x="9667344" y="4399973"/>
              <a:ext cx="1350695" cy="1248510"/>
            </a:xfrm>
            <a:prstGeom prst="arc">
              <a:avLst>
                <a:gd name="adj1" fmla="val 16200000"/>
                <a:gd name="adj2" fmla="val 123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AA61B73-DE43-4885-A828-78A87DC2B51F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rot="15387168" flipH="1" flipV="1">
              <a:off x="11023686" y="4982009"/>
              <a:ext cx="29889" cy="656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62ABAEC1-2DC6-47F7-B0FB-9A45C2ED04E5}"/>
                </a:ext>
              </a:extLst>
            </p:cNvPr>
            <p:cNvCxnSpPr>
              <a:cxnSpLocks/>
            </p:cNvCxnSpPr>
            <p:nvPr/>
          </p:nvCxnSpPr>
          <p:spPr>
            <a:xfrm rot="15387168" flipH="1">
              <a:off x="10969722" y="5009429"/>
              <a:ext cx="52370" cy="41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F685C8B-7C3A-403D-A8D5-E92BA75F93A3}"/>
              </a:ext>
            </a:extLst>
          </p:cNvPr>
          <p:cNvSpPr/>
          <p:nvPr/>
        </p:nvSpPr>
        <p:spPr>
          <a:xfrm>
            <a:off x="1275967" y="3613916"/>
            <a:ext cx="2631329" cy="26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7854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/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Background </a:t>
                </a:r>
                <a:r>
                  <a:rPr lang="fr-FR" sz="2400" dirty="0" err="1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Espace réservé du numéro de diapositive 4">
            <a:extLst>
              <a:ext uri="{FF2B5EF4-FFF2-40B4-BE49-F238E27FC236}">
                <a16:creationId xmlns:a16="http://schemas.microsoft.com/office/drawing/2014/main" id="{68118C74-BC5F-4593-98E5-BE95ADC4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723F29E-A9FC-46DA-804A-BAB82A6038B2}"/>
              </a:ext>
            </a:extLst>
          </p:cNvPr>
          <p:cNvSpPr txBox="1"/>
          <p:nvPr/>
        </p:nvSpPr>
        <p:spPr>
          <a:xfrm>
            <a:off x="4620657" y="4398048"/>
            <a:ext cx="12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Bell MT" panose="02020503060305020303" pitchFamily="18" charset="0"/>
              </a:rPr>
              <a:t>~ LSC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BF4C58-37DA-4816-BF1B-20508B268322}"/>
              </a:ext>
            </a:extLst>
          </p:cNvPr>
          <p:cNvSpPr/>
          <p:nvPr/>
        </p:nvSpPr>
        <p:spPr>
          <a:xfrm>
            <a:off x="8490113" y="4433928"/>
            <a:ext cx="1328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D4BE9AF9-0D4E-4410-B73C-3FEA5156A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5836" b="6449"/>
          <a:stretch/>
        </p:blipFill>
        <p:spPr>
          <a:xfrm>
            <a:off x="927257" y="1050084"/>
            <a:ext cx="3811583" cy="2481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/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deficit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C41FA42-0CC3-4461-8CBE-74DD3E69FC60}"/>
              </a:ext>
            </a:extLst>
          </p:cNvPr>
          <p:cNvSpPr/>
          <p:nvPr/>
        </p:nvSpPr>
        <p:spPr>
          <a:xfrm>
            <a:off x="7058891" y="900545"/>
            <a:ext cx="3248891" cy="53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003BF8E-E7ED-43FA-A4FC-D416866E3001}"/>
              </a:ext>
            </a:extLst>
          </p:cNvPr>
          <p:cNvSpPr txBox="1"/>
          <p:nvPr/>
        </p:nvSpPr>
        <p:spPr>
          <a:xfrm>
            <a:off x="6542774" y="680715"/>
            <a:ext cx="423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Bell MT" panose="02020503060305020303" pitchFamily="18" charset="0"/>
              </a:rPr>
              <a:t>Typical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potential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temperature</a:t>
            </a:r>
            <a:r>
              <a:rPr lang="fr-FR" sz="2400" dirty="0">
                <a:latin typeface="Bell MT" panose="02020503060305020303" pitchFamily="18" charset="0"/>
              </a:rPr>
              <a:t> profile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74BD11-FAE5-452E-BD7D-4E1A59B3A4B7}"/>
              </a:ext>
            </a:extLst>
          </p:cNvPr>
          <p:cNvSpPr/>
          <p:nvPr/>
        </p:nvSpPr>
        <p:spPr>
          <a:xfrm>
            <a:off x="8479596" y="4441371"/>
            <a:ext cx="1216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EF99F1C-B139-4067-A700-939379CE5AE0}"/>
              </a:ext>
            </a:extLst>
          </p:cNvPr>
          <p:cNvSpPr txBox="1"/>
          <p:nvPr/>
        </p:nvSpPr>
        <p:spPr>
          <a:xfrm rot="16200000">
            <a:off x="-1615119" y="3423618"/>
            <a:ext cx="3784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MAR, July 2010 - 2020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1DD0F60-4D7D-4685-AE10-D98CC659DE51}"/>
              </a:ext>
            </a:extLst>
          </p:cNvPr>
          <p:cNvCxnSpPr/>
          <p:nvPr/>
        </p:nvCxnSpPr>
        <p:spPr>
          <a:xfrm flipV="1">
            <a:off x="547953" y="1898915"/>
            <a:ext cx="1113959" cy="243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943690A-108E-4EC4-BAD3-9E82AC632A6C}"/>
              </a:ext>
            </a:extLst>
          </p:cNvPr>
          <p:cNvCxnSpPr>
            <a:cxnSpLocks/>
          </p:cNvCxnSpPr>
          <p:nvPr/>
        </p:nvCxnSpPr>
        <p:spPr>
          <a:xfrm>
            <a:off x="496477" y="5586074"/>
            <a:ext cx="1201864" cy="426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0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226B1A08-796C-49A1-86E6-2FC74775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b="4533"/>
          <a:stretch/>
        </p:blipFill>
        <p:spPr>
          <a:xfrm>
            <a:off x="881200" y="3745802"/>
            <a:ext cx="4000535" cy="264982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1A0020-7CAD-4F16-8D1C-9AB8A0A98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74" y="1010175"/>
            <a:ext cx="4704395" cy="3658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192221-E6DA-475B-A2ED-4B81B82EE388}"/>
                  </a:ext>
                </a:extLst>
              </p:cNvPr>
              <p:cNvSpPr txBox="1"/>
              <p:nvPr/>
            </p:nvSpPr>
            <p:spPr>
              <a:xfrm>
                <a:off x="9275235" y="2684789"/>
                <a:ext cx="21876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Background </a:t>
                </a:r>
                <a:r>
                  <a:rPr lang="fr-FR" sz="2400" dirty="0" err="1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temperature</a:t>
                </a:r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192221-E6DA-475B-A2ED-4B81B82EE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35" y="2684789"/>
                <a:ext cx="2187615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59E6DD7-2367-4BA3-B412-65EEB98AD1B9}"/>
              </a:ext>
            </a:extLst>
          </p:cNvPr>
          <p:cNvCxnSpPr>
            <a:cxnSpLocks/>
          </p:cNvCxnSpPr>
          <p:nvPr/>
        </p:nvCxnSpPr>
        <p:spPr>
          <a:xfrm>
            <a:off x="6271636" y="5310455"/>
            <a:ext cx="2139912" cy="8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F972998-364F-4EB0-A924-446111B4EDBE}"/>
              </a:ext>
            </a:extLst>
          </p:cNvPr>
          <p:cNvSpPr/>
          <p:nvPr/>
        </p:nvSpPr>
        <p:spPr>
          <a:xfrm>
            <a:off x="7193365" y="2737620"/>
            <a:ext cx="2365041" cy="1528133"/>
          </a:xfrm>
          <a:custGeom>
            <a:avLst/>
            <a:gdLst>
              <a:gd name="connsiteX0" fmla="*/ 2365041 w 2365041"/>
              <a:gd name="connsiteY0" fmla="*/ 0 h 1528133"/>
              <a:gd name="connsiteX1" fmla="*/ 1590126 w 2365041"/>
              <a:gd name="connsiteY1" fmla="*/ 1528133 h 1528133"/>
              <a:gd name="connsiteX2" fmla="*/ 0 w 2365041"/>
              <a:gd name="connsiteY2" fmla="*/ 1521934 h 1528133"/>
              <a:gd name="connsiteX3" fmla="*/ 623031 w 2365041"/>
              <a:gd name="connsiteY3" fmla="*/ 1463040 h 1528133"/>
              <a:gd name="connsiteX4" fmla="*/ 917499 w 2365041"/>
              <a:gd name="connsiteY4" fmla="*/ 1422745 h 1528133"/>
              <a:gd name="connsiteX5" fmla="*/ 1131376 w 2365041"/>
              <a:gd name="connsiteY5" fmla="*/ 1335954 h 1528133"/>
              <a:gd name="connsiteX6" fmla="*/ 1345252 w 2365041"/>
              <a:gd name="connsiteY6" fmla="*/ 1205769 h 1528133"/>
              <a:gd name="connsiteX7" fmla="*/ 1580827 w 2365041"/>
              <a:gd name="connsiteY7" fmla="*/ 998091 h 1528133"/>
              <a:gd name="connsiteX8" fmla="*/ 1872195 w 2365041"/>
              <a:gd name="connsiteY8" fmla="*/ 697424 h 1528133"/>
              <a:gd name="connsiteX9" fmla="*/ 2144965 w 2365041"/>
              <a:gd name="connsiteY9" fmla="*/ 340963 h 1528133"/>
              <a:gd name="connsiteX10" fmla="*/ 2365041 w 2365041"/>
              <a:gd name="connsiteY10" fmla="*/ 0 h 15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5041" h="1528133">
                <a:moveTo>
                  <a:pt x="2365041" y="0"/>
                </a:moveTo>
                <a:lnTo>
                  <a:pt x="1590126" y="1528133"/>
                </a:lnTo>
                <a:lnTo>
                  <a:pt x="0" y="1521934"/>
                </a:lnTo>
                <a:lnTo>
                  <a:pt x="623031" y="1463040"/>
                </a:lnTo>
                <a:lnTo>
                  <a:pt x="917499" y="1422745"/>
                </a:lnTo>
                <a:lnTo>
                  <a:pt x="1131376" y="1335954"/>
                </a:lnTo>
                <a:lnTo>
                  <a:pt x="1345252" y="1205769"/>
                </a:lnTo>
                <a:lnTo>
                  <a:pt x="1580827" y="998091"/>
                </a:lnTo>
                <a:lnTo>
                  <a:pt x="1872195" y="697424"/>
                </a:lnTo>
                <a:lnTo>
                  <a:pt x="2144965" y="340963"/>
                </a:lnTo>
                <a:lnTo>
                  <a:pt x="236504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0BDD891-EDF3-4B51-B52E-F31BCAA9A365}"/>
                  </a:ext>
                </a:extLst>
              </p:cNvPr>
              <p:cNvSpPr txBox="1"/>
              <p:nvPr/>
            </p:nvSpPr>
            <p:spPr>
              <a:xfrm>
                <a:off x="6909148" y="2729276"/>
                <a:ext cx="21209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Temperature</a:t>
                </a:r>
                <a:endParaRPr lang="fr-FR" sz="2400" dirty="0">
                  <a:solidFill>
                    <a:schemeClr val="accent1">
                      <a:lumMod val="75000"/>
                    </a:schemeClr>
                  </a:solidFill>
                  <a:latin typeface="Bell MT" panose="02020503060305020303" pitchFamily="18" charset="0"/>
                </a:endParaRPr>
              </a:p>
              <a:p>
                <a:pPr algn="ctr"/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Deficit</a:t>
                </a:r>
                <a:endParaRPr lang="fr-FR" sz="2400" dirty="0">
                  <a:solidFill>
                    <a:schemeClr val="accent1">
                      <a:lumMod val="75000"/>
                    </a:schemeClr>
                  </a:solidFill>
                  <a:latin typeface="Bell MT" panose="02020503060305020303" pitchFamily="18" charset="0"/>
                </a:endParaRPr>
              </a:p>
              <a:p>
                <a:pPr algn="ctr"/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0BDD891-EDF3-4B51-B52E-F31BCAA9A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148" y="2729276"/>
                <a:ext cx="2120984" cy="1200329"/>
              </a:xfrm>
              <a:prstGeom prst="rect">
                <a:avLst/>
              </a:prstGeom>
              <a:blipFill>
                <a:blip r:embed="rId6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60F2D5-28F9-435E-A1D5-CD54CC2C5C58}"/>
              </a:ext>
            </a:extLst>
          </p:cNvPr>
          <p:cNvCxnSpPr/>
          <p:nvPr/>
        </p:nvCxnSpPr>
        <p:spPr>
          <a:xfrm>
            <a:off x="9952979" y="2626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7A679D3-C7C3-4C63-A50A-77F031913673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8783491" y="1442338"/>
            <a:ext cx="1443128" cy="282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40952277-70F8-493D-A516-D44CD620ABCD}"/>
              </a:ext>
            </a:extLst>
          </p:cNvPr>
          <p:cNvSpPr/>
          <p:nvPr/>
        </p:nvSpPr>
        <p:spPr>
          <a:xfrm>
            <a:off x="7158075" y="2791579"/>
            <a:ext cx="2354317" cy="1476704"/>
          </a:xfrm>
          <a:custGeom>
            <a:avLst/>
            <a:gdLst>
              <a:gd name="connsiteX0" fmla="*/ 0 w 2354317"/>
              <a:gd name="connsiteY0" fmla="*/ 1476704 h 1476704"/>
              <a:gd name="connsiteX1" fmla="*/ 683172 w 2354317"/>
              <a:gd name="connsiteY1" fmla="*/ 1403131 h 1476704"/>
              <a:gd name="connsiteX2" fmla="*/ 966951 w 2354317"/>
              <a:gd name="connsiteY2" fmla="*/ 1355835 h 1476704"/>
              <a:gd name="connsiteX3" fmla="*/ 1171903 w 2354317"/>
              <a:gd name="connsiteY3" fmla="*/ 1282263 h 1476704"/>
              <a:gd name="connsiteX4" fmla="*/ 1366345 w 2354317"/>
              <a:gd name="connsiteY4" fmla="*/ 1156138 h 1476704"/>
              <a:gd name="connsiteX5" fmla="*/ 1592317 w 2354317"/>
              <a:gd name="connsiteY5" fmla="*/ 951187 h 1476704"/>
              <a:gd name="connsiteX6" fmla="*/ 1881351 w 2354317"/>
              <a:gd name="connsiteY6" fmla="*/ 662152 h 1476704"/>
              <a:gd name="connsiteX7" fmla="*/ 2180896 w 2354317"/>
              <a:gd name="connsiteY7" fmla="*/ 273269 h 1476704"/>
              <a:gd name="connsiteX8" fmla="*/ 2354317 w 2354317"/>
              <a:gd name="connsiteY8" fmla="*/ 0 h 1476704"/>
              <a:gd name="connsiteX9" fmla="*/ 2354317 w 2354317"/>
              <a:gd name="connsiteY9" fmla="*/ 0 h 14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4317" h="1476704">
                <a:moveTo>
                  <a:pt x="0" y="1476704"/>
                </a:moveTo>
                <a:lnTo>
                  <a:pt x="683172" y="1403131"/>
                </a:lnTo>
                <a:cubicBezTo>
                  <a:pt x="844331" y="1382986"/>
                  <a:pt x="885496" y="1375980"/>
                  <a:pt x="966951" y="1355835"/>
                </a:cubicBezTo>
                <a:cubicBezTo>
                  <a:pt x="1048406" y="1335690"/>
                  <a:pt x="1105337" y="1315546"/>
                  <a:pt x="1171903" y="1282263"/>
                </a:cubicBezTo>
                <a:cubicBezTo>
                  <a:pt x="1238469" y="1248980"/>
                  <a:pt x="1296276" y="1211317"/>
                  <a:pt x="1366345" y="1156138"/>
                </a:cubicBezTo>
                <a:cubicBezTo>
                  <a:pt x="1436414" y="1100959"/>
                  <a:pt x="1506483" y="1033518"/>
                  <a:pt x="1592317" y="951187"/>
                </a:cubicBezTo>
                <a:cubicBezTo>
                  <a:pt x="1678151" y="868856"/>
                  <a:pt x="1783254" y="775138"/>
                  <a:pt x="1881351" y="662152"/>
                </a:cubicBezTo>
                <a:cubicBezTo>
                  <a:pt x="1979448" y="549166"/>
                  <a:pt x="2102068" y="383628"/>
                  <a:pt x="2180896" y="273269"/>
                </a:cubicBezTo>
                <a:cubicBezTo>
                  <a:pt x="2259724" y="162910"/>
                  <a:pt x="2354317" y="0"/>
                  <a:pt x="2354317" y="0"/>
                </a:cubicBezTo>
                <a:lnTo>
                  <a:pt x="235431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2364196-797E-4566-BBA0-E3F974E28E50}"/>
              </a:ext>
            </a:extLst>
          </p:cNvPr>
          <p:cNvGrpSpPr/>
          <p:nvPr/>
        </p:nvGrpSpPr>
        <p:grpSpPr>
          <a:xfrm>
            <a:off x="9633849" y="3886049"/>
            <a:ext cx="1462379" cy="1801232"/>
            <a:chOff x="9667344" y="4399973"/>
            <a:chExt cx="1462379" cy="1248510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E54B8F5-836B-49C0-A8A7-5450E4FD0026}"/>
                </a:ext>
              </a:extLst>
            </p:cNvPr>
            <p:cNvSpPr/>
            <p:nvPr/>
          </p:nvSpPr>
          <p:spPr>
            <a:xfrm>
              <a:off x="9667344" y="4399973"/>
              <a:ext cx="1350695" cy="1248510"/>
            </a:xfrm>
            <a:prstGeom prst="arc">
              <a:avLst>
                <a:gd name="adj1" fmla="val 16200000"/>
                <a:gd name="adj2" fmla="val 123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B65FD02-5819-48C3-9D70-714303CF9C5D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H="1">
              <a:off x="11017873" y="4975393"/>
              <a:ext cx="111850" cy="626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B5FAB1B-A5A2-45CB-8CB6-E1913964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0905521" y="4966673"/>
              <a:ext cx="112197" cy="701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875E80C-8276-4CBD-8C77-BE3F256A92CA}"/>
              </a:ext>
            </a:extLst>
          </p:cNvPr>
          <p:cNvGrpSpPr/>
          <p:nvPr/>
        </p:nvGrpSpPr>
        <p:grpSpPr>
          <a:xfrm>
            <a:off x="7679010" y="4180733"/>
            <a:ext cx="1532550" cy="1219062"/>
            <a:chOff x="7712505" y="4694656"/>
            <a:chExt cx="1532550" cy="2709614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51F69070-DB8B-486D-A469-3992D737443F}"/>
                </a:ext>
              </a:extLst>
            </p:cNvPr>
            <p:cNvSpPr/>
            <p:nvPr/>
          </p:nvSpPr>
          <p:spPr>
            <a:xfrm flipH="1">
              <a:off x="7824586" y="4694656"/>
              <a:ext cx="1420469" cy="2709614"/>
            </a:xfrm>
            <a:prstGeom prst="arc">
              <a:avLst>
                <a:gd name="adj1" fmla="val 16200000"/>
                <a:gd name="adj2" fmla="val 12382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5EC520E4-C2F8-46B1-8D20-561603390E2D}"/>
                </a:ext>
              </a:extLst>
            </p:cNvPr>
            <p:cNvCxnSpPr>
              <a:cxnSpLocks/>
            </p:cNvCxnSpPr>
            <p:nvPr/>
          </p:nvCxnSpPr>
          <p:spPr>
            <a:xfrm>
              <a:off x="7712505" y="5932747"/>
              <a:ext cx="107620" cy="1586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401414B-C4F8-4B9E-9C66-119889F3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0125" y="5958024"/>
              <a:ext cx="104727" cy="1334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1DA9E-570D-40FC-B469-AA98F7D6122A}"/>
              </a:ext>
            </a:extLst>
          </p:cNvPr>
          <p:cNvSpPr/>
          <p:nvPr/>
        </p:nvSpPr>
        <p:spPr>
          <a:xfrm>
            <a:off x="6279209" y="4864246"/>
            <a:ext cx="2132339" cy="117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9B8481-9E7D-4F66-AE6B-1A6948317F0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Theory: Surface winds in Antarctica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94BA45-AAB9-488C-947A-D2EE00940921}"/>
              </a:ext>
            </a:extLst>
          </p:cNvPr>
          <p:cNvSpPr txBox="1"/>
          <p:nvPr/>
        </p:nvSpPr>
        <p:spPr>
          <a:xfrm>
            <a:off x="8712204" y="4864246"/>
            <a:ext cx="33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Bell MT" panose="02020503060305020303" pitchFamily="18" charset="0"/>
              </a:rPr>
              <a:t>Synoptic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E4826F9-896A-4E8E-B88F-0F6C0C593B25}"/>
              </a:ext>
            </a:extLst>
          </p:cNvPr>
          <p:cNvSpPr txBox="1"/>
          <p:nvPr/>
        </p:nvSpPr>
        <p:spPr>
          <a:xfrm>
            <a:off x="5640627" y="4895061"/>
            <a:ext cx="33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ell MT" panose="02020503060305020303" pitchFamily="18" charset="0"/>
              </a:rPr>
              <a:t>Inversion layer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B8C9B81-A4BA-4F71-9181-BE4ADA20E6B7}"/>
              </a:ext>
            </a:extLst>
          </p:cNvPr>
          <p:cNvSpPr txBox="1"/>
          <p:nvPr/>
        </p:nvSpPr>
        <p:spPr>
          <a:xfrm>
            <a:off x="5655999" y="5281160"/>
            <a:ext cx="337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ell MT" panose="02020503060305020303" pitchFamily="18" charset="0"/>
              </a:rPr>
              <a:t>Katabatic</a:t>
            </a:r>
          </a:p>
          <a:p>
            <a:pPr algn="ctr"/>
            <a:r>
              <a:rPr lang="fr-FR" sz="2400" dirty="0">
                <a:latin typeface="Bell MT" panose="02020503060305020303" pitchFamily="18" charset="0"/>
              </a:rPr>
              <a:t>Thermal wind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68095BD-3441-439F-9570-79E0DCE35F5E}"/>
              </a:ext>
            </a:extLst>
          </p:cNvPr>
          <p:cNvSpPr txBox="1"/>
          <p:nvPr/>
        </p:nvSpPr>
        <p:spPr>
          <a:xfrm>
            <a:off x="8645584" y="5437336"/>
            <a:ext cx="337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ell MT" panose="02020503060305020303" pitchFamily="18" charset="0"/>
              </a:rPr>
              <a:t>Large-</a:t>
            </a:r>
            <a:r>
              <a:rPr lang="fr-FR" sz="2400" dirty="0" err="1">
                <a:latin typeface="Bell MT" panose="02020503060305020303" pitchFamily="18" charset="0"/>
              </a:rPr>
              <a:t>scale</a:t>
            </a:r>
            <a:endParaRPr lang="fr-FR" sz="2400" dirty="0">
              <a:latin typeface="Bell MT" panose="02020503060305020303" pitchFamily="18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454DADC-9E04-4A31-A8CC-0F3E7AFE0E7A}"/>
              </a:ext>
            </a:extLst>
          </p:cNvPr>
          <p:cNvCxnSpPr>
            <a:cxnSpLocks/>
          </p:cNvCxnSpPr>
          <p:nvPr/>
        </p:nvCxnSpPr>
        <p:spPr>
          <a:xfrm>
            <a:off x="9366037" y="5304312"/>
            <a:ext cx="2139912" cy="8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9CCC1A4-7725-4F9A-85B2-A3A6941D7581}"/>
              </a:ext>
            </a:extLst>
          </p:cNvPr>
          <p:cNvSpPr/>
          <p:nvPr/>
        </p:nvSpPr>
        <p:spPr>
          <a:xfrm>
            <a:off x="9368418" y="4859608"/>
            <a:ext cx="2132339" cy="117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1E75B4-0E1E-49F1-BB2E-32F088F9E27F}"/>
              </a:ext>
            </a:extLst>
          </p:cNvPr>
          <p:cNvSpPr/>
          <p:nvPr/>
        </p:nvSpPr>
        <p:spPr>
          <a:xfrm>
            <a:off x="6279209" y="4877037"/>
            <a:ext cx="2132163" cy="11595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75CA3CA-B1EC-4A01-9AE5-5C8F2532E9F9}"/>
              </a:ext>
            </a:extLst>
          </p:cNvPr>
          <p:cNvSpPr/>
          <p:nvPr/>
        </p:nvSpPr>
        <p:spPr>
          <a:xfrm>
            <a:off x="9368957" y="4868322"/>
            <a:ext cx="2132163" cy="1159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ACF4BA7-45AE-4B54-A31B-6C3DC091D5B8}"/>
              </a:ext>
            </a:extLst>
          </p:cNvPr>
          <p:cNvGrpSpPr/>
          <p:nvPr/>
        </p:nvGrpSpPr>
        <p:grpSpPr>
          <a:xfrm rot="20846171" flipV="1">
            <a:off x="4679002" y="141552"/>
            <a:ext cx="7004778" cy="3934759"/>
            <a:chOff x="7807036" y="4694656"/>
            <a:chExt cx="1438019" cy="2709614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E52AFD80-F4EA-4ABB-88C2-7AD6CD8A14A6}"/>
                </a:ext>
              </a:extLst>
            </p:cNvPr>
            <p:cNvSpPr/>
            <p:nvPr/>
          </p:nvSpPr>
          <p:spPr>
            <a:xfrm flipH="1">
              <a:off x="7824586" y="4694656"/>
              <a:ext cx="1420469" cy="2709614"/>
            </a:xfrm>
            <a:prstGeom prst="arc">
              <a:avLst>
                <a:gd name="adj1" fmla="val 16200000"/>
                <a:gd name="adj2" fmla="val 12382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C0D9B0B8-364B-48E1-97F8-CC5FF07190BC}"/>
                </a:ext>
              </a:extLst>
            </p:cNvPr>
            <p:cNvCxnSpPr>
              <a:cxnSpLocks/>
            </p:cNvCxnSpPr>
            <p:nvPr/>
          </p:nvCxnSpPr>
          <p:spPr>
            <a:xfrm rot="20846171">
              <a:off x="7807036" y="5906055"/>
              <a:ext cx="12085" cy="2358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5ED6AEE-0437-427F-803A-515E890E34C1}"/>
                </a:ext>
              </a:extLst>
            </p:cNvPr>
            <p:cNvCxnSpPr>
              <a:cxnSpLocks/>
            </p:cNvCxnSpPr>
            <p:nvPr/>
          </p:nvCxnSpPr>
          <p:spPr>
            <a:xfrm rot="20846171" flipH="1">
              <a:off x="7821491" y="5988797"/>
              <a:ext cx="57053" cy="114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0A0D136-85B8-4D3A-A7FC-030521BC7A38}"/>
              </a:ext>
            </a:extLst>
          </p:cNvPr>
          <p:cNvGrpSpPr/>
          <p:nvPr/>
        </p:nvGrpSpPr>
        <p:grpSpPr>
          <a:xfrm rot="6212832">
            <a:off x="3459197" y="164507"/>
            <a:ext cx="3110312" cy="8922077"/>
            <a:chOff x="9667344" y="4399973"/>
            <a:chExt cx="1404135" cy="1248510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53035638-EDA3-4212-96D0-7DCCE0C68842}"/>
                </a:ext>
              </a:extLst>
            </p:cNvPr>
            <p:cNvSpPr/>
            <p:nvPr/>
          </p:nvSpPr>
          <p:spPr>
            <a:xfrm>
              <a:off x="9667344" y="4399973"/>
              <a:ext cx="1350695" cy="1248510"/>
            </a:xfrm>
            <a:prstGeom prst="arc">
              <a:avLst>
                <a:gd name="adj1" fmla="val 16200000"/>
                <a:gd name="adj2" fmla="val 123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AA61B73-DE43-4885-A828-78A87DC2B51F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rot="15387168" flipH="1" flipV="1">
              <a:off x="11023686" y="4982009"/>
              <a:ext cx="29889" cy="656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62ABAEC1-2DC6-47F7-B0FB-9A45C2ED04E5}"/>
                </a:ext>
              </a:extLst>
            </p:cNvPr>
            <p:cNvCxnSpPr>
              <a:cxnSpLocks/>
            </p:cNvCxnSpPr>
            <p:nvPr/>
          </p:nvCxnSpPr>
          <p:spPr>
            <a:xfrm rot="15387168" flipH="1">
              <a:off x="10969722" y="5009429"/>
              <a:ext cx="52370" cy="41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F685C8B-7C3A-403D-A8D5-E92BA75F93A3}"/>
              </a:ext>
            </a:extLst>
          </p:cNvPr>
          <p:cNvSpPr/>
          <p:nvPr/>
        </p:nvSpPr>
        <p:spPr>
          <a:xfrm>
            <a:off x="1275967" y="3613916"/>
            <a:ext cx="2631329" cy="26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7854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/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Background </a:t>
                </a:r>
                <a:r>
                  <a:rPr lang="fr-FR" sz="2400" dirty="0" err="1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Espace réservé du numéro de diapositive 4">
            <a:extLst>
              <a:ext uri="{FF2B5EF4-FFF2-40B4-BE49-F238E27FC236}">
                <a16:creationId xmlns:a16="http://schemas.microsoft.com/office/drawing/2014/main" id="{68118C74-BC5F-4593-98E5-BE95ADC4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723F29E-A9FC-46DA-804A-BAB82A6038B2}"/>
              </a:ext>
            </a:extLst>
          </p:cNvPr>
          <p:cNvSpPr txBox="1"/>
          <p:nvPr/>
        </p:nvSpPr>
        <p:spPr>
          <a:xfrm>
            <a:off x="4620657" y="4398048"/>
            <a:ext cx="12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Bell MT" panose="02020503060305020303" pitchFamily="18" charset="0"/>
              </a:rPr>
              <a:t>~ LSC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BF4C58-37DA-4816-BF1B-20508B268322}"/>
              </a:ext>
            </a:extLst>
          </p:cNvPr>
          <p:cNvSpPr/>
          <p:nvPr/>
        </p:nvSpPr>
        <p:spPr>
          <a:xfrm>
            <a:off x="8490113" y="4433928"/>
            <a:ext cx="13286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D4BE9AF9-0D4E-4410-B73C-3FEA5156AD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5836" b="6449"/>
          <a:stretch/>
        </p:blipFill>
        <p:spPr>
          <a:xfrm>
            <a:off x="927257" y="1050084"/>
            <a:ext cx="3811583" cy="24816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D955B8-FA0C-4DE4-B71D-B196C8FE3143}"/>
              </a:ext>
            </a:extLst>
          </p:cNvPr>
          <p:cNvSpPr txBox="1"/>
          <p:nvPr/>
        </p:nvSpPr>
        <p:spPr>
          <a:xfrm>
            <a:off x="4572512" y="961157"/>
            <a:ext cx="18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~ Katabatic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/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deficit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C41FA42-0CC3-4461-8CBE-74DD3E69FC60}"/>
              </a:ext>
            </a:extLst>
          </p:cNvPr>
          <p:cNvSpPr/>
          <p:nvPr/>
        </p:nvSpPr>
        <p:spPr>
          <a:xfrm>
            <a:off x="7058891" y="900545"/>
            <a:ext cx="3248891" cy="53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003BF8E-E7ED-43FA-A4FC-D416866E3001}"/>
              </a:ext>
            </a:extLst>
          </p:cNvPr>
          <p:cNvSpPr txBox="1"/>
          <p:nvPr/>
        </p:nvSpPr>
        <p:spPr>
          <a:xfrm>
            <a:off x="6542774" y="680715"/>
            <a:ext cx="423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Bell MT" panose="02020503060305020303" pitchFamily="18" charset="0"/>
              </a:rPr>
              <a:t>Typical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potential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temperature</a:t>
            </a:r>
            <a:r>
              <a:rPr lang="fr-FR" sz="2400" dirty="0">
                <a:latin typeface="Bell MT" panose="02020503060305020303" pitchFamily="18" charset="0"/>
              </a:rPr>
              <a:t> profile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1B25F22-09D9-446C-AA74-3612217C50A7}"/>
              </a:ext>
            </a:extLst>
          </p:cNvPr>
          <p:cNvSpPr txBox="1"/>
          <p:nvPr/>
        </p:nvSpPr>
        <p:spPr>
          <a:xfrm rot="16200000">
            <a:off x="-1615119" y="3423618"/>
            <a:ext cx="3784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MAR, July 2010 - 2020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4DC99017-FD09-4BBA-8031-B84B634B2C4A}"/>
              </a:ext>
            </a:extLst>
          </p:cNvPr>
          <p:cNvCxnSpPr/>
          <p:nvPr/>
        </p:nvCxnSpPr>
        <p:spPr>
          <a:xfrm flipV="1">
            <a:off x="547953" y="1898915"/>
            <a:ext cx="1113959" cy="243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8EBD37F0-C8B3-47EA-97A6-68EEDE323EEB}"/>
              </a:ext>
            </a:extLst>
          </p:cNvPr>
          <p:cNvCxnSpPr>
            <a:cxnSpLocks/>
          </p:cNvCxnSpPr>
          <p:nvPr/>
        </p:nvCxnSpPr>
        <p:spPr>
          <a:xfrm>
            <a:off x="496477" y="5586074"/>
            <a:ext cx="1201864" cy="426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4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894D3-B298-43E1-9C8D-175F0D05BBDF}"/>
              </a:ext>
            </a:extLst>
          </p:cNvPr>
          <p:cNvSpPr/>
          <p:nvPr/>
        </p:nvSpPr>
        <p:spPr>
          <a:xfrm>
            <a:off x="2768667" y="5103638"/>
            <a:ext cx="6787299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412B679-CBA9-44F6-A988-058A074C7BA5}"/>
                  </a:ext>
                </a:extLst>
              </p:cNvPr>
              <p:cNvSpPr txBox="1"/>
              <p:nvPr/>
            </p:nvSpPr>
            <p:spPr>
              <a:xfrm>
                <a:off x="160261" y="4725277"/>
                <a:ext cx="7525778" cy="820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𝑓𝑉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𝑢𝑤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𝐿𝑆𝐶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412B679-CBA9-44F6-A988-058A074C7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1" y="4725277"/>
                <a:ext cx="7525778" cy="820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6A79AEC3-39AC-4DDC-B0E8-A224B72994FC}"/>
              </a:ext>
            </a:extLst>
          </p:cNvPr>
          <p:cNvSpPr txBox="1"/>
          <p:nvPr/>
        </p:nvSpPr>
        <p:spPr>
          <a:xfrm>
            <a:off x="-141276" y="3463580"/>
            <a:ext cx="245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latin typeface="+mj-lt"/>
              </a:rPr>
              <a:t>Cross-</a:t>
            </a:r>
            <a:r>
              <a:rPr lang="fr-FR" sz="3200" b="1" i="1" dirty="0" err="1">
                <a:latin typeface="+mj-lt"/>
              </a:rPr>
              <a:t>slope</a:t>
            </a:r>
            <a:endParaRPr lang="fr-FR" sz="3200" b="1" i="1" dirty="0">
              <a:latin typeface="+mj-lt"/>
            </a:endParaRP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B8AFE4CD-836A-4E7E-8AF0-F0E10A88AF2D}"/>
              </a:ext>
            </a:extLst>
          </p:cNvPr>
          <p:cNvSpPr/>
          <p:nvPr/>
        </p:nvSpPr>
        <p:spPr>
          <a:xfrm rot="16200000">
            <a:off x="3223898" y="3125225"/>
            <a:ext cx="413136" cy="2752191"/>
          </a:xfrm>
          <a:prstGeom prst="rightBrace">
            <a:avLst>
              <a:gd name="adj1" fmla="val 81326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86D1ED98-13CD-46A6-BAB2-EDA0F883FC2C}"/>
              </a:ext>
            </a:extLst>
          </p:cNvPr>
          <p:cNvSpPr/>
          <p:nvPr/>
        </p:nvSpPr>
        <p:spPr>
          <a:xfrm rot="5400000">
            <a:off x="4936498" y="5256790"/>
            <a:ext cx="420848" cy="808140"/>
          </a:xfrm>
          <a:prstGeom prst="rightBrace">
            <a:avLst>
              <a:gd name="adj1" fmla="val 26824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2D138A0B-5A8F-45FC-ABF4-820B8A58197D}"/>
              </a:ext>
            </a:extLst>
          </p:cNvPr>
          <p:cNvSpPr/>
          <p:nvPr/>
        </p:nvSpPr>
        <p:spPr>
          <a:xfrm rot="16200000">
            <a:off x="6045345" y="4073323"/>
            <a:ext cx="407475" cy="1066638"/>
          </a:xfrm>
          <a:prstGeom prst="rightBrace">
            <a:avLst>
              <a:gd name="adj1" fmla="val 41755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EB9F04BB-BBC0-4CB4-B875-E2F1C529323E}"/>
              </a:ext>
            </a:extLst>
          </p:cNvPr>
          <p:cNvSpPr/>
          <p:nvPr/>
        </p:nvSpPr>
        <p:spPr>
          <a:xfrm rot="16200000">
            <a:off x="7064851" y="4163152"/>
            <a:ext cx="477630" cy="812666"/>
          </a:xfrm>
          <a:prstGeom prst="rightBrace">
            <a:avLst>
              <a:gd name="adj1" fmla="val 2259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C55297-CF1E-4DDD-9592-B7FF6E76D361}"/>
              </a:ext>
            </a:extLst>
          </p:cNvPr>
          <p:cNvSpPr txBox="1"/>
          <p:nvPr/>
        </p:nvSpPr>
        <p:spPr>
          <a:xfrm>
            <a:off x="4222511" y="5965086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Turbulence</a:t>
            </a:r>
          </a:p>
        </p:txBody>
      </p:sp>
      <p:sp>
        <p:nvSpPr>
          <p:cNvPr id="35" name="Accolade fermante 34">
            <a:extLst>
              <a:ext uri="{FF2B5EF4-FFF2-40B4-BE49-F238E27FC236}">
                <a16:creationId xmlns:a16="http://schemas.microsoft.com/office/drawing/2014/main" id="{D5C69899-C0FC-4958-8C0A-2D01965AC11A}"/>
              </a:ext>
            </a:extLst>
          </p:cNvPr>
          <p:cNvSpPr/>
          <p:nvPr/>
        </p:nvSpPr>
        <p:spPr>
          <a:xfrm rot="5400000">
            <a:off x="1156298" y="2143303"/>
            <a:ext cx="407475" cy="617105"/>
          </a:xfrm>
          <a:prstGeom prst="rightBrace">
            <a:avLst>
              <a:gd name="adj1" fmla="val 27431"/>
              <a:gd name="adj2" fmla="val 50000"/>
            </a:avLst>
          </a:prstGeom>
          <a:ln w="28575">
            <a:solidFill>
              <a:srgbClr val="F8A4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B668A40-15CB-4436-95BD-2275101D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46" y="3793123"/>
            <a:ext cx="3509079" cy="2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9DCC3E8-A95E-4139-B5E7-4DA60B32B693}"/>
              </a:ext>
            </a:extLst>
          </p:cNvPr>
          <p:cNvCxnSpPr/>
          <p:nvPr/>
        </p:nvCxnSpPr>
        <p:spPr>
          <a:xfrm>
            <a:off x="10874569" y="4808300"/>
            <a:ext cx="301336" cy="736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C9C681E-EAF8-4B3F-B543-ABB15FE54554}"/>
              </a:ext>
            </a:extLst>
          </p:cNvPr>
          <p:cNvCxnSpPr>
            <a:cxnSpLocks/>
          </p:cNvCxnSpPr>
          <p:nvPr/>
        </p:nvCxnSpPr>
        <p:spPr>
          <a:xfrm flipH="1">
            <a:off x="10523190" y="4812165"/>
            <a:ext cx="372684" cy="175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EC3E6-EBD0-4073-9C66-2831CFD204A5}"/>
              </a:ext>
            </a:extLst>
          </p:cNvPr>
          <p:cNvSpPr/>
          <p:nvPr/>
        </p:nvSpPr>
        <p:spPr>
          <a:xfrm rot="19994217">
            <a:off x="10308080" y="4595621"/>
            <a:ext cx="562528" cy="2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9BC123-F13E-4737-A2DD-B6F84B6727FD}"/>
              </a:ext>
            </a:extLst>
          </p:cNvPr>
          <p:cNvSpPr/>
          <p:nvPr/>
        </p:nvSpPr>
        <p:spPr>
          <a:xfrm rot="4058550">
            <a:off x="10872603" y="4886699"/>
            <a:ext cx="665634" cy="24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A118099-40FE-45E5-9F7D-04B9038FF6B4}"/>
              </a:ext>
            </a:extLst>
          </p:cNvPr>
          <p:cNvSpPr txBox="1"/>
          <p:nvPr/>
        </p:nvSpPr>
        <p:spPr>
          <a:xfrm rot="19988974">
            <a:off x="10225486" y="4436952"/>
            <a:ext cx="106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Cross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D99D180-D89F-4FF6-98A2-9539893A0DA4}"/>
              </a:ext>
            </a:extLst>
          </p:cNvPr>
          <p:cNvSpPr txBox="1"/>
          <p:nvPr/>
        </p:nvSpPr>
        <p:spPr>
          <a:xfrm rot="3995998">
            <a:off x="10842850" y="4850699"/>
            <a:ext cx="7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Down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1B3D8D-006D-4174-9E17-3D6ACBE5D71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E4A358E7-A036-459C-9B58-0B678F69E281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Method: Equations of the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momentum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budget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84D989-AD14-4DFC-89F7-EFD37AFEE2F8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3770012-C5AF-486F-9B69-79A2E02A9FF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8ABD10-C13E-4A70-A1EF-5E1056B1BDC1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7DF3CB-7A98-47FC-BEE4-3D5CE97C31F9}"/>
              </a:ext>
            </a:extLst>
          </p:cNvPr>
          <p:cNvSpPr/>
          <p:nvPr/>
        </p:nvSpPr>
        <p:spPr>
          <a:xfrm>
            <a:off x="3261701" y="865577"/>
            <a:ext cx="8576821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7C03A44-99CC-4496-863F-F5344113E089}"/>
                  </a:ext>
                </a:extLst>
              </p:cNvPr>
              <p:cNvSpPr txBox="1"/>
              <p:nvPr/>
            </p:nvSpPr>
            <p:spPr>
              <a:xfrm>
                <a:off x="143154" y="1473981"/>
                <a:ext cx="9540560" cy="820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𝑓𝑈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𝐿𝑆𝐶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7C03A44-99CC-4496-863F-F5344113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4" y="1473981"/>
                <a:ext cx="9540560" cy="820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6FEAD526-7AB0-4CE7-9B72-50CCB6E03FCB}"/>
              </a:ext>
            </a:extLst>
          </p:cNvPr>
          <p:cNvSpPr txBox="1"/>
          <p:nvPr/>
        </p:nvSpPr>
        <p:spPr>
          <a:xfrm>
            <a:off x="0" y="893270"/>
            <a:ext cx="237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latin typeface="+mj-lt"/>
              </a:rPr>
              <a:t>Downslope</a:t>
            </a:r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id="{DE2A3939-636B-4315-AB45-2DB263B7317F}"/>
              </a:ext>
            </a:extLst>
          </p:cNvPr>
          <p:cNvSpPr/>
          <p:nvPr/>
        </p:nvSpPr>
        <p:spPr>
          <a:xfrm rot="5400000">
            <a:off x="3253123" y="1221676"/>
            <a:ext cx="402872" cy="2710449"/>
          </a:xfrm>
          <a:prstGeom prst="rightBrace">
            <a:avLst>
              <a:gd name="adj1" fmla="val 88389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ED7F55-AA1B-4EF7-B006-192C2EC00781}"/>
              </a:ext>
            </a:extLst>
          </p:cNvPr>
          <p:cNvSpPr txBox="1"/>
          <p:nvPr/>
        </p:nvSpPr>
        <p:spPr>
          <a:xfrm>
            <a:off x="2450314" y="3273765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Advection</a:t>
            </a:r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9AEEEFDF-88CF-47B9-AE8D-9F2B8E76EC3B}"/>
              </a:ext>
            </a:extLst>
          </p:cNvPr>
          <p:cNvSpPr/>
          <p:nvPr/>
        </p:nvSpPr>
        <p:spPr>
          <a:xfrm rot="16200000">
            <a:off x="5121181" y="1040309"/>
            <a:ext cx="407475" cy="8591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ccolade fermante 55">
            <a:extLst>
              <a:ext uri="{FF2B5EF4-FFF2-40B4-BE49-F238E27FC236}">
                <a16:creationId xmlns:a16="http://schemas.microsoft.com/office/drawing/2014/main" id="{83CBDE15-0DBF-4DE1-B9B1-3CB78009F8ED}"/>
              </a:ext>
            </a:extLst>
          </p:cNvPr>
          <p:cNvSpPr/>
          <p:nvPr/>
        </p:nvSpPr>
        <p:spPr>
          <a:xfrm rot="5400000">
            <a:off x="6121342" y="2096592"/>
            <a:ext cx="420848" cy="938291"/>
          </a:xfrm>
          <a:prstGeom prst="rightBrace">
            <a:avLst>
              <a:gd name="adj1" fmla="val 36673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Accolade fermante 56">
            <a:extLst>
              <a:ext uri="{FF2B5EF4-FFF2-40B4-BE49-F238E27FC236}">
                <a16:creationId xmlns:a16="http://schemas.microsoft.com/office/drawing/2014/main" id="{26598629-B9D8-4D26-8CD7-88BD7CC05571}"/>
              </a:ext>
            </a:extLst>
          </p:cNvPr>
          <p:cNvSpPr/>
          <p:nvPr/>
        </p:nvSpPr>
        <p:spPr>
          <a:xfrm rot="5400000">
            <a:off x="8758875" y="1659884"/>
            <a:ext cx="375591" cy="1478452"/>
          </a:xfrm>
          <a:prstGeom prst="rightBrace">
            <a:avLst>
              <a:gd name="adj1" fmla="val 33974"/>
              <a:gd name="adj2" fmla="val 4860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Accolade fermante 57">
            <a:extLst>
              <a:ext uri="{FF2B5EF4-FFF2-40B4-BE49-F238E27FC236}">
                <a16:creationId xmlns:a16="http://schemas.microsoft.com/office/drawing/2014/main" id="{7AB522DA-F3E9-4827-9EF8-A433CB63892A}"/>
              </a:ext>
            </a:extLst>
          </p:cNvPr>
          <p:cNvSpPr/>
          <p:nvPr/>
        </p:nvSpPr>
        <p:spPr>
          <a:xfrm rot="5400000">
            <a:off x="7282073" y="1974141"/>
            <a:ext cx="477630" cy="884337"/>
          </a:xfrm>
          <a:prstGeom prst="rightBrace">
            <a:avLst>
              <a:gd name="adj1" fmla="val 59534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6B0B8FA-809E-4625-AA7F-0EDC06763A1E}"/>
              </a:ext>
            </a:extLst>
          </p:cNvPr>
          <p:cNvSpPr txBox="1"/>
          <p:nvPr/>
        </p:nvSpPr>
        <p:spPr>
          <a:xfrm>
            <a:off x="8240962" y="2770477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Katabatic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E639EF4-C500-4913-BAA1-0A0F3BBFA644}"/>
              </a:ext>
            </a:extLst>
          </p:cNvPr>
          <p:cNvSpPr txBox="1"/>
          <p:nvPr/>
        </p:nvSpPr>
        <p:spPr>
          <a:xfrm>
            <a:off x="2989532" y="3285981"/>
            <a:ext cx="527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Thermal wind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2FD4569-B56B-4F22-8EF3-59FEBD9DC465}"/>
              </a:ext>
            </a:extLst>
          </p:cNvPr>
          <p:cNvSpPr txBox="1"/>
          <p:nvPr/>
        </p:nvSpPr>
        <p:spPr>
          <a:xfrm>
            <a:off x="6623976" y="3223645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Large-</a:t>
            </a:r>
            <a:r>
              <a:rPr lang="fr-FR" sz="2400" dirty="0" err="1">
                <a:solidFill>
                  <a:srgbClr val="C00000"/>
                </a:solidFill>
              </a:rPr>
              <a:t>scale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A385649-61F5-4B57-BC07-AA607BC95CD9}"/>
              </a:ext>
            </a:extLst>
          </p:cNvPr>
          <p:cNvSpPr txBox="1"/>
          <p:nvPr/>
        </p:nvSpPr>
        <p:spPr>
          <a:xfrm>
            <a:off x="5984" y="6053089"/>
            <a:ext cx="34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van den </a:t>
            </a:r>
            <a:r>
              <a:rPr lang="fr-FR" i="1" dirty="0" err="1">
                <a:latin typeface="Bell MT" panose="02020503060305020303" pitchFamily="18" charset="0"/>
              </a:rPr>
              <a:t>Broeke</a:t>
            </a:r>
            <a:r>
              <a:rPr lang="fr-FR" i="1" dirty="0">
                <a:latin typeface="Bell MT" panose="02020503060305020303" pitchFamily="18" charset="0"/>
              </a:rPr>
              <a:t> &amp; van </a:t>
            </a:r>
            <a:r>
              <a:rPr lang="fr-FR" i="1" dirty="0" err="1">
                <a:latin typeface="Bell MT" panose="02020503060305020303" pitchFamily="18" charset="0"/>
              </a:rPr>
              <a:t>Lipzig</a:t>
            </a:r>
            <a:r>
              <a:rPr lang="fr-FR" i="1" dirty="0">
                <a:latin typeface="Bell MT" panose="02020503060305020303" pitchFamily="18" charset="0"/>
              </a:rPr>
              <a:t>, 2003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9F2F85A-728B-4055-A8AB-074CBDD042FE}"/>
              </a:ext>
            </a:extLst>
          </p:cNvPr>
          <p:cNvSpPr txBox="1"/>
          <p:nvPr/>
        </p:nvSpPr>
        <p:spPr>
          <a:xfrm>
            <a:off x="4222511" y="682749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Turbulence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E45FC89-E8D3-4ED3-BFE1-AD6A42074AF0}"/>
              </a:ext>
            </a:extLst>
          </p:cNvPr>
          <p:cNvSpPr txBox="1"/>
          <p:nvPr/>
        </p:nvSpPr>
        <p:spPr>
          <a:xfrm>
            <a:off x="482348" y="2750760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8A428"/>
                </a:solidFill>
              </a:rPr>
              <a:t>Coriolis</a:t>
            </a:r>
          </a:p>
        </p:txBody>
      </p:sp>
      <p:sp>
        <p:nvSpPr>
          <p:cNvPr id="67" name="Accolade fermante 66">
            <a:extLst>
              <a:ext uri="{FF2B5EF4-FFF2-40B4-BE49-F238E27FC236}">
                <a16:creationId xmlns:a16="http://schemas.microsoft.com/office/drawing/2014/main" id="{B600ADB7-D204-4BAF-ADEC-1CA81FF4BBB8}"/>
              </a:ext>
            </a:extLst>
          </p:cNvPr>
          <p:cNvSpPr/>
          <p:nvPr/>
        </p:nvSpPr>
        <p:spPr>
          <a:xfrm rot="5400000" flipH="1">
            <a:off x="998395" y="4197193"/>
            <a:ext cx="441401" cy="579990"/>
          </a:xfrm>
          <a:prstGeom prst="rightBrace">
            <a:avLst>
              <a:gd name="adj1" fmla="val 27431"/>
              <a:gd name="adj2" fmla="val 50000"/>
            </a:avLst>
          </a:prstGeom>
          <a:ln w="28575">
            <a:solidFill>
              <a:srgbClr val="F8A4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4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894D3-B298-43E1-9C8D-175F0D05BBDF}"/>
              </a:ext>
            </a:extLst>
          </p:cNvPr>
          <p:cNvSpPr/>
          <p:nvPr/>
        </p:nvSpPr>
        <p:spPr>
          <a:xfrm>
            <a:off x="2099334" y="4949211"/>
            <a:ext cx="6787299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1B3D8D-006D-4174-9E17-3D6ACBE5D71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E4A358E7-A036-459C-9B58-0B678F69E281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Method: Equations of the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momentum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budget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84D989-AD14-4DFC-89F7-EFD37AFEE2F8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3770012-C5AF-486F-9B69-79A2E02A9FF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8ABD10-C13E-4A70-A1EF-5E1056B1BDC1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7DF3CB-7A98-47FC-BEE4-3D5CE97C31F9}"/>
              </a:ext>
            </a:extLst>
          </p:cNvPr>
          <p:cNvSpPr/>
          <p:nvPr/>
        </p:nvSpPr>
        <p:spPr>
          <a:xfrm>
            <a:off x="3261701" y="865577"/>
            <a:ext cx="8576821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7C03A44-99CC-4496-863F-F5344113E089}"/>
                  </a:ext>
                </a:extLst>
              </p:cNvPr>
              <p:cNvSpPr txBox="1"/>
              <p:nvPr/>
            </p:nvSpPr>
            <p:spPr>
              <a:xfrm>
                <a:off x="195005" y="1485801"/>
                <a:ext cx="9592882" cy="822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r-FR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num>
                        <m:den>
                          <m:r>
                            <a:rPr lang="fr-FR" sz="2400" i="0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𝐿𝑆𝐶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sz="2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fr-FR" sz="2400" dirty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latin typeface="Bell MT" panose="02020503060305020303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7C03A44-99CC-4496-863F-F5344113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5" y="1485801"/>
                <a:ext cx="9592882" cy="8224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6FEAD526-7AB0-4CE7-9B72-50CCB6E03FCB}"/>
              </a:ext>
            </a:extLst>
          </p:cNvPr>
          <p:cNvSpPr txBox="1"/>
          <p:nvPr/>
        </p:nvSpPr>
        <p:spPr>
          <a:xfrm>
            <a:off x="0" y="893270"/>
            <a:ext cx="237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latin typeface="+mj-lt"/>
              </a:rPr>
              <a:t>Downslope</a:t>
            </a:r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id="{DE2A3939-636B-4315-AB45-2DB263B7317F}"/>
              </a:ext>
            </a:extLst>
          </p:cNvPr>
          <p:cNvSpPr/>
          <p:nvPr/>
        </p:nvSpPr>
        <p:spPr>
          <a:xfrm rot="5400000">
            <a:off x="3253123" y="1221676"/>
            <a:ext cx="402872" cy="2710449"/>
          </a:xfrm>
          <a:prstGeom prst="rightBrace">
            <a:avLst>
              <a:gd name="adj1" fmla="val 88389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ED7F55-AA1B-4EF7-B006-192C2EC00781}"/>
              </a:ext>
            </a:extLst>
          </p:cNvPr>
          <p:cNvSpPr txBox="1"/>
          <p:nvPr/>
        </p:nvSpPr>
        <p:spPr>
          <a:xfrm>
            <a:off x="2450314" y="3273765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Advection</a:t>
            </a:r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9AEEEFDF-88CF-47B9-AE8D-9F2B8E76EC3B}"/>
              </a:ext>
            </a:extLst>
          </p:cNvPr>
          <p:cNvSpPr/>
          <p:nvPr/>
        </p:nvSpPr>
        <p:spPr>
          <a:xfrm rot="16200000">
            <a:off x="5121181" y="1040309"/>
            <a:ext cx="407475" cy="859157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ccolade fermante 55">
            <a:extLst>
              <a:ext uri="{FF2B5EF4-FFF2-40B4-BE49-F238E27FC236}">
                <a16:creationId xmlns:a16="http://schemas.microsoft.com/office/drawing/2014/main" id="{83CBDE15-0DBF-4DE1-B9B1-3CB78009F8ED}"/>
              </a:ext>
            </a:extLst>
          </p:cNvPr>
          <p:cNvSpPr/>
          <p:nvPr/>
        </p:nvSpPr>
        <p:spPr>
          <a:xfrm rot="5400000">
            <a:off x="6121342" y="2096592"/>
            <a:ext cx="420848" cy="938291"/>
          </a:xfrm>
          <a:prstGeom prst="rightBrace">
            <a:avLst>
              <a:gd name="adj1" fmla="val 36673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Accolade fermante 56">
            <a:extLst>
              <a:ext uri="{FF2B5EF4-FFF2-40B4-BE49-F238E27FC236}">
                <a16:creationId xmlns:a16="http://schemas.microsoft.com/office/drawing/2014/main" id="{26598629-B9D8-4D26-8CD7-88BD7CC05571}"/>
              </a:ext>
            </a:extLst>
          </p:cNvPr>
          <p:cNvSpPr/>
          <p:nvPr/>
        </p:nvSpPr>
        <p:spPr>
          <a:xfrm rot="5400000">
            <a:off x="8758875" y="1659884"/>
            <a:ext cx="375591" cy="1478452"/>
          </a:xfrm>
          <a:prstGeom prst="rightBrace">
            <a:avLst>
              <a:gd name="adj1" fmla="val 33974"/>
              <a:gd name="adj2" fmla="val 4860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Accolade fermante 57">
            <a:extLst>
              <a:ext uri="{FF2B5EF4-FFF2-40B4-BE49-F238E27FC236}">
                <a16:creationId xmlns:a16="http://schemas.microsoft.com/office/drawing/2014/main" id="{7AB522DA-F3E9-4827-9EF8-A433CB63892A}"/>
              </a:ext>
            </a:extLst>
          </p:cNvPr>
          <p:cNvSpPr/>
          <p:nvPr/>
        </p:nvSpPr>
        <p:spPr>
          <a:xfrm rot="5400000">
            <a:off x="7282073" y="1974141"/>
            <a:ext cx="477630" cy="884337"/>
          </a:xfrm>
          <a:prstGeom prst="rightBrace">
            <a:avLst>
              <a:gd name="adj1" fmla="val 59534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6B0B8FA-809E-4625-AA7F-0EDC06763A1E}"/>
              </a:ext>
            </a:extLst>
          </p:cNvPr>
          <p:cNvSpPr txBox="1"/>
          <p:nvPr/>
        </p:nvSpPr>
        <p:spPr>
          <a:xfrm>
            <a:off x="8240962" y="2770477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Katabatic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E639EF4-C500-4913-BAA1-0A0F3BBFA644}"/>
              </a:ext>
            </a:extLst>
          </p:cNvPr>
          <p:cNvSpPr txBox="1"/>
          <p:nvPr/>
        </p:nvSpPr>
        <p:spPr>
          <a:xfrm>
            <a:off x="2989532" y="3285981"/>
            <a:ext cx="527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Thermal wind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2FD4569-B56B-4F22-8EF3-59FEBD9DC465}"/>
              </a:ext>
            </a:extLst>
          </p:cNvPr>
          <p:cNvSpPr txBox="1"/>
          <p:nvPr/>
        </p:nvSpPr>
        <p:spPr>
          <a:xfrm>
            <a:off x="6623976" y="3223645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Large-</a:t>
            </a:r>
            <a:r>
              <a:rPr lang="fr-FR" sz="2400" dirty="0" err="1">
                <a:solidFill>
                  <a:srgbClr val="C00000"/>
                </a:solidFill>
              </a:rPr>
              <a:t>scale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A385649-61F5-4B57-BC07-AA607BC95CD9}"/>
              </a:ext>
            </a:extLst>
          </p:cNvPr>
          <p:cNvSpPr txBox="1"/>
          <p:nvPr/>
        </p:nvSpPr>
        <p:spPr>
          <a:xfrm>
            <a:off x="5984" y="6053089"/>
            <a:ext cx="34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van den </a:t>
            </a:r>
            <a:r>
              <a:rPr lang="fr-FR" i="1" dirty="0" err="1">
                <a:latin typeface="Bell MT" panose="02020503060305020303" pitchFamily="18" charset="0"/>
              </a:rPr>
              <a:t>Broeke</a:t>
            </a:r>
            <a:r>
              <a:rPr lang="fr-FR" i="1" dirty="0">
                <a:latin typeface="Bell MT" panose="02020503060305020303" pitchFamily="18" charset="0"/>
              </a:rPr>
              <a:t> &amp; van </a:t>
            </a:r>
            <a:r>
              <a:rPr lang="fr-FR" i="1" dirty="0" err="1">
                <a:latin typeface="Bell MT" panose="02020503060305020303" pitchFamily="18" charset="0"/>
              </a:rPr>
              <a:t>Lipzig</a:t>
            </a:r>
            <a:r>
              <a:rPr lang="fr-FR" i="1" dirty="0">
                <a:latin typeface="Bell MT" panose="02020503060305020303" pitchFamily="18" charset="0"/>
              </a:rPr>
              <a:t>, 2003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9F2F85A-728B-4055-A8AB-074CBDD042FE}"/>
              </a:ext>
            </a:extLst>
          </p:cNvPr>
          <p:cNvSpPr txBox="1"/>
          <p:nvPr/>
        </p:nvSpPr>
        <p:spPr>
          <a:xfrm>
            <a:off x="4222511" y="682749"/>
            <a:ext cx="179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Turbulence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0368DE-28AF-485C-BCA1-00EBF2F888C3}"/>
              </a:ext>
            </a:extLst>
          </p:cNvPr>
          <p:cNvCxnSpPr>
            <a:cxnSpLocks/>
          </p:cNvCxnSpPr>
          <p:nvPr/>
        </p:nvCxnSpPr>
        <p:spPr>
          <a:xfrm flipV="1">
            <a:off x="1189240" y="1595590"/>
            <a:ext cx="632287" cy="8207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1119480-1916-4BE5-9F71-E6B9E8152A01}"/>
              </a:ext>
            </a:extLst>
          </p:cNvPr>
          <p:cNvSpPr txBox="1"/>
          <p:nvPr/>
        </p:nvSpPr>
        <p:spPr>
          <a:xfrm>
            <a:off x="1096505" y="2402240"/>
            <a:ext cx="106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48C1DF9-5BA5-42C3-8C82-BD0A7EBFD21A}"/>
                  </a:ext>
                </a:extLst>
              </p:cNvPr>
              <p:cNvSpPr txBox="1"/>
              <p:nvPr/>
            </p:nvSpPr>
            <p:spPr>
              <a:xfrm>
                <a:off x="2298600" y="4418415"/>
                <a:ext cx="6470426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𝐿𝑆𝐶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THWD</m:t>
                            </m:r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TU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48C1DF9-5BA5-42C3-8C82-BD0A7EBF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00" y="4418415"/>
                <a:ext cx="6470426" cy="565219"/>
              </a:xfrm>
              <a:prstGeom prst="rect">
                <a:avLst/>
              </a:prstGeom>
              <a:blipFill>
                <a:blip r:embed="rId4"/>
                <a:stretch>
                  <a:fillRect l="-2828" t="-5376" b="-86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7E02832B-283D-43DA-8733-E7FDD68828D2}"/>
              </a:ext>
            </a:extLst>
          </p:cNvPr>
          <p:cNvSpPr/>
          <p:nvPr/>
        </p:nvSpPr>
        <p:spPr>
          <a:xfrm>
            <a:off x="2226396" y="4259590"/>
            <a:ext cx="6527603" cy="756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B6503495-0795-4A4B-BAA6-FA767F6BDBA1}"/>
              </a:ext>
            </a:extLst>
          </p:cNvPr>
          <p:cNvSpPr txBox="1"/>
          <p:nvPr/>
        </p:nvSpPr>
        <p:spPr>
          <a:xfrm>
            <a:off x="3468724" y="2697506"/>
            <a:ext cx="106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= 0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56666920-EA38-48AD-86BB-FA9DA645AD41}"/>
              </a:ext>
            </a:extLst>
          </p:cNvPr>
          <p:cNvCxnSpPr>
            <a:cxnSpLocks/>
          </p:cNvCxnSpPr>
          <p:nvPr/>
        </p:nvCxnSpPr>
        <p:spPr>
          <a:xfrm flipV="1">
            <a:off x="2184530" y="1414867"/>
            <a:ext cx="632287" cy="8207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9A855850-88A7-403C-95EE-5A0813B81B68}"/>
              </a:ext>
            </a:extLst>
          </p:cNvPr>
          <p:cNvCxnSpPr>
            <a:cxnSpLocks/>
          </p:cNvCxnSpPr>
          <p:nvPr/>
        </p:nvCxnSpPr>
        <p:spPr>
          <a:xfrm flipV="1">
            <a:off x="3070510" y="1546344"/>
            <a:ext cx="632287" cy="8207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527DC2F9-0B78-42FA-98BB-42B94E015595}"/>
              </a:ext>
            </a:extLst>
          </p:cNvPr>
          <p:cNvCxnSpPr>
            <a:cxnSpLocks/>
          </p:cNvCxnSpPr>
          <p:nvPr/>
        </p:nvCxnSpPr>
        <p:spPr>
          <a:xfrm flipV="1">
            <a:off x="4063338" y="1558262"/>
            <a:ext cx="632287" cy="8207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7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Surface winds in Antarctica (July 2010-2020)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2139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CFAD48-1C8C-45B1-8753-9F91FEF6127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FB575BF-E70F-48F9-A61E-662394304611}"/>
              </a:ext>
            </a:extLst>
          </p:cNvPr>
          <p:cNvCxnSpPr>
            <a:cxnSpLocks/>
          </p:cNvCxnSpPr>
          <p:nvPr/>
        </p:nvCxnSpPr>
        <p:spPr>
          <a:xfrm>
            <a:off x="0" y="3584518"/>
            <a:ext cx="30980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9C1AB69C-A681-4FFB-91C6-4463EED8D9A4}"/>
              </a:ext>
            </a:extLst>
          </p:cNvPr>
          <p:cNvSpPr txBox="1"/>
          <p:nvPr/>
        </p:nvSpPr>
        <p:spPr>
          <a:xfrm>
            <a:off x="-36013" y="3989890"/>
            <a:ext cx="283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Increases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7546B-9EE8-4D5B-BE2C-97B4F59F2D17}"/>
              </a:ext>
            </a:extLst>
          </p:cNvPr>
          <p:cNvSpPr/>
          <p:nvPr/>
        </p:nvSpPr>
        <p:spPr>
          <a:xfrm>
            <a:off x="0" y="761164"/>
            <a:ext cx="12112594" cy="3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F932C-F349-4465-B962-3D2B6EBE13B3}"/>
              </a:ext>
            </a:extLst>
          </p:cNvPr>
          <p:cNvSpPr txBox="1"/>
          <p:nvPr/>
        </p:nvSpPr>
        <p:spPr>
          <a:xfrm>
            <a:off x="27630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8605-F86F-4D03-BA40-CDF28193E255}"/>
              </a:ext>
            </a:extLst>
          </p:cNvPr>
          <p:cNvSpPr/>
          <p:nvPr/>
        </p:nvSpPr>
        <p:spPr>
          <a:xfrm>
            <a:off x="12899241" y="351801"/>
            <a:ext cx="4441280" cy="318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BE771B-2DFA-40D2-B5D1-13DF945006C5}"/>
              </a:ext>
            </a:extLst>
          </p:cNvPr>
          <p:cNvSpPr txBox="1"/>
          <p:nvPr/>
        </p:nvSpPr>
        <p:spPr>
          <a:xfrm>
            <a:off x="13010953" y="954537"/>
            <a:ext cx="6110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Ecrire July 2010-2020 qqe part</a:t>
            </a:r>
          </a:p>
          <a:p>
            <a:endParaRPr lang="fr-FR" dirty="0"/>
          </a:p>
          <a:p>
            <a:r>
              <a:rPr lang="fr-FR" dirty="0"/>
              <a:t>Flèches ou </a:t>
            </a:r>
            <a:r>
              <a:rPr lang="fr-FR" dirty="0" err="1"/>
              <a:t>Streamlines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plt.streamplot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Pas </a:t>
            </a:r>
            <a:r>
              <a:rPr lang="fr-FR" dirty="0" err="1"/>
              <a:t>overemphasize</a:t>
            </a:r>
            <a:r>
              <a:rPr lang="fr-FR" dirty="0"/>
              <a:t> le THWD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A5107-E523-480D-A58D-A4CE82D91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>
          <a:xfrm>
            <a:off x="19209" y="1148477"/>
            <a:ext cx="2977902" cy="23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Surface winds in Antarctica (July 2010-2020)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2139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CFAD48-1C8C-45B1-8753-9F91FEF6127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ACC4D23-D110-455F-9EB6-B53F1159C648}"/>
              </a:ext>
            </a:extLst>
          </p:cNvPr>
          <p:cNvCxnSpPr>
            <a:cxnSpLocks/>
          </p:cNvCxnSpPr>
          <p:nvPr/>
        </p:nvCxnSpPr>
        <p:spPr>
          <a:xfrm>
            <a:off x="2819935" y="3584518"/>
            <a:ext cx="0" cy="318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FB575BF-E70F-48F9-A61E-662394304611}"/>
              </a:ext>
            </a:extLst>
          </p:cNvPr>
          <p:cNvCxnSpPr>
            <a:cxnSpLocks/>
          </p:cNvCxnSpPr>
          <p:nvPr/>
        </p:nvCxnSpPr>
        <p:spPr>
          <a:xfrm>
            <a:off x="0" y="3584518"/>
            <a:ext cx="59642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E5BBA52-085B-4933-8FE1-04AF1E4D12D4}"/>
              </a:ext>
            </a:extLst>
          </p:cNvPr>
          <p:cNvSpPr txBox="1"/>
          <p:nvPr/>
        </p:nvSpPr>
        <p:spPr>
          <a:xfrm>
            <a:off x="2819934" y="3969834"/>
            <a:ext cx="3128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Proportionnal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slope</a:t>
            </a:r>
            <a:r>
              <a:rPr lang="fr-FR" sz="2400" dirty="0">
                <a:latin typeface="Bell MT" panose="02020503060305020303" pitchFamily="18" charset="0"/>
              </a:rPr>
              <a:t>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Directed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downslope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C1AB69C-A681-4FFB-91C6-4463EED8D9A4}"/>
              </a:ext>
            </a:extLst>
          </p:cNvPr>
          <p:cNvSpPr txBox="1"/>
          <p:nvPr/>
        </p:nvSpPr>
        <p:spPr>
          <a:xfrm>
            <a:off x="-36013" y="3989890"/>
            <a:ext cx="283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Increases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7546B-9EE8-4D5B-BE2C-97B4F59F2D17}"/>
              </a:ext>
            </a:extLst>
          </p:cNvPr>
          <p:cNvSpPr/>
          <p:nvPr/>
        </p:nvSpPr>
        <p:spPr>
          <a:xfrm>
            <a:off x="0" y="761164"/>
            <a:ext cx="12112594" cy="3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F932C-F349-4465-B962-3D2B6EBE13B3}"/>
              </a:ext>
            </a:extLst>
          </p:cNvPr>
          <p:cNvSpPr txBox="1"/>
          <p:nvPr/>
        </p:nvSpPr>
        <p:spPr>
          <a:xfrm>
            <a:off x="27630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625697A-8F3E-4C36-BECF-2AA8F29093B4}"/>
              </a:ext>
            </a:extLst>
          </p:cNvPr>
          <p:cNvSpPr txBox="1"/>
          <p:nvPr/>
        </p:nvSpPr>
        <p:spPr>
          <a:xfrm>
            <a:off x="3388505" y="687564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Katabatic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8605-F86F-4D03-BA40-CDF28193E255}"/>
              </a:ext>
            </a:extLst>
          </p:cNvPr>
          <p:cNvSpPr/>
          <p:nvPr/>
        </p:nvSpPr>
        <p:spPr>
          <a:xfrm>
            <a:off x="12899241" y="351801"/>
            <a:ext cx="4441280" cy="318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BE771B-2DFA-40D2-B5D1-13DF945006C5}"/>
              </a:ext>
            </a:extLst>
          </p:cNvPr>
          <p:cNvSpPr txBox="1"/>
          <p:nvPr/>
        </p:nvSpPr>
        <p:spPr>
          <a:xfrm>
            <a:off x="13010953" y="954537"/>
            <a:ext cx="6110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Ecrire July 2010-2020 qqe part</a:t>
            </a:r>
          </a:p>
          <a:p>
            <a:endParaRPr lang="fr-FR" dirty="0"/>
          </a:p>
          <a:p>
            <a:r>
              <a:rPr lang="fr-FR" dirty="0"/>
              <a:t>Flèches ou </a:t>
            </a:r>
            <a:r>
              <a:rPr lang="fr-FR" dirty="0" err="1"/>
              <a:t>Streamlines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plt.streamplot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Pas </a:t>
            </a:r>
            <a:r>
              <a:rPr lang="fr-FR" dirty="0" err="1"/>
              <a:t>overemphasize</a:t>
            </a:r>
            <a:r>
              <a:rPr lang="fr-FR" dirty="0"/>
              <a:t> le THWD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A5107-E523-480D-A58D-A4CE82D91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>
          <a:xfrm>
            <a:off x="19209" y="1148477"/>
            <a:ext cx="2977902" cy="23790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E6A5E7-E7EB-4E20-B30F-6480F145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>
          <a:xfrm>
            <a:off x="2970871" y="1175026"/>
            <a:ext cx="2977902" cy="23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Surface winds in Antarctica (July 2010-2020)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2139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CFAD48-1C8C-45B1-8753-9F91FEF6127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ACC4D23-D110-455F-9EB6-B53F1159C648}"/>
              </a:ext>
            </a:extLst>
          </p:cNvPr>
          <p:cNvCxnSpPr>
            <a:cxnSpLocks/>
          </p:cNvCxnSpPr>
          <p:nvPr/>
        </p:nvCxnSpPr>
        <p:spPr>
          <a:xfrm>
            <a:off x="2819935" y="3584518"/>
            <a:ext cx="0" cy="318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AC5F797-3299-48CA-B7E1-49150B4DCFFF}"/>
              </a:ext>
            </a:extLst>
          </p:cNvPr>
          <p:cNvCxnSpPr>
            <a:cxnSpLocks/>
          </p:cNvCxnSpPr>
          <p:nvPr/>
        </p:nvCxnSpPr>
        <p:spPr>
          <a:xfrm>
            <a:off x="5948778" y="3584518"/>
            <a:ext cx="0" cy="318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FB575BF-E70F-48F9-A61E-662394304611}"/>
              </a:ext>
            </a:extLst>
          </p:cNvPr>
          <p:cNvCxnSpPr>
            <a:cxnSpLocks/>
          </p:cNvCxnSpPr>
          <p:nvPr/>
        </p:nvCxnSpPr>
        <p:spPr>
          <a:xfrm>
            <a:off x="0" y="3584518"/>
            <a:ext cx="87565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E5BBA52-085B-4933-8FE1-04AF1E4D12D4}"/>
              </a:ext>
            </a:extLst>
          </p:cNvPr>
          <p:cNvSpPr txBox="1"/>
          <p:nvPr/>
        </p:nvSpPr>
        <p:spPr>
          <a:xfrm>
            <a:off x="2819934" y="3969834"/>
            <a:ext cx="3128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Proportionnal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slope</a:t>
            </a:r>
            <a:r>
              <a:rPr lang="fr-FR" sz="2400" dirty="0">
                <a:latin typeface="Bell MT" panose="02020503060305020303" pitchFamily="18" charset="0"/>
              </a:rPr>
              <a:t>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Directed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downslope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C1AB69C-A681-4FFB-91C6-4463EED8D9A4}"/>
              </a:ext>
            </a:extLst>
          </p:cNvPr>
          <p:cNvSpPr txBox="1"/>
          <p:nvPr/>
        </p:nvSpPr>
        <p:spPr>
          <a:xfrm>
            <a:off x="-36013" y="3989890"/>
            <a:ext cx="283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Increases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7546B-9EE8-4D5B-BE2C-97B4F59F2D17}"/>
              </a:ext>
            </a:extLst>
          </p:cNvPr>
          <p:cNvSpPr/>
          <p:nvPr/>
        </p:nvSpPr>
        <p:spPr>
          <a:xfrm>
            <a:off x="0" y="761164"/>
            <a:ext cx="12112594" cy="3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F932C-F349-4465-B962-3D2B6EBE13B3}"/>
              </a:ext>
            </a:extLst>
          </p:cNvPr>
          <p:cNvSpPr txBox="1"/>
          <p:nvPr/>
        </p:nvSpPr>
        <p:spPr>
          <a:xfrm>
            <a:off x="27630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625697A-8F3E-4C36-BECF-2AA8F29093B4}"/>
              </a:ext>
            </a:extLst>
          </p:cNvPr>
          <p:cNvSpPr txBox="1"/>
          <p:nvPr/>
        </p:nvSpPr>
        <p:spPr>
          <a:xfrm>
            <a:off x="3388505" y="687564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Katabatic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4130D87-C3F3-4E5F-A9B8-5CC7E8CACB8C}"/>
              </a:ext>
            </a:extLst>
          </p:cNvPr>
          <p:cNvSpPr txBox="1"/>
          <p:nvPr/>
        </p:nvSpPr>
        <p:spPr>
          <a:xfrm>
            <a:off x="631227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Large-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74CE77-B724-4313-A426-18DB84EB66E7}"/>
              </a:ext>
            </a:extLst>
          </p:cNvPr>
          <p:cNvSpPr txBox="1"/>
          <p:nvPr/>
        </p:nvSpPr>
        <p:spPr>
          <a:xfrm>
            <a:off x="5948778" y="3943285"/>
            <a:ext cx="3034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Usually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directed</a:t>
            </a:r>
            <a:r>
              <a:rPr lang="fr-FR" sz="2400" dirty="0">
                <a:latin typeface="Bell MT" panose="02020503060305020303" pitchFamily="18" charset="0"/>
              </a:rPr>
              <a:t> in the </a:t>
            </a:r>
            <a:r>
              <a:rPr lang="fr-FR" sz="2400" dirty="0" err="1">
                <a:latin typeface="Bell MT" panose="02020503060305020303" pitchFamily="18" charset="0"/>
              </a:rPr>
              <a:t>same</a:t>
            </a:r>
            <a:r>
              <a:rPr lang="fr-FR" sz="2400" dirty="0">
                <a:latin typeface="Bell MT" panose="02020503060305020303" pitchFamily="18" charset="0"/>
              </a:rPr>
              <a:t> direction </a:t>
            </a:r>
            <a:r>
              <a:rPr lang="fr-FR" sz="2400" dirty="0" err="1">
                <a:latin typeface="Bell MT" panose="02020503060305020303" pitchFamily="18" charset="0"/>
              </a:rPr>
              <a:t>than</a:t>
            </a:r>
            <a:r>
              <a:rPr lang="fr-FR" sz="2400" dirty="0">
                <a:latin typeface="Bell MT" panose="02020503060305020303" pitchFamily="18" charset="0"/>
              </a:rPr>
              <a:t> the </a:t>
            </a:r>
            <a:r>
              <a:rPr lang="fr-FR" sz="2400" dirty="0" err="1">
                <a:latin typeface="Bell MT" panose="02020503060305020303" pitchFamily="18" charset="0"/>
              </a:rPr>
              <a:t>katabatic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acceleration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8605-F86F-4D03-BA40-CDF28193E255}"/>
              </a:ext>
            </a:extLst>
          </p:cNvPr>
          <p:cNvSpPr/>
          <p:nvPr/>
        </p:nvSpPr>
        <p:spPr>
          <a:xfrm>
            <a:off x="12899241" y="351801"/>
            <a:ext cx="4441280" cy="318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BE771B-2DFA-40D2-B5D1-13DF945006C5}"/>
              </a:ext>
            </a:extLst>
          </p:cNvPr>
          <p:cNvSpPr txBox="1"/>
          <p:nvPr/>
        </p:nvSpPr>
        <p:spPr>
          <a:xfrm>
            <a:off x="13010953" y="954537"/>
            <a:ext cx="6110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Ecrire July 2010-2020 qqe part</a:t>
            </a:r>
          </a:p>
          <a:p>
            <a:endParaRPr lang="fr-FR" dirty="0"/>
          </a:p>
          <a:p>
            <a:r>
              <a:rPr lang="fr-FR" dirty="0"/>
              <a:t>Flèches ou </a:t>
            </a:r>
            <a:r>
              <a:rPr lang="fr-FR" dirty="0" err="1"/>
              <a:t>Streamlines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plt.streamplot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Pas </a:t>
            </a:r>
            <a:r>
              <a:rPr lang="fr-FR" dirty="0" err="1"/>
              <a:t>overemphasize</a:t>
            </a:r>
            <a:r>
              <a:rPr lang="fr-FR" dirty="0"/>
              <a:t> le THWD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A5107-E523-480D-A58D-A4CE82D91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>
          <a:xfrm>
            <a:off x="19209" y="1148477"/>
            <a:ext cx="2977902" cy="23790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E6A5E7-E7EB-4E20-B30F-6480F145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>
          <a:xfrm>
            <a:off x="2970871" y="1175026"/>
            <a:ext cx="2977902" cy="23722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88B8A4-B068-42F5-965E-2E0B58EC25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/>
          <a:stretch/>
        </p:blipFill>
        <p:spPr>
          <a:xfrm>
            <a:off x="6096000" y="1156885"/>
            <a:ext cx="2977902" cy="23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Surface winds in Antarctica (July 2010-2020)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2139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CFAD48-1C8C-45B1-8753-9F91FEF6127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ACC4D23-D110-455F-9EB6-B53F1159C648}"/>
              </a:ext>
            </a:extLst>
          </p:cNvPr>
          <p:cNvCxnSpPr>
            <a:cxnSpLocks/>
          </p:cNvCxnSpPr>
          <p:nvPr/>
        </p:nvCxnSpPr>
        <p:spPr>
          <a:xfrm>
            <a:off x="2819935" y="3584518"/>
            <a:ext cx="0" cy="318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AC5F797-3299-48CA-B7E1-49150B4DCFFF}"/>
              </a:ext>
            </a:extLst>
          </p:cNvPr>
          <p:cNvCxnSpPr>
            <a:cxnSpLocks/>
          </p:cNvCxnSpPr>
          <p:nvPr/>
        </p:nvCxnSpPr>
        <p:spPr>
          <a:xfrm>
            <a:off x="5948778" y="3584518"/>
            <a:ext cx="0" cy="318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D8CDBEC-7BF1-4D35-A322-EF03DAD10142}"/>
              </a:ext>
            </a:extLst>
          </p:cNvPr>
          <p:cNvCxnSpPr>
            <a:cxnSpLocks/>
          </p:cNvCxnSpPr>
          <p:nvPr/>
        </p:nvCxnSpPr>
        <p:spPr>
          <a:xfrm>
            <a:off x="9004398" y="3584518"/>
            <a:ext cx="0" cy="3197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FB575BF-E70F-48F9-A61E-662394304611}"/>
              </a:ext>
            </a:extLst>
          </p:cNvPr>
          <p:cNvCxnSpPr>
            <a:cxnSpLocks/>
          </p:cNvCxnSpPr>
          <p:nvPr/>
        </p:nvCxnSpPr>
        <p:spPr>
          <a:xfrm>
            <a:off x="0" y="358451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E5BBA52-085B-4933-8FE1-04AF1E4D12D4}"/>
              </a:ext>
            </a:extLst>
          </p:cNvPr>
          <p:cNvSpPr txBox="1"/>
          <p:nvPr/>
        </p:nvSpPr>
        <p:spPr>
          <a:xfrm>
            <a:off x="2819934" y="3969834"/>
            <a:ext cx="3128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Proportionnal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slope</a:t>
            </a:r>
            <a:r>
              <a:rPr lang="fr-FR" sz="2400" dirty="0">
                <a:latin typeface="Bell MT" panose="02020503060305020303" pitchFamily="18" charset="0"/>
              </a:rPr>
              <a:t>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Directed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downslope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C1AB69C-A681-4FFB-91C6-4463EED8D9A4}"/>
              </a:ext>
            </a:extLst>
          </p:cNvPr>
          <p:cNvSpPr txBox="1"/>
          <p:nvPr/>
        </p:nvSpPr>
        <p:spPr>
          <a:xfrm>
            <a:off x="-36013" y="3989890"/>
            <a:ext cx="283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Increases</a:t>
            </a:r>
            <a:r>
              <a:rPr lang="fr-FR" sz="2400" dirty="0">
                <a:latin typeface="Bell MT" panose="02020503060305020303" pitchFamily="18" charset="0"/>
              </a:rPr>
              <a:t> from the </a:t>
            </a:r>
            <a:r>
              <a:rPr lang="fr-FR" sz="2400" dirty="0" err="1">
                <a:latin typeface="Bell MT" panose="02020503060305020303" pitchFamily="18" charset="0"/>
              </a:rPr>
              <a:t>inland</a:t>
            </a:r>
            <a:r>
              <a:rPr lang="fr-FR" sz="2400" dirty="0">
                <a:latin typeface="Bell MT" panose="02020503060305020303" pitchFamily="18" charset="0"/>
              </a:rPr>
              <a:t>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743D346E-CECB-4F84-AFA2-2CAB5D980FC6}"/>
              </a:ext>
            </a:extLst>
          </p:cNvPr>
          <p:cNvSpPr txBox="1"/>
          <p:nvPr/>
        </p:nvSpPr>
        <p:spPr>
          <a:xfrm>
            <a:off x="9004394" y="3917058"/>
            <a:ext cx="3187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Bell MT" panose="02020503060305020303" pitchFamily="18" charset="0"/>
              </a:rPr>
              <a:t>Only active on a </a:t>
            </a:r>
            <a:r>
              <a:rPr lang="fr-FR" sz="2400" dirty="0" err="1">
                <a:latin typeface="Bell MT" panose="02020503060305020303" pitchFamily="18" charset="0"/>
              </a:rPr>
              <a:t>narrow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belt</a:t>
            </a:r>
            <a:r>
              <a:rPr lang="fr-FR" sz="2400" dirty="0">
                <a:latin typeface="Bell MT" panose="02020503060305020303" pitchFamily="18" charset="0"/>
              </a:rPr>
              <a:t>, close to the </a:t>
            </a:r>
            <a:r>
              <a:rPr lang="fr-FR" sz="2400" dirty="0" err="1">
                <a:latin typeface="Bell MT" panose="02020503060305020303" pitchFamily="18" charset="0"/>
              </a:rPr>
              <a:t>coast</a:t>
            </a:r>
            <a:endParaRPr lang="fr-FR" sz="24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Usually</a:t>
            </a:r>
            <a:r>
              <a:rPr lang="fr-FR" sz="2400" dirty="0">
                <a:latin typeface="Bell MT" panose="02020503060305020303" pitchFamily="18" charset="0"/>
              </a:rPr>
              <a:t> opposes the </a:t>
            </a:r>
            <a:r>
              <a:rPr lang="fr-FR" sz="2400" dirty="0" err="1">
                <a:latin typeface="Bell MT" panose="02020503060305020303" pitchFamily="18" charset="0"/>
              </a:rPr>
              <a:t>katabatic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acceleration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7546B-9EE8-4D5B-BE2C-97B4F59F2D17}"/>
              </a:ext>
            </a:extLst>
          </p:cNvPr>
          <p:cNvSpPr/>
          <p:nvPr/>
        </p:nvSpPr>
        <p:spPr>
          <a:xfrm>
            <a:off x="0" y="761164"/>
            <a:ext cx="12112594" cy="3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F932C-F349-4465-B962-3D2B6EBE13B3}"/>
              </a:ext>
            </a:extLst>
          </p:cNvPr>
          <p:cNvSpPr txBox="1"/>
          <p:nvPr/>
        </p:nvSpPr>
        <p:spPr>
          <a:xfrm>
            <a:off x="27630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625697A-8F3E-4C36-BECF-2AA8F29093B4}"/>
              </a:ext>
            </a:extLst>
          </p:cNvPr>
          <p:cNvSpPr txBox="1"/>
          <p:nvPr/>
        </p:nvSpPr>
        <p:spPr>
          <a:xfrm>
            <a:off x="3388505" y="687564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Katabatic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4130D87-C3F3-4E5F-A9B8-5CC7E8CACB8C}"/>
              </a:ext>
            </a:extLst>
          </p:cNvPr>
          <p:cNvSpPr txBox="1"/>
          <p:nvPr/>
        </p:nvSpPr>
        <p:spPr>
          <a:xfrm>
            <a:off x="6312277" y="688722"/>
            <a:ext cx="228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Large-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58C0A08-3373-497B-BD4A-D6D40581C029}"/>
              </a:ext>
            </a:extLst>
          </p:cNvPr>
          <p:cNvSpPr txBox="1"/>
          <p:nvPr/>
        </p:nvSpPr>
        <p:spPr>
          <a:xfrm>
            <a:off x="9229265" y="689294"/>
            <a:ext cx="254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Thermal-wind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74CE77-B724-4313-A426-18DB84EB66E7}"/>
              </a:ext>
            </a:extLst>
          </p:cNvPr>
          <p:cNvSpPr txBox="1"/>
          <p:nvPr/>
        </p:nvSpPr>
        <p:spPr>
          <a:xfrm>
            <a:off x="5948778" y="3943285"/>
            <a:ext cx="3034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Bell MT" panose="02020503060305020303" pitchFamily="18" charset="0"/>
              </a:rPr>
              <a:t>Usually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directed</a:t>
            </a:r>
            <a:r>
              <a:rPr lang="fr-FR" sz="2400" dirty="0">
                <a:latin typeface="Bell MT" panose="02020503060305020303" pitchFamily="18" charset="0"/>
              </a:rPr>
              <a:t> in the </a:t>
            </a:r>
            <a:r>
              <a:rPr lang="fr-FR" sz="2400" dirty="0" err="1">
                <a:latin typeface="Bell MT" panose="02020503060305020303" pitchFamily="18" charset="0"/>
              </a:rPr>
              <a:t>same</a:t>
            </a:r>
            <a:r>
              <a:rPr lang="fr-FR" sz="2400" dirty="0">
                <a:latin typeface="Bell MT" panose="02020503060305020303" pitchFamily="18" charset="0"/>
              </a:rPr>
              <a:t> direction </a:t>
            </a:r>
            <a:r>
              <a:rPr lang="fr-FR" sz="2400" dirty="0" err="1">
                <a:latin typeface="Bell MT" panose="02020503060305020303" pitchFamily="18" charset="0"/>
              </a:rPr>
              <a:t>than</a:t>
            </a:r>
            <a:r>
              <a:rPr lang="fr-FR" sz="2400" dirty="0">
                <a:latin typeface="Bell MT" panose="02020503060305020303" pitchFamily="18" charset="0"/>
              </a:rPr>
              <a:t> the </a:t>
            </a:r>
            <a:r>
              <a:rPr lang="fr-FR" sz="2400" dirty="0" err="1">
                <a:latin typeface="Bell MT" panose="02020503060305020303" pitchFamily="18" charset="0"/>
              </a:rPr>
              <a:t>katabatic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acceleration</a:t>
            </a: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8605-F86F-4D03-BA40-CDF28193E255}"/>
              </a:ext>
            </a:extLst>
          </p:cNvPr>
          <p:cNvSpPr/>
          <p:nvPr/>
        </p:nvSpPr>
        <p:spPr>
          <a:xfrm>
            <a:off x="12899241" y="351801"/>
            <a:ext cx="4441280" cy="318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BE771B-2DFA-40D2-B5D1-13DF945006C5}"/>
              </a:ext>
            </a:extLst>
          </p:cNvPr>
          <p:cNvSpPr txBox="1"/>
          <p:nvPr/>
        </p:nvSpPr>
        <p:spPr>
          <a:xfrm>
            <a:off x="13010953" y="954537"/>
            <a:ext cx="6110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Ecrire July 2010-2020 qqe part</a:t>
            </a:r>
          </a:p>
          <a:p>
            <a:endParaRPr lang="fr-FR" dirty="0"/>
          </a:p>
          <a:p>
            <a:r>
              <a:rPr lang="fr-FR" dirty="0"/>
              <a:t>Flèches ou </a:t>
            </a:r>
            <a:r>
              <a:rPr lang="fr-FR" dirty="0" err="1"/>
              <a:t>Streamlines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plt.streamplot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Pas </a:t>
            </a:r>
            <a:r>
              <a:rPr lang="fr-FR" dirty="0" err="1"/>
              <a:t>overemphasize</a:t>
            </a:r>
            <a:r>
              <a:rPr lang="fr-FR" dirty="0"/>
              <a:t> le THWD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A5107-E523-480D-A58D-A4CE82D91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>
          <a:xfrm>
            <a:off x="19209" y="1148477"/>
            <a:ext cx="2977902" cy="23790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E6A5E7-E7EB-4E20-B30F-6480F145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>
          <a:xfrm>
            <a:off x="2970871" y="1175026"/>
            <a:ext cx="2977902" cy="23722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88B8A4-B068-42F5-965E-2E0B58EC25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/>
          <a:stretch/>
        </p:blipFill>
        <p:spPr>
          <a:xfrm>
            <a:off x="6096000" y="1156885"/>
            <a:ext cx="2977902" cy="23887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7367A8-E77C-4621-B890-D96E35437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>
          <a:xfrm>
            <a:off x="9173443" y="1174066"/>
            <a:ext cx="2977902" cy="2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25B01575-B3B7-4BF2-AAEF-BD37D3FE4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53" y="1357237"/>
            <a:ext cx="4622633" cy="46226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Comparison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observations/model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-1" y="6509186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64E3896-58B4-4714-B3DF-D277ED8F9F46}"/>
              </a:ext>
            </a:extLst>
          </p:cNvPr>
          <p:cNvCxnSpPr>
            <a:cxnSpLocks/>
          </p:cNvCxnSpPr>
          <p:nvPr/>
        </p:nvCxnSpPr>
        <p:spPr>
          <a:xfrm flipV="1">
            <a:off x="6229507" y="4138681"/>
            <a:ext cx="3530084" cy="13620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A9A68E4-EF8C-4CB7-AED6-7695A9006A2C}"/>
              </a:ext>
            </a:extLst>
          </p:cNvPr>
          <p:cNvCxnSpPr>
            <a:cxnSpLocks/>
          </p:cNvCxnSpPr>
          <p:nvPr/>
        </p:nvCxnSpPr>
        <p:spPr>
          <a:xfrm>
            <a:off x="6205702" y="1856717"/>
            <a:ext cx="3101584" cy="7664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62D1FC9-730F-4598-9BF9-B18806B1FFFA}"/>
              </a:ext>
            </a:extLst>
          </p:cNvPr>
          <p:cNvCxnSpPr>
            <a:cxnSpLocks/>
          </p:cNvCxnSpPr>
          <p:nvPr/>
        </p:nvCxnSpPr>
        <p:spPr>
          <a:xfrm>
            <a:off x="6379693" y="3032754"/>
            <a:ext cx="3071359" cy="286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933BED-6956-4BB7-BFE8-2036A2057465}"/>
              </a:ext>
            </a:extLst>
          </p:cNvPr>
          <p:cNvCxnSpPr>
            <a:cxnSpLocks/>
          </p:cNvCxnSpPr>
          <p:nvPr/>
        </p:nvCxnSpPr>
        <p:spPr>
          <a:xfrm flipV="1">
            <a:off x="6372404" y="3942559"/>
            <a:ext cx="3229763" cy="3922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C0F0C3F-3B7F-4D65-BF62-6727113F742F}"/>
              </a:ext>
            </a:extLst>
          </p:cNvPr>
          <p:cNvSpPr/>
          <p:nvPr/>
        </p:nvSpPr>
        <p:spPr>
          <a:xfrm>
            <a:off x="276225" y="3717085"/>
            <a:ext cx="297460" cy="1078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BA68380-2607-4B44-9BDC-9C099172D9B9}"/>
              </a:ext>
            </a:extLst>
          </p:cNvPr>
          <p:cNvSpPr txBox="1"/>
          <p:nvPr/>
        </p:nvSpPr>
        <p:spPr>
          <a:xfrm>
            <a:off x="10599619" y="-22564"/>
            <a:ext cx="15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Bell MT" panose="02020503060305020303" pitchFamily="18" charset="0"/>
              </a:rPr>
              <a:t>AntNow</a:t>
            </a:r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, 2022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64128F0-C156-45EC-98DD-94F6E0AFFF56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63E2C9F6-A8F2-4F18-80DA-69508CB5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FF067-8638-4512-B6F2-2155E12E0D87}"/>
              </a:ext>
            </a:extLst>
          </p:cNvPr>
          <p:cNvSpPr/>
          <p:nvPr/>
        </p:nvSpPr>
        <p:spPr>
          <a:xfrm>
            <a:off x="6229507" y="2529084"/>
            <a:ext cx="501283" cy="18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F33413-194E-4056-A363-57FECCCAE04C}"/>
              </a:ext>
            </a:extLst>
          </p:cNvPr>
          <p:cNvSpPr/>
          <p:nvPr/>
        </p:nvSpPr>
        <p:spPr>
          <a:xfrm>
            <a:off x="6204375" y="5176273"/>
            <a:ext cx="501283" cy="18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1B074C7-069B-4019-A8F6-882A2A611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11653" r="8056" b="7615"/>
          <a:stretch/>
        </p:blipFill>
        <p:spPr>
          <a:xfrm>
            <a:off x="9759591" y="24512"/>
            <a:ext cx="2416950" cy="193582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B34E922-7F09-40B5-820F-2C2C2921B693}"/>
              </a:ext>
            </a:extLst>
          </p:cNvPr>
          <p:cNvSpPr/>
          <p:nvPr/>
        </p:nvSpPr>
        <p:spPr>
          <a:xfrm>
            <a:off x="9759830" y="20587"/>
            <a:ext cx="2416950" cy="19837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D9A1B9F-03C8-46E7-9B19-DB9341DC2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" y="774034"/>
            <a:ext cx="6244132" cy="5654651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084908C9-2C50-47C6-AC24-A6C0913E0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01075" y="4079519"/>
            <a:ext cx="3590925" cy="216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E5B0F-1BF4-4B34-9279-033703784088}"/>
              </a:ext>
            </a:extLst>
          </p:cNvPr>
          <p:cNvSpPr/>
          <p:nvPr/>
        </p:nvSpPr>
        <p:spPr>
          <a:xfrm>
            <a:off x="6452936" y="1368667"/>
            <a:ext cx="823802" cy="9149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498604-38F4-45FE-9249-590B14E5AE95}"/>
              </a:ext>
            </a:extLst>
          </p:cNvPr>
          <p:cNvSpPr/>
          <p:nvPr/>
        </p:nvSpPr>
        <p:spPr>
          <a:xfrm>
            <a:off x="6454054" y="2562802"/>
            <a:ext cx="823802" cy="9149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50A679-DA20-462D-B290-868918B9D4FA}"/>
              </a:ext>
            </a:extLst>
          </p:cNvPr>
          <p:cNvSpPr/>
          <p:nvPr/>
        </p:nvSpPr>
        <p:spPr>
          <a:xfrm>
            <a:off x="6492910" y="3763553"/>
            <a:ext cx="823802" cy="9149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87D5DA-F4E3-4322-9669-70AD2B441239}"/>
              </a:ext>
            </a:extLst>
          </p:cNvPr>
          <p:cNvSpPr/>
          <p:nvPr/>
        </p:nvSpPr>
        <p:spPr>
          <a:xfrm>
            <a:off x="6492910" y="4927967"/>
            <a:ext cx="823802" cy="9149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728353-9D7F-400E-A010-213B8AA87D8A}"/>
              </a:ext>
            </a:extLst>
          </p:cNvPr>
          <p:cNvSpPr txBox="1"/>
          <p:nvPr/>
        </p:nvSpPr>
        <p:spPr>
          <a:xfrm>
            <a:off x="5503393" y="730544"/>
            <a:ext cx="276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fr-FR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(2010-2020, </a:t>
            </a:r>
          </a:p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3-Hourly)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03B1B3-1E9D-4778-8D54-55BFE40EAE55}"/>
              </a:ext>
            </a:extLst>
          </p:cNvPr>
          <p:cNvSpPr txBox="1"/>
          <p:nvPr/>
        </p:nvSpPr>
        <p:spPr>
          <a:xfrm>
            <a:off x="6531366" y="1714441"/>
            <a:ext cx="86377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0.47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9317459-36B3-48F4-94C3-EBB8F79117D3}"/>
              </a:ext>
            </a:extLst>
          </p:cNvPr>
          <p:cNvSpPr txBox="1"/>
          <p:nvPr/>
        </p:nvSpPr>
        <p:spPr>
          <a:xfrm>
            <a:off x="6508507" y="2910326"/>
            <a:ext cx="86377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0.57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9C8F263-BABE-460D-AA7C-A1F64A27CCE1}"/>
              </a:ext>
            </a:extLst>
          </p:cNvPr>
          <p:cNvSpPr txBox="1"/>
          <p:nvPr/>
        </p:nvSpPr>
        <p:spPr>
          <a:xfrm>
            <a:off x="6531366" y="4055078"/>
            <a:ext cx="86377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0.58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C3A20EC-32A7-4B72-93B8-5281DFBD11F2}"/>
              </a:ext>
            </a:extLst>
          </p:cNvPr>
          <p:cNvSpPr txBox="1"/>
          <p:nvPr/>
        </p:nvSpPr>
        <p:spPr>
          <a:xfrm>
            <a:off x="6564077" y="5265617"/>
            <a:ext cx="86377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0.61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12141E-639D-42E1-8F7C-3DD593D20000}"/>
              </a:ext>
            </a:extLst>
          </p:cNvPr>
          <p:cNvSpPr txBox="1"/>
          <p:nvPr/>
        </p:nvSpPr>
        <p:spPr>
          <a:xfrm>
            <a:off x="5262915" y="3490734"/>
            <a:ext cx="96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D47</a:t>
            </a:r>
          </a:p>
        </p:txBody>
      </p:sp>
    </p:spTree>
    <p:extLst>
      <p:ext uri="{BB962C8B-B14F-4D97-AF65-F5344CB8AC3E}">
        <p14:creationId xmlns:p14="http://schemas.microsoft.com/office/powerpoint/2010/main" val="1981623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lire les 15 premières planches de l'album &quot;La lune est blanche&quot;, le voyage en Antarctique des ...">
            <a:extLst>
              <a:ext uri="{FF2B5EF4-FFF2-40B4-BE49-F238E27FC236}">
                <a16:creationId xmlns:a16="http://schemas.microsoft.com/office/drawing/2014/main" id="{2BDFE176-72B0-4986-9106-5940FA78F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640"/>
          <a:stretch/>
        </p:blipFill>
        <p:spPr bwMode="auto">
          <a:xfrm>
            <a:off x="-2" y="693408"/>
            <a:ext cx="12192002" cy="5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63E4CAD-9E61-46B0-AD5E-8993FE1508F7}"/>
              </a:ext>
            </a:extLst>
          </p:cNvPr>
          <p:cNvSpPr/>
          <p:nvPr/>
        </p:nvSpPr>
        <p:spPr>
          <a:xfrm>
            <a:off x="0" y="668128"/>
            <a:ext cx="12192000" cy="5877703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A3AE93-FC15-4EB6-BF38-F807178BF515}"/>
              </a:ext>
            </a:extLst>
          </p:cNvPr>
          <p:cNvSpPr/>
          <p:nvPr/>
        </p:nvSpPr>
        <p:spPr>
          <a:xfrm>
            <a:off x="-1" y="1040566"/>
            <a:ext cx="12192000" cy="39505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3DC59-7F03-4AC6-909E-601A152597D5}"/>
              </a:ext>
            </a:extLst>
          </p:cNvPr>
          <p:cNvSpPr txBox="1"/>
          <p:nvPr/>
        </p:nvSpPr>
        <p:spPr>
          <a:xfrm>
            <a:off x="0" y="1182370"/>
            <a:ext cx="11840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What drives surface winds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Surface or large-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scale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forcing?</a:t>
            </a: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At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endParaRPr lang="fr-FR" sz="40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At a 3-hourly time-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endParaRPr lang="fr-FR" sz="40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D19FD5-15BF-443C-80F0-2E5BE228B670}"/>
              </a:ext>
            </a:extLst>
          </p:cNvPr>
          <p:cNvSpPr txBox="1"/>
          <p:nvPr/>
        </p:nvSpPr>
        <p:spPr>
          <a:xfrm>
            <a:off x="0" y="6214869"/>
            <a:ext cx="419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Emmanuel Lepage, La lune est blanche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E04170-08B0-4F02-B1BB-77A2DBC6FCCB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18367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9A1A29-05DB-4B8F-8638-640687CD4C64}"/>
              </a:ext>
            </a:extLst>
          </p:cNvPr>
          <p:cNvSpPr txBox="1"/>
          <p:nvPr/>
        </p:nvSpPr>
        <p:spPr>
          <a:xfrm>
            <a:off x="96161" y="754172"/>
            <a:ext cx="3625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latin typeface="Bell MT" panose="02020503060305020303" pitchFamily="18" charset="0"/>
              </a:rPr>
              <a:t>Strongest</a:t>
            </a:r>
            <a:r>
              <a:rPr lang="fr-FR" sz="2600" dirty="0">
                <a:latin typeface="Bell MT" panose="02020503060305020303" pitchFamily="18" charset="0"/>
              </a:rPr>
              <a:t> winds on </a:t>
            </a:r>
            <a:r>
              <a:rPr lang="fr-FR" sz="2600" dirty="0" err="1">
                <a:latin typeface="Bell MT" panose="02020503060305020303" pitchFamily="18" charset="0"/>
              </a:rPr>
              <a:t>earth</a:t>
            </a:r>
            <a:r>
              <a:rPr lang="fr-FR" sz="2600" dirty="0">
                <a:latin typeface="Bell MT" panose="02020503060305020303" pitchFamily="18" charset="0"/>
              </a:rPr>
              <a:t> (up to 327 km/h </a:t>
            </a:r>
            <a:r>
              <a:rPr lang="fr-FR" sz="2600" dirty="0" err="1">
                <a:latin typeface="Bell MT" panose="02020503060305020303" pitchFamily="18" charset="0"/>
              </a:rPr>
              <a:t>recorded</a:t>
            </a:r>
            <a:r>
              <a:rPr lang="fr-FR" sz="2600" dirty="0">
                <a:latin typeface="Bell MT" panose="02020503060305020303" pitchFamily="18" charset="0"/>
              </a:rPr>
              <a:t> in DDU in the 70’s)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AD9797-B10B-43BF-9BD1-C078837BBB8B}"/>
              </a:ext>
            </a:extLst>
          </p:cNvPr>
          <p:cNvSpPr txBox="1"/>
          <p:nvPr/>
        </p:nvSpPr>
        <p:spPr>
          <a:xfrm>
            <a:off x="215373" y="4447388"/>
            <a:ext cx="34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John </a:t>
            </a:r>
            <a:r>
              <a:rPr lang="fr-FR" i="1" dirty="0" err="1">
                <a:latin typeface="Bell MT" panose="02020503060305020303" pitchFamily="18" charset="0"/>
              </a:rPr>
              <a:t>Goodge</a:t>
            </a:r>
            <a:r>
              <a:rPr lang="fr-FR" i="1" dirty="0">
                <a:latin typeface="Bell MT" panose="02020503060305020303" pitchFamily="18" charset="0"/>
              </a:rPr>
              <a:t>, Ney York Times, 2010</a:t>
            </a:r>
          </a:p>
        </p:txBody>
      </p:sp>
      <p:pic>
        <p:nvPicPr>
          <p:cNvPr id="3" name="Picture 2" descr="https://static01.nyt.com/images/2010/12/15/science/helolanding/helolanding-blog480.jpg">
            <a:extLst>
              <a:ext uri="{FF2B5EF4-FFF2-40B4-BE49-F238E27FC236}">
                <a16:creationId xmlns:a16="http://schemas.microsoft.com/office/drawing/2014/main" id="{C29D7D85-61C6-49DF-87D8-85E49F2F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2"/>
          <a:stretch/>
        </p:blipFill>
        <p:spPr bwMode="auto">
          <a:xfrm>
            <a:off x="174917" y="2449432"/>
            <a:ext cx="3546828" cy="20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BD0903-FCBB-44BD-80AD-E5D3EDDE6E2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ED2D6E-0315-4096-BD5E-F64A58B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88567" cy="70361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Intro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71FB16-4CD9-43C5-A6BE-F4C35D13109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21CA1AD-E9D7-45EA-84ED-ADDC95D51C22}"/>
              </a:ext>
            </a:extLst>
          </p:cNvPr>
          <p:cNvSpPr txBox="1">
            <a:spLocks/>
          </p:cNvSpPr>
          <p:nvPr/>
        </p:nvSpPr>
        <p:spPr>
          <a:xfrm>
            <a:off x="9307286" y="6557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5525C4-4267-4769-93C5-78E59C2EF469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C7D18-2377-4FCD-90F1-6E5BBEB1877F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3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lire les 15 premières planches de l'album &quot;La lune est blanche&quot;, le voyage en Antarctique des ...">
            <a:extLst>
              <a:ext uri="{FF2B5EF4-FFF2-40B4-BE49-F238E27FC236}">
                <a16:creationId xmlns:a16="http://schemas.microsoft.com/office/drawing/2014/main" id="{2BDFE176-72B0-4986-9106-5940FA78F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640"/>
          <a:stretch/>
        </p:blipFill>
        <p:spPr bwMode="auto">
          <a:xfrm>
            <a:off x="-2" y="693408"/>
            <a:ext cx="12192002" cy="5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63E4CAD-9E61-46B0-AD5E-8993FE1508F7}"/>
              </a:ext>
            </a:extLst>
          </p:cNvPr>
          <p:cNvSpPr/>
          <p:nvPr/>
        </p:nvSpPr>
        <p:spPr>
          <a:xfrm>
            <a:off x="0" y="668128"/>
            <a:ext cx="12192000" cy="5877703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A3AE93-FC15-4EB6-BF38-F807178BF515}"/>
              </a:ext>
            </a:extLst>
          </p:cNvPr>
          <p:cNvSpPr/>
          <p:nvPr/>
        </p:nvSpPr>
        <p:spPr>
          <a:xfrm>
            <a:off x="-1" y="1040566"/>
            <a:ext cx="12192000" cy="39505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3DC59-7F03-4AC6-909E-601A152597D5}"/>
              </a:ext>
            </a:extLst>
          </p:cNvPr>
          <p:cNvSpPr txBox="1"/>
          <p:nvPr/>
        </p:nvSpPr>
        <p:spPr>
          <a:xfrm>
            <a:off x="0" y="1182370"/>
            <a:ext cx="11840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What drives surface winds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: Surface or large-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 forcing?</a:t>
            </a: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At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scale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At a 3-hourly time-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endParaRPr lang="fr-FR" sz="40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D19FD5-15BF-443C-80F0-2E5BE228B670}"/>
              </a:ext>
            </a:extLst>
          </p:cNvPr>
          <p:cNvSpPr txBox="1"/>
          <p:nvPr/>
        </p:nvSpPr>
        <p:spPr>
          <a:xfrm>
            <a:off x="0" y="6214869"/>
            <a:ext cx="419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Emmanuel Lepage, La lune est blanche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E04170-08B0-4F02-B1BB-77A2DBC6FCCB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14669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FF8A675-DEF0-407A-A1E3-F2AD7F278C3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52AADB7-1CA0-45F3-9AD6-7560195E3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22" y="953480"/>
            <a:ext cx="3375886" cy="3375886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596ECF-66BE-4F0B-B94D-BEDCA3A81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6645" y="2857484"/>
            <a:ext cx="4338594" cy="2612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3CF604-E4D7-41A1-82FA-C827EAFD1E2F}"/>
              </a:ext>
            </a:extLst>
          </p:cNvPr>
          <p:cNvSpPr/>
          <p:nvPr/>
        </p:nvSpPr>
        <p:spPr>
          <a:xfrm>
            <a:off x="1622044" y="1105154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5342D5-1136-4985-9B59-2FFDA6CCA7E2}"/>
              </a:ext>
            </a:extLst>
          </p:cNvPr>
          <p:cNvSpPr/>
          <p:nvPr/>
        </p:nvSpPr>
        <p:spPr>
          <a:xfrm>
            <a:off x="1607927" y="2863270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15AD-BF54-45F1-8FFA-70DEBF4A0183}"/>
              </a:ext>
            </a:extLst>
          </p:cNvPr>
          <p:cNvSpPr/>
          <p:nvPr/>
        </p:nvSpPr>
        <p:spPr>
          <a:xfrm>
            <a:off x="4344628" y="1106305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F7F79-2505-4F16-AD43-F104F284CC3F}"/>
              </a:ext>
            </a:extLst>
          </p:cNvPr>
          <p:cNvSpPr/>
          <p:nvPr/>
        </p:nvSpPr>
        <p:spPr>
          <a:xfrm>
            <a:off x="4221328" y="2861252"/>
            <a:ext cx="8409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B1888A-2863-4F3B-8277-212340F70073}"/>
              </a:ext>
            </a:extLst>
          </p:cNvPr>
          <p:cNvSpPr/>
          <p:nvPr/>
        </p:nvSpPr>
        <p:spPr>
          <a:xfrm>
            <a:off x="6815524" y="1091244"/>
            <a:ext cx="943259" cy="27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2FF032-C7D1-49F1-B38A-8E5290A6C451}"/>
              </a:ext>
            </a:extLst>
          </p:cNvPr>
          <p:cNvSpPr txBox="1"/>
          <p:nvPr/>
        </p:nvSpPr>
        <p:spPr>
          <a:xfrm>
            <a:off x="987076" y="871685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7D805B-2FAA-472B-BDDE-9E176DFC1DC5}"/>
              </a:ext>
            </a:extLst>
          </p:cNvPr>
          <p:cNvSpPr txBox="1"/>
          <p:nvPr/>
        </p:nvSpPr>
        <p:spPr>
          <a:xfrm>
            <a:off x="3485140" y="881023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|Large-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|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8537CF9-B326-4A44-A4FE-0D5BC5C8864C}"/>
              </a:ext>
            </a:extLst>
          </p:cNvPr>
          <p:cNvSpPr txBox="1"/>
          <p:nvPr/>
        </p:nvSpPr>
        <p:spPr>
          <a:xfrm>
            <a:off x="5991437" y="829634"/>
            <a:ext cx="29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|Thermal wind|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37F1B18-59CA-4392-8F7C-EC184BFEB87A}"/>
              </a:ext>
            </a:extLst>
          </p:cNvPr>
          <p:cNvSpPr txBox="1"/>
          <p:nvPr/>
        </p:nvSpPr>
        <p:spPr>
          <a:xfrm>
            <a:off x="1023887" y="4589897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|Katabatic|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6800133-189E-47E3-BAA0-D75D5ED7E2AC}"/>
              </a:ext>
            </a:extLst>
          </p:cNvPr>
          <p:cNvSpPr txBox="1"/>
          <p:nvPr/>
        </p:nvSpPr>
        <p:spPr>
          <a:xfrm>
            <a:off x="3509994" y="4587760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|Turbulence|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EA676-14FE-4F39-BCA9-EECE7E8B3832}"/>
              </a:ext>
            </a:extLst>
          </p:cNvPr>
          <p:cNvSpPr/>
          <p:nvPr/>
        </p:nvSpPr>
        <p:spPr>
          <a:xfrm>
            <a:off x="120472" y="2872608"/>
            <a:ext cx="6259362" cy="223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DDA9D2-8D05-4090-9E6F-753285F83684}"/>
              </a:ext>
            </a:extLst>
          </p:cNvPr>
          <p:cNvSpPr/>
          <p:nvPr/>
        </p:nvSpPr>
        <p:spPr>
          <a:xfrm>
            <a:off x="3178215" y="851097"/>
            <a:ext cx="5273058" cy="200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F427092-32B5-4C1B-8AE5-62A611F1F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" y="761102"/>
            <a:ext cx="6367932" cy="420788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D5A9BBF-771E-4195-916A-F0D76F8DB550}"/>
              </a:ext>
            </a:extLst>
          </p:cNvPr>
          <p:cNvSpPr/>
          <p:nvPr/>
        </p:nvSpPr>
        <p:spPr>
          <a:xfrm>
            <a:off x="1913466" y="794033"/>
            <a:ext cx="5453241" cy="596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91C6213-B48C-4E03-8D3F-FBC7B10F46D2}"/>
              </a:ext>
            </a:extLst>
          </p:cNvPr>
          <p:cNvSpPr txBox="1"/>
          <p:nvPr/>
        </p:nvSpPr>
        <p:spPr>
          <a:xfrm>
            <a:off x="2374721" y="823630"/>
            <a:ext cx="49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ll MT" panose="02020503060305020303" pitchFamily="18" charset="0"/>
              </a:rPr>
              <a:t>Wind-speed, 2010-2020</a:t>
            </a:r>
          </a:p>
        </p:txBody>
      </p:sp>
    </p:spTree>
    <p:extLst>
      <p:ext uri="{BB962C8B-B14F-4D97-AF65-F5344CB8AC3E}">
        <p14:creationId xmlns:p14="http://schemas.microsoft.com/office/powerpoint/2010/main" val="207000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A05707-4EA5-47B6-A156-C53D206D1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" y="960744"/>
            <a:ext cx="8448313" cy="38834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FF8A675-DEF0-407A-A1E3-F2AD7F278C3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52AADB7-1CA0-45F3-9AD6-7560195E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22" y="953480"/>
            <a:ext cx="3375886" cy="3375886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596ECF-66BE-4F0B-B94D-BEDCA3A81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6645" y="2857484"/>
            <a:ext cx="4338594" cy="2612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3CF604-E4D7-41A1-82FA-C827EAFD1E2F}"/>
              </a:ext>
            </a:extLst>
          </p:cNvPr>
          <p:cNvSpPr/>
          <p:nvPr/>
        </p:nvSpPr>
        <p:spPr>
          <a:xfrm>
            <a:off x="1622044" y="1105154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5342D5-1136-4985-9B59-2FFDA6CCA7E2}"/>
              </a:ext>
            </a:extLst>
          </p:cNvPr>
          <p:cNvSpPr/>
          <p:nvPr/>
        </p:nvSpPr>
        <p:spPr>
          <a:xfrm>
            <a:off x="1607927" y="2863270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15AD-BF54-45F1-8FFA-70DEBF4A0183}"/>
              </a:ext>
            </a:extLst>
          </p:cNvPr>
          <p:cNvSpPr/>
          <p:nvPr/>
        </p:nvSpPr>
        <p:spPr>
          <a:xfrm>
            <a:off x="4344628" y="1106305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F7F79-2505-4F16-AD43-F104F284CC3F}"/>
              </a:ext>
            </a:extLst>
          </p:cNvPr>
          <p:cNvSpPr/>
          <p:nvPr/>
        </p:nvSpPr>
        <p:spPr>
          <a:xfrm>
            <a:off x="4221328" y="2861252"/>
            <a:ext cx="8409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B1888A-2863-4F3B-8277-212340F70073}"/>
              </a:ext>
            </a:extLst>
          </p:cNvPr>
          <p:cNvSpPr/>
          <p:nvPr/>
        </p:nvSpPr>
        <p:spPr>
          <a:xfrm>
            <a:off x="6815524" y="1091244"/>
            <a:ext cx="943259" cy="27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2FF032-C7D1-49F1-B38A-8E5290A6C451}"/>
              </a:ext>
            </a:extLst>
          </p:cNvPr>
          <p:cNvSpPr txBox="1"/>
          <p:nvPr/>
        </p:nvSpPr>
        <p:spPr>
          <a:xfrm>
            <a:off x="987076" y="871685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7D805B-2FAA-472B-BDDE-9E176DFC1DC5}"/>
              </a:ext>
            </a:extLst>
          </p:cNvPr>
          <p:cNvSpPr txBox="1"/>
          <p:nvPr/>
        </p:nvSpPr>
        <p:spPr>
          <a:xfrm>
            <a:off x="3485140" y="881023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|Large-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|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8537CF9-B326-4A44-A4FE-0D5BC5C8864C}"/>
              </a:ext>
            </a:extLst>
          </p:cNvPr>
          <p:cNvSpPr txBox="1"/>
          <p:nvPr/>
        </p:nvSpPr>
        <p:spPr>
          <a:xfrm>
            <a:off x="5991437" y="829634"/>
            <a:ext cx="29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|Thermal wind|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37F1B18-59CA-4392-8F7C-EC184BFEB87A}"/>
              </a:ext>
            </a:extLst>
          </p:cNvPr>
          <p:cNvSpPr txBox="1"/>
          <p:nvPr/>
        </p:nvSpPr>
        <p:spPr>
          <a:xfrm>
            <a:off x="1023887" y="4589897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|Katabatic|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6800133-189E-47E3-BAA0-D75D5ED7E2AC}"/>
              </a:ext>
            </a:extLst>
          </p:cNvPr>
          <p:cNvSpPr txBox="1"/>
          <p:nvPr/>
        </p:nvSpPr>
        <p:spPr>
          <a:xfrm>
            <a:off x="3509994" y="4587760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|Turbulence|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0CAD2C-619A-4A0F-8EC1-1068C55F8A03}"/>
              </a:ext>
            </a:extLst>
          </p:cNvPr>
          <p:cNvSpPr/>
          <p:nvPr/>
        </p:nvSpPr>
        <p:spPr>
          <a:xfrm>
            <a:off x="52612" y="3044479"/>
            <a:ext cx="6259362" cy="223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4F2F39-0C94-4C77-A4E7-713A2E045E99}"/>
              </a:ext>
            </a:extLst>
          </p:cNvPr>
          <p:cNvSpPr/>
          <p:nvPr/>
        </p:nvSpPr>
        <p:spPr>
          <a:xfrm>
            <a:off x="3485140" y="773255"/>
            <a:ext cx="5006922" cy="208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2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A05707-4EA5-47B6-A156-C53D206D1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" y="960744"/>
            <a:ext cx="8448313" cy="38834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DDF6F93-B47C-4B57-B04F-2F8DEA4588B5}"/>
              </a:ext>
            </a:extLst>
          </p:cNvPr>
          <p:cNvSpPr/>
          <p:nvPr/>
        </p:nvSpPr>
        <p:spPr>
          <a:xfrm>
            <a:off x="5685309" y="5262871"/>
            <a:ext cx="6250499" cy="1157182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96F467-01FE-47B4-B04A-122C34F8510D}"/>
              </a:ext>
            </a:extLst>
          </p:cNvPr>
          <p:cNvSpPr txBox="1"/>
          <p:nvPr/>
        </p:nvSpPr>
        <p:spPr>
          <a:xfrm>
            <a:off x="5676446" y="5395185"/>
            <a:ext cx="6259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latin typeface="Bell MT" panose="02020503060305020303" pitchFamily="18" charset="0"/>
              </a:rPr>
              <a:t>Seasonal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variability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originates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mostly</a:t>
            </a:r>
            <a:r>
              <a:rPr lang="fr-FR" sz="2600" dirty="0">
                <a:latin typeface="Bell MT" panose="02020503060305020303" pitchFamily="18" charset="0"/>
              </a:rPr>
              <a:t> from </a:t>
            </a:r>
            <a:r>
              <a:rPr lang="fr-FR" sz="2600" dirty="0" err="1">
                <a:latin typeface="Bell MT" panose="02020503060305020303" pitchFamily="18" charset="0"/>
              </a:rPr>
              <a:t>katabatic</a:t>
            </a:r>
            <a:r>
              <a:rPr lang="fr-FR" sz="2600" dirty="0">
                <a:latin typeface="Bell MT" panose="02020503060305020303" pitchFamily="18" charset="0"/>
              </a:rPr>
              <a:t> and thermal wind </a:t>
            </a:r>
            <a:r>
              <a:rPr lang="fr-FR" sz="2600" dirty="0" err="1">
                <a:latin typeface="Bell MT" panose="02020503060305020303" pitchFamily="18" charset="0"/>
              </a:rPr>
              <a:t>seasonal</a:t>
            </a:r>
            <a:r>
              <a:rPr lang="fr-FR" sz="2600" dirty="0">
                <a:latin typeface="Bell MT" panose="02020503060305020303" pitchFamily="18" charset="0"/>
              </a:rPr>
              <a:t> cycle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FF8A675-DEF0-407A-A1E3-F2AD7F278C3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52AADB7-1CA0-45F3-9AD6-7560195E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22" y="953480"/>
            <a:ext cx="3375886" cy="3375886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596ECF-66BE-4F0B-B94D-BEDCA3A81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6645" y="2857484"/>
            <a:ext cx="4338594" cy="2612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3CF604-E4D7-41A1-82FA-C827EAFD1E2F}"/>
              </a:ext>
            </a:extLst>
          </p:cNvPr>
          <p:cNvSpPr/>
          <p:nvPr/>
        </p:nvSpPr>
        <p:spPr>
          <a:xfrm>
            <a:off x="1622044" y="1105154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5342D5-1136-4985-9B59-2FFDA6CCA7E2}"/>
              </a:ext>
            </a:extLst>
          </p:cNvPr>
          <p:cNvSpPr/>
          <p:nvPr/>
        </p:nvSpPr>
        <p:spPr>
          <a:xfrm>
            <a:off x="1607927" y="2863270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15AD-BF54-45F1-8FFA-70DEBF4A0183}"/>
              </a:ext>
            </a:extLst>
          </p:cNvPr>
          <p:cNvSpPr/>
          <p:nvPr/>
        </p:nvSpPr>
        <p:spPr>
          <a:xfrm>
            <a:off x="4344628" y="1106305"/>
            <a:ext cx="7176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F7F79-2505-4F16-AD43-F104F284CC3F}"/>
              </a:ext>
            </a:extLst>
          </p:cNvPr>
          <p:cNvSpPr/>
          <p:nvPr/>
        </p:nvSpPr>
        <p:spPr>
          <a:xfrm>
            <a:off x="4221328" y="2861252"/>
            <a:ext cx="840930" cy="25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B1888A-2863-4F3B-8277-212340F70073}"/>
              </a:ext>
            </a:extLst>
          </p:cNvPr>
          <p:cNvSpPr/>
          <p:nvPr/>
        </p:nvSpPr>
        <p:spPr>
          <a:xfrm>
            <a:off x="6815524" y="1091244"/>
            <a:ext cx="943259" cy="27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2FF032-C7D1-49F1-B38A-8E5290A6C451}"/>
              </a:ext>
            </a:extLst>
          </p:cNvPr>
          <p:cNvSpPr txBox="1"/>
          <p:nvPr/>
        </p:nvSpPr>
        <p:spPr>
          <a:xfrm>
            <a:off x="987076" y="871685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Wind-speed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7D805B-2FAA-472B-BDDE-9E176DFC1DC5}"/>
              </a:ext>
            </a:extLst>
          </p:cNvPr>
          <p:cNvSpPr txBox="1"/>
          <p:nvPr/>
        </p:nvSpPr>
        <p:spPr>
          <a:xfrm>
            <a:off x="3485140" y="881023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|Large-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|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8537CF9-B326-4A44-A4FE-0D5BC5C8864C}"/>
              </a:ext>
            </a:extLst>
          </p:cNvPr>
          <p:cNvSpPr txBox="1"/>
          <p:nvPr/>
        </p:nvSpPr>
        <p:spPr>
          <a:xfrm>
            <a:off x="5991437" y="829634"/>
            <a:ext cx="29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|Thermal wind|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37F1B18-59CA-4392-8F7C-EC184BFEB87A}"/>
              </a:ext>
            </a:extLst>
          </p:cNvPr>
          <p:cNvSpPr txBox="1"/>
          <p:nvPr/>
        </p:nvSpPr>
        <p:spPr>
          <a:xfrm>
            <a:off x="1023887" y="4589897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|Katabatic|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6800133-189E-47E3-BAA0-D75D5ED7E2AC}"/>
              </a:ext>
            </a:extLst>
          </p:cNvPr>
          <p:cNvSpPr txBox="1"/>
          <p:nvPr/>
        </p:nvSpPr>
        <p:spPr>
          <a:xfrm>
            <a:off x="3509994" y="4587760"/>
            <a:ext cx="25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|Turbulence|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F87FA0-2C0B-4218-A7D3-9FD88560E509}"/>
              </a:ext>
            </a:extLst>
          </p:cNvPr>
          <p:cNvSpPr/>
          <p:nvPr/>
        </p:nvSpPr>
        <p:spPr>
          <a:xfrm>
            <a:off x="169012" y="5262871"/>
            <a:ext cx="5205662" cy="1157182"/>
          </a:xfrm>
          <a:prstGeom prst="rect">
            <a:avLst/>
          </a:prstGeom>
          <a:solidFill>
            <a:srgbClr val="AABFE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827B272-3576-46CA-9B4D-F723C528A9AC}"/>
              </a:ext>
            </a:extLst>
          </p:cNvPr>
          <p:cNvSpPr txBox="1"/>
          <p:nvPr/>
        </p:nvSpPr>
        <p:spPr>
          <a:xfrm>
            <a:off x="169011" y="5425963"/>
            <a:ext cx="506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ell MT" panose="02020503060305020303" pitchFamily="18" charset="0"/>
              </a:rPr>
              <a:t>NB: </a:t>
            </a:r>
            <a:r>
              <a:rPr lang="fr-FR" sz="2400" dirty="0" err="1">
                <a:latin typeface="Bell MT" panose="02020503060305020303" pitchFamily="18" charset="0"/>
              </a:rPr>
              <a:t>Acceleration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transformed</a:t>
            </a:r>
            <a:r>
              <a:rPr lang="fr-FR" sz="2400" dirty="0">
                <a:latin typeface="Bell MT" panose="02020503060305020303" pitchFamily="18" charset="0"/>
              </a:rPr>
              <a:t> to wind-speed (</a:t>
            </a:r>
            <a:r>
              <a:rPr lang="fr-FR" sz="2400" dirty="0" err="1">
                <a:latin typeface="Bell MT" panose="02020503060305020303" pitchFamily="18" charset="0"/>
              </a:rPr>
              <a:t>geostrophic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equilibrium</a:t>
            </a:r>
            <a:r>
              <a:rPr lang="fr-FR" sz="2400" dirty="0">
                <a:latin typeface="Bell MT" panose="020205030603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28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lire les 15 premières planches de l'album &quot;La lune est blanche&quot;, le voyage en Antarctique des ...">
            <a:extLst>
              <a:ext uri="{FF2B5EF4-FFF2-40B4-BE49-F238E27FC236}">
                <a16:creationId xmlns:a16="http://schemas.microsoft.com/office/drawing/2014/main" id="{2BDFE176-72B0-4986-9106-5940FA78F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640"/>
          <a:stretch/>
        </p:blipFill>
        <p:spPr bwMode="auto">
          <a:xfrm>
            <a:off x="-2" y="693408"/>
            <a:ext cx="12192002" cy="5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63E4CAD-9E61-46B0-AD5E-8993FE1508F7}"/>
              </a:ext>
            </a:extLst>
          </p:cNvPr>
          <p:cNvSpPr/>
          <p:nvPr/>
        </p:nvSpPr>
        <p:spPr>
          <a:xfrm>
            <a:off x="0" y="668128"/>
            <a:ext cx="12192000" cy="5877703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A3AE93-FC15-4EB6-BF38-F807178BF515}"/>
              </a:ext>
            </a:extLst>
          </p:cNvPr>
          <p:cNvSpPr/>
          <p:nvPr/>
        </p:nvSpPr>
        <p:spPr>
          <a:xfrm>
            <a:off x="-1" y="1040566"/>
            <a:ext cx="12192000" cy="39505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3DC59-7F03-4AC6-909E-601A152597D5}"/>
              </a:ext>
            </a:extLst>
          </p:cNvPr>
          <p:cNvSpPr txBox="1"/>
          <p:nvPr/>
        </p:nvSpPr>
        <p:spPr>
          <a:xfrm>
            <a:off x="0" y="1182370"/>
            <a:ext cx="11840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What drives surface winds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variability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: Surface or large-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 forcing?</a:t>
            </a: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At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seasonal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scale</a:t>
            </a:r>
            <a:r>
              <a:rPr lang="fr-FR" sz="40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: Surface </a:t>
            </a:r>
            <a:r>
              <a:rPr lang="fr-FR" sz="4000" dirty="0" err="1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driven</a:t>
            </a:r>
            <a:endParaRPr lang="fr-FR" sz="40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742950" indent="-742950" algn="ctr">
              <a:buAutoNum type="alphaLcPeriod"/>
            </a:pP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At a 3-hourly time-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scale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D19FD5-15BF-443C-80F0-2E5BE228B670}"/>
              </a:ext>
            </a:extLst>
          </p:cNvPr>
          <p:cNvSpPr txBox="1"/>
          <p:nvPr/>
        </p:nvSpPr>
        <p:spPr>
          <a:xfrm>
            <a:off x="0" y="6214869"/>
            <a:ext cx="419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Emmanuel Lepage, La lune est blanche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19A8F4-2CAC-4718-90C3-7A9CE12B253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40360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6E7AD-FB24-4899-BC6C-23257BEA57FB}"/>
              </a:ext>
            </a:extLst>
          </p:cNvPr>
          <p:cNvSpPr txBox="1"/>
          <p:nvPr/>
        </p:nvSpPr>
        <p:spPr>
          <a:xfrm>
            <a:off x="220046" y="770063"/>
            <a:ext cx="401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err="1">
                <a:latin typeface="Bell MT" panose="02020503060305020303" pitchFamily="18" charset="0"/>
              </a:rPr>
              <a:t>Correlation</a:t>
            </a:r>
            <a:r>
              <a:rPr lang="fr-FR" sz="2400" u="sng" dirty="0">
                <a:latin typeface="Bell MT" panose="02020503060305020303" pitchFamily="18" charset="0"/>
              </a:rPr>
              <a:t> coefficient with total wind-speed</a:t>
            </a:r>
          </a:p>
          <a:p>
            <a:pPr algn="ctr"/>
            <a:r>
              <a:rPr lang="fr-FR" sz="2400" u="sng" dirty="0">
                <a:latin typeface="Bell MT" panose="02020503060305020303" pitchFamily="18" charset="0"/>
              </a:rPr>
              <a:t>July 2010-2020, 3-hourly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7F7A72-B74C-478B-9810-C7418E3D0156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95818F1-20CD-4E87-B363-DB368B45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8" y="2049859"/>
            <a:ext cx="2628522" cy="2628522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7719174A-DBA0-4AEB-96CE-B25D8C10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995" y="3444920"/>
            <a:ext cx="3618373" cy="217870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242FDD7-0D8C-43BD-80CE-A7DF60028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" y="2078036"/>
            <a:ext cx="4315977" cy="2926086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8F6E2BC-9CB2-4E03-B685-244EBC8F3D0F}"/>
              </a:ext>
            </a:extLst>
          </p:cNvPr>
          <p:cNvCxnSpPr/>
          <p:nvPr/>
        </p:nvCxnSpPr>
        <p:spPr>
          <a:xfrm>
            <a:off x="728294" y="5004122"/>
            <a:ext cx="57374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ABD8EB9-B0C4-4610-BC66-FE6954B7E07E}"/>
              </a:ext>
            </a:extLst>
          </p:cNvPr>
          <p:cNvCxnSpPr/>
          <p:nvPr/>
        </p:nvCxnSpPr>
        <p:spPr>
          <a:xfrm>
            <a:off x="1401523" y="5002210"/>
            <a:ext cx="5737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9253EFD-0DB6-43BD-A070-90BE1FDA7DB9}"/>
              </a:ext>
            </a:extLst>
          </p:cNvPr>
          <p:cNvCxnSpPr/>
          <p:nvPr/>
        </p:nvCxnSpPr>
        <p:spPr>
          <a:xfrm>
            <a:off x="2751501" y="5002954"/>
            <a:ext cx="573741" cy="0"/>
          </a:xfrm>
          <a:prstGeom prst="line">
            <a:avLst/>
          </a:prstGeom>
          <a:ln w="38100">
            <a:solidFill>
              <a:srgbClr val="EB9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973F02F-62E1-471C-A569-68F0D0C7FD6F}"/>
              </a:ext>
            </a:extLst>
          </p:cNvPr>
          <p:cNvSpPr/>
          <p:nvPr/>
        </p:nvSpPr>
        <p:spPr>
          <a:xfrm>
            <a:off x="1975264" y="1970393"/>
            <a:ext cx="1413962" cy="31595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D1E15B-04DA-41A4-8DC0-5F214221D45E}"/>
              </a:ext>
            </a:extLst>
          </p:cNvPr>
          <p:cNvSpPr/>
          <p:nvPr/>
        </p:nvSpPr>
        <p:spPr>
          <a:xfrm>
            <a:off x="413930" y="6078698"/>
            <a:ext cx="6787299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FA31F0F-6B6B-4120-9E1A-7E88AB4831C2}"/>
                  </a:ext>
                </a:extLst>
              </p:cNvPr>
              <p:cNvSpPr txBox="1"/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𝐿𝑆𝐶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THWD</m:t>
                            </m:r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TU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FA31F0F-6B6B-4120-9E1A-7E88AB48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blipFill>
                <a:blip r:embed="rId7"/>
                <a:stretch>
                  <a:fillRect l="-2922" t="-4301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C153715-49EB-40E8-8E30-45EFE01A6D87}"/>
              </a:ext>
            </a:extLst>
          </p:cNvPr>
          <p:cNvSpPr/>
          <p:nvPr/>
        </p:nvSpPr>
        <p:spPr>
          <a:xfrm>
            <a:off x="540992" y="5389077"/>
            <a:ext cx="6527603" cy="756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93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6E7AD-FB24-4899-BC6C-23257BEA57FB}"/>
              </a:ext>
            </a:extLst>
          </p:cNvPr>
          <p:cNvSpPr txBox="1"/>
          <p:nvPr/>
        </p:nvSpPr>
        <p:spPr>
          <a:xfrm>
            <a:off x="220046" y="770063"/>
            <a:ext cx="401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err="1">
                <a:latin typeface="Bell MT" panose="02020503060305020303" pitchFamily="18" charset="0"/>
              </a:rPr>
              <a:t>Correlation</a:t>
            </a:r>
            <a:r>
              <a:rPr lang="fr-FR" sz="2400" u="sng" dirty="0">
                <a:latin typeface="Bell MT" panose="02020503060305020303" pitchFamily="18" charset="0"/>
              </a:rPr>
              <a:t> coefficient with total wind-speed</a:t>
            </a:r>
          </a:p>
          <a:p>
            <a:pPr algn="ctr"/>
            <a:r>
              <a:rPr lang="fr-FR" sz="2400" u="sng" dirty="0">
                <a:latin typeface="Bell MT" panose="02020503060305020303" pitchFamily="18" charset="0"/>
              </a:rPr>
              <a:t>July 2010-2020, 3-hourly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7F7A72-B74C-478B-9810-C7418E3D0156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95818F1-20CD-4E87-B363-DB368B45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8" y="2049859"/>
            <a:ext cx="2628522" cy="2628522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7719174A-DBA0-4AEB-96CE-B25D8C10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995" y="3444920"/>
            <a:ext cx="3618373" cy="217870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242FDD7-0D8C-43BD-80CE-A7DF60028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" y="2078036"/>
            <a:ext cx="4315977" cy="2926086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8F6E2BC-9CB2-4E03-B685-244EBC8F3D0F}"/>
              </a:ext>
            </a:extLst>
          </p:cNvPr>
          <p:cNvCxnSpPr/>
          <p:nvPr/>
        </p:nvCxnSpPr>
        <p:spPr>
          <a:xfrm>
            <a:off x="728294" y="5004122"/>
            <a:ext cx="57374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ABD8EB9-B0C4-4610-BC66-FE6954B7E07E}"/>
              </a:ext>
            </a:extLst>
          </p:cNvPr>
          <p:cNvCxnSpPr/>
          <p:nvPr/>
        </p:nvCxnSpPr>
        <p:spPr>
          <a:xfrm>
            <a:off x="1401523" y="5002210"/>
            <a:ext cx="5737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877C2D2-609C-4DF8-AC75-C38A3C413DC9}"/>
              </a:ext>
            </a:extLst>
          </p:cNvPr>
          <p:cNvCxnSpPr/>
          <p:nvPr/>
        </p:nvCxnSpPr>
        <p:spPr>
          <a:xfrm>
            <a:off x="2078272" y="5004866"/>
            <a:ext cx="573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9253EFD-0DB6-43BD-A070-90BE1FDA7DB9}"/>
              </a:ext>
            </a:extLst>
          </p:cNvPr>
          <p:cNvCxnSpPr/>
          <p:nvPr/>
        </p:nvCxnSpPr>
        <p:spPr>
          <a:xfrm>
            <a:off x="2751501" y="5002954"/>
            <a:ext cx="573741" cy="0"/>
          </a:xfrm>
          <a:prstGeom prst="line">
            <a:avLst/>
          </a:prstGeom>
          <a:ln w="38100">
            <a:solidFill>
              <a:srgbClr val="EB9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973F02F-62E1-471C-A569-68F0D0C7FD6F}"/>
              </a:ext>
            </a:extLst>
          </p:cNvPr>
          <p:cNvSpPr/>
          <p:nvPr/>
        </p:nvSpPr>
        <p:spPr>
          <a:xfrm>
            <a:off x="669068" y="1933610"/>
            <a:ext cx="1413962" cy="31595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3A95E5-6900-4528-BEB9-55098F455978}"/>
              </a:ext>
            </a:extLst>
          </p:cNvPr>
          <p:cNvSpPr/>
          <p:nvPr/>
        </p:nvSpPr>
        <p:spPr>
          <a:xfrm>
            <a:off x="413930" y="6078698"/>
            <a:ext cx="6787299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C346421-EF19-4C8D-9792-8E2CE23499EF}"/>
                  </a:ext>
                </a:extLst>
              </p:cNvPr>
              <p:cNvSpPr txBox="1"/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𝐿𝑆𝐶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THWD</m:t>
                            </m:r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TU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C346421-EF19-4C8D-9792-8E2CE234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blipFill>
                <a:blip r:embed="rId7"/>
                <a:stretch>
                  <a:fillRect l="-2922" t="-4301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D0B1B55-283E-4809-B4FC-BBD40726832C}"/>
              </a:ext>
            </a:extLst>
          </p:cNvPr>
          <p:cNvSpPr/>
          <p:nvPr/>
        </p:nvSpPr>
        <p:spPr>
          <a:xfrm>
            <a:off x="540992" y="5389077"/>
            <a:ext cx="6527603" cy="756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9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6E7AD-FB24-4899-BC6C-23257BEA57FB}"/>
              </a:ext>
            </a:extLst>
          </p:cNvPr>
          <p:cNvSpPr txBox="1"/>
          <p:nvPr/>
        </p:nvSpPr>
        <p:spPr>
          <a:xfrm>
            <a:off x="220046" y="770063"/>
            <a:ext cx="401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err="1">
                <a:latin typeface="Bell MT" panose="02020503060305020303" pitchFamily="18" charset="0"/>
              </a:rPr>
              <a:t>Correlation</a:t>
            </a:r>
            <a:r>
              <a:rPr lang="fr-FR" sz="2400" u="sng" dirty="0">
                <a:latin typeface="Bell MT" panose="02020503060305020303" pitchFamily="18" charset="0"/>
              </a:rPr>
              <a:t> coefficient with total wind-speed</a:t>
            </a:r>
          </a:p>
          <a:p>
            <a:pPr algn="ctr"/>
            <a:r>
              <a:rPr lang="fr-FR" sz="2400" u="sng" dirty="0">
                <a:latin typeface="Bell MT" panose="02020503060305020303" pitchFamily="18" charset="0"/>
              </a:rPr>
              <a:t>July 2010-2020, 3-hourly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7F7A72-B74C-478B-9810-C7418E3D0156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05CBD3-80AD-4FAF-91D9-29DDA11B9E0D}"/>
              </a:ext>
            </a:extLst>
          </p:cNvPr>
          <p:cNvSpPr/>
          <p:nvPr/>
        </p:nvSpPr>
        <p:spPr>
          <a:xfrm>
            <a:off x="7411328" y="1085239"/>
            <a:ext cx="4560628" cy="3347613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BAD256F-C85C-4D8A-8DE4-A90CAA6415BF}"/>
              </a:ext>
            </a:extLst>
          </p:cNvPr>
          <p:cNvSpPr txBox="1"/>
          <p:nvPr/>
        </p:nvSpPr>
        <p:spPr>
          <a:xfrm>
            <a:off x="7599067" y="1260044"/>
            <a:ext cx="4476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dirty="0">
                <a:latin typeface="Bell MT" panose="02020503060305020303" pitchFamily="18" charset="0"/>
              </a:rPr>
              <a:t>Large-</a:t>
            </a:r>
            <a:r>
              <a:rPr lang="fr-FR" sz="2200" dirty="0" err="1">
                <a:latin typeface="Bell MT" panose="02020503060305020303" pitchFamily="18" charset="0"/>
              </a:rPr>
              <a:t>scale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responsible</a:t>
            </a:r>
            <a:r>
              <a:rPr lang="fr-FR" sz="2200" dirty="0">
                <a:latin typeface="Bell MT" panose="02020503060305020303" pitchFamily="18" charset="0"/>
              </a:rPr>
              <a:t> for </a:t>
            </a:r>
            <a:r>
              <a:rPr lang="fr-FR" sz="2200" dirty="0" err="1">
                <a:latin typeface="Bell MT" panose="02020503060305020303" pitchFamily="18" charset="0"/>
              </a:rPr>
              <a:t>sub-seasonal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variability</a:t>
            </a:r>
            <a:r>
              <a:rPr lang="fr-FR" sz="2200" dirty="0">
                <a:latin typeface="Bell MT" panose="02020503060305020303" pitchFamily="18" charset="0"/>
              </a:rPr>
              <a:t> in the </a:t>
            </a:r>
            <a:r>
              <a:rPr lang="fr-FR" sz="2200" dirty="0" err="1">
                <a:latin typeface="Bell MT" panose="02020503060305020303" pitchFamily="18" charset="0"/>
              </a:rPr>
              <a:t>interior</a:t>
            </a:r>
            <a:r>
              <a:rPr lang="fr-FR" sz="2200" dirty="0">
                <a:latin typeface="Bell MT" panose="02020503060305020303" pitchFamily="18" charset="0"/>
              </a:rPr>
              <a:t> &amp; high </a:t>
            </a:r>
            <a:r>
              <a:rPr lang="fr-FR" sz="2200" dirty="0" err="1">
                <a:latin typeface="Bell MT" panose="02020503060305020303" pitchFamily="18" charset="0"/>
              </a:rPr>
              <a:t>elevation</a:t>
            </a:r>
            <a:endParaRPr lang="fr-FR" sz="22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2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dirty="0">
                <a:latin typeface="Bell MT" panose="02020503060305020303" pitchFamily="18" charset="0"/>
              </a:rPr>
              <a:t>Low </a:t>
            </a:r>
            <a:r>
              <a:rPr lang="fr-FR" sz="2200" dirty="0" err="1">
                <a:latin typeface="Bell MT" panose="02020503060305020303" pitchFamily="18" charset="0"/>
              </a:rPr>
              <a:t>correlation</a:t>
            </a:r>
            <a:r>
              <a:rPr lang="fr-FR" sz="2200" dirty="0">
                <a:latin typeface="Bell MT" panose="02020503060305020303" pitchFamily="18" charset="0"/>
              </a:rPr>
              <a:t> of both </a:t>
            </a:r>
            <a:r>
              <a:rPr lang="fr-FR" sz="2200" dirty="0" err="1">
                <a:latin typeface="Bell MT" panose="02020503060305020303" pitchFamily="18" charset="0"/>
              </a:rPr>
              <a:t>katabatic</a:t>
            </a:r>
            <a:r>
              <a:rPr lang="fr-FR" sz="2200" dirty="0">
                <a:latin typeface="Bell MT" panose="02020503060305020303" pitchFamily="18" charset="0"/>
              </a:rPr>
              <a:t> and large-</a:t>
            </a:r>
            <a:r>
              <a:rPr lang="fr-FR" sz="2200" dirty="0" err="1">
                <a:latin typeface="Bell MT" panose="02020503060305020303" pitchFamily="18" charset="0"/>
              </a:rPr>
              <a:t>scale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acceleration</a:t>
            </a:r>
            <a:r>
              <a:rPr lang="fr-FR" sz="2200" dirty="0">
                <a:latin typeface="Bell MT" panose="02020503060305020303" pitchFamily="18" charset="0"/>
              </a:rPr>
              <a:t> on the </a:t>
            </a:r>
            <a:r>
              <a:rPr lang="fr-FR" sz="2200" dirty="0" err="1">
                <a:latin typeface="Bell MT" panose="02020503060305020303" pitchFamily="18" charset="0"/>
              </a:rPr>
              <a:t>coast</a:t>
            </a:r>
            <a:endParaRPr lang="fr-FR" sz="2200" dirty="0">
              <a:latin typeface="Bell MT" panose="02020503060305020303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95818F1-20CD-4E87-B363-DB368B45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8" y="2049859"/>
            <a:ext cx="2628522" cy="2628522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7719174A-DBA0-4AEB-96CE-B25D8C10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6995" y="3444920"/>
            <a:ext cx="3618373" cy="217870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242FDD7-0D8C-43BD-80CE-A7DF60028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" y="2078036"/>
            <a:ext cx="4315977" cy="2926086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8F6E2BC-9CB2-4E03-B685-244EBC8F3D0F}"/>
              </a:ext>
            </a:extLst>
          </p:cNvPr>
          <p:cNvCxnSpPr/>
          <p:nvPr/>
        </p:nvCxnSpPr>
        <p:spPr>
          <a:xfrm>
            <a:off x="728294" y="5004122"/>
            <a:ext cx="57374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ABD8EB9-B0C4-4610-BC66-FE6954B7E07E}"/>
              </a:ext>
            </a:extLst>
          </p:cNvPr>
          <p:cNvCxnSpPr/>
          <p:nvPr/>
        </p:nvCxnSpPr>
        <p:spPr>
          <a:xfrm>
            <a:off x="1401523" y="5002210"/>
            <a:ext cx="5737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877C2D2-609C-4DF8-AC75-C38A3C413DC9}"/>
              </a:ext>
            </a:extLst>
          </p:cNvPr>
          <p:cNvCxnSpPr/>
          <p:nvPr/>
        </p:nvCxnSpPr>
        <p:spPr>
          <a:xfrm>
            <a:off x="2078272" y="5004866"/>
            <a:ext cx="573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09253EFD-0DB6-43BD-A070-90BE1FDA7DB9}"/>
              </a:ext>
            </a:extLst>
          </p:cNvPr>
          <p:cNvCxnSpPr/>
          <p:nvPr/>
        </p:nvCxnSpPr>
        <p:spPr>
          <a:xfrm>
            <a:off x="2751501" y="5002954"/>
            <a:ext cx="573741" cy="0"/>
          </a:xfrm>
          <a:prstGeom prst="line">
            <a:avLst/>
          </a:prstGeom>
          <a:ln w="38100">
            <a:solidFill>
              <a:srgbClr val="EB9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5A52634-8015-4C2A-B059-7902304528FA}"/>
              </a:ext>
            </a:extLst>
          </p:cNvPr>
          <p:cNvSpPr/>
          <p:nvPr/>
        </p:nvSpPr>
        <p:spPr>
          <a:xfrm>
            <a:off x="413930" y="6078698"/>
            <a:ext cx="6787299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5E2F1C6-2F1D-4AE5-8B3E-00DF73AA5873}"/>
                  </a:ext>
                </a:extLst>
              </p:cNvPr>
              <p:cNvSpPr txBox="1"/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𝐿𝑆𝐶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THWD</m:t>
                            </m:r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m:rPr>
                            <m:sty m:val="p"/>
                          </m:rP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TU</m:t>
                        </m:r>
                        <m:r>
                          <a:rPr lang="fr-FR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fr-FR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5E2F1C6-2F1D-4AE5-8B3E-00DF73AA5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96" y="5547902"/>
                <a:ext cx="6470426" cy="565219"/>
              </a:xfrm>
              <a:prstGeom prst="rect">
                <a:avLst/>
              </a:prstGeom>
              <a:blipFill>
                <a:blip r:embed="rId7"/>
                <a:stretch>
                  <a:fillRect l="-2922" t="-4301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9346C02-8CCF-4AA6-9A0E-AD586F126894}"/>
              </a:ext>
            </a:extLst>
          </p:cNvPr>
          <p:cNvSpPr/>
          <p:nvPr/>
        </p:nvSpPr>
        <p:spPr>
          <a:xfrm>
            <a:off x="540992" y="5389077"/>
            <a:ext cx="6527603" cy="7562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9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82FDE-4355-4002-A2C1-8B277C43191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D727B5-2CC2-43C1-B5E9-7CC01CE49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7" y="772115"/>
            <a:ext cx="4798441" cy="430207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C91669E-8C16-4A7F-9382-4A319ABA9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8" y="772114"/>
            <a:ext cx="4709899" cy="42226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3A0CC4-35D9-468B-B93F-8BF03A45D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7" y="742490"/>
            <a:ext cx="4798440" cy="43613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4FE08E-3356-44B0-8C53-1AB6BD5EA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5" y="772113"/>
            <a:ext cx="4765324" cy="43312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440D6B8-0697-4B16-AABB-DDA517833FD2}"/>
              </a:ext>
            </a:extLst>
          </p:cNvPr>
          <p:cNvSpPr txBox="1"/>
          <p:nvPr/>
        </p:nvSpPr>
        <p:spPr>
          <a:xfrm>
            <a:off x="3348681" y="5364855"/>
            <a:ext cx="379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Bell MT" panose="02020503060305020303" pitchFamily="18" charset="0"/>
              </a:rPr>
              <a:t>Dashed</a:t>
            </a:r>
            <a:r>
              <a:rPr lang="fr-FR" sz="2400" dirty="0">
                <a:latin typeface="Bell MT" panose="02020503060305020303" pitchFamily="18" charset="0"/>
              </a:rPr>
              <a:t> line: R=0.5</a:t>
            </a:r>
          </a:p>
        </p:txBody>
      </p:sp>
    </p:spTree>
    <p:extLst>
      <p:ext uri="{BB962C8B-B14F-4D97-AF65-F5344CB8AC3E}">
        <p14:creationId xmlns:p14="http://schemas.microsoft.com/office/powerpoint/2010/main" val="317509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82FDE-4355-4002-A2C1-8B277C43191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D727B5-2CC2-43C1-B5E9-7CC01CE49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" y="772115"/>
            <a:ext cx="3153504" cy="282729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5B0518-2CE5-4DA5-B02A-6C8EE59EF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2" y="772115"/>
            <a:ext cx="3153504" cy="28272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E7EA33-C401-45DA-B8B0-240A7DB72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7" y="735612"/>
            <a:ext cx="3167617" cy="28790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A9B199-36FF-4CD4-A5B7-D06077D45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7" y="767792"/>
            <a:ext cx="3110662" cy="28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9A1A29-05DB-4B8F-8638-640687CD4C64}"/>
              </a:ext>
            </a:extLst>
          </p:cNvPr>
          <p:cNvSpPr txBox="1"/>
          <p:nvPr/>
        </p:nvSpPr>
        <p:spPr>
          <a:xfrm>
            <a:off x="96161" y="754172"/>
            <a:ext cx="3625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latin typeface="Bell MT" panose="02020503060305020303" pitchFamily="18" charset="0"/>
              </a:rPr>
              <a:t>Strongest</a:t>
            </a:r>
            <a:r>
              <a:rPr lang="fr-FR" sz="2600" dirty="0">
                <a:latin typeface="Bell MT" panose="02020503060305020303" pitchFamily="18" charset="0"/>
              </a:rPr>
              <a:t> winds on </a:t>
            </a:r>
            <a:r>
              <a:rPr lang="fr-FR" sz="2600" dirty="0" err="1">
                <a:latin typeface="Bell MT" panose="02020503060305020303" pitchFamily="18" charset="0"/>
              </a:rPr>
              <a:t>earth</a:t>
            </a:r>
            <a:r>
              <a:rPr lang="fr-FR" sz="2600" dirty="0">
                <a:latin typeface="Bell MT" panose="02020503060305020303" pitchFamily="18" charset="0"/>
              </a:rPr>
              <a:t> (up to 327 km/h </a:t>
            </a:r>
            <a:r>
              <a:rPr lang="fr-FR" sz="2600" dirty="0" err="1">
                <a:latin typeface="Bell MT" panose="02020503060305020303" pitchFamily="18" charset="0"/>
              </a:rPr>
              <a:t>recorded</a:t>
            </a:r>
            <a:r>
              <a:rPr lang="fr-FR" sz="2600" dirty="0">
                <a:latin typeface="Bell MT" panose="02020503060305020303" pitchFamily="18" charset="0"/>
              </a:rPr>
              <a:t> in DDU in the 70’s)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51E92F-8CF2-49E4-A0CD-2BAEC1C9065B}"/>
              </a:ext>
            </a:extLst>
          </p:cNvPr>
          <p:cNvCxnSpPr>
            <a:cxnSpLocks/>
          </p:cNvCxnSpPr>
          <p:nvPr/>
        </p:nvCxnSpPr>
        <p:spPr>
          <a:xfrm>
            <a:off x="3921555" y="973720"/>
            <a:ext cx="0" cy="368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EAD9797-B10B-43BF-9BD1-C078837BBB8B}"/>
              </a:ext>
            </a:extLst>
          </p:cNvPr>
          <p:cNvSpPr txBox="1"/>
          <p:nvPr/>
        </p:nvSpPr>
        <p:spPr>
          <a:xfrm>
            <a:off x="215373" y="4447388"/>
            <a:ext cx="34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John </a:t>
            </a:r>
            <a:r>
              <a:rPr lang="fr-FR" i="1" dirty="0" err="1">
                <a:latin typeface="Bell MT" panose="02020503060305020303" pitchFamily="18" charset="0"/>
              </a:rPr>
              <a:t>Goodge</a:t>
            </a:r>
            <a:r>
              <a:rPr lang="fr-FR" i="1" dirty="0">
                <a:latin typeface="Bell MT" panose="02020503060305020303" pitchFamily="18" charset="0"/>
              </a:rPr>
              <a:t>, Ney York Times, 2010</a:t>
            </a:r>
          </a:p>
        </p:txBody>
      </p:sp>
      <p:pic>
        <p:nvPicPr>
          <p:cNvPr id="3" name="Picture 2" descr="https://static01.nyt.com/images/2010/12/15/science/helolanding/helolanding-blog480.jpg">
            <a:extLst>
              <a:ext uri="{FF2B5EF4-FFF2-40B4-BE49-F238E27FC236}">
                <a16:creationId xmlns:a16="http://schemas.microsoft.com/office/drawing/2014/main" id="{C29D7D85-61C6-49DF-87D8-85E49F2F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2"/>
          <a:stretch/>
        </p:blipFill>
        <p:spPr bwMode="auto">
          <a:xfrm>
            <a:off x="174917" y="2449432"/>
            <a:ext cx="3546828" cy="20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BD0903-FCBB-44BD-80AD-E5D3EDDE6E2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ED2D6E-0315-4096-BD5E-F64A58B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88567" cy="70361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Intro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71FB16-4CD9-43C5-A6BE-F4C35D13109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5525C4-4267-4769-93C5-78E59C2EF469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0EFBE2D-1F0A-42AB-8248-C247DF0C8602}"/>
              </a:ext>
            </a:extLst>
          </p:cNvPr>
          <p:cNvCxnSpPr>
            <a:cxnSpLocks/>
          </p:cNvCxnSpPr>
          <p:nvPr/>
        </p:nvCxnSpPr>
        <p:spPr>
          <a:xfrm flipH="1">
            <a:off x="3921555" y="3030697"/>
            <a:ext cx="815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B9E8E-FE46-40CF-B146-34E7CB18AA51}"/>
              </a:ext>
            </a:extLst>
          </p:cNvPr>
          <p:cNvSpPr/>
          <p:nvPr/>
        </p:nvSpPr>
        <p:spPr>
          <a:xfrm>
            <a:off x="3958811" y="834345"/>
            <a:ext cx="84553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Bell MT" panose="02020503060305020303" pitchFamily="18" charset="0"/>
              </a:rPr>
              <a:t>In the free atmosphere: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Winds governed by large scale pressure gradients</a:t>
            </a:r>
          </a:p>
          <a:p>
            <a:endParaRPr lang="en-US" sz="2600" dirty="0">
              <a:latin typeface="Bell MT" panose="02020503060305020303" pitchFamily="18" charset="0"/>
            </a:endParaRPr>
          </a:p>
          <a:p>
            <a:r>
              <a:rPr lang="en-US" sz="2600" b="1" u="sng" dirty="0">
                <a:latin typeface="Bell MT" panose="02020503060305020303" pitchFamily="18" charset="0"/>
              </a:rPr>
              <a:t>In the boundary layer: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Additional pressure gradients related to surface processes</a:t>
            </a:r>
            <a:endParaRPr lang="fr-FR" sz="2600" dirty="0">
              <a:latin typeface="Bell MT" panose="02020503060305020303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C7D18-2377-4FCD-90F1-6E5BBEB1877F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1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82FDE-4355-4002-A2C1-8B277C43191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D727B5-2CC2-43C1-B5E9-7CC01CE49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" y="772115"/>
            <a:ext cx="3153504" cy="28272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2841F82-46D6-43CC-8CFB-C94A8076C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2" y="772115"/>
            <a:ext cx="3153504" cy="282729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3AAF012-713A-4F80-B70C-388DCAC0C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15" y="772115"/>
            <a:ext cx="3153504" cy="282729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FA607A3-C007-4651-8558-A76028739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6" t="28435" r="28133" b="28135"/>
          <a:stretch/>
        </p:blipFill>
        <p:spPr>
          <a:xfrm rot="5400000">
            <a:off x="9976356" y="1382253"/>
            <a:ext cx="1694332" cy="1713676"/>
          </a:xfrm>
          <a:prstGeom prst="rect">
            <a:avLst/>
          </a:prstGeom>
        </p:spPr>
      </p:pic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B3D36FAE-BAC6-4640-ADCB-1BFFA510BAFF}"/>
              </a:ext>
            </a:extLst>
          </p:cNvPr>
          <p:cNvSpPr/>
          <p:nvPr/>
        </p:nvSpPr>
        <p:spPr>
          <a:xfrm>
            <a:off x="10766101" y="1298125"/>
            <a:ext cx="82336" cy="965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7ACA5139-AD37-4DC7-A677-273A7FF3727C}"/>
              </a:ext>
            </a:extLst>
          </p:cNvPr>
          <p:cNvSpPr/>
          <p:nvPr/>
        </p:nvSpPr>
        <p:spPr>
          <a:xfrm rot="10800000">
            <a:off x="10766101" y="3086254"/>
            <a:ext cx="82336" cy="965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>
            <a:extLst>
              <a:ext uri="{FF2B5EF4-FFF2-40B4-BE49-F238E27FC236}">
                <a16:creationId xmlns:a16="http://schemas.microsoft.com/office/drawing/2014/main" id="{D83448E4-84B3-4307-BA0C-AD291746E7DC}"/>
              </a:ext>
            </a:extLst>
          </p:cNvPr>
          <p:cNvSpPr/>
          <p:nvPr/>
        </p:nvSpPr>
        <p:spPr>
          <a:xfrm rot="5400000">
            <a:off x="11661316" y="2185969"/>
            <a:ext cx="85729" cy="927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EF973C60-BA39-4919-A825-8AD099411A8C}"/>
              </a:ext>
            </a:extLst>
          </p:cNvPr>
          <p:cNvSpPr/>
          <p:nvPr/>
        </p:nvSpPr>
        <p:spPr>
          <a:xfrm rot="16200000">
            <a:off x="9877439" y="2185969"/>
            <a:ext cx="85729" cy="927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8872FD-5D7D-4E20-A435-9C6150118BE5}"/>
              </a:ext>
            </a:extLst>
          </p:cNvPr>
          <p:cNvSpPr txBox="1"/>
          <p:nvPr/>
        </p:nvSpPr>
        <p:spPr>
          <a:xfrm>
            <a:off x="9966684" y="3235874"/>
            <a:ext cx="171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ll MT" panose="02020503060305020303" pitchFamily="18" charset="0"/>
              </a:rPr>
              <a:t>LSC &amp; KAT aligned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9F4CC43-7128-4FE1-ABAC-2A9BCCCF3C50}"/>
              </a:ext>
            </a:extLst>
          </p:cNvPr>
          <p:cNvSpPr txBox="1"/>
          <p:nvPr/>
        </p:nvSpPr>
        <p:spPr>
          <a:xfrm>
            <a:off x="9536147" y="697380"/>
            <a:ext cx="257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ll MT" panose="02020503060305020303" pitchFamily="18" charset="0"/>
              </a:rPr>
              <a:t>LSC &amp; KAT in opposition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B148AF8-2346-42F6-BFA1-FD88A0131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" y="721417"/>
            <a:ext cx="3183236" cy="28932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7578245-A24A-430A-B121-70EE2EE2E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7" y="767792"/>
            <a:ext cx="3110662" cy="28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38F344-8E44-4B40-B14A-EA38949D36E6}"/>
              </a:ext>
            </a:extLst>
          </p:cNvPr>
          <p:cNvSpPr/>
          <p:nvPr/>
        </p:nvSpPr>
        <p:spPr>
          <a:xfrm>
            <a:off x="467901" y="4452418"/>
            <a:ext cx="11274920" cy="1694332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7F4638F-A780-4D14-9151-72EC9F51B722}"/>
              </a:ext>
            </a:extLst>
          </p:cNvPr>
          <p:cNvSpPr txBox="1"/>
          <p:nvPr/>
        </p:nvSpPr>
        <p:spPr>
          <a:xfrm>
            <a:off x="635578" y="4714737"/>
            <a:ext cx="10939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Bell MT" panose="02020503060305020303" pitchFamily="18" charset="0"/>
              </a:rPr>
              <a:t>Low </a:t>
            </a:r>
            <a:r>
              <a:rPr lang="fr-FR" sz="2600" dirty="0" err="1">
                <a:latin typeface="Bell MT" panose="02020503060305020303" pitchFamily="18" charset="0"/>
              </a:rPr>
              <a:t>correlations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partially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explained</a:t>
            </a:r>
            <a:r>
              <a:rPr lang="fr-FR" sz="2600" dirty="0">
                <a:latin typeface="Bell MT" panose="02020503060305020303" pitchFamily="18" charset="0"/>
              </a:rPr>
              <a:t> by the </a:t>
            </a:r>
            <a:r>
              <a:rPr lang="fr-FR" sz="2600" dirty="0" err="1">
                <a:latin typeface="Bell MT" panose="02020503060305020303" pitchFamily="18" charset="0"/>
              </a:rPr>
              <a:t>mean</a:t>
            </a:r>
            <a:r>
              <a:rPr lang="fr-FR" sz="2600" dirty="0">
                <a:latin typeface="Bell MT" panose="02020503060305020303" pitchFamily="18" charset="0"/>
              </a:rPr>
              <a:t> angle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large-</a:t>
            </a:r>
            <a:r>
              <a:rPr lang="fr-FR" sz="2600" dirty="0" err="1">
                <a:latin typeface="Bell MT" panose="02020503060305020303" pitchFamily="18" charset="0"/>
              </a:rPr>
              <a:t>scale</a:t>
            </a:r>
            <a:r>
              <a:rPr lang="fr-FR" sz="2600" dirty="0">
                <a:latin typeface="Bell MT" panose="02020503060305020303" pitchFamily="18" charset="0"/>
              </a:rPr>
              <a:t> &amp; Katabatic </a:t>
            </a:r>
            <a:r>
              <a:rPr lang="fr-FR" sz="2600" dirty="0" err="1">
                <a:latin typeface="Bell MT" panose="02020503060305020303" pitchFamily="18" charset="0"/>
              </a:rPr>
              <a:t>accelerations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</a:p>
          <a:p>
            <a:r>
              <a:rPr lang="fr-FR" sz="2600" dirty="0">
                <a:latin typeface="Bell MT" panose="02020503060305020303" pitchFamily="18" charset="0"/>
              </a:rPr>
              <a:t>On </a:t>
            </a:r>
            <a:r>
              <a:rPr lang="fr-FR" sz="2600" dirty="0" err="1">
                <a:latin typeface="Bell MT" panose="02020503060305020303" pitchFamily="18" charset="0"/>
              </a:rPr>
              <a:t>our</a:t>
            </a:r>
            <a:r>
              <a:rPr lang="fr-FR" sz="2600" dirty="0">
                <a:latin typeface="Bell MT" panose="02020503060305020303" pitchFamily="18" charset="0"/>
              </a:rPr>
              <a:t> transect, close to the </a:t>
            </a:r>
            <a:r>
              <a:rPr lang="fr-FR" sz="2600" dirty="0" err="1">
                <a:latin typeface="Bell MT" panose="02020503060305020303" pitchFamily="18" charset="0"/>
              </a:rPr>
              <a:t>coast</a:t>
            </a:r>
            <a:r>
              <a:rPr lang="fr-FR" sz="2600" dirty="0">
                <a:latin typeface="Bell MT" panose="02020503060305020303" pitchFamily="18" charset="0"/>
              </a:rPr>
              <a:t>, 2 </a:t>
            </a:r>
            <a:r>
              <a:rPr lang="fr-FR" sz="2600" dirty="0" err="1">
                <a:latin typeface="Bell MT" panose="02020503060305020303" pitchFamily="18" charset="0"/>
              </a:rPr>
              <a:t>independant</a:t>
            </a:r>
            <a:r>
              <a:rPr lang="fr-FR" sz="2600" dirty="0">
                <a:latin typeface="Bell MT" panose="02020503060305020303" pitchFamily="18" charset="0"/>
              </a:rPr>
              <a:t> and </a:t>
            </a:r>
            <a:r>
              <a:rPr lang="fr-FR" sz="2600" dirty="0" err="1">
                <a:latin typeface="Bell MT" panose="02020503060305020303" pitchFamily="18" charset="0"/>
              </a:rPr>
              <a:t>competing</a:t>
            </a:r>
            <a:r>
              <a:rPr lang="fr-FR" sz="2600" dirty="0">
                <a:latin typeface="Bell MT" panose="02020503060305020303" pitchFamily="18" charset="0"/>
              </a:rPr>
              <a:t> drivers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82FDE-4355-4002-A2C1-8B277C43191C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D727B5-2CC2-43C1-B5E9-7CC01CE49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" y="772115"/>
            <a:ext cx="3153504" cy="28272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2841F82-46D6-43CC-8CFB-C94A8076C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2" y="772115"/>
            <a:ext cx="3153504" cy="282729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3AAF012-713A-4F80-B70C-388DCAC0C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15" y="772115"/>
            <a:ext cx="3153504" cy="282729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FA607A3-C007-4651-8558-A76028739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6" t="28435" r="28133" b="28135"/>
          <a:stretch/>
        </p:blipFill>
        <p:spPr>
          <a:xfrm rot="5400000">
            <a:off x="9976356" y="1382253"/>
            <a:ext cx="1694332" cy="1713676"/>
          </a:xfrm>
          <a:prstGeom prst="rect">
            <a:avLst/>
          </a:prstGeom>
        </p:spPr>
      </p:pic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B3D36FAE-BAC6-4640-ADCB-1BFFA510BAFF}"/>
              </a:ext>
            </a:extLst>
          </p:cNvPr>
          <p:cNvSpPr/>
          <p:nvPr/>
        </p:nvSpPr>
        <p:spPr>
          <a:xfrm>
            <a:off x="10766101" y="1298125"/>
            <a:ext cx="82336" cy="965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7ACA5139-AD37-4DC7-A677-273A7FF3727C}"/>
              </a:ext>
            </a:extLst>
          </p:cNvPr>
          <p:cNvSpPr/>
          <p:nvPr/>
        </p:nvSpPr>
        <p:spPr>
          <a:xfrm rot="10800000">
            <a:off x="10766101" y="3086254"/>
            <a:ext cx="82336" cy="965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riangle isocèle 45">
            <a:extLst>
              <a:ext uri="{FF2B5EF4-FFF2-40B4-BE49-F238E27FC236}">
                <a16:creationId xmlns:a16="http://schemas.microsoft.com/office/drawing/2014/main" id="{D83448E4-84B3-4307-BA0C-AD291746E7DC}"/>
              </a:ext>
            </a:extLst>
          </p:cNvPr>
          <p:cNvSpPr/>
          <p:nvPr/>
        </p:nvSpPr>
        <p:spPr>
          <a:xfrm rot="5400000">
            <a:off x="11661316" y="2185969"/>
            <a:ext cx="85729" cy="927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EF973C60-BA39-4919-A825-8AD099411A8C}"/>
              </a:ext>
            </a:extLst>
          </p:cNvPr>
          <p:cNvSpPr/>
          <p:nvPr/>
        </p:nvSpPr>
        <p:spPr>
          <a:xfrm rot="16200000">
            <a:off x="9877439" y="2185969"/>
            <a:ext cx="85729" cy="9276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8872FD-5D7D-4E20-A435-9C6150118BE5}"/>
              </a:ext>
            </a:extLst>
          </p:cNvPr>
          <p:cNvSpPr txBox="1"/>
          <p:nvPr/>
        </p:nvSpPr>
        <p:spPr>
          <a:xfrm>
            <a:off x="9966684" y="3235874"/>
            <a:ext cx="171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ll MT" panose="02020503060305020303" pitchFamily="18" charset="0"/>
              </a:rPr>
              <a:t>LSC &amp; KAT aligned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9F4CC43-7128-4FE1-ABAC-2A9BCCCF3C50}"/>
              </a:ext>
            </a:extLst>
          </p:cNvPr>
          <p:cNvSpPr txBox="1"/>
          <p:nvPr/>
        </p:nvSpPr>
        <p:spPr>
          <a:xfrm>
            <a:off x="9536147" y="697380"/>
            <a:ext cx="257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ll MT" panose="02020503060305020303" pitchFamily="18" charset="0"/>
              </a:rPr>
              <a:t>LSC &amp; KAT in opposition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EE148E2-93A3-424C-8CD4-FED7BE5FD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" y="721417"/>
            <a:ext cx="3183236" cy="289325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41B72D3-AE76-4C84-9920-A42B38142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37" y="767792"/>
            <a:ext cx="3110662" cy="28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2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01449C-9A16-493B-A6FD-728545979DB7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763B9-F9B4-41F1-86FC-192C36EBE9A0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86F4DF1-AC07-4824-AEBC-790FF2DAFA7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69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Example: High wind-speed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events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(HWSE)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8612B2-C3DC-4A29-B22E-AA6BD8A468FF}"/>
              </a:ext>
            </a:extLst>
          </p:cNvPr>
          <p:cNvSpPr txBox="1"/>
          <p:nvPr/>
        </p:nvSpPr>
        <p:spPr>
          <a:xfrm>
            <a:off x="247650" y="895350"/>
            <a:ext cx="11677650" cy="40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FA8654-8A4E-46FF-818E-D9CCF1499B1A}"/>
              </a:ext>
            </a:extLst>
          </p:cNvPr>
          <p:cNvSpPr/>
          <p:nvPr/>
        </p:nvSpPr>
        <p:spPr>
          <a:xfrm>
            <a:off x="-1" y="821571"/>
            <a:ext cx="12192001" cy="886604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4B383F-ADF1-45F4-9D83-666C82E352CE}"/>
              </a:ext>
            </a:extLst>
          </p:cNvPr>
          <p:cNvSpPr txBox="1"/>
          <p:nvPr/>
        </p:nvSpPr>
        <p:spPr>
          <a:xfrm>
            <a:off x="-264876" y="804006"/>
            <a:ext cx="12456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Bell MT" panose="02020503060305020303" pitchFamily="18" charset="0"/>
              </a:rPr>
              <a:t>Low </a:t>
            </a:r>
            <a:r>
              <a:rPr lang="fr-FR" sz="2600" dirty="0" err="1">
                <a:latin typeface="Bell MT" panose="02020503060305020303" pitchFamily="18" charset="0"/>
              </a:rPr>
              <a:t>correlations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katabatic</a:t>
            </a:r>
            <a:r>
              <a:rPr lang="fr-FR" sz="2600" dirty="0">
                <a:latin typeface="Bell MT" panose="02020503060305020303" pitchFamily="18" charset="0"/>
              </a:rPr>
              <a:t> and total wind-speed  </a:t>
            </a:r>
            <a:r>
              <a:rPr lang="fr-FR" sz="2600" dirty="0" err="1">
                <a:latin typeface="Bell MT" panose="02020503060305020303" pitchFamily="18" charset="0"/>
              </a:rPr>
              <a:t>partially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explained</a:t>
            </a:r>
            <a:r>
              <a:rPr lang="fr-FR" sz="2600" dirty="0">
                <a:latin typeface="Bell MT" panose="02020503060305020303" pitchFamily="18" charset="0"/>
              </a:rPr>
              <a:t> by the </a:t>
            </a:r>
            <a:r>
              <a:rPr lang="fr-FR" sz="2600" b="1" dirty="0">
                <a:latin typeface="Bell MT" panose="02020503060305020303" pitchFamily="18" charset="0"/>
              </a:rPr>
              <a:t>alternance of </a:t>
            </a:r>
            <a:r>
              <a:rPr lang="fr-FR" sz="2600" b="1" dirty="0" err="1">
                <a:latin typeface="Bell MT" panose="02020503060305020303" pitchFamily="18" charset="0"/>
              </a:rPr>
              <a:t>katabatic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and large-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high wind-speed </a:t>
            </a:r>
            <a:r>
              <a:rPr lang="fr-FR" sz="2600" b="1" dirty="0" err="1">
                <a:latin typeface="Bell MT" panose="02020503060305020303" pitchFamily="18" charset="0"/>
              </a:rPr>
              <a:t>events</a:t>
            </a:r>
            <a:endParaRPr lang="fr-FR" sz="2600" b="1" dirty="0">
              <a:latin typeface="Bell MT" panose="02020503060305020303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C6377E-26E5-4347-A45D-3BFB36B8AF78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62C39-1767-4A82-87AB-DCCE1FA8C888}"/>
              </a:ext>
            </a:extLst>
          </p:cNvPr>
          <p:cNvSpPr/>
          <p:nvPr/>
        </p:nvSpPr>
        <p:spPr>
          <a:xfrm>
            <a:off x="628649" y="1827961"/>
            <a:ext cx="4845875" cy="852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EE09D4B-F66E-4E1C-91BA-F45FE19DF92D}"/>
                  </a:ext>
                </a:extLst>
              </p:cNvPr>
              <p:cNvSpPr txBox="1"/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HWSE: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𝑤𝑠</m:t>
                        </m:r>
                      </m:e>
                    </m:d>
                    <m:r>
                      <a:rPr lang="fr-FR" sz="2800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fr-FR" sz="2800" b="0" i="1" baseline="3000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percentile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EE09D4B-F66E-4E1C-91BA-F45FE19DF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blipFill>
                <a:blip r:embed="rId3"/>
                <a:stretch>
                  <a:fillRect l="-1828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9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BAAB26E-57F3-42D8-9ABC-3D4E91E9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1635"/>
          <a:stretch/>
        </p:blipFill>
        <p:spPr>
          <a:xfrm>
            <a:off x="80307" y="2607622"/>
            <a:ext cx="5989171" cy="3927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1449C-9A16-493B-A6FD-728545979DB7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763B9-F9B4-41F1-86FC-192C36EBE9A0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3FFF6E-6BA5-4584-A2A0-3D181A95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2" t="13009" r="13110" b="12664"/>
          <a:stretch/>
        </p:blipFill>
        <p:spPr>
          <a:xfrm rot="16200000">
            <a:off x="1794070" y="3602238"/>
            <a:ext cx="579120" cy="59944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529423B-126B-4C99-B3F4-7C1CCF456D35}"/>
              </a:ext>
            </a:extLst>
          </p:cNvPr>
          <p:cNvSpPr txBox="1"/>
          <p:nvPr/>
        </p:nvSpPr>
        <p:spPr>
          <a:xfrm>
            <a:off x="689918" y="3646482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Surface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86F4DF1-AC07-4824-AEBC-790FF2DAFA7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69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Example: High wind-speed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events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(HWSE)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8612B2-C3DC-4A29-B22E-AA6BD8A468FF}"/>
              </a:ext>
            </a:extLst>
          </p:cNvPr>
          <p:cNvSpPr txBox="1"/>
          <p:nvPr/>
        </p:nvSpPr>
        <p:spPr>
          <a:xfrm>
            <a:off x="247650" y="895350"/>
            <a:ext cx="11677650" cy="40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FA8654-8A4E-46FF-818E-D9CCF1499B1A}"/>
              </a:ext>
            </a:extLst>
          </p:cNvPr>
          <p:cNvSpPr/>
          <p:nvPr/>
        </p:nvSpPr>
        <p:spPr>
          <a:xfrm>
            <a:off x="-1" y="821571"/>
            <a:ext cx="12192001" cy="886604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4B383F-ADF1-45F4-9D83-666C82E352CE}"/>
              </a:ext>
            </a:extLst>
          </p:cNvPr>
          <p:cNvSpPr txBox="1"/>
          <p:nvPr/>
        </p:nvSpPr>
        <p:spPr>
          <a:xfrm>
            <a:off x="-264876" y="804006"/>
            <a:ext cx="12456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Bell MT" panose="02020503060305020303" pitchFamily="18" charset="0"/>
              </a:rPr>
              <a:t>Low </a:t>
            </a:r>
            <a:r>
              <a:rPr lang="fr-FR" sz="2600" dirty="0" err="1">
                <a:latin typeface="Bell MT" panose="02020503060305020303" pitchFamily="18" charset="0"/>
              </a:rPr>
              <a:t>correlations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katabatic</a:t>
            </a:r>
            <a:r>
              <a:rPr lang="fr-FR" sz="2600" dirty="0">
                <a:latin typeface="Bell MT" panose="02020503060305020303" pitchFamily="18" charset="0"/>
              </a:rPr>
              <a:t> and total wind-speed  </a:t>
            </a:r>
            <a:r>
              <a:rPr lang="fr-FR" sz="2600" dirty="0" err="1">
                <a:latin typeface="Bell MT" panose="02020503060305020303" pitchFamily="18" charset="0"/>
              </a:rPr>
              <a:t>partially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explained</a:t>
            </a:r>
            <a:r>
              <a:rPr lang="fr-FR" sz="2600" dirty="0">
                <a:latin typeface="Bell MT" panose="02020503060305020303" pitchFamily="18" charset="0"/>
              </a:rPr>
              <a:t> by the </a:t>
            </a:r>
            <a:r>
              <a:rPr lang="fr-FR" sz="2600" b="1" dirty="0">
                <a:latin typeface="Bell MT" panose="02020503060305020303" pitchFamily="18" charset="0"/>
              </a:rPr>
              <a:t>alternance of </a:t>
            </a:r>
            <a:r>
              <a:rPr lang="fr-FR" sz="2600" b="1" dirty="0" err="1">
                <a:latin typeface="Bell MT" panose="02020503060305020303" pitchFamily="18" charset="0"/>
              </a:rPr>
              <a:t>katabatic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and large-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high wind-speed </a:t>
            </a:r>
            <a:r>
              <a:rPr lang="fr-FR" sz="2600" b="1" dirty="0" err="1">
                <a:latin typeface="Bell MT" panose="02020503060305020303" pitchFamily="18" charset="0"/>
              </a:rPr>
              <a:t>events</a:t>
            </a:r>
            <a:endParaRPr lang="fr-FR" sz="2600" b="1" dirty="0">
              <a:latin typeface="Bell MT" panose="020205030603050203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30440-5EF6-4C56-86F1-499164442F5F}"/>
              </a:ext>
            </a:extLst>
          </p:cNvPr>
          <p:cNvSpPr/>
          <p:nvPr/>
        </p:nvSpPr>
        <p:spPr>
          <a:xfrm>
            <a:off x="628649" y="1827961"/>
            <a:ext cx="4845875" cy="852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A3AE7B2-EDAF-47FD-B24C-18FD63C5728F}"/>
                  </a:ext>
                </a:extLst>
              </p:cNvPr>
              <p:cNvSpPr txBox="1"/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HWSE: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𝑤𝑠</m:t>
                        </m:r>
                      </m:e>
                    </m:d>
                    <m:r>
                      <a:rPr lang="fr-FR" sz="2800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fr-FR" sz="2800" b="0" i="1" baseline="3000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percentile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A3AE7B2-EDAF-47FD-B24C-18FD63C5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blipFill>
                <a:blip r:embed="rId5"/>
                <a:stretch>
                  <a:fillRect l="-1828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11C6377E-26E5-4347-A45D-3BFB36B8AF78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1784668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BAAB26E-57F3-42D8-9ABC-3D4E91E9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1635"/>
          <a:stretch/>
        </p:blipFill>
        <p:spPr>
          <a:xfrm>
            <a:off x="80307" y="2607622"/>
            <a:ext cx="5989171" cy="3927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1449C-9A16-493B-A6FD-728545979DB7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763B9-F9B4-41F1-86FC-192C36EBE9A0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3FFF6E-6BA5-4584-A2A0-3D181A95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2" t="13009" r="13110" b="12664"/>
          <a:stretch/>
        </p:blipFill>
        <p:spPr>
          <a:xfrm rot="16200000">
            <a:off x="1794070" y="3602238"/>
            <a:ext cx="579120" cy="5994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4139BD-D229-4F1A-8415-81FE536C6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2" t="7003" r="11750" b="11468"/>
          <a:stretch/>
        </p:blipFill>
        <p:spPr>
          <a:xfrm rot="5400000">
            <a:off x="4186360" y="4035714"/>
            <a:ext cx="600097" cy="65751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529423B-126B-4C99-B3F4-7C1CCF456D35}"/>
              </a:ext>
            </a:extLst>
          </p:cNvPr>
          <p:cNvSpPr txBox="1"/>
          <p:nvPr/>
        </p:nvSpPr>
        <p:spPr>
          <a:xfrm>
            <a:off x="689918" y="3646482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Surface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86F4DF1-AC07-4824-AEBC-790FF2DAFA7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69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Example: High wind-speed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events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(HWSE)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8612B2-C3DC-4A29-B22E-AA6BD8A468FF}"/>
              </a:ext>
            </a:extLst>
          </p:cNvPr>
          <p:cNvSpPr txBox="1"/>
          <p:nvPr/>
        </p:nvSpPr>
        <p:spPr>
          <a:xfrm>
            <a:off x="247650" y="895350"/>
            <a:ext cx="11677650" cy="40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FA8654-8A4E-46FF-818E-D9CCF1499B1A}"/>
              </a:ext>
            </a:extLst>
          </p:cNvPr>
          <p:cNvSpPr/>
          <p:nvPr/>
        </p:nvSpPr>
        <p:spPr>
          <a:xfrm>
            <a:off x="-1" y="821571"/>
            <a:ext cx="12192001" cy="886604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4B383F-ADF1-45F4-9D83-666C82E352CE}"/>
              </a:ext>
            </a:extLst>
          </p:cNvPr>
          <p:cNvSpPr txBox="1"/>
          <p:nvPr/>
        </p:nvSpPr>
        <p:spPr>
          <a:xfrm>
            <a:off x="-264876" y="804006"/>
            <a:ext cx="12456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Bell MT" panose="02020503060305020303" pitchFamily="18" charset="0"/>
              </a:rPr>
              <a:t>Low </a:t>
            </a:r>
            <a:r>
              <a:rPr lang="fr-FR" sz="2600" dirty="0" err="1">
                <a:latin typeface="Bell MT" panose="02020503060305020303" pitchFamily="18" charset="0"/>
              </a:rPr>
              <a:t>correlations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katabatic</a:t>
            </a:r>
            <a:r>
              <a:rPr lang="fr-FR" sz="2600" dirty="0">
                <a:latin typeface="Bell MT" panose="02020503060305020303" pitchFamily="18" charset="0"/>
              </a:rPr>
              <a:t> and total wind-speed  </a:t>
            </a:r>
            <a:r>
              <a:rPr lang="fr-FR" sz="2600" dirty="0" err="1">
                <a:latin typeface="Bell MT" panose="02020503060305020303" pitchFamily="18" charset="0"/>
              </a:rPr>
              <a:t>partially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explained</a:t>
            </a:r>
            <a:r>
              <a:rPr lang="fr-FR" sz="2600" dirty="0">
                <a:latin typeface="Bell MT" panose="02020503060305020303" pitchFamily="18" charset="0"/>
              </a:rPr>
              <a:t> by the </a:t>
            </a:r>
            <a:r>
              <a:rPr lang="fr-FR" sz="2600" b="1" dirty="0">
                <a:latin typeface="Bell MT" panose="02020503060305020303" pitchFamily="18" charset="0"/>
              </a:rPr>
              <a:t>alternance of </a:t>
            </a:r>
            <a:r>
              <a:rPr lang="fr-FR" sz="2600" b="1" dirty="0" err="1">
                <a:latin typeface="Bell MT" panose="02020503060305020303" pitchFamily="18" charset="0"/>
              </a:rPr>
              <a:t>katabatic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and large-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high wind-speed </a:t>
            </a:r>
            <a:r>
              <a:rPr lang="fr-FR" sz="2600" b="1" dirty="0" err="1">
                <a:latin typeface="Bell MT" panose="02020503060305020303" pitchFamily="18" charset="0"/>
              </a:rPr>
              <a:t>events</a:t>
            </a:r>
            <a:endParaRPr lang="fr-FR" sz="2600" b="1" dirty="0">
              <a:latin typeface="Bell MT" panose="02020503060305020303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D277283-8808-4167-95F3-1A289E5FD167}"/>
              </a:ext>
            </a:extLst>
          </p:cNvPr>
          <p:cNvSpPr txBox="1"/>
          <p:nvPr/>
        </p:nvSpPr>
        <p:spPr>
          <a:xfrm>
            <a:off x="4766741" y="4154140"/>
            <a:ext cx="187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Large-</a:t>
            </a:r>
            <a:r>
              <a:rPr lang="fr-FR" sz="2400" b="1" dirty="0" err="1">
                <a:highlight>
                  <a:srgbClr val="AABFE4"/>
                </a:highlight>
                <a:latin typeface="Bell MT" panose="02020503060305020303" pitchFamily="18" charset="0"/>
              </a:rPr>
              <a:t>scale</a:t>
            </a:r>
            <a:endParaRPr lang="fr-FR" sz="2400" b="1" dirty="0">
              <a:highlight>
                <a:srgbClr val="AABFE4"/>
              </a:highlight>
              <a:latin typeface="Bell MT" panose="02020503060305020303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C6377E-26E5-4347-A45D-3BFB36B8AF78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3D07F-7D8C-4A42-AB5C-06EF65D62EBD}"/>
              </a:ext>
            </a:extLst>
          </p:cNvPr>
          <p:cNvSpPr/>
          <p:nvPr/>
        </p:nvSpPr>
        <p:spPr>
          <a:xfrm>
            <a:off x="628649" y="1827961"/>
            <a:ext cx="4845875" cy="852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0C8DF9F-7C77-4B0B-9DCA-EDF1690F0FD7}"/>
                  </a:ext>
                </a:extLst>
              </p:cNvPr>
              <p:cNvSpPr txBox="1"/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HWSE: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𝑤𝑠</m:t>
                        </m:r>
                      </m:e>
                    </m:d>
                    <m:r>
                      <a:rPr lang="fr-FR" sz="2800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fr-FR" sz="2800" b="0" i="1" baseline="3000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percentile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0C8DF9F-7C77-4B0B-9DCA-EDF1690F0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blipFill>
                <a:blip r:embed="rId5"/>
                <a:stretch>
                  <a:fillRect l="-1828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684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15EA8A-9779-4EFC-85CE-8D07525A1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r="1220"/>
          <a:stretch/>
        </p:blipFill>
        <p:spPr>
          <a:xfrm>
            <a:off x="6305551" y="2607622"/>
            <a:ext cx="5989171" cy="3938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AAB26E-57F3-42D8-9ABC-3D4E91E9D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1635"/>
          <a:stretch/>
        </p:blipFill>
        <p:spPr>
          <a:xfrm>
            <a:off x="80307" y="2607622"/>
            <a:ext cx="5989171" cy="3927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1449C-9A16-493B-A6FD-728545979DB7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763B9-F9B4-41F1-86FC-192C36EBE9A0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3FFF6E-6BA5-4584-A2A0-3D181A9581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12" t="13009" r="13110" b="12664"/>
          <a:stretch/>
        </p:blipFill>
        <p:spPr>
          <a:xfrm rot="16200000">
            <a:off x="1794070" y="3602238"/>
            <a:ext cx="579120" cy="5994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4139BD-D229-4F1A-8415-81FE536C61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52" t="7003" r="11750" b="11468"/>
          <a:stretch/>
        </p:blipFill>
        <p:spPr>
          <a:xfrm rot="5400000">
            <a:off x="4186360" y="4035714"/>
            <a:ext cx="600097" cy="6575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2BAD1B-8534-4768-A304-F260B3E6B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7" t="13232" r="14764" b="11848"/>
          <a:stretch/>
        </p:blipFill>
        <p:spPr>
          <a:xfrm rot="5400000">
            <a:off x="9754664" y="3182410"/>
            <a:ext cx="550333" cy="6042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529423B-126B-4C99-B3F4-7C1CCF456D35}"/>
              </a:ext>
            </a:extLst>
          </p:cNvPr>
          <p:cNvSpPr txBox="1"/>
          <p:nvPr/>
        </p:nvSpPr>
        <p:spPr>
          <a:xfrm>
            <a:off x="689918" y="3646482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Surface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86F4DF1-AC07-4824-AEBC-790FF2DAFA7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69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Example: High wind-speed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events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(HWSE)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8612B2-C3DC-4A29-B22E-AA6BD8A468FF}"/>
              </a:ext>
            </a:extLst>
          </p:cNvPr>
          <p:cNvSpPr txBox="1"/>
          <p:nvPr/>
        </p:nvSpPr>
        <p:spPr>
          <a:xfrm>
            <a:off x="247650" y="895350"/>
            <a:ext cx="11677650" cy="40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FA8654-8A4E-46FF-818E-D9CCF1499B1A}"/>
              </a:ext>
            </a:extLst>
          </p:cNvPr>
          <p:cNvSpPr/>
          <p:nvPr/>
        </p:nvSpPr>
        <p:spPr>
          <a:xfrm>
            <a:off x="-1" y="821571"/>
            <a:ext cx="12192001" cy="886604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4B383F-ADF1-45F4-9D83-666C82E352CE}"/>
              </a:ext>
            </a:extLst>
          </p:cNvPr>
          <p:cNvSpPr txBox="1"/>
          <p:nvPr/>
        </p:nvSpPr>
        <p:spPr>
          <a:xfrm>
            <a:off x="-264876" y="804006"/>
            <a:ext cx="12456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Bell MT" panose="02020503060305020303" pitchFamily="18" charset="0"/>
              </a:rPr>
              <a:t>Low </a:t>
            </a:r>
            <a:r>
              <a:rPr lang="fr-FR" sz="2600" dirty="0" err="1">
                <a:latin typeface="Bell MT" panose="02020503060305020303" pitchFamily="18" charset="0"/>
              </a:rPr>
              <a:t>correlations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katabatic</a:t>
            </a:r>
            <a:r>
              <a:rPr lang="fr-FR" sz="2600" dirty="0">
                <a:latin typeface="Bell MT" panose="02020503060305020303" pitchFamily="18" charset="0"/>
              </a:rPr>
              <a:t> and total wind-speed  </a:t>
            </a:r>
            <a:r>
              <a:rPr lang="fr-FR" sz="2600" dirty="0" err="1">
                <a:latin typeface="Bell MT" panose="02020503060305020303" pitchFamily="18" charset="0"/>
              </a:rPr>
              <a:t>partially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explained</a:t>
            </a:r>
            <a:r>
              <a:rPr lang="fr-FR" sz="2600" dirty="0">
                <a:latin typeface="Bell MT" panose="02020503060305020303" pitchFamily="18" charset="0"/>
              </a:rPr>
              <a:t> by the </a:t>
            </a:r>
            <a:r>
              <a:rPr lang="fr-FR" sz="2600" b="1" dirty="0">
                <a:latin typeface="Bell MT" panose="02020503060305020303" pitchFamily="18" charset="0"/>
              </a:rPr>
              <a:t>alternance of </a:t>
            </a:r>
            <a:r>
              <a:rPr lang="fr-FR" sz="2600" b="1" dirty="0" err="1">
                <a:latin typeface="Bell MT" panose="02020503060305020303" pitchFamily="18" charset="0"/>
              </a:rPr>
              <a:t>katabatic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and large-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driven</a:t>
            </a:r>
            <a:r>
              <a:rPr lang="fr-FR" sz="2600" b="1" dirty="0">
                <a:latin typeface="Bell MT" panose="02020503060305020303" pitchFamily="18" charset="0"/>
              </a:rPr>
              <a:t> high wind-speed </a:t>
            </a:r>
            <a:r>
              <a:rPr lang="fr-FR" sz="2600" b="1" dirty="0" err="1">
                <a:latin typeface="Bell MT" panose="02020503060305020303" pitchFamily="18" charset="0"/>
              </a:rPr>
              <a:t>events</a:t>
            </a:r>
            <a:endParaRPr lang="fr-FR" sz="2600" b="1" dirty="0">
              <a:latin typeface="Bell MT" panose="02020503060305020303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D277283-8808-4167-95F3-1A289E5FD167}"/>
              </a:ext>
            </a:extLst>
          </p:cNvPr>
          <p:cNvSpPr txBox="1"/>
          <p:nvPr/>
        </p:nvSpPr>
        <p:spPr>
          <a:xfrm>
            <a:off x="4766741" y="4154140"/>
            <a:ext cx="187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Large-</a:t>
            </a:r>
            <a:r>
              <a:rPr lang="fr-FR" sz="2400" b="1" dirty="0" err="1">
                <a:highlight>
                  <a:srgbClr val="AABFE4"/>
                </a:highlight>
                <a:latin typeface="Bell MT" panose="02020503060305020303" pitchFamily="18" charset="0"/>
              </a:rPr>
              <a:t>scale</a:t>
            </a:r>
            <a:endParaRPr lang="fr-FR" sz="2400" b="1" dirty="0">
              <a:highlight>
                <a:srgbClr val="AABFE4"/>
              </a:highlight>
              <a:latin typeface="Bell MT" panose="02020503060305020303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433CFD-0851-4776-ACC1-91223389AE0B}"/>
              </a:ext>
            </a:extLst>
          </p:cNvPr>
          <p:cNvSpPr txBox="1"/>
          <p:nvPr/>
        </p:nvSpPr>
        <p:spPr>
          <a:xfrm>
            <a:off x="10444083" y="3280762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highlight>
                  <a:srgbClr val="AABFE4"/>
                </a:highlight>
                <a:latin typeface="Bell MT" panose="02020503060305020303" pitchFamily="18" charset="0"/>
              </a:rPr>
              <a:t>Both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C6377E-26E5-4347-A45D-3BFB36B8AF78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9C671-31B0-4CD6-9542-8617FCB0E115}"/>
              </a:ext>
            </a:extLst>
          </p:cNvPr>
          <p:cNvSpPr/>
          <p:nvPr/>
        </p:nvSpPr>
        <p:spPr>
          <a:xfrm>
            <a:off x="628649" y="1827961"/>
            <a:ext cx="4845875" cy="852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5AD7428-8D5A-4A71-A8D0-9304CC020D55}"/>
                  </a:ext>
                </a:extLst>
              </p:cNvPr>
              <p:cNvSpPr txBox="1"/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HWSE: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𝑤𝑠</m:t>
                        </m:r>
                      </m:e>
                    </m:d>
                    <m:r>
                      <a:rPr lang="fr-FR" sz="2800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fr-FR" sz="2800" b="0" i="1" baseline="3000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percentile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5AD7428-8D5A-4A71-A8D0-9304CC0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01031"/>
                <a:ext cx="6665399" cy="523220"/>
              </a:xfrm>
              <a:prstGeom prst="rect">
                <a:avLst/>
              </a:prstGeom>
              <a:blipFill>
                <a:blip r:embed="rId6"/>
                <a:stretch>
                  <a:fillRect l="-1828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718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C256FF2-3FB2-4F72-99EA-8043272CC0EB}"/>
              </a:ext>
            </a:extLst>
          </p:cNvPr>
          <p:cNvSpPr/>
          <p:nvPr/>
        </p:nvSpPr>
        <p:spPr>
          <a:xfrm>
            <a:off x="3985016" y="3346373"/>
            <a:ext cx="3618333" cy="887958"/>
          </a:xfrm>
          <a:prstGeom prst="rect">
            <a:avLst/>
          </a:prstGeom>
          <a:solidFill>
            <a:srgbClr val="75BDA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Conclusions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19928C-96A0-4DAD-912B-F9D186240570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EDD84DC1-3382-45C8-9B73-42B71859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68D59D-AEA4-45C4-96B6-4EA0A06CB119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DAB59-77C5-4DB0-B0FD-CA9AE268BF36}"/>
              </a:ext>
            </a:extLst>
          </p:cNvPr>
          <p:cNvSpPr/>
          <p:nvPr/>
        </p:nvSpPr>
        <p:spPr>
          <a:xfrm>
            <a:off x="-25673" y="838200"/>
            <a:ext cx="12217672" cy="1101047"/>
          </a:xfrm>
          <a:prstGeom prst="rect">
            <a:avLst/>
          </a:prstGeom>
          <a:solidFill>
            <a:srgbClr val="AABF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contenu 6">
            <a:extLst>
              <a:ext uri="{FF2B5EF4-FFF2-40B4-BE49-F238E27FC236}">
                <a16:creationId xmlns:a16="http://schemas.microsoft.com/office/drawing/2014/main" id="{A9FC66FA-4ED6-4ACF-AE80-6088D8DE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674" y="936924"/>
            <a:ext cx="12175663" cy="1669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b="1" dirty="0">
                <a:latin typeface="Bell MT" panose="02020503060305020303" pitchFamily="18" charset="0"/>
              </a:rPr>
              <a:t>What drives surface winds </a:t>
            </a:r>
            <a:r>
              <a:rPr lang="fr-FR" sz="2600" b="1" dirty="0" err="1">
                <a:latin typeface="Bell MT" panose="02020503060305020303" pitchFamily="18" charset="0"/>
              </a:rPr>
              <a:t>variability</a:t>
            </a:r>
            <a:r>
              <a:rPr lang="fr-FR" sz="2600" b="1" dirty="0">
                <a:latin typeface="Bell MT" panose="02020503060305020303" pitchFamily="18" charset="0"/>
              </a:rPr>
              <a:t> at different time-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?</a:t>
            </a:r>
          </a:p>
          <a:p>
            <a:pPr marL="0" indent="0" algn="ctr">
              <a:buNone/>
            </a:pPr>
            <a:r>
              <a:rPr lang="fr-FR" sz="2600" b="1" dirty="0">
                <a:latin typeface="Bell MT" panose="02020503060305020303" pitchFamily="18" charset="0"/>
              </a:rPr>
              <a:t>Is </a:t>
            </a:r>
            <a:r>
              <a:rPr lang="fr-FR" sz="2600" b="1" dirty="0" err="1">
                <a:latin typeface="Bell MT" panose="02020503060305020303" pitchFamily="18" charset="0"/>
              </a:rPr>
              <a:t>it</a:t>
            </a:r>
            <a:r>
              <a:rPr lang="fr-FR" sz="2600" b="1" dirty="0">
                <a:latin typeface="Bell MT" panose="02020503060305020303" pitchFamily="18" charset="0"/>
              </a:rPr>
              <a:t> more </a:t>
            </a:r>
            <a:r>
              <a:rPr lang="fr-FR" sz="2600" b="1" dirty="0" err="1">
                <a:latin typeface="Bell MT" panose="02020503060305020303" pitchFamily="18" charset="0"/>
              </a:rPr>
              <a:t>related</a:t>
            </a:r>
            <a:r>
              <a:rPr lang="fr-FR" sz="2600" b="1" dirty="0">
                <a:latin typeface="Bell MT" panose="02020503060305020303" pitchFamily="18" charset="0"/>
              </a:rPr>
              <a:t> to surface </a:t>
            </a:r>
            <a:r>
              <a:rPr lang="fr-FR" sz="2600" b="1" dirty="0" err="1">
                <a:latin typeface="Bell MT" panose="02020503060305020303" pitchFamily="18" charset="0"/>
              </a:rPr>
              <a:t>processes</a:t>
            </a:r>
            <a:r>
              <a:rPr lang="fr-FR" sz="2600" b="1" dirty="0">
                <a:latin typeface="Bell MT" panose="02020503060305020303" pitchFamily="18" charset="0"/>
              </a:rPr>
              <a:t> or large-</a:t>
            </a:r>
            <a:r>
              <a:rPr lang="fr-FR" sz="2600" b="1" dirty="0" err="1">
                <a:latin typeface="Bell MT" panose="02020503060305020303" pitchFamily="18" charset="0"/>
              </a:rPr>
              <a:t>scale</a:t>
            </a:r>
            <a:r>
              <a:rPr lang="fr-FR" sz="2600" b="1" dirty="0">
                <a:latin typeface="Bell MT" panose="02020503060305020303" pitchFamily="18" charset="0"/>
              </a:rPr>
              <a:t> pressure gradients?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9E0FD7-D18C-4D72-953B-311FBFFB6826}"/>
              </a:ext>
            </a:extLst>
          </p:cNvPr>
          <p:cNvSpPr txBox="1"/>
          <p:nvPr/>
        </p:nvSpPr>
        <p:spPr>
          <a:xfrm>
            <a:off x="11480247" y="597897"/>
            <a:ext cx="94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9178EB9-1E52-45DC-B199-8C0D2C9C3290}"/>
              </a:ext>
            </a:extLst>
          </p:cNvPr>
          <p:cNvSpPr txBox="1"/>
          <p:nvPr/>
        </p:nvSpPr>
        <p:spPr>
          <a:xfrm flipH="1">
            <a:off x="-2" y="642065"/>
            <a:ext cx="106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FFB0-33AC-4B6C-B553-C44BD9FD088D}"/>
              </a:ext>
            </a:extLst>
          </p:cNvPr>
          <p:cNvSpPr/>
          <p:nvPr/>
        </p:nvSpPr>
        <p:spPr>
          <a:xfrm>
            <a:off x="277314" y="2345140"/>
            <a:ext cx="1549838" cy="871789"/>
          </a:xfrm>
          <a:prstGeom prst="rect">
            <a:avLst/>
          </a:prstGeom>
          <a:solidFill>
            <a:srgbClr val="FF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020C13-B839-488A-BD16-BD3224EB5E04}"/>
              </a:ext>
            </a:extLst>
          </p:cNvPr>
          <p:cNvSpPr txBox="1"/>
          <p:nvPr/>
        </p:nvSpPr>
        <p:spPr>
          <a:xfrm>
            <a:off x="205918" y="2456629"/>
            <a:ext cx="172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ell MT" panose="02020503060305020303" pitchFamily="18" charset="0"/>
              </a:rPr>
              <a:t>Model MAR,</a:t>
            </a:r>
          </a:p>
          <a:p>
            <a:pPr algn="ctr"/>
            <a:r>
              <a:rPr lang="fr-FR" sz="2000" dirty="0">
                <a:latin typeface="Bell MT" panose="02020503060305020303" pitchFamily="18" charset="0"/>
              </a:rPr>
              <a:t>3-Hourly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B5F90A-1DC2-4917-92A9-45B2CDF4C510}"/>
              </a:ext>
            </a:extLst>
          </p:cNvPr>
          <p:cNvSpPr/>
          <p:nvPr/>
        </p:nvSpPr>
        <p:spPr>
          <a:xfrm>
            <a:off x="134753" y="3680996"/>
            <a:ext cx="2975841" cy="1164265"/>
          </a:xfrm>
          <a:prstGeom prst="rect">
            <a:avLst/>
          </a:prstGeom>
          <a:solidFill>
            <a:srgbClr val="FF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7EE9064-64A6-48D8-827A-D62E5C917061}"/>
              </a:ext>
            </a:extLst>
          </p:cNvPr>
          <p:cNvSpPr txBox="1"/>
          <p:nvPr/>
        </p:nvSpPr>
        <p:spPr>
          <a:xfrm>
            <a:off x="109431" y="3736451"/>
            <a:ext cx="301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Bell MT" panose="02020503060305020303" pitchFamily="18" charset="0"/>
              </a:rPr>
              <a:t>Separation</a:t>
            </a:r>
            <a:r>
              <a:rPr lang="fr-FR" sz="2000" dirty="0">
                <a:latin typeface="Bell MT" panose="02020503060305020303" pitchFamily="18" charset="0"/>
              </a:rPr>
              <a:t> in the Momentum budget of LSC and surface </a:t>
            </a:r>
            <a:r>
              <a:rPr lang="fr-FR" sz="2000" dirty="0" err="1">
                <a:latin typeface="Bell MT" panose="02020503060305020303" pitchFamily="18" charset="0"/>
              </a:rPr>
              <a:t>processes</a:t>
            </a:r>
            <a:endParaRPr lang="fr-FR" sz="2000" dirty="0">
              <a:latin typeface="Bell MT" panose="02020503060305020303" pitchFamily="18" charset="0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F9B6CE5-C83E-451A-8D2E-08676E779682}"/>
              </a:ext>
            </a:extLst>
          </p:cNvPr>
          <p:cNvSpPr/>
          <p:nvPr/>
        </p:nvSpPr>
        <p:spPr>
          <a:xfrm rot="5400000">
            <a:off x="789549" y="3295358"/>
            <a:ext cx="515129" cy="1895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8934F580-2FA7-40EA-BA13-1CD035652457}"/>
              </a:ext>
            </a:extLst>
          </p:cNvPr>
          <p:cNvSpPr/>
          <p:nvPr/>
        </p:nvSpPr>
        <p:spPr>
          <a:xfrm>
            <a:off x="2325304" y="2214642"/>
            <a:ext cx="1692568" cy="22791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E09569-C511-4E51-957B-E89CB9EBD5D7}"/>
              </a:ext>
            </a:extLst>
          </p:cNvPr>
          <p:cNvSpPr/>
          <p:nvPr/>
        </p:nvSpPr>
        <p:spPr>
          <a:xfrm>
            <a:off x="4030195" y="1992196"/>
            <a:ext cx="2634524" cy="887958"/>
          </a:xfrm>
          <a:prstGeom prst="rect">
            <a:avLst/>
          </a:prstGeom>
          <a:solidFill>
            <a:srgbClr val="75BDA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6273921-F7E3-4274-89F5-DAA63BF9F096}"/>
              </a:ext>
            </a:extLst>
          </p:cNvPr>
          <p:cNvSpPr txBox="1"/>
          <p:nvPr/>
        </p:nvSpPr>
        <p:spPr>
          <a:xfrm>
            <a:off x="3710299" y="2058476"/>
            <a:ext cx="330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ell MT" panose="02020503060305020303" pitchFamily="18" charset="0"/>
              </a:rPr>
              <a:t>Surface drives </a:t>
            </a:r>
            <a:r>
              <a:rPr lang="fr-FR" sz="2000" dirty="0" err="1">
                <a:latin typeface="Bell MT" panose="02020503060305020303" pitchFamily="18" charset="0"/>
              </a:rPr>
              <a:t>seasonal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variability</a:t>
            </a:r>
            <a:r>
              <a:rPr lang="fr-FR" sz="2000" dirty="0">
                <a:latin typeface="Bell MT" panose="02020503060305020303" pitchFamily="18" charset="0"/>
              </a:rPr>
              <a:t> of WS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2305819F-259D-4B69-9878-FB3ABA22F5EA}"/>
              </a:ext>
            </a:extLst>
          </p:cNvPr>
          <p:cNvSpPr/>
          <p:nvPr/>
        </p:nvSpPr>
        <p:spPr>
          <a:xfrm rot="5400000">
            <a:off x="2161631" y="4914108"/>
            <a:ext cx="511140" cy="2204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C4B249-AA5D-4A84-A262-B5E6D7E2CF1C}"/>
              </a:ext>
            </a:extLst>
          </p:cNvPr>
          <p:cNvSpPr/>
          <p:nvPr/>
        </p:nvSpPr>
        <p:spPr>
          <a:xfrm>
            <a:off x="1306653" y="5278574"/>
            <a:ext cx="1514495" cy="1164265"/>
          </a:xfrm>
          <a:prstGeom prst="rect">
            <a:avLst/>
          </a:prstGeom>
          <a:solidFill>
            <a:srgbClr val="FF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826223D-11CE-43C7-A6FF-95B591C4AA3D}"/>
              </a:ext>
            </a:extLst>
          </p:cNvPr>
          <p:cNvSpPr txBox="1"/>
          <p:nvPr/>
        </p:nvSpPr>
        <p:spPr>
          <a:xfrm>
            <a:off x="1217456" y="5353535"/>
            <a:ext cx="16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Bell MT" panose="02020503060305020303" pitchFamily="18" charset="0"/>
              </a:rPr>
              <a:t>Correlations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Acceleration</a:t>
            </a:r>
            <a:r>
              <a:rPr lang="fr-FR" sz="2000" dirty="0">
                <a:latin typeface="Bell MT" panose="02020503060305020303" pitchFamily="18" charset="0"/>
              </a:rPr>
              <a:t>/WS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69764DF7-157C-469A-BE5D-C6C6E8E09039}"/>
              </a:ext>
            </a:extLst>
          </p:cNvPr>
          <p:cNvSpPr/>
          <p:nvPr/>
        </p:nvSpPr>
        <p:spPr>
          <a:xfrm>
            <a:off x="3308092" y="3963480"/>
            <a:ext cx="515129" cy="1895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C89B9-706D-492F-A210-86CED9D2513C}"/>
              </a:ext>
            </a:extLst>
          </p:cNvPr>
          <p:cNvSpPr/>
          <p:nvPr/>
        </p:nvSpPr>
        <p:spPr>
          <a:xfrm>
            <a:off x="3971006" y="3425789"/>
            <a:ext cx="3692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ell MT" panose="02020503060305020303" pitchFamily="18" charset="0"/>
              </a:rPr>
              <a:t>LSC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responsible</a:t>
            </a:r>
            <a:r>
              <a:rPr lang="fr-FR" sz="2000" dirty="0">
                <a:latin typeface="Bell MT" panose="02020503060305020303" pitchFamily="18" charset="0"/>
              </a:rPr>
              <a:t> for </a:t>
            </a:r>
            <a:r>
              <a:rPr lang="fr-FR" sz="2000" dirty="0" err="1">
                <a:latin typeface="Bell MT" panose="02020503060305020303" pitchFamily="18" charset="0"/>
              </a:rPr>
              <a:t>sub-seasonal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</a:p>
          <a:p>
            <a:r>
              <a:rPr lang="fr-FR" sz="2000" b="1" dirty="0" err="1">
                <a:latin typeface="Bell MT" panose="02020503060305020303" pitchFamily="18" charset="0"/>
              </a:rPr>
              <a:t>variability</a:t>
            </a:r>
            <a:r>
              <a:rPr lang="fr-FR" sz="2000" b="1" dirty="0">
                <a:latin typeface="Bell MT" panose="02020503060305020303" pitchFamily="18" charset="0"/>
              </a:rPr>
              <a:t> on the plateau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E566D7-AD51-4B2C-B5D7-9335FF92DE09}"/>
              </a:ext>
            </a:extLst>
          </p:cNvPr>
          <p:cNvSpPr/>
          <p:nvPr/>
        </p:nvSpPr>
        <p:spPr>
          <a:xfrm>
            <a:off x="3983399" y="4458845"/>
            <a:ext cx="3306447" cy="887958"/>
          </a:xfrm>
          <a:prstGeom prst="rect">
            <a:avLst/>
          </a:prstGeom>
          <a:solidFill>
            <a:srgbClr val="75BDA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FBCF56-4051-43FA-ABB1-049266189BD5}"/>
              </a:ext>
            </a:extLst>
          </p:cNvPr>
          <p:cNvSpPr/>
          <p:nvPr/>
        </p:nvSpPr>
        <p:spPr>
          <a:xfrm>
            <a:off x="3932341" y="4401074"/>
            <a:ext cx="3408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Bell MT" panose="02020503060305020303" pitchFamily="18" charset="0"/>
              </a:rPr>
              <a:t>Close to the </a:t>
            </a:r>
            <a:r>
              <a:rPr lang="fr-FR" sz="2000" dirty="0" err="1">
                <a:latin typeface="Bell MT" panose="02020503060305020303" pitchFamily="18" charset="0"/>
              </a:rPr>
              <a:t>coast</a:t>
            </a:r>
            <a:r>
              <a:rPr lang="fr-FR" sz="2000" dirty="0">
                <a:latin typeface="Bell MT" panose="02020503060305020303" pitchFamily="18" charset="0"/>
              </a:rPr>
              <a:t>, on the transect:</a:t>
            </a:r>
          </a:p>
          <a:p>
            <a:pPr algn="ctr"/>
            <a:r>
              <a:rPr lang="fr-FR" sz="2000" dirty="0">
                <a:latin typeface="Bell MT" panose="02020503060305020303" pitchFamily="18" charset="0"/>
              </a:rPr>
              <a:t>Very </a:t>
            </a:r>
            <a:r>
              <a:rPr lang="fr-FR" sz="2000" b="1" dirty="0" err="1">
                <a:latin typeface="Bell MT" panose="02020503060305020303" pitchFamily="18" charset="0"/>
              </a:rPr>
              <a:t>low</a:t>
            </a:r>
            <a:r>
              <a:rPr lang="fr-FR" sz="2000" b="1" dirty="0">
                <a:latin typeface="Bell MT" panose="02020503060305020303" pitchFamily="18" charset="0"/>
              </a:rPr>
              <a:t> </a:t>
            </a:r>
            <a:r>
              <a:rPr lang="fr-FR" sz="2000" b="1" dirty="0" err="1">
                <a:latin typeface="Bell MT" panose="02020503060305020303" pitchFamily="18" charset="0"/>
              </a:rPr>
              <a:t>correlation</a:t>
            </a:r>
            <a:r>
              <a:rPr lang="fr-FR" sz="2000" b="1" dirty="0">
                <a:latin typeface="Bell MT" panose="02020503060305020303" pitchFamily="18" charset="0"/>
              </a:rPr>
              <a:t> of KAT</a:t>
            </a: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173259AB-8297-41C4-BD40-98A701E10791}"/>
              </a:ext>
            </a:extLst>
          </p:cNvPr>
          <p:cNvSpPr/>
          <p:nvPr/>
        </p:nvSpPr>
        <p:spPr>
          <a:xfrm>
            <a:off x="3313872" y="4810046"/>
            <a:ext cx="515129" cy="1895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A2E35C-7159-45AE-ACAC-F9B4B98964D4}"/>
              </a:ext>
            </a:extLst>
          </p:cNvPr>
          <p:cNvCxnSpPr>
            <a:cxnSpLocks/>
          </p:cNvCxnSpPr>
          <p:nvPr/>
        </p:nvCxnSpPr>
        <p:spPr>
          <a:xfrm flipV="1">
            <a:off x="2372430" y="2276564"/>
            <a:ext cx="0" cy="1404432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18490A67-DF81-4C2C-9B90-318AD0EB104E}"/>
              </a:ext>
            </a:extLst>
          </p:cNvPr>
          <p:cNvSpPr/>
          <p:nvPr/>
        </p:nvSpPr>
        <p:spPr>
          <a:xfrm>
            <a:off x="3316479" y="5671611"/>
            <a:ext cx="515129" cy="1895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CFBCDF-348F-4270-88BE-D59A77A9D2B4}"/>
              </a:ext>
            </a:extLst>
          </p:cNvPr>
          <p:cNvSpPr/>
          <p:nvPr/>
        </p:nvSpPr>
        <p:spPr>
          <a:xfrm>
            <a:off x="3983399" y="5584167"/>
            <a:ext cx="3306447" cy="887958"/>
          </a:xfrm>
          <a:prstGeom prst="rect">
            <a:avLst/>
          </a:prstGeom>
          <a:solidFill>
            <a:srgbClr val="75BDA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2A7718-17DA-43BE-BC3B-8E4385CF3828}"/>
              </a:ext>
            </a:extLst>
          </p:cNvPr>
          <p:cNvSpPr/>
          <p:nvPr/>
        </p:nvSpPr>
        <p:spPr>
          <a:xfrm>
            <a:off x="3894357" y="5652215"/>
            <a:ext cx="3408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Bell MT" panose="02020503060305020303" pitchFamily="18" charset="0"/>
              </a:rPr>
              <a:t>Due to the </a:t>
            </a:r>
            <a:r>
              <a:rPr lang="fr-FR" sz="2000" b="1" dirty="0" err="1">
                <a:latin typeface="Bell MT" panose="02020503060305020303" pitchFamily="18" charset="0"/>
              </a:rPr>
              <a:t>opposing</a:t>
            </a:r>
            <a:r>
              <a:rPr lang="fr-FR" sz="2000" b="1" dirty="0">
                <a:latin typeface="Bell MT" panose="02020503060305020303" pitchFamily="18" charset="0"/>
              </a:rPr>
              <a:t> </a:t>
            </a:r>
            <a:r>
              <a:rPr lang="fr-FR" sz="2000" b="1" dirty="0" err="1">
                <a:latin typeface="Bell MT" panose="02020503060305020303" pitchFamily="18" charset="0"/>
              </a:rPr>
              <a:t>mean</a:t>
            </a:r>
            <a:r>
              <a:rPr lang="fr-FR" sz="2000" b="1" dirty="0">
                <a:latin typeface="Bell MT" panose="02020503060305020303" pitchFamily="18" charset="0"/>
              </a:rPr>
              <a:t> angle </a:t>
            </a:r>
            <a:r>
              <a:rPr lang="fr-FR" sz="2000" dirty="0" err="1">
                <a:latin typeface="Bell MT" panose="02020503060305020303" pitchFamily="18" charset="0"/>
              </a:rPr>
              <a:t>between</a:t>
            </a:r>
            <a:r>
              <a:rPr lang="fr-FR" sz="2000" dirty="0">
                <a:latin typeface="Bell MT" panose="02020503060305020303" pitchFamily="18" charset="0"/>
              </a:rPr>
              <a:t> KAT &amp; LSC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EF071C3-53B9-4E59-B796-C033E993B3E4}"/>
              </a:ext>
            </a:extLst>
          </p:cNvPr>
          <p:cNvCxnSpPr>
            <a:cxnSpLocks/>
          </p:cNvCxnSpPr>
          <p:nvPr/>
        </p:nvCxnSpPr>
        <p:spPr>
          <a:xfrm flipV="1">
            <a:off x="3316479" y="4011303"/>
            <a:ext cx="0" cy="2129105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66509AD-D21F-4A33-B981-38ED81889984}"/>
              </a:ext>
            </a:extLst>
          </p:cNvPr>
          <p:cNvCxnSpPr>
            <a:cxnSpLocks/>
          </p:cNvCxnSpPr>
          <p:nvPr/>
        </p:nvCxnSpPr>
        <p:spPr>
          <a:xfrm flipH="1">
            <a:off x="2821148" y="6147713"/>
            <a:ext cx="550368" cy="7796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59">
            <a:extLst>
              <a:ext uri="{FF2B5EF4-FFF2-40B4-BE49-F238E27FC236}">
                <a16:creationId xmlns:a16="http://schemas.microsoft.com/office/drawing/2014/main" id="{1CF0FC33-41A5-44C4-969A-9D87617E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26" y="3793473"/>
            <a:ext cx="2161499" cy="193790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57AA6820-E5B5-4045-B297-12907FB49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06" y="4418580"/>
            <a:ext cx="2266438" cy="2031991"/>
          </a:xfrm>
          <a:prstGeom prst="rect">
            <a:avLst/>
          </a:prstGeom>
        </p:spPr>
      </p:pic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12143D6D-CFC6-42E0-94D0-6D64E9D2B1D0}"/>
              </a:ext>
            </a:extLst>
          </p:cNvPr>
          <p:cNvSpPr/>
          <p:nvPr/>
        </p:nvSpPr>
        <p:spPr>
          <a:xfrm>
            <a:off x="7440288" y="2481164"/>
            <a:ext cx="2572209" cy="944102"/>
          </a:xfrm>
          <a:custGeom>
            <a:avLst/>
            <a:gdLst>
              <a:gd name="connsiteX0" fmla="*/ 0 w 2854411"/>
              <a:gd name="connsiteY0" fmla="*/ 1412066 h 1412066"/>
              <a:gd name="connsiteX1" fmla="*/ 1149178 w 2854411"/>
              <a:gd name="connsiteY1" fmla="*/ 77536 h 1412066"/>
              <a:gd name="connsiteX2" fmla="*/ 2854411 w 2854411"/>
              <a:gd name="connsiteY2" fmla="*/ 275244 h 14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411" h="1412066">
                <a:moveTo>
                  <a:pt x="0" y="1412066"/>
                </a:moveTo>
                <a:cubicBezTo>
                  <a:pt x="336721" y="839536"/>
                  <a:pt x="673443" y="267006"/>
                  <a:pt x="1149178" y="77536"/>
                </a:cubicBezTo>
                <a:cubicBezTo>
                  <a:pt x="1624913" y="-111934"/>
                  <a:pt x="2239662" y="81655"/>
                  <a:pt x="2854411" y="275244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19D99D8C-1FED-4686-BA3D-785BEDCF4806}"/>
              </a:ext>
            </a:extLst>
          </p:cNvPr>
          <p:cNvSpPr/>
          <p:nvPr/>
        </p:nvSpPr>
        <p:spPr>
          <a:xfrm flipV="1">
            <a:off x="7256474" y="5994922"/>
            <a:ext cx="2734368" cy="262089"/>
          </a:xfrm>
          <a:custGeom>
            <a:avLst/>
            <a:gdLst>
              <a:gd name="connsiteX0" fmla="*/ 0 w 2854411"/>
              <a:gd name="connsiteY0" fmla="*/ 1412066 h 1412066"/>
              <a:gd name="connsiteX1" fmla="*/ 1149178 w 2854411"/>
              <a:gd name="connsiteY1" fmla="*/ 77536 h 1412066"/>
              <a:gd name="connsiteX2" fmla="*/ 2854411 w 2854411"/>
              <a:gd name="connsiteY2" fmla="*/ 275244 h 14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411" h="1412066">
                <a:moveTo>
                  <a:pt x="0" y="1412066"/>
                </a:moveTo>
                <a:cubicBezTo>
                  <a:pt x="336721" y="839536"/>
                  <a:pt x="673443" y="267006"/>
                  <a:pt x="1149178" y="77536"/>
                </a:cubicBezTo>
                <a:cubicBezTo>
                  <a:pt x="1624913" y="-111934"/>
                  <a:pt x="2239662" y="81655"/>
                  <a:pt x="2854411" y="275244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BF551B60-1F9D-45C8-BD4D-D69DAB90E4D4}"/>
              </a:ext>
            </a:extLst>
          </p:cNvPr>
          <p:cNvSpPr/>
          <p:nvPr/>
        </p:nvSpPr>
        <p:spPr>
          <a:xfrm flipV="1">
            <a:off x="7273382" y="4870617"/>
            <a:ext cx="604132" cy="45719"/>
          </a:xfrm>
          <a:custGeom>
            <a:avLst/>
            <a:gdLst>
              <a:gd name="connsiteX0" fmla="*/ 0 w 2854411"/>
              <a:gd name="connsiteY0" fmla="*/ 1412066 h 1412066"/>
              <a:gd name="connsiteX1" fmla="*/ 1149178 w 2854411"/>
              <a:gd name="connsiteY1" fmla="*/ 77536 h 1412066"/>
              <a:gd name="connsiteX2" fmla="*/ 2854411 w 2854411"/>
              <a:gd name="connsiteY2" fmla="*/ 275244 h 14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411" h="1412066">
                <a:moveTo>
                  <a:pt x="0" y="1412066"/>
                </a:moveTo>
                <a:cubicBezTo>
                  <a:pt x="336721" y="839536"/>
                  <a:pt x="673443" y="267006"/>
                  <a:pt x="1149178" y="77536"/>
                </a:cubicBezTo>
                <a:cubicBezTo>
                  <a:pt x="1624913" y="-111934"/>
                  <a:pt x="2239662" y="81655"/>
                  <a:pt x="2854411" y="275244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760FC2F7-4028-4E12-B19F-0ECDB07D1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69" y="1973017"/>
            <a:ext cx="2266439" cy="20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3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fficher l’image source">
            <a:extLst>
              <a:ext uri="{FF2B5EF4-FFF2-40B4-BE49-F238E27FC236}">
                <a16:creationId xmlns:a16="http://schemas.microsoft.com/office/drawing/2014/main" id="{B6DBF8E6-A61F-4866-8488-F89FD7F3F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0"/>
          <a:stretch/>
        </p:blipFill>
        <p:spPr bwMode="auto">
          <a:xfrm>
            <a:off x="-55287" y="-1970"/>
            <a:ext cx="12247287" cy="68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51CEC3-661C-4BFB-8472-1ABC96F20B27}"/>
              </a:ext>
            </a:extLst>
          </p:cNvPr>
          <p:cNvSpPr/>
          <p:nvPr/>
        </p:nvSpPr>
        <p:spPr>
          <a:xfrm>
            <a:off x="-55288" y="1"/>
            <a:ext cx="12247287" cy="2196125"/>
          </a:xfrm>
          <a:prstGeom prst="rect">
            <a:avLst/>
          </a:prstGeom>
          <a:solidFill>
            <a:srgbClr val="C8D6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2" descr="https://s3-us-west-2.amazonaws.com/secure.notion-static.com/d43f9553-20be-443c-a964-4e9c4ec19612/katabatics_mean-annual-wind.png">
            <a:extLst>
              <a:ext uri="{FF2B5EF4-FFF2-40B4-BE49-F238E27FC236}">
                <a16:creationId xmlns:a16="http://schemas.microsoft.com/office/drawing/2014/main" id="{57CEB9ED-DFA9-4C4D-995F-2E74A2DEC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500C0C3C-7321-4C3E-AA6E-0F6CC786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23" y="155875"/>
            <a:ext cx="2133481" cy="18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FE7DFE-FB32-47B9-B63E-6152F1B8DD1F}"/>
              </a:ext>
            </a:extLst>
          </p:cNvPr>
          <p:cNvSpPr/>
          <p:nvPr/>
        </p:nvSpPr>
        <p:spPr>
          <a:xfrm>
            <a:off x="-74142" y="2922879"/>
            <a:ext cx="12274931" cy="812547"/>
          </a:xfrm>
          <a:prstGeom prst="rect">
            <a:avLst/>
          </a:prstGeom>
          <a:solidFill>
            <a:srgbClr val="C8D6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D474BD-1C25-425B-BDF1-8B0FAD5F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933" y="2943404"/>
            <a:ext cx="12274931" cy="3187843"/>
          </a:xfrm>
        </p:spPr>
        <p:txBody>
          <a:bodyPr>
            <a:noAutofit/>
          </a:bodyPr>
          <a:lstStyle/>
          <a:p>
            <a:r>
              <a:rPr lang="fr-FR" sz="4400" dirty="0">
                <a:latin typeface="Bell MT" panose="02020503060305020303" pitchFamily="18" charset="0"/>
              </a:rPr>
              <a:t>Thanks for your attention</a:t>
            </a:r>
            <a:endParaRPr lang="fr-FR" sz="3600" dirty="0">
              <a:latin typeface="Bell MT" panose="020205030603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4593C-0879-4137-8B93-5A21707664A0}"/>
              </a:ext>
            </a:extLst>
          </p:cNvPr>
          <p:cNvSpPr/>
          <p:nvPr/>
        </p:nvSpPr>
        <p:spPr>
          <a:xfrm>
            <a:off x="-55283" y="4262721"/>
            <a:ext cx="12247287" cy="92003"/>
          </a:xfrm>
          <a:prstGeom prst="rect">
            <a:avLst/>
          </a:prstGeom>
          <a:solidFill>
            <a:srgbClr val="C8D6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Antarctica03 Logo PNG Transparent &amp; SVG Vector - Freebie Supply">
            <a:extLst>
              <a:ext uri="{FF2B5EF4-FFF2-40B4-BE49-F238E27FC236}">
                <a16:creationId xmlns:a16="http://schemas.microsoft.com/office/drawing/2014/main" id="{CD9171DF-66E3-4FFB-BA72-FD7197C0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" y="155875"/>
            <a:ext cx="1623275" cy="16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CD8B90-5584-4F2B-9E27-9DDB48554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57" y="-943598"/>
            <a:ext cx="3435085" cy="4858996"/>
          </a:xfrm>
          <a:prstGeom prst="rect">
            <a:avLst/>
          </a:prstGeom>
        </p:spPr>
      </p:pic>
      <p:pic>
        <p:nvPicPr>
          <p:cNvPr id="2050" name="Picture 2" descr="https://dvdc.fr/wp-content/uploads/2017/09/Logo_ANR-1024x438.png">
            <a:extLst>
              <a:ext uri="{FF2B5EF4-FFF2-40B4-BE49-F238E27FC236}">
                <a16:creationId xmlns:a16="http://schemas.microsoft.com/office/drawing/2014/main" id="{2632E5A2-7657-4651-BBCB-9712A66C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8" y="323952"/>
            <a:ext cx="2944491" cy="1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ophe LEFEVRE - Institut de physique et de chimie des Matériaux de Strasbourg">
            <a:extLst>
              <a:ext uri="{FF2B5EF4-FFF2-40B4-BE49-F238E27FC236}">
                <a16:creationId xmlns:a16="http://schemas.microsoft.com/office/drawing/2014/main" id="{237D7013-9A44-4606-A0B6-7817C450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2" y="155875"/>
            <a:ext cx="1614603" cy="16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iversity of British Columbia on Twitter: &quot;#UBC Vancouver campus is OPEN and day and evening ...">
            <a:extLst>
              <a:ext uri="{FF2B5EF4-FFF2-40B4-BE49-F238E27FC236}">
                <a16:creationId xmlns:a16="http://schemas.microsoft.com/office/drawing/2014/main" id="{99819880-4D69-4685-A5B3-32535BE4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82" y="155875"/>
            <a:ext cx="1170487" cy="15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57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13EC6A-8ACC-4357-9CE9-8978BAC8B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C8D6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8CA55-78A7-4FEA-BD79-F0F0C5F7ABE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E64100-2CA2-4705-A946-5B91D323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61168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Outline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430BC02-A098-4BA3-A6E2-5D61925B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" y="1109609"/>
            <a:ext cx="14378663" cy="484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u="sng" dirty="0">
                <a:latin typeface="Bell MT" panose="02020503060305020303" pitchFamily="18" charset="0"/>
              </a:rPr>
              <a:t>1. Introduction</a:t>
            </a:r>
          </a:p>
          <a:p>
            <a:r>
              <a:rPr lang="fr-FR" sz="2000" dirty="0">
                <a:latin typeface="Bell MT" panose="02020503060305020303" pitchFamily="18" charset="0"/>
              </a:rPr>
              <a:t>Importance of surface winds and </a:t>
            </a:r>
            <a:r>
              <a:rPr lang="fr-FR" sz="2000" dirty="0" err="1">
                <a:latin typeface="Bell MT" panose="02020503060305020303" pitchFamily="18" charset="0"/>
              </a:rPr>
              <a:t>especially</a:t>
            </a:r>
            <a:r>
              <a:rPr lang="fr-FR" sz="2000" dirty="0">
                <a:latin typeface="Bell MT" panose="02020503060305020303" pitchFamily="18" charset="0"/>
              </a:rPr>
              <a:t> high wind-speed </a:t>
            </a:r>
            <a:r>
              <a:rPr lang="fr-FR" sz="2000" dirty="0" err="1">
                <a:latin typeface="Bell MT" panose="02020503060305020303" pitchFamily="18" charset="0"/>
              </a:rPr>
              <a:t>events</a:t>
            </a:r>
            <a:endParaRPr lang="fr-FR" sz="2000" dirty="0">
              <a:latin typeface="Bell MT" panose="02020503060305020303" pitchFamily="18" charset="0"/>
            </a:endParaRPr>
          </a:p>
          <a:p>
            <a:r>
              <a:rPr lang="fr-FR" sz="2000" dirty="0" err="1">
                <a:latin typeface="Bell MT" panose="02020503060305020303" pitchFamily="18" charset="0"/>
              </a:rPr>
              <a:t>Lack</a:t>
            </a:r>
            <a:r>
              <a:rPr lang="fr-FR" sz="2000" dirty="0">
                <a:latin typeface="Bell MT" panose="02020503060305020303" pitchFamily="18" charset="0"/>
              </a:rPr>
              <a:t> of observation to </a:t>
            </a:r>
            <a:r>
              <a:rPr lang="fr-FR" sz="2000" dirty="0" err="1">
                <a:latin typeface="Bell MT" panose="02020503060305020303" pitchFamily="18" charset="0"/>
              </a:rPr>
              <a:t>understand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where</a:t>
            </a:r>
            <a:r>
              <a:rPr lang="fr-FR" sz="2000" dirty="0">
                <a:latin typeface="Bell MT" panose="02020503060305020303" pitchFamily="18" charset="0"/>
              </a:rPr>
              <a:t> the wind </a:t>
            </a:r>
            <a:r>
              <a:rPr lang="fr-FR" sz="2000" dirty="0" err="1">
                <a:latin typeface="Bell MT" panose="02020503060305020303" pitchFamily="18" charset="0"/>
              </a:rPr>
              <a:t>comes</a:t>
            </a:r>
            <a:r>
              <a:rPr lang="fr-FR" sz="2000" dirty="0">
                <a:latin typeface="Bell MT" panose="02020503060305020303" pitchFamily="18" charset="0"/>
              </a:rPr>
              <a:t> from</a:t>
            </a:r>
          </a:p>
          <a:p>
            <a:r>
              <a:rPr lang="fr-FR" sz="2000" b="1" u="sng" dirty="0">
                <a:latin typeface="Bell MT" panose="02020503060305020303" pitchFamily="18" charset="0"/>
              </a:rPr>
              <a:t>2. Method: </a:t>
            </a:r>
            <a:r>
              <a:rPr lang="fr-FR" sz="2000" b="1" u="sng" dirty="0" err="1">
                <a:latin typeface="Bell MT" panose="02020503060305020303" pitchFamily="18" charset="0"/>
              </a:rPr>
              <a:t>momentum</a:t>
            </a:r>
            <a:r>
              <a:rPr lang="fr-FR" sz="2000" b="1" u="sng" dirty="0">
                <a:latin typeface="Bell MT" panose="02020503060305020303" pitchFamily="18" charset="0"/>
              </a:rPr>
              <a:t> budget </a:t>
            </a:r>
            <a:r>
              <a:rPr lang="fr-FR" sz="2000" b="1" u="sng" dirty="0" err="1">
                <a:latin typeface="Bell MT" panose="02020503060305020303" pitchFamily="18" charset="0"/>
              </a:rPr>
              <a:t>equation</a:t>
            </a:r>
            <a:r>
              <a:rPr lang="fr-FR" sz="2000" b="1" u="sng" dirty="0">
                <a:latin typeface="Bell MT" panose="02020503060305020303" pitchFamily="18" charset="0"/>
              </a:rPr>
              <a:t> on a transect</a:t>
            </a:r>
          </a:p>
          <a:p>
            <a:r>
              <a:rPr lang="fr-FR" sz="2000" dirty="0">
                <a:latin typeface="Bell MT" panose="02020503060305020303" pitchFamily="18" charset="0"/>
              </a:rPr>
              <a:t>Use of the </a:t>
            </a:r>
            <a:r>
              <a:rPr lang="fr-FR" sz="2000" dirty="0" err="1">
                <a:latin typeface="Bell MT" panose="02020503060305020303" pitchFamily="18" charset="0"/>
              </a:rPr>
              <a:t>Regional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Atmospheric</a:t>
            </a:r>
            <a:r>
              <a:rPr lang="fr-FR" sz="2000" dirty="0">
                <a:latin typeface="Bell MT" panose="02020503060305020303" pitchFamily="18" charset="0"/>
              </a:rPr>
              <a:t> Model (MAR)</a:t>
            </a:r>
            <a:endParaRPr lang="fr-FR" sz="2000" b="1" u="sng" dirty="0">
              <a:latin typeface="Bell MT" panose="02020503060305020303" pitchFamily="18" charset="0"/>
            </a:endParaRPr>
          </a:p>
          <a:p>
            <a:r>
              <a:rPr lang="fr-FR" sz="2000" dirty="0">
                <a:latin typeface="Bell MT" panose="02020503060305020303" pitchFamily="18" charset="0"/>
              </a:rPr>
              <a:t>Theory of surface winds’ drivers</a:t>
            </a:r>
          </a:p>
          <a:p>
            <a:r>
              <a:rPr lang="fr-FR" sz="2000" dirty="0" err="1">
                <a:latin typeface="Bell MT" panose="02020503060305020303" pitchFamily="18" charset="0"/>
              </a:rPr>
              <a:t>Comparison</a:t>
            </a:r>
            <a:r>
              <a:rPr lang="fr-FR" sz="2000" dirty="0">
                <a:latin typeface="Bell MT" panose="02020503060305020303" pitchFamily="18" charset="0"/>
              </a:rPr>
              <a:t> observations/model</a:t>
            </a:r>
          </a:p>
          <a:p>
            <a:pPr marL="0" indent="0">
              <a:buNone/>
            </a:pPr>
            <a:r>
              <a:rPr lang="fr-FR" sz="2000" b="1" u="sng" dirty="0">
                <a:latin typeface="Bell MT" panose="02020503060305020303" pitchFamily="18" charset="0"/>
              </a:rPr>
              <a:t>3. </a:t>
            </a:r>
            <a:r>
              <a:rPr lang="fr-FR" sz="2000" b="1" u="sng" dirty="0" err="1">
                <a:latin typeface="Bell MT" panose="02020503060305020303" pitchFamily="18" charset="0"/>
              </a:rPr>
              <a:t>Results</a:t>
            </a:r>
            <a:endParaRPr lang="fr-FR" sz="2000" b="1" u="sng" dirty="0">
              <a:latin typeface="Bell MT" panose="02020503060305020303" pitchFamily="18" charset="0"/>
            </a:endParaRPr>
          </a:p>
          <a:p>
            <a:r>
              <a:rPr lang="fr-FR" sz="2000" dirty="0" err="1">
                <a:latin typeface="Bell MT" panose="02020503060305020303" pitchFamily="18" charset="0"/>
              </a:rPr>
              <a:t>Seasonal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variability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is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mostly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controlled</a:t>
            </a:r>
            <a:r>
              <a:rPr lang="fr-FR" sz="2000" dirty="0">
                <a:latin typeface="Bell MT" panose="02020503060305020303" pitchFamily="18" charset="0"/>
              </a:rPr>
              <a:t> by changes in the inversion layer </a:t>
            </a:r>
            <a:r>
              <a:rPr lang="fr-FR" sz="2000" dirty="0" err="1">
                <a:latin typeface="Bell MT" panose="02020503060305020303" pitchFamily="18" charset="0"/>
              </a:rPr>
              <a:t>dynamics</a:t>
            </a:r>
            <a:endParaRPr lang="fr-FR" sz="2000" dirty="0">
              <a:latin typeface="Bell MT" panose="02020503060305020303" pitchFamily="18" charset="0"/>
            </a:endParaRPr>
          </a:p>
          <a:p>
            <a:r>
              <a:rPr lang="fr-FR" sz="2000" dirty="0" err="1">
                <a:latin typeface="Bell MT" panose="02020503060305020303" pitchFamily="18" charset="0"/>
              </a:rPr>
              <a:t>Sub-seasonal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variability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cannot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be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explained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solely</a:t>
            </a:r>
            <a:r>
              <a:rPr lang="fr-FR" sz="2000" dirty="0">
                <a:latin typeface="Bell MT" panose="02020503060305020303" pitchFamily="18" charset="0"/>
              </a:rPr>
              <a:t> by variations in the </a:t>
            </a:r>
            <a:r>
              <a:rPr lang="fr-FR" sz="2000" dirty="0" err="1">
                <a:latin typeface="Bell MT" panose="02020503060305020303" pitchFamily="18" charset="0"/>
              </a:rPr>
              <a:t>katabatic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acceleration</a:t>
            </a:r>
            <a:r>
              <a:rPr lang="fr-FR" sz="2000" dirty="0">
                <a:latin typeface="Bell MT" panose="02020503060305020303" pitchFamily="18" charset="0"/>
              </a:rPr>
              <a:t>, but also by </a:t>
            </a:r>
          </a:p>
          <a:p>
            <a:pPr lvl="1"/>
            <a:r>
              <a:rPr lang="fr-FR" sz="2000" dirty="0">
                <a:latin typeface="Bell MT" panose="02020503060305020303" pitchFamily="18" charset="0"/>
              </a:rPr>
              <a:t>The angle </a:t>
            </a:r>
            <a:r>
              <a:rPr lang="fr-FR" sz="2000" dirty="0" err="1">
                <a:latin typeface="Bell MT" panose="02020503060305020303" pitchFamily="18" charset="0"/>
              </a:rPr>
              <a:t>between</a:t>
            </a:r>
            <a:r>
              <a:rPr lang="fr-FR" sz="2000" dirty="0">
                <a:latin typeface="Bell MT" panose="02020503060305020303" pitchFamily="18" charset="0"/>
              </a:rPr>
              <a:t> the large-</a:t>
            </a:r>
            <a:r>
              <a:rPr lang="fr-FR" sz="2000" dirty="0" err="1">
                <a:latin typeface="Bell MT" panose="02020503060305020303" pitchFamily="18" charset="0"/>
              </a:rPr>
              <a:t>scale</a:t>
            </a:r>
            <a:r>
              <a:rPr lang="fr-FR" sz="2000" dirty="0">
                <a:latin typeface="Bell MT" panose="02020503060305020303" pitchFamily="18" charset="0"/>
              </a:rPr>
              <a:t> and </a:t>
            </a:r>
            <a:r>
              <a:rPr lang="fr-FR" sz="2000" dirty="0" err="1">
                <a:latin typeface="Bell MT" panose="02020503060305020303" pitchFamily="18" charset="0"/>
              </a:rPr>
              <a:t>katabatic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acceleration</a:t>
            </a:r>
            <a:endParaRPr lang="fr-FR" sz="2000" dirty="0">
              <a:latin typeface="Bell MT" panose="02020503060305020303" pitchFamily="18" charset="0"/>
            </a:endParaRPr>
          </a:p>
          <a:p>
            <a:pPr lvl="1"/>
            <a:r>
              <a:rPr lang="fr-FR" sz="2000" dirty="0">
                <a:latin typeface="Bell MT" panose="02020503060305020303" pitchFamily="18" charset="0"/>
              </a:rPr>
              <a:t>The alternance of large-</a:t>
            </a:r>
            <a:r>
              <a:rPr lang="fr-FR" sz="2000" dirty="0" err="1">
                <a:latin typeface="Bell MT" panose="02020503060305020303" pitchFamily="18" charset="0"/>
              </a:rPr>
              <a:t>scale</a:t>
            </a:r>
            <a:r>
              <a:rPr lang="fr-FR" sz="2000" dirty="0">
                <a:latin typeface="Bell MT" panose="02020503060305020303" pitchFamily="18" charset="0"/>
              </a:rPr>
              <a:t> and </a:t>
            </a:r>
            <a:r>
              <a:rPr lang="fr-FR" sz="2000" dirty="0" err="1">
                <a:latin typeface="Bell MT" panose="02020503060305020303" pitchFamily="18" charset="0"/>
              </a:rPr>
              <a:t>katabatic</a:t>
            </a:r>
            <a:r>
              <a:rPr lang="fr-FR" sz="2000" dirty="0">
                <a:latin typeface="Bell MT" panose="02020503060305020303" pitchFamily="18" charset="0"/>
              </a:rPr>
              <a:t> </a:t>
            </a:r>
            <a:r>
              <a:rPr lang="fr-FR" sz="2000" dirty="0" err="1">
                <a:latin typeface="Bell MT" panose="02020503060305020303" pitchFamily="18" charset="0"/>
              </a:rPr>
              <a:t>driven</a:t>
            </a:r>
            <a:r>
              <a:rPr lang="fr-FR" sz="2000" dirty="0">
                <a:latin typeface="Bell MT" panose="02020503060305020303" pitchFamily="18" charset="0"/>
              </a:rPr>
              <a:t> high wind-speed </a:t>
            </a:r>
            <a:r>
              <a:rPr lang="fr-FR" sz="2000" dirty="0" err="1">
                <a:latin typeface="Bell MT" panose="02020503060305020303" pitchFamily="18" charset="0"/>
              </a:rPr>
              <a:t>events</a:t>
            </a:r>
            <a:endParaRPr lang="fr-FR" sz="2000" dirty="0">
              <a:latin typeface="Bell MT" panose="02020503060305020303" pitchFamily="18" charset="0"/>
            </a:endParaRPr>
          </a:p>
          <a:p>
            <a:pPr lvl="1"/>
            <a:endParaRPr lang="fr-FR" sz="1600" dirty="0">
              <a:latin typeface="Bell MT" panose="02020503060305020303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703D25-0573-476E-98E6-74F20EADFE9A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D40D75-2AAC-43DD-8A47-0C76DBD3BDFE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0767C-C023-43BB-8AA6-11235384C465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80DD82-4438-4C05-B770-4E13C1CE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311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	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Comparison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computations/model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12" descr="https://www.notion.so/image/https%3A%2F%2Fs3-us-west-2.amazonaws.com%2Fsecure.notion-static.com%2Fc2819497-c18e-4cf3-987f-5d7ddfe476ab%2FUntitled.png?table=block&amp;id=36b17345-4895-42bf-922d-845115c96cd0&amp;spaceId=0d472a9e-c99e-4546-a0e9-a715d27d617a&amp;width=2000&amp;userId=250b6892-9678-4780-b1c6-eb2699c3ec22&amp;cache=v2">
            <a:extLst>
              <a:ext uri="{FF2B5EF4-FFF2-40B4-BE49-F238E27FC236}">
                <a16:creationId xmlns:a16="http://schemas.microsoft.com/office/drawing/2014/main" id="{B763F7E7-EA38-42A2-B08F-6A5224C40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048E0B-4D85-4D4D-9971-C0BD5DCDF1CA}"/>
              </a:ext>
            </a:extLst>
          </p:cNvPr>
          <p:cNvSpPr txBox="1"/>
          <p:nvPr/>
        </p:nvSpPr>
        <p:spPr>
          <a:xfrm>
            <a:off x="261061" y="4751161"/>
            <a:ext cx="1164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Our set of </a:t>
            </a:r>
            <a:r>
              <a:rPr lang="fr-FR" sz="2400" dirty="0" err="1">
                <a:latin typeface="Bell MT" panose="02020503060305020303" pitchFamily="18" charset="0"/>
              </a:rPr>
              <a:t>equations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seems</a:t>
            </a:r>
            <a:r>
              <a:rPr lang="fr-FR" sz="2400" dirty="0">
                <a:latin typeface="Bell MT" panose="02020503060305020303" pitchFamily="18" charset="0"/>
              </a:rPr>
              <a:t> to </a:t>
            </a:r>
            <a:r>
              <a:rPr lang="fr-FR" sz="2400" dirty="0" err="1">
                <a:latin typeface="Bell MT" panose="02020503060305020303" pitchFamily="18" charset="0"/>
              </a:rPr>
              <a:t>replicate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fairly</a:t>
            </a:r>
            <a:r>
              <a:rPr lang="fr-FR" sz="2400" dirty="0">
                <a:latin typeface="Bell MT" panose="02020503060305020303" pitchFamily="18" charset="0"/>
              </a:rPr>
              <a:t> well the </a:t>
            </a:r>
            <a:r>
              <a:rPr lang="fr-FR" sz="2400" dirty="0" err="1">
                <a:latin typeface="Bell MT" panose="02020503060305020303" pitchFamily="18" charset="0"/>
              </a:rPr>
              <a:t>geopotential</a:t>
            </a:r>
            <a:r>
              <a:rPr lang="fr-FR" sz="2400" dirty="0">
                <a:latin typeface="Bell MT" panose="02020503060305020303" pitchFamily="18" charset="0"/>
              </a:rPr>
              <a:t> gradient </a:t>
            </a:r>
            <a:r>
              <a:rPr lang="fr-FR" sz="2400" dirty="0" err="1">
                <a:latin typeface="Bell MT" panose="02020503060305020303" pitchFamily="18" charset="0"/>
              </a:rPr>
              <a:t>used</a:t>
            </a:r>
            <a:r>
              <a:rPr lang="fr-FR" sz="2400" dirty="0">
                <a:latin typeface="Bell MT" panose="02020503060305020303" pitchFamily="18" charset="0"/>
              </a:rPr>
              <a:t> by the model to </a:t>
            </a:r>
            <a:r>
              <a:rPr lang="fr-FR" sz="2400" dirty="0" err="1">
                <a:latin typeface="Bell MT" panose="02020503060305020303" pitchFamily="18" charset="0"/>
              </a:rPr>
              <a:t>increment</a:t>
            </a:r>
            <a:r>
              <a:rPr lang="fr-FR" sz="2400" dirty="0">
                <a:latin typeface="Bell MT" panose="02020503060305020303" pitchFamily="18" charset="0"/>
              </a:rPr>
              <a:t> the wind-speed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ADA94E6-E3D8-448C-992D-305ABFAA63C0}"/>
                  </a:ext>
                </a:extLst>
              </p:cNvPr>
              <p:cNvSpPr txBox="1"/>
              <p:nvPr/>
            </p:nvSpPr>
            <p:spPr>
              <a:xfrm>
                <a:off x="4573857" y="1807749"/>
                <a:ext cx="734790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𝑃𝐺𝐹</m:t>
                      </m:r>
                      <m:r>
                        <a:rPr lang="fr-FR" sz="24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𝐾𝑎𝑡𝑎𝑏𝑎𝑡𝑖𝑐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𝑎𝑟𝑔𝑒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𝑠𝑐𝑎𝑙𝑒</m:t>
                      </m:r>
                      <m:r>
                        <a:rPr lang="fr-FR" sz="240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h𝑒𝑟𝑚𝑎𝑙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𝑤𝑖𝑛𝑑</m:t>
                      </m:r>
                    </m:oMath>
                  </m:oMathPara>
                </a14:m>
                <a:endParaRPr lang="fr-FR" sz="2400" dirty="0">
                  <a:latin typeface="Bell MT" panose="02020503060305020303" pitchFamily="18" charset="0"/>
                </a:endParaRPr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ADA94E6-E3D8-448C-992D-305ABFAA6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857" y="1807749"/>
                <a:ext cx="7347909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53D9D87-7F38-499C-A18D-5AE8DB37827E}"/>
                  </a:ext>
                </a:extLst>
              </p:cNvPr>
              <p:cNvSpPr txBox="1"/>
              <p:nvPr/>
            </p:nvSpPr>
            <p:spPr>
              <a:xfrm>
                <a:off x="4693264" y="825581"/>
                <a:ext cx="3707746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𝑃𝐺𝐹</m:t>
                      </m:r>
                      <m:r>
                        <a:rPr lang="fr-FR" sz="24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𝑇𝑢𝑟𝑏𝑢𝑙𝑒𝑛𝑐𝑒</m:t>
                      </m:r>
                    </m:oMath>
                  </m:oMathPara>
                </a14:m>
                <a:endParaRPr lang="fr-FR" sz="2400" i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53D9D87-7F38-499C-A18D-5AE8DB37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64" y="825581"/>
                <a:ext cx="3707746" cy="794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69744767-94AC-4344-92A9-409FBA5CDE6C}"/>
              </a:ext>
            </a:extLst>
          </p:cNvPr>
          <p:cNvSpPr txBox="1"/>
          <p:nvPr/>
        </p:nvSpPr>
        <p:spPr>
          <a:xfrm>
            <a:off x="261061" y="964508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MAR </a:t>
            </a:r>
            <a:r>
              <a:rPr lang="fr-FR" sz="2400" dirty="0" err="1">
                <a:latin typeface="Bell MT" panose="02020503060305020303" pitchFamily="18" charset="0"/>
              </a:rPr>
              <a:t>numerical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scheme</a:t>
            </a:r>
            <a:r>
              <a:rPr lang="fr-FR" dirty="0">
                <a:latin typeface="Bell MT" panose="02020503060305020303" pitchFamily="18" charset="0"/>
              </a:rPr>
              <a:t>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385B57-94BA-408A-ABD8-203B167D8EE8}"/>
              </a:ext>
            </a:extLst>
          </p:cNvPr>
          <p:cNvSpPr txBox="1"/>
          <p:nvPr/>
        </p:nvSpPr>
        <p:spPr>
          <a:xfrm>
            <a:off x="261061" y="1782025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Our </a:t>
            </a:r>
            <a:r>
              <a:rPr lang="fr-FR" sz="2400" dirty="0" err="1">
                <a:latin typeface="Bell MT" panose="02020503060305020303" pitchFamily="18" charset="0"/>
              </a:rPr>
              <a:t>additional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decomposition</a:t>
            </a:r>
            <a:r>
              <a:rPr lang="fr-FR" sz="2400" dirty="0">
                <a:latin typeface="Bell MT" panose="02020503060305020303" pitchFamily="18" charset="0"/>
              </a:rPr>
              <a:t>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730B72-52BA-4FB5-B557-48E229B0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" y="2227781"/>
            <a:ext cx="4315977" cy="2286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253AC95-7749-4DEA-BE8C-EF9F6C3A01D7}"/>
                  </a:ext>
                </a:extLst>
              </p:cNvPr>
              <p:cNvSpPr txBox="1"/>
              <p:nvPr/>
            </p:nvSpPr>
            <p:spPr>
              <a:xfrm>
                <a:off x="4915669" y="2661161"/>
                <a:ext cx="6090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Bell MT" panose="02020503060305020303" pitchFamily="18" charset="0"/>
                  </a:rPr>
                  <a:t>PGF</a:t>
                </a:r>
                <a:r>
                  <a:rPr lang="fr-FR" baseline="30000" dirty="0"/>
                  <a:t> </a:t>
                </a:r>
                <a14:m>
                  <m:oMath xmlns:m="http://schemas.openxmlformats.org/officeDocument/2006/math">
                    <m:r>
                      <a:rPr lang="fr-FR" i="1" baseline="3000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fr-FR" dirty="0">
                    <a:latin typeface="Bell MT" panose="02020503060305020303" pitchFamily="18" charset="0"/>
                  </a:rPr>
                  <a:t> = Pressure Gradient Force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253AC95-7749-4DEA-BE8C-EF9F6C3A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69" y="2661161"/>
                <a:ext cx="6090962" cy="369332"/>
              </a:xfrm>
              <a:prstGeom prst="rect">
                <a:avLst/>
              </a:prstGeom>
              <a:blipFill>
                <a:blip r:embed="rId6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B8978C2E-FC39-439A-8E10-0CC8340A821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256976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9A1A29-05DB-4B8F-8638-640687CD4C64}"/>
              </a:ext>
            </a:extLst>
          </p:cNvPr>
          <p:cNvSpPr txBox="1"/>
          <p:nvPr/>
        </p:nvSpPr>
        <p:spPr>
          <a:xfrm>
            <a:off x="96161" y="754172"/>
            <a:ext cx="3625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latin typeface="Bell MT" panose="02020503060305020303" pitchFamily="18" charset="0"/>
              </a:rPr>
              <a:t>Strongest</a:t>
            </a:r>
            <a:r>
              <a:rPr lang="fr-FR" sz="2600" dirty="0">
                <a:latin typeface="Bell MT" panose="02020503060305020303" pitchFamily="18" charset="0"/>
              </a:rPr>
              <a:t> winds on </a:t>
            </a:r>
            <a:r>
              <a:rPr lang="fr-FR" sz="2600" dirty="0" err="1">
                <a:latin typeface="Bell MT" panose="02020503060305020303" pitchFamily="18" charset="0"/>
              </a:rPr>
              <a:t>earth</a:t>
            </a:r>
            <a:r>
              <a:rPr lang="fr-FR" sz="2600" dirty="0">
                <a:latin typeface="Bell MT" panose="02020503060305020303" pitchFamily="18" charset="0"/>
              </a:rPr>
              <a:t> (up to 327 km/h </a:t>
            </a:r>
            <a:r>
              <a:rPr lang="fr-FR" sz="2600" dirty="0" err="1">
                <a:latin typeface="Bell MT" panose="02020503060305020303" pitchFamily="18" charset="0"/>
              </a:rPr>
              <a:t>recorded</a:t>
            </a:r>
            <a:r>
              <a:rPr lang="fr-FR" sz="2600" dirty="0">
                <a:latin typeface="Bell MT" panose="02020503060305020303" pitchFamily="18" charset="0"/>
              </a:rPr>
              <a:t> in DDU in the 70’s)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51E92F-8CF2-49E4-A0CD-2BAEC1C9065B}"/>
              </a:ext>
            </a:extLst>
          </p:cNvPr>
          <p:cNvCxnSpPr>
            <a:cxnSpLocks/>
          </p:cNvCxnSpPr>
          <p:nvPr/>
        </p:nvCxnSpPr>
        <p:spPr>
          <a:xfrm>
            <a:off x="3921555" y="973720"/>
            <a:ext cx="0" cy="368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EAD9797-B10B-43BF-9BD1-C078837BBB8B}"/>
              </a:ext>
            </a:extLst>
          </p:cNvPr>
          <p:cNvSpPr txBox="1"/>
          <p:nvPr/>
        </p:nvSpPr>
        <p:spPr>
          <a:xfrm>
            <a:off x="215373" y="4447388"/>
            <a:ext cx="34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John </a:t>
            </a:r>
            <a:r>
              <a:rPr lang="fr-FR" i="1" dirty="0" err="1">
                <a:latin typeface="Bell MT" panose="02020503060305020303" pitchFamily="18" charset="0"/>
              </a:rPr>
              <a:t>Goodge</a:t>
            </a:r>
            <a:r>
              <a:rPr lang="fr-FR" i="1" dirty="0">
                <a:latin typeface="Bell MT" panose="02020503060305020303" pitchFamily="18" charset="0"/>
              </a:rPr>
              <a:t>, Ney York Times, 2010</a:t>
            </a:r>
          </a:p>
        </p:txBody>
      </p:sp>
      <p:pic>
        <p:nvPicPr>
          <p:cNvPr id="3" name="Picture 2" descr="https://static01.nyt.com/images/2010/12/15/science/helolanding/helolanding-blog480.jpg">
            <a:extLst>
              <a:ext uri="{FF2B5EF4-FFF2-40B4-BE49-F238E27FC236}">
                <a16:creationId xmlns:a16="http://schemas.microsoft.com/office/drawing/2014/main" id="{C29D7D85-61C6-49DF-87D8-85E49F2F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2"/>
          <a:stretch/>
        </p:blipFill>
        <p:spPr bwMode="auto">
          <a:xfrm>
            <a:off x="174917" y="2449432"/>
            <a:ext cx="3546828" cy="20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BD0903-FCBB-44BD-80AD-E5D3EDDE6E2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ED2D6E-0315-4096-BD5E-F64A58B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88567" cy="70361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Intro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71FB16-4CD9-43C5-A6BE-F4C35D13109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21CA1AD-E9D7-45EA-84ED-ADDC95D51C22}"/>
              </a:ext>
            </a:extLst>
          </p:cNvPr>
          <p:cNvSpPr txBox="1">
            <a:spLocks/>
          </p:cNvSpPr>
          <p:nvPr/>
        </p:nvSpPr>
        <p:spPr>
          <a:xfrm>
            <a:off x="9307286" y="6557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5525C4-4267-4769-93C5-78E59C2EF469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0EFBE2D-1F0A-42AB-8248-C247DF0C8602}"/>
              </a:ext>
            </a:extLst>
          </p:cNvPr>
          <p:cNvCxnSpPr>
            <a:cxnSpLocks/>
          </p:cNvCxnSpPr>
          <p:nvPr/>
        </p:nvCxnSpPr>
        <p:spPr>
          <a:xfrm flipH="1">
            <a:off x="3921555" y="3030697"/>
            <a:ext cx="815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B9E8E-FE46-40CF-B146-34E7CB18AA51}"/>
              </a:ext>
            </a:extLst>
          </p:cNvPr>
          <p:cNvSpPr/>
          <p:nvPr/>
        </p:nvSpPr>
        <p:spPr>
          <a:xfrm>
            <a:off x="3958811" y="834345"/>
            <a:ext cx="84553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Bell MT" panose="02020503060305020303" pitchFamily="18" charset="0"/>
              </a:rPr>
              <a:t>In the free atmosphere: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Winds governed by large scale pressure gradients</a:t>
            </a:r>
          </a:p>
          <a:p>
            <a:endParaRPr lang="en-US" sz="2600" dirty="0">
              <a:latin typeface="Bell MT" panose="02020503060305020303" pitchFamily="18" charset="0"/>
            </a:endParaRPr>
          </a:p>
          <a:p>
            <a:r>
              <a:rPr lang="en-US" sz="2600" b="1" u="sng" dirty="0">
                <a:latin typeface="Bell MT" panose="02020503060305020303" pitchFamily="18" charset="0"/>
              </a:rPr>
              <a:t>In the boundary layer: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Additional pressure gradients related to surface processes</a:t>
            </a:r>
            <a:endParaRPr lang="fr-FR" sz="2600" dirty="0">
              <a:latin typeface="Bell MT" panose="02020503060305020303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C7D18-2377-4FCD-90F1-6E5BBEB1877F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574F5F-6DAF-4E25-A14E-26F0AC3AFF07}"/>
              </a:ext>
            </a:extLst>
          </p:cNvPr>
          <p:cNvSpPr txBox="1"/>
          <p:nvPr/>
        </p:nvSpPr>
        <p:spPr>
          <a:xfrm>
            <a:off x="3904015" y="3039670"/>
            <a:ext cx="77845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>
                <a:latin typeface="Bell MT" panose="02020503060305020303" pitchFamily="18" charset="0"/>
              </a:rPr>
              <a:t>We</a:t>
            </a:r>
            <a:r>
              <a:rPr lang="fr-FR" sz="2600" dirty="0">
                <a:latin typeface="Bell MT" panose="02020503060305020303" pitchFamily="18" charset="0"/>
              </a:rPr>
              <a:t> want to </a:t>
            </a:r>
            <a:r>
              <a:rPr lang="fr-FR" sz="2600" dirty="0" err="1">
                <a:latin typeface="Bell MT" panose="02020503060305020303" pitchFamily="18" charset="0"/>
              </a:rPr>
              <a:t>separate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these</a:t>
            </a:r>
            <a:r>
              <a:rPr lang="fr-FR" sz="2600" dirty="0">
                <a:latin typeface="Bell MT" panose="02020503060305020303" pitchFamily="18" charset="0"/>
              </a:rPr>
              <a:t> drivers </a:t>
            </a:r>
            <a:r>
              <a:rPr lang="fr-FR" sz="2600" dirty="0" err="1">
                <a:latin typeface="Bell MT" panose="02020503060305020303" pitchFamily="18" charset="0"/>
              </a:rPr>
              <a:t>using</a:t>
            </a:r>
            <a:r>
              <a:rPr lang="fr-FR" sz="2600" dirty="0">
                <a:latin typeface="Bell MT" panose="02020503060305020303" pitchFamily="18" charset="0"/>
              </a:rPr>
              <a:t> the </a:t>
            </a:r>
            <a:r>
              <a:rPr lang="fr-FR" sz="2600" b="1" dirty="0">
                <a:latin typeface="Bell MT" panose="02020503060305020303" pitchFamily="18" charset="0"/>
              </a:rPr>
              <a:t>Momentum Budget Equations</a:t>
            </a:r>
            <a:r>
              <a:rPr lang="fr-FR" sz="2600" dirty="0">
                <a:latin typeface="Bell MT" panose="02020503060305020303" pitchFamily="18" charset="0"/>
              </a:rPr>
              <a:t> (</a:t>
            </a:r>
            <a:r>
              <a:rPr lang="fr-FR" sz="2600" dirty="0" err="1">
                <a:latin typeface="Bell MT" panose="02020503060305020303" pitchFamily="18" charset="0"/>
              </a:rPr>
              <a:t>using</a:t>
            </a:r>
            <a:r>
              <a:rPr lang="fr-FR" sz="2600" dirty="0">
                <a:latin typeface="Bell MT" panose="02020503060305020303" pitchFamily="18" charset="0"/>
              </a:rPr>
              <a:t> the </a:t>
            </a:r>
            <a:r>
              <a:rPr lang="fr-FR" sz="2600" dirty="0" err="1">
                <a:latin typeface="Bell MT" panose="02020503060305020303" pitchFamily="18" charset="0"/>
              </a:rPr>
              <a:t>framework</a:t>
            </a:r>
            <a:r>
              <a:rPr lang="fr-FR" sz="2600" dirty="0">
                <a:latin typeface="Bell MT" panose="02020503060305020303" pitchFamily="18" charset="0"/>
              </a:rPr>
              <a:t> as in  van den </a:t>
            </a:r>
            <a:r>
              <a:rPr lang="fr-FR" sz="2600" dirty="0" err="1">
                <a:latin typeface="Bell MT" panose="02020503060305020303" pitchFamily="18" charset="0"/>
              </a:rPr>
              <a:t>Broeke</a:t>
            </a:r>
            <a:r>
              <a:rPr lang="fr-FR" sz="2600" dirty="0">
                <a:latin typeface="Bell MT" panose="02020503060305020303" pitchFamily="18" charset="0"/>
              </a:rPr>
              <a:t> &amp; van </a:t>
            </a:r>
            <a:r>
              <a:rPr lang="fr-FR" sz="2600" dirty="0" err="1">
                <a:latin typeface="Bell MT" panose="02020503060305020303" pitchFamily="18" charset="0"/>
              </a:rPr>
              <a:t>Lipzig</a:t>
            </a:r>
            <a:r>
              <a:rPr lang="fr-FR" sz="2600" dirty="0">
                <a:latin typeface="Bell MT" panose="02020503060305020303" pitchFamily="18" charset="0"/>
              </a:rPr>
              <a:t>, 2003, </a:t>
            </a:r>
            <a:r>
              <a:rPr lang="fr-FR" sz="2600" dirty="0" err="1">
                <a:latin typeface="Bell MT" panose="02020503060305020303" pitchFamily="18" charset="0"/>
              </a:rPr>
              <a:t>where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they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focused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mostly</a:t>
            </a:r>
            <a:r>
              <a:rPr lang="fr-FR" sz="2600" dirty="0">
                <a:latin typeface="Bell MT" panose="02020503060305020303" pitchFamily="18" charset="0"/>
              </a:rPr>
              <a:t> on the spatial </a:t>
            </a:r>
            <a:r>
              <a:rPr lang="fr-FR" sz="2600" dirty="0" err="1">
                <a:latin typeface="Bell MT" panose="02020503060305020303" pitchFamily="18" charset="0"/>
              </a:rPr>
              <a:t>variability</a:t>
            </a:r>
            <a:r>
              <a:rPr lang="fr-FR" sz="2600" dirty="0">
                <a:latin typeface="Bell MT" panose="020205030603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511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63E4CAD-9E61-46B0-AD5E-8993FE1508F7}"/>
              </a:ext>
            </a:extLst>
          </p:cNvPr>
          <p:cNvSpPr/>
          <p:nvPr/>
        </p:nvSpPr>
        <p:spPr>
          <a:xfrm>
            <a:off x="-6520" y="692723"/>
            <a:ext cx="12192000" cy="693534"/>
          </a:xfrm>
          <a:prstGeom prst="rect">
            <a:avLst/>
          </a:prstGeom>
          <a:solidFill>
            <a:srgbClr val="AABFE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Results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Sub-seasonal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variability</a:t>
            </a:r>
            <a:endParaRPr lang="fr-FR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D29FC1-571F-4C2E-A1C7-06EEA34C3615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39FF1373-9293-498C-BFEA-50DEAFBF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3DC59-7F03-4AC6-909E-601A152597D5}"/>
              </a:ext>
            </a:extLst>
          </p:cNvPr>
          <p:cNvSpPr txBox="1"/>
          <p:nvPr/>
        </p:nvSpPr>
        <p:spPr>
          <a:xfrm>
            <a:off x="169012" y="663041"/>
            <a:ext cx="1184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fr-FR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variability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attributed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solely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changes in the inversion layer </a:t>
            </a:r>
            <a:r>
              <a:rPr lang="fr-FR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2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sub-seasonal</a:t>
            </a:r>
            <a:r>
              <a:rPr lang="fr-FR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variability</a:t>
            </a:r>
            <a:r>
              <a:rPr lang="fr-FR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changes in the large-</a:t>
            </a:r>
            <a:r>
              <a:rPr lang="fr-FR" sz="2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FR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forcing</a:t>
            </a:r>
            <a:r>
              <a:rPr lang="fr-FR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A7955F-7750-4BBD-AAE0-05E85738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" y="1565157"/>
            <a:ext cx="5000517" cy="33901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87136B-F86C-4C5E-87D1-B2CB6631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47" y="3131700"/>
            <a:ext cx="5486726" cy="32920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EF11F2-978A-44AC-A7CB-8B1C0AA439B3}"/>
              </a:ext>
            </a:extLst>
          </p:cNvPr>
          <p:cNvSpPr/>
          <p:nvPr/>
        </p:nvSpPr>
        <p:spPr>
          <a:xfrm>
            <a:off x="116360" y="4984107"/>
            <a:ext cx="5979640" cy="1409811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77D9CB-A96C-4F4B-8771-96FEF97D1025}"/>
              </a:ext>
            </a:extLst>
          </p:cNvPr>
          <p:cNvSpPr txBox="1"/>
          <p:nvPr/>
        </p:nvSpPr>
        <p:spPr>
          <a:xfrm>
            <a:off x="220045" y="4998562"/>
            <a:ext cx="577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Bell MT" panose="02020503060305020303" pitchFamily="18" charset="0"/>
              </a:rPr>
              <a:t>a. Large-</a:t>
            </a:r>
            <a:r>
              <a:rPr lang="fr-FR" sz="2200" dirty="0" err="1">
                <a:latin typeface="Bell MT" panose="02020503060305020303" pitchFamily="18" charset="0"/>
              </a:rPr>
              <a:t>scale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responsible</a:t>
            </a:r>
            <a:r>
              <a:rPr lang="fr-FR" sz="2200" dirty="0">
                <a:latin typeface="Bell MT" panose="02020503060305020303" pitchFamily="18" charset="0"/>
              </a:rPr>
              <a:t> for </a:t>
            </a:r>
            <a:r>
              <a:rPr lang="fr-FR" sz="2200" dirty="0" err="1">
                <a:latin typeface="Bell MT" panose="02020503060305020303" pitchFamily="18" charset="0"/>
              </a:rPr>
              <a:t>sub-seasonal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variability</a:t>
            </a:r>
            <a:r>
              <a:rPr lang="fr-FR" sz="2200" dirty="0">
                <a:latin typeface="Bell MT" panose="02020503060305020303" pitchFamily="18" charset="0"/>
              </a:rPr>
              <a:t> on the plateau</a:t>
            </a:r>
          </a:p>
          <a:p>
            <a:r>
              <a:rPr lang="fr-FR" sz="2200" dirty="0">
                <a:latin typeface="Bell MT" panose="02020503060305020303" pitchFamily="18" charset="0"/>
              </a:rPr>
              <a:t>b.  Low </a:t>
            </a:r>
            <a:r>
              <a:rPr lang="fr-FR" sz="2200" dirty="0" err="1">
                <a:latin typeface="Bell MT" panose="02020503060305020303" pitchFamily="18" charset="0"/>
              </a:rPr>
              <a:t>correlation</a:t>
            </a:r>
            <a:r>
              <a:rPr lang="fr-FR" sz="2200" dirty="0">
                <a:latin typeface="Bell MT" panose="02020503060305020303" pitchFamily="18" charset="0"/>
              </a:rPr>
              <a:t> of both </a:t>
            </a:r>
            <a:r>
              <a:rPr lang="fr-FR" sz="2200" dirty="0" err="1">
                <a:latin typeface="Bell MT" panose="02020503060305020303" pitchFamily="18" charset="0"/>
              </a:rPr>
              <a:t>katabatic</a:t>
            </a:r>
            <a:r>
              <a:rPr lang="fr-FR" sz="2200" dirty="0">
                <a:latin typeface="Bell MT" panose="02020503060305020303" pitchFamily="18" charset="0"/>
              </a:rPr>
              <a:t> and large-</a:t>
            </a:r>
            <a:r>
              <a:rPr lang="fr-FR" sz="2200" dirty="0" err="1">
                <a:latin typeface="Bell MT" panose="02020503060305020303" pitchFamily="18" charset="0"/>
              </a:rPr>
              <a:t>scale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acceleration</a:t>
            </a:r>
            <a:r>
              <a:rPr lang="fr-FR" sz="2200" dirty="0">
                <a:latin typeface="Bell MT" panose="02020503060305020303" pitchFamily="18" charset="0"/>
              </a:rPr>
              <a:t> on the </a:t>
            </a:r>
            <a:r>
              <a:rPr lang="fr-FR" sz="2200" dirty="0" err="1">
                <a:latin typeface="Bell MT" panose="02020503060305020303" pitchFamily="18" charset="0"/>
              </a:rPr>
              <a:t>coast</a:t>
            </a:r>
            <a:endParaRPr lang="fr-FR" sz="2200" dirty="0">
              <a:latin typeface="Bell MT" panose="020205030603050203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38F344-8E44-4B40-B14A-EA38949D36E6}"/>
              </a:ext>
            </a:extLst>
          </p:cNvPr>
          <p:cNvSpPr/>
          <p:nvPr/>
        </p:nvSpPr>
        <p:spPr>
          <a:xfrm>
            <a:off x="5148550" y="1487860"/>
            <a:ext cx="6861397" cy="1409811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7F4638F-A780-4D14-9151-72EC9F51B722}"/>
              </a:ext>
            </a:extLst>
          </p:cNvPr>
          <p:cNvSpPr txBox="1"/>
          <p:nvPr/>
        </p:nvSpPr>
        <p:spPr>
          <a:xfrm>
            <a:off x="5243272" y="1559117"/>
            <a:ext cx="667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Bell MT" panose="02020503060305020303" pitchFamily="18" charset="0"/>
              </a:rPr>
              <a:t>Low </a:t>
            </a:r>
            <a:r>
              <a:rPr lang="fr-FR" sz="2200" dirty="0" err="1">
                <a:latin typeface="Bell MT" panose="02020503060305020303" pitchFamily="18" charset="0"/>
              </a:rPr>
              <a:t>correlations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partially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explained</a:t>
            </a:r>
            <a:r>
              <a:rPr lang="fr-FR" sz="2200" dirty="0">
                <a:latin typeface="Bell MT" panose="02020503060305020303" pitchFamily="18" charset="0"/>
              </a:rPr>
              <a:t> by the </a:t>
            </a:r>
            <a:r>
              <a:rPr lang="fr-FR" sz="2200" dirty="0" err="1">
                <a:latin typeface="Bell MT" panose="02020503060305020303" pitchFamily="18" charset="0"/>
              </a:rPr>
              <a:t>mean</a:t>
            </a:r>
            <a:r>
              <a:rPr lang="fr-FR" sz="2200" dirty="0">
                <a:latin typeface="Bell MT" panose="02020503060305020303" pitchFamily="18" charset="0"/>
              </a:rPr>
              <a:t> angle </a:t>
            </a:r>
            <a:r>
              <a:rPr lang="fr-FR" sz="2200" dirty="0" err="1">
                <a:latin typeface="Bell MT" panose="02020503060305020303" pitchFamily="18" charset="0"/>
              </a:rPr>
              <a:t>between</a:t>
            </a:r>
            <a:r>
              <a:rPr lang="fr-FR" sz="2200" dirty="0">
                <a:latin typeface="Bell MT" panose="02020503060305020303" pitchFamily="18" charset="0"/>
              </a:rPr>
              <a:t> large-</a:t>
            </a:r>
            <a:r>
              <a:rPr lang="fr-FR" sz="2200" dirty="0" err="1">
                <a:latin typeface="Bell MT" panose="02020503060305020303" pitchFamily="18" charset="0"/>
              </a:rPr>
              <a:t>scale</a:t>
            </a:r>
            <a:r>
              <a:rPr lang="fr-FR" sz="2200" dirty="0">
                <a:latin typeface="Bell MT" panose="02020503060305020303" pitchFamily="18" charset="0"/>
              </a:rPr>
              <a:t> &amp; Katabatic </a:t>
            </a:r>
            <a:r>
              <a:rPr lang="fr-FR" sz="2200" dirty="0" err="1">
                <a:latin typeface="Bell MT" panose="02020503060305020303" pitchFamily="18" charset="0"/>
              </a:rPr>
              <a:t>accelerations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F6E7AD-FB24-4899-BC6C-23257BEA57FB}"/>
              </a:ext>
            </a:extLst>
          </p:cNvPr>
          <p:cNvSpPr txBox="1"/>
          <p:nvPr/>
        </p:nvSpPr>
        <p:spPr>
          <a:xfrm>
            <a:off x="497038" y="1386256"/>
            <a:ext cx="465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ell MT" panose="02020503060305020303" pitchFamily="18" charset="0"/>
              </a:rPr>
              <a:t>Pearson coefficient with total wind-speed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8D8173-B8F9-4F31-A217-A6E9D2703D11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</p:spTree>
    <p:extLst>
      <p:ext uri="{BB962C8B-B14F-4D97-AF65-F5344CB8AC3E}">
        <p14:creationId xmlns:p14="http://schemas.microsoft.com/office/powerpoint/2010/main" val="367887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9A1A29-05DB-4B8F-8638-640687CD4C64}"/>
              </a:ext>
            </a:extLst>
          </p:cNvPr>
          <p:cNvSpPr txBox="1"/>
          <p:nvPr/>
        </p:nvSpPr>
        <p:spPr>
          <a:xfrm>
            <a:off x="96161" y="754172"/>
            <a:ext cx="3625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latin typeface="Bell MT" panose="02020503060305020303" pitchFamily="18" charset="0"/>
              </a:rPr>
              <a:t>Strongest</a:t>
            </a:r>
            <a:r>
              <a:rPr lang="fr-FR" sz="2600" dirty="0">
                <a:latin typeface="Bell MT" panose="02020503060305020303" pitchFamily="18" charset="0"/>
              </a:rPr>
              <a:t> winds on </a:t>
            </a:r>
            <a:r>
              <a:rPr lang="fr-FR" sz="2600" dirty="0" err="1">
                <a:latin typeface="Bell MT" panose="02020503060305020303" pitchFamily="18" charset="0"/>
              </a:rPr>
              <a:t>earth</a:t>
            </a:r>
            <a:r>
              <a:rPr lang="fr-FR" sz="2600" dirty="0">
                <a:latin typeface="Bell MT" panose="02020503060305020303" pitchFamily="18" charset="0"/>
              </a:rPr>
              <a:t> (up to 327 km/h </a:t>
            </a:r>
            <a:r>
              <a:rPr lang="fr-FR" sz="2600" dirty="0" err="1">
                <a:latin typeface="Bell MT" panose="02020503060305020303" pitchFamily="18" charset="0"/>
              </a:rPr>
              <a:t>recorded</a:t>
            </a:r>
            <a:r>
              <a:rPr lang="fr-FR" sz="2600" dirty="0">
                <a:latin typeface="Bell MT" panose="02020503060305020303" pitchFamily="18" charset="0"/>
              </a:rPr>
              <a:t> in DDU in the 70’s)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51E92F-8CF2-49E4-A0CD-2BAEC1C9065B}"/>
              </a:ext>
            </a:extLst>
          </p:cNvPr>
          <p:cNvCxnSpPr>
            <a:cxnSpLocks/>
          </p:cNvCxnSpPr>
          <p:nvPr/>
        </p:nvCxnSpPr>
        <p:spPr>
          <a:xfrm>
            <a:off x="3921555" y="973720"/>
            <a:ext cx="0" cy="3687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EAD9797-B10B-43BF-9BD1-C078837BBB8B}"/>
              </a:ext>
            </a:extLst>
          </p:cNvPr>
          <p:cNvSpPr txBox="1"/>
          <p:nvPr/>
        </p:nvSpPr>
        <p:spPr>
          <a:xfrm>
            <a:off x="215373" y="4447388"/>
            <a:ext cx="34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ell MT" panose="02020503060305020303" pitchFamily="18" charset="0"/>
              </a:rPr>
              <a:t>John </a:t>
            </a:r>
            <a:r>
              <a:rPr lang="fr-FR" i="1" dirty="0" err="1">
                <a:latin typeface="Bell MT" panose="02020503060305020303" pitchFamily="18" charset="0"/>
              </a:rPr>
              <a:t>Goodge</a:t>
            </a:r>
            <a:r>
              <a:rPr lang="fr-FR" i="1" dirty="0">
                <a:latin typeface="Bell MT" panose="02020503060305020303" pitchFamily="18" charset="0"/>
              </a:rPr>
              <a:t>, Ney York Times, 2010</a:t>
            </a:r>
          </a:p>
        </p:txBody>
      </p:sp>
      <p:pic>
        <p:nvPicPr>
          <p:cNvPr id="3" name="Picture 2" descr="https://static01.nyt.com/images/2010/12/15/science/helolanding/helolanding-blog480.jpg">
            <a:extLst>
              <a:ext uri="{FF2B5EF4-FFF2-40B4-BE49-F238E27FC236}">
                <a16:creationId xmlns:a16="http://schemas.microsoft.com/office/drawing/2014/main" id="{C29D7D85-61C6-49DF-87D8-85E49F2F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2"/>
          <a:stretch/>
        </p:blipFill>
        <p:spPr bwMode="auto">
          <a:xfrm>
            <a:off x="174917" y="2449432"/>
            <a:ext cx="3546828" cy="20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BD0903-FCBB-44BD-80AD-E5D3EDDE6E2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ED2D6E-0315-4096-BD5E-F64A58B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88567" cy="70361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Intro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71FB16-4CD9-43C5-A6BE-F4C35D13109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3A6B6C-D402-40E0-9E1D-3F415A112C2B}"/>
              </a:ext>
            </a:extLst>
          </p:cNvPr>
          <p:cNvSpPr/>
          <p:nvPr/>
        </p:nvSpPr>
        <p:spPr>
          <a:xfrm>
            <a:off x="335796" y="4789172"/>
            <a:ext cx="11407567" cy="1689128"/>
          </a:xfrm>
          <a:prstGeom prst="rect">
            <a:avLst/>
          </a:prstGeom>
          <a:solidFill>
            <a:srgbClr val="AABF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21CA1AD-E9D7-45EA-84ED-ADDC95D51C22}"/>
              </a:ext>
            </a:extLst>
          </p:cNvPr>
          <p:cNvSpPr txBox="1">
            <a:spLocks/>
          </p:cNvSpPr>
          <p:nvPr/>
        </p:nvSpPr>
        <p:spPr>
          <a:xfrm>
            <a:off x="9307286" y="6557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Espace réservé du contenu 6">
            <a:extLst>
              <a:ext uri="{FF2B5EF4-FFF2-40B4-BE49-F238E27FC236}">
                <a16:creationId xmlns:a16="http://schemas.microsoft.com/office/drawing/2014/main" id="{7E4952EA-09D0-458E-B698-A3A48523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08" y="4887896"/>
            <a:ext cx="11885212" cy="1669159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latin typeface="Bell MT" panose="02020503060305020303" pitchFamily="18" charset="0"/>
              </a:rPr>
              <a:t>What drives </a:t>
            </a:r>
            <a:r>
              <a:rPr lang="fr-FR" b="1" dirty="0" err="1">
                <a:latin typeface="Bell MT" panose="02020503060305020303" pitchFamily="18" charset="0"/>
              </a:rPr>
              <a:t>their</a:t>
            </a:r>
            <a:r>
              <a:rPr lang="fr-FR" b="1" dirty="0">
                <a:latin typeface="Bell MT" panose="02020503060305020303" pitchFamily="18" charset="0"/>
              </a:rPr>
              <a:t> </a:t>
            </a:r>
            <a:r>
              <a:rPr lang="fr-FR" b="1" dirty="0" err="1">
                <a:latin typeface="Bell MT" panose="02020503060305020303" pitchFamily="18" charset="0"/>
              </a:rPr>
              <a:t>variability</a:t>
            </a:r>
            <a:r>
              <a:rPr lang="fr-FR" b="1" dirty="0">
                <a:latin typeface="Bell MT" panose="02020503060305020303" pitchFamily="18" charset="0"/>
              </a:rPr>
              <a:t> at different time-</a:t>
            </a:r>
            <a:r>
              <a:rPr lang="fr-FR" b="1" dirty="0" err="1">
                <a:latin typeface="Bell MT" panose="02020503060305020303" pitchFamily="18" charset="0"/>
              </a:rPr>
              <a:t>scale</a:t>
            </a:r>
            <a:r>
              <a:rPr lang="fr-FR" b="1" dirty="0">
                <a:latin typeface="Bell MT" panose="02020503060305020303" pitchFamily="18" charset="0"/>
              </a:rPr>
              <a:t>?</a:t>
            </a:r>
          </a:p>
          <a:p>
            <a:pPr marL="0" indent="0" algn="ctr">
              <a:buNone/>
            </a:pPr>
            <a:r>
              <a:rPr lang="fr-FR" b="1" dirty="0">
                <a:latin typeface="Bell MT" panose="02020503060305020303" pitchFamily="18" charset="0"/>
              </a:rPr>
              <a:t>Is </a:t>
            </a:r>
            <a:r>
              <a:rPr lang="fr-FR" b="1" dirty="0" err="1">
                <a:latin typeface="Bell MT" panose="02020503060305020303" pitchFamily="18" charset="0"/>
              </a:rPr>
              <a:t>it</a:t>
            </a:r>
            <a:r>
              <a:rPr lang="fr-FR" b="1" dirty="0">
                <a:latin typeface="Bell MT" panose="02020503060305020303" pitchFamily="18" charset="0"/>
              </a:rPr>
              <a:t> more </a:t>
            </a:r>
            <a:r>
              <a:rPr lang="fr-FR" b="1" dirty="0" err="1">
                <a:latin typeface="Bell MT" panose="02020503060305020303" pitchFamily="18" charset="0"/>
              </a:rPr>
              <a:t>related</a:t>
            </a:r>
            <a:r>
              <a:rPr lang="fr-FR" b="1" dirty="0">
                <a:latin typeface="Bell MT" panose="02020503060305020303" pitchFamily="18" charset="0"/>
              </a:rPr>
              <a:t> to surface </a:t>
            </a:r>
            <a:r>
              <a:rPr lang="fr-FR" b="1" dirty="0" err="1">
                <a:latin typeface="Bell MT" panose="02020503060305020303" pitchFamily="18" charset="0"/>
              </a:rPr>
              <a:t>processes</a:t>
            </a:r>
            <a:r>
              <a:rPr lang="fr-FR" b="1" dirty="0">
                <a:latin typeface="Bell MT" panose="02020503060305020303" pitchFamily="18" charset="0"/>
              </a:rPr>
              <a:t> or large-</a:t>
            </a:r>
            <a:r>
              <a:rPr lang="fr-FR" b="1" dirty="0" err="1">
                <a:latin typeface="Bell MT" panose="02020503060305020303" pitchFamily="18" charset="0"/>
              </a:rPr>
              <a:t>scale</a:t>
            </a:r>
            <a:r>
              <a:rPr lang="fr-FR" b="1" dirty="0">
                <a:latin typeface="Bell MT" panose="02020503060305020303" pitchFamily="18" charset="0"/>
              </a:rPr>
              <a:t> pressure </a:t>
            </a:r>
          </a:p>
          <a:p>
            <a:pPr marL="0" indent="0" algn="ctr">
              <a:buNone/>
            </a:pPr>
            <a:r>
              <a:rPr lang="fr-FR" b="1" dirty="0">
                <a:latin typeface="Bell MT" panose="02020503060305020303" pitchFamily="18" charset="0"/>
              </a:rPr>
              <a:t>gradients?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7687C7-4F9E-4D38-998E-1E1B35B90664}"/>
              </a:ext>
            </a:extLst>
          </p:cNvPr>
          <p:cNvSpPr txBox="1"/>
          <p:nvPr/>
        </p:nvSpPr>
        <p:spPr>
          <a:xfrm>
            <a:off x="10767742" y="4832850"/>
            <a:ext cx="94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5525C4-4267-4769-93C5-78E59C2EF469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0EFBE2D-1F0A-42AB-8248-C247DF0C8602}"/>
              </a:ext>
            </a:extLst>
          </p:cNvPr>
          <p:cNvCxnSpPr>
            <a:cxnSpLocks/>
          </p:cNvCxnSpPr>
          <p:nvPr/>
        </p:nvCxnSpPr>
        <p:spPr>
          <a:xfrm flipH="1">
            <a:off x="3921555" y="3030697"/>
            <a:ext cx="815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B9E8E-FE46-40CF-B146-34E7CB18AA51}"/>
              </a:ext>
            </a:extLst>
          </p:cNvPr>
          <p:cNvSpPr/>
          <p:nvPr/>
        </p:nvSpPr>
        <p:spPr>
          <a:xfrm>
            <a:off x="3958811" y="834345"/>
            <a:ext cx="84553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Bell MT" panose="02020503060305020303" pitchFamily="18" charset="0"/>
              </a:rPr>
              <a:t>In the free atmosphere: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Winds governed by large scale pressure gradients</a:t>
            </a:r>
          </a:p>
          <a:p>
            <a:endParaRPr lang="en-US" sz="2600" dirty="0">
              <a:latin typeface="Bell MT" panose="02020503060305020303" pitchFamily="18" charset="0"/>
            </a:endParaRPr>
          </a:p>
          <a:p>
            <a:r>
              <a:rPr lang="en-US" sz="2600" b="1" u="sng" dirty="0">
                <a:latin typeface="Bell MT" panose="02020503060305020303" pitchFamily="18" charset="0"/>
              </a:rPr>
              <a:t>In the boundary layer: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Bell MT" panose="02020503060305020303" pitchFamily="18" charset="0"/>
              </a:rPr>
              <a:t>Additional pressure gradients related to surface processes</a:t>
            </a:r>
            <a:endParaRPr lang="fr-FR" sz="2600" dirty="0">
              <a:latin typeface="Bell MT" panose="02020503060305020303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0A2F44-1FE5-4FB1-870F-3BDE4BEB2491}"/>
              </a:ext>
            </a:extLst>
          </p:cNvPr>
          <p:cNvSpPr txBox="1"/>
          <p:nvPr/>
        </p:nvSpPr>
        <p:spPr>
          <a:xfrm flipH="1">
            <a:off x="335796" y="4858973"/>
            <a:ext cx="106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C7D18-2377-4FCD-90F1-6E5BBEB1877F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E34D97-A57A-4C2F-AE35-AB70CAB96DDA}"/>
              </a:ext>
            </a:extLst>
          </p:cNvPr>
          <p:cNvSpPr txBox="1"/>
          <p:nvPr/>
        </p:nvSpPr>
        <p:spPr>
          <a:xfrm>
            <a:off x="3904015" y="3039670"/>
            <a:ext cx="77845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>
                <a:latin typeface="Bell MT" panose="02020503060305020303" pitchFamily="18" charset="0"/>
              </a:rPr>
              <a:t>We</a:t>
            </a:r>
            <a:r>
              <a:rPr lang="fr-FR" sz="2600" dirty="0">
                <a:latin typeface="Bell MT" panose="02020503060305020303" pitchFamily="18" charset="0"/>
              </a:rPr>
              <a:t> want to </a:t>
            </a:r>
            <a:r>
              <a:rPr lang="fr-FR" sz="2600" dirty="0" err="1">
                <a:latin typeface="Bell MT" panose="02020503060305020303" pitchFamily="18" charset="0"/>
              </a:rPr>
              <a:t>separate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these</a:t>
            </a:r>
            <a:r>
              <a:rPr lang="fr-FR" sz="2600" dirty="0">
                <a:latin typeface="Bell MT" panose="02020503060305020303" pitchFamily="18" charset="0"/>
              </a:rPr>
              <a:t> drivers </a:t>
            </a:r>
            <a:r>
              <a:rPr lang="fr-FR" sz="2600" dirty="0" err="1">
                <a:latin typeface="Bell MT" panose="02020503060305020303" pitchFamily="18" charset="0"/>
              </a:rPr>
              <a:t>using</a:t>
            </a:r>
            <a:r>
              <a:rPr lang="fr-FR" sz="2600" dirty="0">
                <a:latin typeface="Bell MT" panose="02020503060305020303" pitchFamily="18" charset="0"/>
              </a:rPr>
              <a:t> the </a:t>
            </a:r>
            <a:r>
              <a:rPr lang="fr-FR" sz="2600" b="1" dirty="0">
                <a:latin typeface="Bell MT" panose="02020503060305020303" pitchFamily="18" charset="0"/>
              </a:rPr>
              <a:t>Momentum Budget Equations</a:t>
            </a:r>
            <a:r>
              <a:rPr lang="fr-FR" sz="2600" dirty="0">
                <a:latin typeface="Bell MT" panose="02020503060305020303" pitchFamily="18" charset="0"/>
              </a:rPr>
              <a:t> (</a:t>
            </a:r>
            <a:r>
              <a:rPr lang="fr-FR" sz="2600" dirty="0" err="1">
                <a:latin typeface="Bell MT" panose="02020503060305020303" pitchFamily="18" charset="0"/>
              </a:rPr>
              <a:t>using</a:t>
            </a:r>
            <a:r>
              <a:rPr lang="fr-FR" sz="2600" dirty="0">
                <a:latin typeface="Bell MT" panose="02020503060305020303" pitchFamily="18" charset="0"/>
              </a:rPr>
              <a:t> the </a:t>
            </a:r>
            <a:r>
              <a:rPr lang="fr-FR" sz="2600" dirty="0" err="1">
                <a:latin typeface="Bell MT" panose="02020503060305020303" pitchFamily="18" charset="0"/>
              </a:rPr>
              <a:t>framework</a:t>
            </a:r>
            <a:r>
              <a:rPr lang="fr-FR" sz="2600" dirty="0">
                <a:latin typeface="Bell MT" panose="02020503060305020303" pitchFamily="18" charset="0"/>
              </a:rPr>
              <a:t> as in  van den </a:t>
            </a:r>
            <a:r>
              <a:rPr lang="fr-FR" sz="2600" dirty="0" err="1">
                <a:latin typeface="Bell MT" panose="02020503060305020303" pitchFamily="18" charset="0"/>
              </a:rPr>
              <a:t>Broeke</a:t>
            </a:r>
            <a:r>
              <a:rPr lang="fr-FR" sz="2600" dirty="0">
                <a:latin typeface="Bell MT" panose="02020503060305020303" pitchFamily="18" charset="0"/>
              </a:rPr>
              <a:t> &amp; van </a:t>
            </a:r>
            <a:r>
              <a:rPr lang="fr-FR" sz="2600" dirty="0" err="1">
                <a:latin typeface="Bell MT" panose="02020503060305020303" pitchFamily="18" charset="0"/>
              </a:rPr>
              <a:t>Lipzig</a:t>
            </a:r>
            <a:r>
              <a:rPr lang="fr-FR" sz="2600" dirty="0">
                <a:latin typeface="Bell MT" panose="02020503060305020303" pitchFamily="18" charset="0"/>
              </a:rPr>
              <a:t>, 2003, </a:t>
            </a:r>
            <a:r>
              <a:rPr lang="fr-FR" sz="2600" dirty="0" err="1">
                <a:latin typeface="Bell MT" panose="02020503060305020303" pitchFamily="18" charset="0"/>
              </a:rPr>
              <a:t>where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they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focused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mostly</a:t>
            </a:r>
            <a:r>
              <a:rPr lang="fr-FR" sz="2600" dirty="0">
                <a:latin typeface="Bell MT" panose="02020503060305020303" pitchFamily="18" charset="0"/>
              </a:rPr>
              <a:t> on the spatial </a:t>
            </a:r>
            <a:r>
              <a:rPr lang="fr-FR" sz="2600" dirty="0" err="1">
                <a:latin typeface="Bell MT" panose="02020503060305020303" pitchFamily="18" charset="0"/>
              </a:rPr>
              <a:t>variability</a:t>
            </a:r>
            <a:r>
              <a:rPr lang="fr-FR" sz="2600" dirty="0">
                <a:latin typeface="Bell MT" panose="020205030603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84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BF9586-63CD-4937-81D1-82D19B9EADF3}"/>
              </a:ext>
            </a:extLst>
          </p:cNvPr>
          <p:cNvSpPr/>
          <p:nvPr/>
        </p:nvSpPr>
        <p:spPr>
          <a:xfrm>
            <a:off x="181733" y="1534332"/>
            <a:ext cx="6909763" cy="4548281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Method: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Regional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Atmospheric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Model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459443-A1CF-4CBE-A38B-EA0BCD8AEE1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BBB05195-0902-445C-ABC2-1A1ABE89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5AE7F1-0CA4-47D0-9C58-322482C05C8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92681-E8D2-4EF0-9C0C-E0E832709007}"/>
              </a:ext>
            </a:extLst>
          </p:cNvPr>
          <p:cNvSpPr txBox="1"/>
          <p:nvPr/>
        </p:nvSpPr>
        <p:spPr>
          <a:xfrm>
            <a:off x="295692" y="775387"/>
            <a:ext cx="64108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latin typeface="Bell MT" panose="02020503060305020303" pitchFamily="18" charset="0"/>
              </a:rPr>
              <a:t>For </a:t>
            </a:r>
            <a:r>
              <a:rPr lang="fr-FR" sz="3200" u="sng" dirty="0" err="1">
                <a:latin typeface="Bell MT" panose="02020503060305020303" pitchFamily="18" charset="0"/>
              </a:rPr>
              <a:t>this</a:t>
            </a:r>
            <a:r>
              <a:rPr lang="fr-FR" sz="3200" u="sng" dirty="0">
                <a:latin typeface="Bell MT" panose="02020503060305020303" pitchFamily="18" charset="0"/>
              </a:rPr>
              <a:t> </a:t>
            </a:r>
            <a:r>
              <a:rPr lang="fr-FR" sz="3200" u="sng" dirty="0" err="1">
                <a:latin typeface="Bell MT" panose="02020503060305020303" pitchFamily="18" charset="0"/>
              </a:rPr>
              <a:t>analysis</a:t>
            </a:r>
            <a:r>
              <a:rPr lang="fr-FR" sz="3200" u="sng" dirty="0">
                <a:latin typeface="Bell MT" panose="02020503060305020303" pitchFamily="18" charset="0"/>
              </a:rPr>
              <a:t>, </a:t>
            </a:r>
            <a:r>
              <a:rPr lang="fr-FR" sz="3200" u="sng" dirty="0" err="1">
                <a:latin typeface="Bell MT" panose="02020503060305020303" pitchFamily="18" charset="0"/>
              </a:rPr>
              <a:t>we</a:t>
            </a:r>
            <a:r>
              <a:rPr lang="fr-FR" sz="3200" u="sng" dirty="0">
                <a:latin typeface="Bell MT" panose="02020503060305020303" pitchFamily="18" charset="0"/>
              </a:rPr>
              <a:t> </a:t>
            </a:r>
            <a:r>
              <a:rPr lang="fr-FR" sz="3200" u="sng" dirty="0" err="1">
                <a:latin typeface="Bell MT" panose="02020503060305020303" pitchFamily="18" charset="0"/>
              </a:rPr>
              <a:t>need</a:t>
            </a:r>
            <a:r>
              <a:rPr lang="fr-FR" sz="3200" dirty="0">
                <a:latin typeface="Bell MT" panose="02020503060305020303" pitchFamily="18" charset="0"/>
              </a:rPr>
              <a:t>:</a:t>
            </a:r>
          </a:p>
          <a:p>
            <a:endParaRPr lang="fr-FR" sz="32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3D data to </a:t>
            </a:r>
            <a:r>
              <a:rPr lang="fr-FR" sz="2800" dirty="0" err="1">
                <a:latin typeface="Bell MT" panose="02020503060305020303" pitchFamily="18" charset="0"/>
              </a:rPr>
              <a:t>study</a:t>
            </a:r>
            <a:r>
              <a:rPr lang="fr-FR" sz="2800" dirty="0">
                <a:latin typeface="Bell MT" panose="02020503060305020303" pitchFamily="18" charset="0"/>
              </a:rPr>
              <a:t> the </a:t>
            </a:r>
            <a:r>
              <a:rPr lang="fr-FR" sz="2800" dirty="0" err="1">
                <a:latin typeface="Bell MT" panose="02020503060305020303" pitchFamily="18" charset="0"/>
              </a:rPr>
              <a:t>strength</a:t>
            </a:r>
            <a:r>
              <a:rPr lang="fr-FR" sz="2800" dirty="0">
                <a:latin typeface="Bell MT" panose="02020503060305020303" pitchFamily="18" charset="0"/>
              </a:rPr>
              <a:t> of the inversion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At an « </a:t>
            </a:r>
            <a:r>
              <a:rPr lang="fr-FR" sz="2800" dirty="0" err="1">
                <a:latin typeface="Bell MT" panose="02020503060305020303" pitchFamily="18" charset="0"/>
              </a:rPr>
              <a:t>event</a:t>
            </a:r>
            <a:r>
              <a:rPr lang="fr-FR" sz="2800" dirty="0">
                <a:latin typeface="Bell MT" panose="02020503060305020303" pitchFamily="18" charset="0"/>
              </a:rPr>
              <a:t> » time-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 (i.e. </a:t>
            </a:r>
            <a:r>
              <a:rPr lang="fr-FR" sz="2800" dirty="0" err="1">
                <a:latin typeface="Bell MT" panose="02020503060305020303" pitchFamily="18" charset="0"/>
              </a:rPr>
              <a:t>sub-daily</a:t>
            </a:r>
            <a:r>
              <a:rPr lang="fr-FR" sz="2800" dirty="0">
                <a:latin typeface="Bell MT" panose="02020503060305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At a spatial </a:t>
            </a:r>
            <a:r>
              <a:rPr lang="fr-FR" sz="2800" dirty="0" err="1">
                <a:latin typeface="Bell MT" panose="02020503060305020303" pitchFamily="18" charset="0"/>
              </a:rPr>
              <a:t>resolution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  <a:r>
              <a:rPr lang="fr-FR" sz="2800" dirty="0" err="1">
                <a:latin typeface="Bell MT" panose="02020503060305020303" pitchFamily="18" charset="0"/>
              </a:rPr>
              <a:t>that</a:t>
            </a:r>
            <a:r>
              <a:rPr lang="fr-FR" sz="2800" dirty="0">
                <a:latin typeface="Bell MT" panose="02020503060305020303" pitchFamily="18" charset="0"/>
              </a:rPr>
              <a:t> enables us to </a:t>
            </a:r>
            <a:r>
              <a:rPr lang="fr-FR" sz="2800" dirty="0" err="1">
                <a:latin typeface="Bell MT" panose="02020503060305020303" pitchFamily="18" charset="0"/>
              </a:rPr>
              <a:t>take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  <a:r>
              <a:rPr lang="fr-FR" sz="2800" dirty="0" err="1">
                <a:latin typeface="Bell MT" panose="02020503060305020303" pitchFamily="18" charset="0"/>
              </a:rPr>
              <a:t>into</a:t>
            </a:r>
            <a:r>
              <a:rPr lang="fr-FR" sz="2800" dirty="0">
                <a:latin typeface="Bell MT" panose="02020503060305020303" pitchFamily="18" charset="0"/>
              </a:rPr>
              <a:t> account the </a:t>
            </a:r>
            <a:r>
              <a:rPr lang="fr-FR" sz="2800" dirty="0" err="1">
                <a:latin typeface="Bell MT" panose="02020503060305020303" pitchFamily="18" charset="0"/>
              </a:rPr>
              <a:t>effects</a:t>
            </a:r>
            <a:r>
              <a:rPr lang="fr-FR" sz="2800" dirty="0">
                <a:latin typeface="Bell MT" panose="02020503060305020303" pitchFamily="18" charset="0"/>
              </a:rPr>
              <a:t> of </a:t>
            </a:r>
            <a:r>
              <a:rPr lang="fr-FR" sz="2800" dirty="0" err="1">
                <a:latin typeface="Bell MT" panose="02020503060305020303" pitchFamily="18" charset="0"/>
              </a:rPr>
              <a:t>orography</a:t>
            </a:r>
            <a:endParaRPr lang="fr-FR" sz="2800" dirty="0">
              <a:latin typeface="Bell MT" panose="02020503060305020303" pitchFamily="18" charset="0"/>
            </a:endParaRPr>
          </a:p>
          <a:p>
            <a:endParaRPr lang="fr-FR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4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74F5AC-CFB2-49D7-A8A5-63D96CC5E194}"/>
              </a:ext>
            </a:extLst>
          </p:cNvPr>
          <p:cNvSpPr/>
          <p:nvPr/>
        </p:nvSpPr>
        <p:spPr>
          <a:xfrm>
            <a:off x="7259416" y="1530280"/>
            <a:ext cx="4636892" cy="4548281"/>
          </a:xfrm>
          <a:prstGeom prst="rect">
            <a:avLst/>
          </a:prstGeom>
          <a:solidFill>
            <a:srgbClr val="E9A61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F9586-63CD-4937-81D1-82D19B9EADF3}"/>
              </a:ext>
            </a:extLst>
          </p:cNvPr>
          <p:cNvSpPr/>
          <p:nvPr/>
        </p:nvSpPr>
        <p:spPr>
          <a:xfrm>
            <a:off x="181733" y="1534332"/>
            <a:ext cx="6909763" cy="4548281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Method: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Regional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Atmospheric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Model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459443-A1CF-4CBE-A38B-EA0BCD8AEE1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pic>
        <p:nvPicPr>
          <p:cNvPr id="2050" name="Picture 2" descr="https://mar.cnrs.fr/images/mar.png">
            <a:extLst>
              <a:ext uri="{FF2B5EF4-FFF2-40B4-BE49-F238E27FC236}">
                <a16:creationId xmlns:a16="http://schemas.microsoft.com/office/drawing/2014/main" id="{8FF488EF-3C1C-4190-B373-9D6C36E7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55" y="4786598"/>
            <a:ext cx="1616052" cy="12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81D378-1649-44A7-94C7-F6810ECAFFC5}"/>
              </a:ext>
            </a:extLst>
          </p:cNvPr>
          <p:cNvSpPr txBox="1"/>
          <p:nvPr/>
        </p:nvSpPr>
        <p:spPr>
          <a:xfrm>
            <a:off x="7669444" y="1850049"/>
            <a:ext cx="475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MAR: </a:t>
            </a:r>
            <a:r>
              <a:rPr lang="fr-FR" sz="2800" dirty="0" err="1">
                <a:latin typeface="Bell MT" panose="02020503060305020303" pitchFamily="18" charset="0"/>
              </a:rPr>
              <a:t>Regional</a:t>
            </a:r>
            <a:r>
              <a:rPr lang="fr-FR" sz="2800" dirty="0">
                <a:latin typeface="Bell MT" panose="02020503060305020303" pitchFamily="18" charset="0"/>
              </a:rPr>
              <a:t>, </a:t>
            </a:r>
            <a:r>
              <a:rPr lang="fr-FR" sz="2800" dirty="0" err="1">
                <a:latin typeface="Bell MT" panose="02020503060305020303" pitchFamily="18" charset="0"/>
              </a:rPr>
              <a:t>hydrostatic</a:t>
            </a:r>
            <a:r>
              <a:rPr lang="fr-FR" sz="2800" dirty="0">
                <a:latin typeface="Bell MT" panose="02020503060305020303" pitchFamily="18" charset="0"/>
              </a:rPr>
              <a:t> model, </a:t>
            </a:r>
            <a:r>
              <a:rPr lang="fr-FR" sz="2800" dirty="0" err="1">
                <a:latin typeface="Bell MT" panose="02020503060305020303" pitchFamily="18" charset="0"/>
              </a:rPr>
              <a:t>nudged</a:t>
            </a:r>
            <a:r>
              <a:rPr lang="fr-FR" sz="2800" dirty="0">
                <a:latin typeface="Bell MT" panose="02020503060305020303" pitchFamily="18" charset="0"/>
              </a:rPr>
              <a:t> by ERA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31B770-C97D-4155-8A79-B044B81A18D2}"/>
              </a:ext>
            </a:extLst>
          </p:cNvPr>
          <p:cNvSpPr txBox="1"/>
          <p:nvPr/>
        </p:nvSpPr>
        <p:spPr>
          <a:xfrm>
            <a:off x="3388614" y="6134684"/>
            <a:ext cx="1211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+mj-lt"/>
              </a:rPr>
              <a:t>Agosta</a:t>
            </a:r>
            <a:r>
              <a:rPr lang="fr-FR" i="1" dirty="0">
                <a:latin typeface="+mj-lt"/>
              </a:rPr>
              <a:t> &amp; al. 2019, Kittel &amp; al. 2021, Amory &amp; al. 2017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BBB05195-0902-445C-ABC2-1A1ABE89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5AE7F1-0CA4-47D0-9C58-322482C05C8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92681-E8D2-4EF0-9C0C-E0E832709007}"/>
              </a:ext>
            </a:extLst>
          </p:cNvPr>
          <p:cNvSpPr txBox="1"/>
          <p:nvPr/>
        </p:nvSpPr>
        <p:spPr>
          <a:xfrm>
            <a:off x="295692" y="775387"/>
            <a:ext cx="64108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latin typeface="Bell MT" panose="02020503060305020303" pitchFamily="18" charset="0"/>
              </a:rPr>
              <a:t>For </a:t>
            </a:r>
            <a:r>
              <a:rPr lang="fr-FR" sz="3200" u="sng" dirty="0" err="1">
                <a:latin typeface="Bell MT" panose="02020503060305020303" pitchFamily="18" charset="0"/>
              </a:rPr>
              <a:t>this</a:t>
            </a:r>
            <a:r>
              <a:rPr lang="fr-FR" sz="3200" u="sng" dirty="0">
                <a:latin typeface="Bell MT" panose="02020503060305020303" pitchFamily="18" charset="0"/>
              </a:rPr>
              <a:t> </a:t>
            </a:r>
            <a:r>
              <a:rPr lang="fr-FR" sz="3200" u="sng" dirty="0" err="1">
                <a:latin typeface="Bell MT" panose="02020503060305020303" pitchFamily="18" charset="0"/>
              </a:rPr>
              <a:t>analysis</a:t>
            </a:r>
            <a:r>
              <a:rPr lang="fr-FR" sz="3200" u="sng" dirty="0">
                <a:latin typeface="Bell MT" panose="02020503060305020303" pitchFamily="18" charset="0"/>
              </a:rPr>
              <a:t>, </a:t>
            </a:r>
            <a:r>
              <a:rPr lang="fr-FR" sz="3200" u="sng" dirty="0" err="1">
                <a:latin typeface="Bell MT" panose="02020503060305020303" pitchFamily="18" charset="0"/>
              </a:rPr>
              <a:t>we</a:t>
            </a:r>
            <a:r>
              <a:rPr lang="fr-FR" sz="3200" u="sng" dirty="0">
                <a:latin typeface="Bell MT" panose="02020503060305020303" pitchFamily="18" charset="0"/>
              </a:rPr>
              <a:t> </a:t>
            </a:r>
            <a:r>
              <a:rPr lang="fr-FR" sz="3200" u="sng" dirty="0" err="1">
                <a:latin typeface="Bell MT" panose="02020503060305020303" pitchFamily="18" charset="0"/>
              </a:rPr>
              <a:t>need</a:t>
            </a:r>
            <a:r>
              <a:rPr lang="fr-FR" sz="3200" dirty="0">
                <a:latin typeface="Bell MT" panose="02020503060305020303" pitchFamily="18" charset="0"/>
              </a:rPr>
              <a:t>:</a:t>
            </a:r>
          </a:p>
          <a:p>
            <a:endParaRPr lang="fr-FR" sz="32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3D data to </a:t>
            </a:r>
            <a:r>
              <a:rPr lang="fr-FR" sz="2800" dirty="0" err="1">
                <a:latin typeface="Bell MT" panose="02020503060305020303" pitchFamily="18" charset="0"/>
              </a:rPr>
              <a:t>study</a:t>
            </a:r>
            <a:r>
              <a:rPr lang="fr-FR" sz="2800" dirty="0">
                <a:latin typeface="Bell MT" panose="02020503060305020303" pitchFamily="18" charset="0"/>
              </a:rPr>
              <a:t> the </a:t>
            </a:r>
            <a:r>
              <a:rPr lang="fr-FR" sz="2800" dirty="0" err="1">
                <a:latin typeface="Bell MT" panose="02020503060305020303" pitchFamily="18" charset="0"/>
              </a:rPr>
              <a:t>strength</a:t>
            </a:r>
            <a:r>
              <a:rPr lang="fr-FR" sz="2800" dirty="0">
                <a:latin typeface="Bell MT" panose="02020503060305020303" pitchFamily="18" charset="0"/>
              </a:rPr>
              <a:t> of the inversion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At an « </a:t>
            </a:r>
            <a:r>
              <a:rPr lang="fr-FR" sz="2800" dirty="0" err="1">
                <a:latin typeface="Bell MT" panose="02020503060305020303" pitchFamily="18" charset="0"/>
              </a:rPr>
              <a:t>event</a:t>
            </a:r>
            <a:r>
              <a:rPr lang="fr-FR" sz="2800" dirty="0">
                <a:latin typeface="Bell MT" panose="02020503060305020303" pitchFamily="18" charset="0"/>
              </a:rPr>
              <a:t> » time-</a:t>
            </a:r>
            <a:r>
              <a:rPr lang="fr-FR" sz="2800" dirty="0" err="1">
                <a:latin typeface="Bell MT" panose="02020503060305020303" pitchFamily="18" charset="0"/>
              </a:rPr>
              <a:t>scale</a:t>
            </a:r>
            <a:r>
              <a:rPr lang="fr-FR" sz="2800" dirty="0">
                <a:latin typeface="Bell MT" panose="02020503060305020303" pitchFamily="18" charset="0"/>
              </a:rPr>
              <a:t> (i.e. </a:t>
            </a:r>
            <a:r>
              <a:rPr lang="fr-FR" sz="2800" dirty="0" err="1">
                <a:latin typeface="Bell MT" panose="02020503060305020303" pitchFamily="18" charset="0"/>
              </a:rPr>
              <a:t>sub-daily</a:t>
            </a:r>
            <a:r>
              <a:rPr lang="fr-FR" sz="2800" dirty="0">
                <a:latin typeface="Bell MT" panose="02020503060305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Bell MT" panose="02020503060305020303" pitchFamily="18" charset="0"/>
              </a:rPr>
              <a:t>At a spatial </a:t>
            </a:r>
            <a:r>
              <a:rPr lang="fr-FR" sz="2800" dirty="0" err="1">
                <a:latin typeface="Bell MT" panose="02020503060305020303" pitchFamily="18" charset="0"/>
              </a:rPr>
              <a:t>resolution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  <a:r>
              <a:rPr lang="fr-FR" sz="2800" dirty="0" err="1">
                <a:latin typeface="Bell MT" panose="02020503060305020303" pitchFamily="18" charset="0"/>
              </a:rPr>
              <a:t>that</a:t>
            </a:r>
            <a:r>
              <a:rPr lang="fr-FR" sz="2800" dirty="0">
                <a:latin typeface="Bell MT" panose="02020503060305020303" pitchFamily="18" charset="0"/>
              </a:rPr>
              <a:t> enables us to </a:t>
            </a:r>
            <a:r>
              <a:rPr lang="fr-FR" sz="2800" dirty="0" err="1">
                <a:latin typeface="Bell MT" panose="02020503060305020303" pitchFamily="18" charset="0"/>
              </a:rPr>
              <a:t>take</a:t>
            </a:r>
            <a:r>
              <a:rPr lang="fr-FR" sz="2800" dirty="0">
                <a:latin typeface="Bell MT" panose="02020503060305020303" pitchFamily="18" charset="0"/>
              </a:rPr>
              <a:t> </a:t>
            </a:r>
            <a:r>
              <a:rPr lang="fr-FR" sz="2800" dirty="0" err="1">
                <a:latin typeface="Bell MT" panose="02020503060305020303" pitchFamily="18" charset="0"/>
              </a:rPr>
              <a:t>into</a:t>
            </a:r>
            <a:r>
              <a:rPr lang="fr-FR" sz="2800" dirty="0">
                <a:latin typeface="Bell MT" panose="02020503060305020303" pitchFamily="18" charset="0"/>
              </a:rPr>
              <a:t> account the </a:t>
            </a:r>
            <a:r>
              <a:rPr lang="fr-FR" sz="2800" dirty="0" err="1">
                <a:latin typeface="Bell MT" panose="02020503060305020303" pitchFamily="18" charset="0"/>
              </a:rPr>
              <a:t>effects</a:t>
            </a:r>
            <a:r>
              <a:rPr lang="fr-FR" sz="2800" dirty="0">
                <a:latin typeface="Bell MT" panose="02020503060305020303" pitchFamily="18" charset="0"/>
              </a:rPr>
              <a:t> of </a:t>
            </a:r>
            <a:r>
              <a:rPr lang="fr-FR" sz="2800" dirty="0" err="1">
                <a:latin typeface="Bell MT" panose="02020503060305020303" pitchFamily="18" charset="0"/>
              </a:rPr>
              <a:t>orography</a:t>
            </a:r>
            <a:endParaRPr lang="fr-FR" sz="2800" dirty="0">
              <a:latin typeface="Bell MT" panose="02020503060305020303" pitchFamily="18" charset="0"/>
            </a:endParaRPr>
          </a:p>
          <a:p>
            <a:endParaRPr lang="fr-FR" sz="3200" dirty="0">
              <a:latin typeface="Bell MT" panose="02020503060305020303" pitchFamily="18" charset="0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4302C4A-B9CE-4E7D-A7E8-22106AAA0EA7}"/>
              </a:ext>
            </a:extLst>
          </p:cNvPr>
          <p:cNvSpPr/>
          <p:nvPr/>
        </p:nvSpPr>
        <p:spPr>
          <a:xfrm>
            <a:off x="6731572" y="1913860"/>
            <a:ext cx="9128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8B06A96B-C1FB-49B2-A11A-211D14EA7F63}"/>
              </a:ext>
            </a:extLst>
          </p:cNvPr>
          <p:cNvSpPr/>
          <p:nvPr/>
        </p:nvSpPr>
        <p:spPr>
          <a:xfrm>
            <a:off x="6731572" y="3345590"/>
            <a:ext cx="9128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73F18619-59D1-4A52-8132-3EBE8D56C775}"/>
              </a:ext>
            </a:extLst>
          </p:cNvPr>
          <p:cNvSpPr/>
          <p:nvPr/>
        </p:nvSpPr>
        <p:spPr>
          <a:xfrm>
            <a:off x="6731572" y="4702954"/>
            <a:ext cx="9128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FCD33D8-846F-49A1-9939-2A9691AF09C0}"/>
              </a:ext>
            </a:extLst>
          </p:cNvPr>
          <p:cNvSpPr txBox="1"/>
          <p:nvPr/>
        </p:nvSpPr>
        <p:spPr>
          <a:xfrm>
            <a:off x="7692829" y="3206677"/>
            <a:ext cx="475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3-hourly outputs for 2010-2020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B6A6E0F-EB6D-49C5-A0A1-CD3903382A8B}"/>
              </a:ext>
            </a:extLst>
          </p:cNvPr>
          <p:cNvSpPr txBox="1"/>
          <p:nvPr/>
        </p:nvSpPr>
        <p:spPr>
          <a:xfrm>
            <a:off x="7812312" y="4624514"/>
            <a:ext cx="475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35 x 35 km</a:t>
            </a:r>
          </a:p>
        </p:txBody>
      </p:sp>
    </p:spTree>
    <p:extLst>
      <p:ext uri="{BB962C8B-B14F-4D97-AF65-F5344CB8AC3E}">
        <p14:creationId xmlns:p14="http://schemas.microsoft.com/office/powerpoint/2010/main" val="59700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125BCB5-7EED-4857-8A01-1F7072E1F3D9}"/>
              </a:ext>
            </a:extLst>
          </p:cNvPr>
          <p:cNvSpPr/>
          <p:nvPr/>
        </p:nvSpPr>
        <p:spPr>
          <a:xfrm>
            <a:off x="175794" y="1574674"/>
            <a:ext cx="6909763" cy="4842481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A7A557-3540-4F2D-AD02-FE36FBA28C47}"/>
              </a:ext>
            </a:extLst>
          </p:cNvPr>
          <p:cNvSpPr/>
          <p:nvPr/>
        </p:nvSpPr>
        <p:spPr>
          <a:xfrm>
            <a:off x="7639667" y="1908408"/>
            <a:ext cx="4327202" cy="2397683"/>
          </a:xfrm>
          <a:prstGeom prst="rect">
            <a:avLst/>
          </a:prstGeom>
          <a:solidFill>
            <a:srgbClr val="EE8D4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9DF9-F659-42C7-A00C-51BA29BFA850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0498E9C-B452-4DFE-B578-69E8F1D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9353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Method: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Regional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ll MT" panose="02020503060305020303" pitchFamily="18" charset="0"/>
              </a:rPr>
              <a:t>Atmospheric</a:t>
            </a:r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Model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459443-A1CF-4CBE-A38B-EA0BCD8AEE16}"/>
              </a:ext>
            </a:extLst>
          </p:cNvPr>
          <p:cNvSpPr txBox="1"/>
          <p:nvPr/>
        </p:nvSpPr>
        <p:spPr>
          <a:xfrm>
            <a:off x="10369043" y="287574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Cécile Davrinche</a:t>
            </a:r>
          </a:p>
        </p:txBody>
      </p:sp>
      <p:pic>
        <p:nvPicPr>
          <p:cNvPr id="2050" name="Picture 2" descr="https://mar.cnrs.fr/images/mar.png">
            <a:extLst>
              <a:ext uri="{FF2B5EF4-FFF2-40B4-BE49-F238E27FC236}">
                <a16:creationId xmlns:a16="http://schemas.microsoft.com/office/drawing/2014/main" id="{8FF488EF-3C1C-4190-B373-9D6C36E7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01" y="4602666"/>
            <a:ext cx="1616052" cy="12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7F2A1D-B9E4-41D4-9748-44ECC757E6BC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31B770-C97D-4155-8A79-B044B81A18D2}"/>
              </a:ext>
            </a:extLst>
          </p:cNvPr>
          <p:cNvSpPr txBox="1"/>
          <p:nvPr/>
        </p:nvSpPr>
        <p:spPr>
          <a:xfrm>
            <a:off x="7279037" y="5832271"/>
            <a:ext cx="491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err="1">
                <a:latin typeface="+mj-lt"/>
              </a:rPr>
              <a:t>Agosta</a:t>
            </a:r>
            <a:r>
              <a:rPr lang="fr-FR" i="1" dirty="0">
                <a:latin typeface="+mj-lt"/>
              </a:rPr>
              <a:t> &amp; al. 2019, Kittel &amp; al. 2021,</a:t>
            </a:r>
          </a:p>
          <a:p>
            <a:pPr algn="r"/>
            <a:r>
              <a:rPr lang="fr-FR" i="1" dirty="0">
                <a:latin typeface="+mj-lt"/>
              </a:rPr>
              <a:t> Amory &amp; al. 2017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BBB05195-0902-445C-ABC2-1A1ABE89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5AE7F1-0CA4-47D0-9C58-322482C05C8E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200CA-DEFB-4B2A-A790-F70AE2221D57}"/>
              </a:ext>
            </a:extLst>
          </p:cNvPr>
          <p:cNvSpPr/>
          <p:nvPr/>
        </p:nvSpPr>
        <p:spPr>
          <a:xfrm>
            <a:off x="7514538" y="1949592"/>
            <a:ext cx="4593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99" marR="359999" defTabSz="584200">
              <a:spcBef>
                <a:spcPts val="600"/>
              </a:spcBef>
              <a:defRPr sz="34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solidFill>
                  <a:srgbClr val="053564"/>
                </a:solidFill>
                <a:latin typeface="Bell MT" panose="02020503060305020303" pitchFamily="18" charset="0"/>
              </a:rPr>
              <a:t>MAR is a </a:t>
            </a:r>
            <a:r>
              <a:rPr lang="en-US" sz="2800" dirty="0">
                <a:solidFill>
                  <a:srgbClr val="42AAC9"/>
                </a:solidFill>
                <a:latin typeface="Bell MT" panose="02020503060305020303" pitchFamily="18" charset="0"/>
              </a:rPr>
              <a:t>polar-oriented</a:t>
            </a:r>
            <a:r>
              <a:rPr lang="en-US" sz="2800" dirty="0">
                <a:solidFill>
                  <a:srgbClr val="053564"/>
                </a:solidFill>
                <a:latin typeface="Bell MT" panose="02020503060305020303" pitchFamily="18" charset="0"/>
              </a:rPr>
              <a:t> regional climate model with a good representation of the boundary layer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FDE4B7-2440-4B2F-97DB-59AB459AF1AC}"/>
              </a:ext>
            </a:extLst>
          </p:cNvPr>
          <p:cNvSpPr txBox="1"/>
          <p:nvPr/>
        </p:nvSpPr>
        <p:spPr>
          <a:xfrm>
            <a:off x="124459" y="714366"/>
            <a:ext cx="725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latin typeface="Bell MT" panose="02020503060305020303" pitchFamily="18" charset="0"/>
              </a:rPr>
              <a:t>Important </a:t>
            </a:r>
            <a:r>
              <a:rPr lang="fr-FR" sz="3200" u="sng" dirty="0" err="1">
                <a:latin typeface="Bell MT" panose="02020503060305020303" pitchFamily="18" charset="0"/>
              </a:rPr>
              <a:t>features</a:t>
            </a:r>
            <a:r>
              <a:rPr lang="fr-FR" sz="3200" u="sng" dirty="0">
                <a:latin typeface="Bell MT" panose="02020503060305020303" pitchFamily="18" charset="0"/>
              </a:rPr>
              <a:t> for the </a:t>
            </a:r>
            <a:r>
              <a:rPr lang="fr-FR" sz="3200" u="sng" dirty="0" err="1">
                <a:latin typeface="Bell MT" panose="02020503060305020303" pitchFamily="18" charset="0"/>
              </a:rPr>
              <a:t>boundary</a:t>
            </a:r>
            <a:r>
              <a:rPr lang="fr-FR" sz="3200" u="sng" dirty="0">
                <a:latin typeface="Bell MT" panose="02020503060305020303" pitchFamily="18" charset="0"/>
              </a:rPr>
              <a:t> layer: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C80E33-64DD-4F9A-AAA3-42B33745506B}"/>
              </a:ext>
            </a:extLst>
          </p:cNvPr>
          <p:cNvSpPr txBox="1"/>
          <p:nvPr/>
        </p:nvSpPr>
        <p:spPr>
          <a:xfrm>
            <a:off x="238871" y="2063187"/>
            <a:ext cx="6783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 err="1">
                <a:latin typeface="Bell MT" panose="02020503060305020303" pitchFamily="18" charset="0"/>
              </a:rPr>
              <a:t>Includes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snowpack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physics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dirty="0">
                <a:latin typeface="Bell MT" panose="02020503060305020303" pitchFamily="18" charset="0"/>
              </a:rPr>
              <a:t>&amp; interactions with the </a:t>
            </a:r>
            <a:r>
              <a:rPr lang="fr-FR" sz="2600" dirty="0" err="1">
                <a:latin typeface="Bell MT" panose="02020503060305020303" pitchFamily="18" charset="0"/>
              </a:rPr>
              <a:t>atmosphere</a:t>
            </a:r>
            <a:endParaRPr lang="fr-FR" sz="26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>
                <a:latin typeface="Bell MT" panose="02020503060305020303" pitchFamily="18" charset="0"/>
              </a:rPr>
              <a:t>12 vertical </a:t>
            </a:r>
            <a:r>
              <a:rPr lang="fr-FR" sz="2600" dirty="0" err="1">
                <a:latin typeface="Bell MT" panose="02020503060305020303" pitchFamily="18" charset="0"/>
              </a:rPr>
              <a:t>levels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between</a:t>
            </a:r>
            <a:r>
              <a:rPr lang="fr-FR" sz="2600" dirty="0">
                <a:latin typeface="Bell MT" panose="02020503060305020303" pitchFamily="18" charset="0"/>
              </a:rPr>
              <a:t> 2m and 1000m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dirty="0">
                <a:latin typeface="Bell MT" panose="02020503060305020303" pitchFamily="18" charset="0"/>
              </a:rPr>
              <a:t>Turbulent </a:t>
            </a:r>
            <a:r>
              <a:rPr lang="fr-FR" sz="2600" dirty="0" err="1">
                <a:latin typeface="Bell MT" panose="02020503060305020303" pitchFamily="18" charset="0"/>
              </a:rPr>
              <a:t>scheme</a:t>
            </a:r>
            <a:r>
              <a:rPr lang="fr-FR" sz="2600" dirty="0">
                <a:latin typeface="Bell MT" panose="02020503060305020303" pitchFamily="18" charset="0"/>
              </a:rPr>
              <a:t> well </a:t>
            </a:r>
            <a:r>
              <a:rPr lang="fr-FR" sz="2600" dirty="0" err="1">
                <a:latin typeface="Bell MT" panose="02020503060305020303" pitchFamily="18" charset="0"/>
              </a:rPr>
              <a:t>suited</a:t>
            </a:r>
            <a:r>
              <a:rPr lang="fr-FR" sz="2600" dirty="0">
                <a:latin typeface="Bell MT" panose="02020503060305020303" pitchFamily="18" charset="0"/>
              </a:rPr>
              <a:t> for </a:t>
            </a:r>
            <a:r>
              <a:rPr lang="fr-FR" sz="2600" b="1" dirty="0">
                <a:latin typeface="Bell MT" panose="02020503060305020303" pitchFamily="18" charset="0"/>
              </a:rPr>
              <a:t>stable </a:t>
            </a:r>
            <a:r>
              <a:rPr lang="fr-FR" sz="2600" b="1" dirty="0" err="1">
                <a:latin typeface="Bell MT" panose="02020503060305020303" pitchFamily="18" charset="0"/>
              </a:rPr>
              <a:t>boundary</a:t>
            </a:r>
            <a:r>
              <a:rPr lang="fr-FR" sz="2600" b="1" dirty="0">
                <a:latin typeface="Bell MT" panose="02020503060305020303" pitchFamily="18" charset="0"/>
              </a:rPr>
              <a:t> </a:t>
            </a:r>
            <a:r>
              <a:rPr lang="fr-FR" sz="2600" b="1" dirty="0" err="1">
                <a:latin typeface="Bell MT" panose="02020503060305020303" pitchFamily="18" charset="0"/>
              </a:rPr>
              <a:t>layers</a:t>
            </a:r>
            <a:r>
              <a:rPr lang="fr-FR" sz="2600" dirty="0">
                <a:latin typeface="Bell MT" panose="02020503060305020303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Roughness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length</a:t>
            </a: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parametrization</a:t>
            </a:r>
            <a:r>
              <a:rPr lang="fr-FR" sz="2600" dirty="0">
                <a:latin typeface="Bell MT" panose="02020503060305020303" pitchFamily="18" charset="0"/>
              </a:rPr>
              <a:t>:</a:t>
            </a:r>
          </a:p>
          <a:p>
            <a:pPr lvl="1"/>
            <a:r>
              <a:rPr lang="fr-FR" sz="2600" dirty="0">
                <a:latin typeface="Bell MT" panose="02020503060305020303" pitchFamily="18" charset="0"/>
              </a:rPr>
              <a:t>		 z</a:t>
            </a:r>
            <a:r>
              <a:rPr lang="fr-FR" sz="2600" baseline="-25000" dirty="0">
                <a:latin typeface="Bell MT" panose="02020503060305020303" pitchFamily="18" charset="0"/>
              </a:rPr>
              <a:t>0</a:t>
            </a:r>
            <a:r>
              <a:rPr lang="fr-FR" sz="2600" dirty="0">
                <a:latin typeface="Bell MT" panose="02020503060305020303" pitchFamily="18" charset="0"/>
              </a:rPr>
              <a:t> = f(SAT)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600" dirty="0">
                <a:latin typeface="Bell MT" panose="02020503060305020303" pitchFamily="18" charset="0"/>
              </a:rPr>
              <a:t> </a:t>
            </a:r>
            <a:r>
              <a:rPr lang="fr-FR" sz="2600" dirty="0" err="1">
                <a:latin typeface="Bell MT" panose="02020503060305020303" pitchFamily="18" charset="0"/>
              </a:rPr>
              <a:t>Fits</a:t>
            </a:r>
            <a:r>
              <a:rPr lang="fr-FR" sz="2600" dirty="0">
                <a:latin typeface="Bell MT" panose="02020503060305020303" pitchFamily="18" charset="0"/>
              </a:rPr>
              <a:t> the vertical wind-speed gradient observations </a:t>
            </a:r>
            <a:r>
              <a:rPr lang="fr-FR" sz="2600" b="1" dirty="0">
                <a:latin typeface="Bell MT" panose="02020503060305020303" pitchFamily="18" charset="0"/>
              </a:rPr>
              <a:t>in Coastal Adélie land and in </a:t>
            </a:r>
            <a:r>
              <a:rPr lang="fr-FR" sz="2600" b="1" dirty="0" err="1">
                <a:latin typeface="Bell MT" panose="02020503060305020303" pitchFamily="18" charset="0"/>
              </a:rPr>
              <a:t>Dome</a:t>
            </a:r>
            <a:r>
              <a:rPr lang="fr-FR" sz="2600" b="1" dirty="0">
                <a:latin typeface="Bell MT" panose="02020503060305020303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54871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226B1A08-796C-49A1-86E6-2FC74775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b="4533"/>
          <a:stretch/>
        </p:blipFill>
        <p:spPr>
          <a:xfrm>
            <a:off x="881200" y="3745802"/>
            <a:ext cx="4000535" cy="264982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C739867-E100-4EAC-B094-FF95004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" y="164615"/>
            <a:ext cx="12192000" cy="1325563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1A0020-7CAD-4F16-8D1C-9AB8A0A98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74" y="1010175"/>
            <a:ext cx="4704395" cy="3658974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60F2D5-28F9-435E-A1D5-CD54CC2C5C58}"/>
              </a:ext>
            </a:extLst>
          </p:cNvPr>
          <p:cNvCxnSpPr/>
          <p:nvPr/>
        </p:nvCxnSpPr>
        <p:spPr>
          <a:xfrm>
            <a:off x="9952979" y="2626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DD2FCD1-7559-4186-A87F-49E1537B3563}"/>
              </a:ext>
            </a:extLst>
          </p:cNvPr>
          <p:cNvSpPr/>
          <p:nvPr/>
        </p:nvSpPr>
        <p:spPr>
          <a:xfrm>
            <a:off x="7214170" y="656187"/>
            <a:ext cx="2820389" cy="35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DCAE5-0767-4966-854F-6E14D501A28F}"/>
              </a:ext>
            </a:extLst>
          </p:cNvPr>
          <p:cNvSpPr/>
          <p:nvPr/>
        </p:nvSpPr>
        <p:spPr>
          <a:xfrm>
            <a:off x="0" y="1"/>
            <a:ext cx="12192000" cy="69353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9B8481-9E7D-4F66-AE6B-1A6948317F0E}"/>
              </a:ext>
            </a:extLst>
          </p:cNvPr>
          <p:cNvSpPr/>
          <p:nvPr/>
        </p:nvSpPr>
        <p:spPr>
          <a:xfrm>
            <a:off x="0" y="6520553"/>
            <a:ext cx="12192000" cy="36512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CA8D02C-3B25-42A9-B887-82BEC1C4D52D}"/>
              </a:ext>
            </a:extLst>
          </p:cNvPr>
          <p:cNvSpPr txBox="1">
            <a:spLocks/>
          </p:cNvSpPr>
          <p:nvPr/>
        </p:nvSpPr>
        <p:spPr>
          <a:xfrm>
            <a:off x="-50748" y="-4813"/>
            <a:ext cx="12192000" cy="69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Bell MT" panose="02020503060305020303" pitchFamily="18" charset="0"/>
              </a:rPr>
              <a:t>    Theory: Surface winds in Antarctica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E84432-AD83-4BFF-A6EA-FF66C3F08A32}"/>
              </a:ext>
            </a:extLst>
          </p:cNvPr>
          <p:cNvSpPr txBox="1"/>
          <p:nvPr/>
        </p:nvSpPr>
        <p:spPr>
          <a:xfrm>
            <a:off x="10369043" y="287574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ell MT" panose="02020503060305020303" pitchFamily="18" charset="0"/>
              </a:rPr>
              <a:t>Cécile Davrinche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685C8B-7C3A-403D-A8D5-E92BA75F93A3}"/>
              </a:ext>
            </a:extLst>
          </p:cNvPr>
          <p:cNvSpPr/>
          <p:nvPr/>
        </p:nvSpPr>
        <p:spPr>
          <a:xfrm>
            <a:off x="1275967" y="3613916"/>
            <a:ext cx="2631329" cy="26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F68F2C-F003-4888-90DD-3015CA249314}"/>
              </a:ext>
            </a:extLst>
          </p:cNvPr>
          <p:cNvSpPr/>
          <p:nvPr/>
        </p:nvSpPr>
        <p:spPr>
          <a:xfrm>
            <a:off x="1378541" y="810259"/>
            <a:ext cx="2631329" cy="23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/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Background </a:t>
                </a:r>
                <a:r>
                  <a:rPr lang="fr-FR" sz="2400" dirty="0" err="1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4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E481B6-0614-4F0E-A7AD-FC4F01F90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" y="3463569"/>
                <a:ext cx="5066038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Espace réservé du numéro de diapositive 4">
            <a:extLst>
              <a:ext uri="{FF2B5EF4-FFF2-40B4-BE49-F238E27FC236}">
                <a16:creationId xmlns:a16="http://schemas.microsoft.com/office/drawing/2014/main" id="{68118C74-BC5F-4593-98E5-BE95ADC4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57055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723F29E-A9FC-46DA-804A-BAB82A6038B2}"/>
              </a:ext>
            </a:extLst>
          </p:cNvPr>
          <p:cNvSpPr txBox="1"/>
          <p:nvPr/>
        </p:nvSpPr>
        <p:spPr>
          <a:xfrm>
            <a:off x="4620657" y="4398048"/>
            <a:ext cx="12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Bell MT" panose="02020503060305020303" pitchFamily="18" charset="0"/>
              </a:rPr>
              <a:t>~ LSC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5C8805F-9E3F-43DF-BA91-18999C48BE02}"/>
              </a:ext>
            </a:extLst>
          </p:cNvPr>
          <p:cNvSpPr txBox="1"/>
          <p:nvPr/>
        </p:nvSpPr>
        <p:spPr>
          <a:xfrm>
            <a:off x="10739283" y="27628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WAMC, 2023</a:t>
            </a: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D4BE9AF9-0D4E-4410-B73C-3FEA5156AD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5836" b="6449"/>
          <a:stretch/>
        </p:blipFill>
        <p:spPr>
          <a:xfrm>
            <a:off x="927257" y="1050084"/>
            <a:ext cx="3811583" cy="24816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D955B8-FA0C-4DE4-B71D-B196C8FE3143}"/>
              </a:ext>
            </a:extLst>
          </p:cNvPr>
          <p:cNvSpPr txBox="1"/>
          <p:nvPr/>
        </p:nvSpPr>
        <p:spPr>
          <a:xfrm>
            <a:off x="4572512" y="961157"/>
            <a:ext cx="18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~ Katabatic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/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Temperature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fr-FR" sz="2400" dirty="0" err="1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deficit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64DEF90C-D7DD-48D1-B652-7EB6CAB85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2" y="635425"/>
                <a:ext cx="4756191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C41FA42-0CC3-4461-8CBE-74DD3E69FC60}"/>
              </a:ext>
            </a:extLst>
          </p:cNvPr>
          <p:cNvSpPr/>
          <p:nvPr/>
        </p:nvSpPr>
        <p:spPr>
          <a:xfrm>
            <a:off x="7058891" y="900545"/>
            <a:ext cx="3248891" cy="53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003BF8E-E7ED-43FA-A4FC-D416866E3001}"/>
              </a:ext>
            </a:extLst>
          </p:cNvPr>
          <p:cNvSpPr txBox="1"/>
          <p:nvPr/>
        </p:nvSpPr>
        <p:spPr>
          <a:xfrm>
            <a:off x="6542774" y="680715"/>
            <a:ext cx="423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Bell MT" panose="02020503060305020303" pitchFamily="18" charset="0"/>
              </a:rPr>
              <a:t>Typical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potential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temperature</a:t>
            </a:r>
            <a:r>
              <a:rPr lang="fr-FR" sz="2400" dirty="0">
                <a:latin typeface="Bell MT" panose="02020503060305020303" pitchFamily="18" charset="0"/>
              </a:rPr>
              <a:t> profile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83ECC-5BBF-4C94-9B9A-598A92468970}"/>
              </a:ext>
            </a:extLst>
          </p:cNvPr>
          <p:cNvSpPr/>
          <p:nvPr/>
        </p:nvSpPr>
        <p:spPr>
          <a:xfrm>
            <a:off x="8479596" y="4441371"/>
            <a:ext cx="1216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D45078-4935-4398-BD11-862AD3DE1D71}"/>
              </a:ext>
            </a:extLst>
          </p:cNvPr>
          <p:cNvSpPr txBox="1"/>
          <p:nvPr/>
        </p:nvSpPr>
        <p:spPr>
          <a:xfrm rot="16200000">
            <a:off x="-1615119" y="3423618"/>
            <a:ext cx="3784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ll MT" panose="02020503060305020303" pitchFamily="18" charset="0"/>
              </a:rPr>
              <a:t>MAR, July 2010 - 2020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89D33C-518C-473B-8887-C0266CCE01A3}"/>
              </a:ext>
            </a:extLst>
          </p:cNvPr>
          <p:cNvCxnSpPr/>
          <p:nvPr/>
        </p:nvCxnSpPr>
        <p:spPr>
          <a:xfrm flipV="1">
            <a:off x="547953" y="1898915"/>
            <a:ext cx="1113959" cy="243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6187180-50E6-45ED-806A-093904DF9D96}"/>
              </a:ext>
            </a:extLst>
          </p:cNvPr>
          <p:cNvCxnSpPr>
            <a:cxnSpLocks/>
          </p:cNvCxnSpPr>
          <p:nvPr/>
        </p:nvCxnSpPr>
        <p:spPr>
          <a:xfrm>
            <a:off x="496477" y="5586074"/>
            <a:ext cx="1201864" cy="426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85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5079</Words>
  <Application>Microsoft Office PowerPoint</Application>
  <PresentationFormat>Grand écran</PresentationFormat>
  <Paragraphs>651</Paragraphs>
  <Slides>40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Bell MT</vt:lpstr>
      <vt:lpstr>Calibri</vt:lpstr>
      <vt:lpstr>Calibri Light</vt:lpstr>
      <vt:lpstr>Cambria Math</vt:lpstr>
      <vt:lpstr>Helvetica</vt:lpstr>
      <vt:lpstr>Segoe UI</vt:lpstr>
      <vt:lpstr>Wingdings</vt:lpstr>
      <vt:lpstr>Thème Office</vt:lpstr>
      <vt:lpstr>Small-scale temporal variability of surface winds in Adelie land </vt:lpstr>
      <vt:lpstr>    Intro</vt:lpstr>
      <vt:lpstr>    Intro</vt:lpstr>
      <vt:lpstr>    Intro</vt:lpstr>
      <vt:lpstr>    Intro</vt:lpstr>
      <vt:lpstr>    Method: Regional Atmospheric Model</vt:lpstr>
      <vt:lpstr>    Method: Regional Atmospheric Model</vt:lpstr>
      <vt:lpstr>    Method: Regional Atmospheric Model</vt:lpstr>
      <vt:lpstr> </vt:lpstr>
      <vt:lpstr> </vt:lpstr>
      <vt:lpstr> </vt:lpstr>
      <vt:lpstr>Présentation PowerPoint</vt:lpstr>
      <vt:lpstr>Présentation PowerPoint</vt:lpstr>
      <vt:lpstr> </vt:lpstr>
      <vt:lpstr> </vt:lpstr>
      <vt:lpstr> </vt:lpstr>
      <vt:lpstr> </vt:lpstr>
      <vt:lpstr>    Results: Comparison observations/model</vt:lpstr>
      <vt:lpstr>    </vt:lpstr>
      <vt:lpstr>    </vt:lpstr>
      <vt:lpstr>    Results: Seasonal variability </vt:lpstr>
      <vt:lpstr>    Results: Seasonal variability </vt:lpstr>
      <vt:lpstr>    Results: Seasonal variability </vt:lpstr>
      <vt:lpstr>    Results</vt:lpstr>
      <vt:lpstr>    Results: Sub-seasonal variability</vt:lpstr>
      <vt:lpstr>    Results: Sub-seasonal variability</vt:lpstr>
      <vt:lpstr>    Results: Sub-seasonal variability</vt:lpstr>
      <vt:lpstr>    Results: Sub-seasonal variability</vt:lpstr>
      <vt:lpstr>    Results: Sub-seasonal variability</vt:lpstr>
      <vt:lpstr>    Results: Sub-seasonal variability</vt:lpstr>
      <vt:lpstr>    Results: Sub-seasonal variability</vt:lpstr>
      <vt:lpstr>Présentation PowerPoint</vt:lpstr>
      <vt:lpstr>Présentation PowerPoint</vt:lpstr>
      <vt:lpstr>Présentation PowerPoint</vt:lpstr>
      <vt:lpstr>Présentation PowerPoint</vt:lpstr>
      <vt:lpstr>    Conclusions</vt:lpstr>
      <vt:lpstr>Présentation PowerPoint</vt:lpstr>
      <vt:lpstr>    Outline</vt:lpstr>
      <vt:lpstr> Comparison computations/model</vt:lpstr>
      <vt:lpstr>    Results: Sub-seasonal variability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cdavrin@LSCE.IPSL.FR</dc:creator>
  <cp:lastModifiedBy>cdavrin@LSCE.IPSL.FR</cp:lastModifiedBy>
  <cp:revision>224</cp:revision>
  <dcterms:created xsi:type="dcterms:W3CDTF">2023-05-24T17:38:58Z</dcterms:created>
  <dcterms:modified xsi:type="dcterms:W3CDTF">2023-06-01T00:06:22Z</dcterms:modified>
</cp:coreProperties>
</file>