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609" r:id="rId3"/>
    <p:sldId id="615" r:id="rId4"/>
    <p:sldId id="621" r:id="rId5"/>
    <p:sldId id="616" r:id="rId6"/>
    <p:sldId id="620" r:id="rId7"/>
    <p:sldId id="604" r:id="rId8"/>
    <p:sldId id="613" r:id="rId9"/>
    <p:sldId id="605" r:id="rId10"/>
    <p:sldId id="606" r:id="rId11"/>
    <p:sldId id="614" r:id="rId12"/>
    <p:sldId id="607" r:id="rId13"/>
    <p:sldId id="608" r:id="rId14"/>
    <p:sldId id="625" r:id="rId15"/>
    <p:sldId id="622" r:id="rId16"/>
    <p:sldId id="618" r:id="rId17"/>
    <p:sldId id="619" r:id="rId18"/>
    <p:sldId id="623" r:id="rId19"/>
    <p:sldId id="624" r:id="rId20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400"/>
    <a:srgbClr val="EEB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283F7-4810-744D-85AB-ACCAC44F261F}" v="607" dt="2023-05-31T19:10:38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5"/>
    <p:restoredTop sz="96197"/>
  </p:normalViewPr>
  <p:slideViewPr>
    <p:cSldViewPr snapToGrid="0" snapToObjects="1">
      <p:cViewPr varScale="1">
        <p:scale>
          <a:sx n="115" d="100"/>
          <a:sy n="115" d="100"/>
        </p:scale>
        <p:origin x="22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em" userId="d52b4843-0da0-41cf-afea-25a91dd11d3a" providerId="ADAL" clId="{0D5283F7-4810-744D-85AB-ACCAC44F261F}"/>
    <pc:docChg chg="undo custSel addSld modSld sldOrd">
      <pc:chgData name="Kyle Clem" userId="d52b4843-0da0-41cf-afea-25a91dd11d3a" providerId="ADAL" clId="{0D5283F7-4810-744D-85AB-ACCAC44F261F}" dt="2023-05-31T19:12:35.280" v="5715" actId="115"/>
      <pc:docMkLst>
        <pc:docMk/>
      </pc:docMkLst>
      <pc:sldChg chg="addSp delSp modSp mod">
        <pc:chgData name="Kyle Clem" userId="d52b4843-0da0-41cf-afea-25a91dd11d3a" providerId="ADAL" clId="{0D5283F7-4810-744D-85AB-ACCAC44F261F}" dt="2023-05-31T18:01:11.937" v="5686" actId="20577"/>
        <pc:sldMkLst>
          <pc:docMk/>
          <pc:sldMk cId="3495683822" sldId="256"/>
        </pc:sldMkLst>
        <pc:spChg chg="add mod">
          <ac:chgData name="Kyle Clem" userId="d52b4843-0da0-41cf-afea-25a91dd11d3a" providerId="ADAL" clId="{0D5283F7-4810-744D-85AB-ACCAC44F261F}" dt="2023-05-31T17:51:20.702" v="5190" actId="255"/>
          <ac:spMkLst>
            <pc:docMk/>
            <pc:sldMk cId="3495683822" sldId="256"/>
            <ac:spMk id="2" creationId="{86B8D1E5-0A22-4E76-52FC-C89DA763230D}"/>
          </ac:spMkLst>
        </pc:spChg>
        <pc:spChg chg="add del mod">
          <ac:chgData name="Kyle Clem" userId="d52b4843-0da0-41cf-afea-25a91dd11d3a" providerId="ADAL" clId="{0D5283F7-4810-744D-85AB-ACCAC44F261F}" dt="2023-05-04T06:22:43.601" v="3426"/>
          <ac:spMkLst>
            <pc:docMk/>
            <pc:sldMk cId="3495683822" sldId="256"/>
            <ac:spMk id="3" creationId="{693C13B0-3BE2-F665-3208-5C6B0A95C636}"/>
          </ac:spMkLst>
        </pc:spChg>
        <pc:spChg chg="mod">
          <ac:chgData name="Kyle Clem" userId="d52b4843-0da0-41cf-afea-25a91dd11d3a" providerId="ADAL" clId="{0D5283F7-4810-744D-85AB-ACCAC44F261F}" dt="2023-05-31T12:01:17.688" v="3649"/>
          <ac:spMkLst>
            <pc:docMk/>
            <pc:sldMk cId="3495683822" sldId="256"/>
            <ac:spMk id="4" creationId="{4D42D650-3A8E-7847-A337-362C31D10376}"/>
          </ac:spMkLst>
        </pc:spChg>
        <pc:spChg chg="mod">
          <ac:chgData name="Kyle Clem" userId="d52b4843-0da0-41cf-afea-25a91dd11d3a" providerId="ADAL" clId="{0D5283F7-4810-744D-85AB-ACCAC44F261F}" dt="2023-05-31T18:01:11.937" v="5686" actId="20577"/>
          <ac:spMkLst>
            <pc:docMk/>
            <pc:sldMk cId="3495683822" sldId="256"/>
            <ac:spMk id="5" creationId="{2A35FABD-6CD4-1E45-A326-349E6B41841C}"/>
          </ac:spMkLst>
        </pc:spChg>
        <pc:picChg chg="del">
          <ac:chgData name="Kyle Clem" userId="d52b4843-0da0-41cf-afea-25a91dd11d3a" providerId="ADAL" clId="{0D5283F7-4810-744D-85AB-ACCAC44F261F}" dt="2023-05-04T05:15:56.783" v="1650" actId="478"/>
          <ac:picMkLst>
            <pc:docMk/>
            <pc:sldMk cId="3495683822" sldId="256"/>
            <ac:picMk id="1026" creationId="{3B357C3A-FCF3-7CC3-57BB-29CCD2B06B81}"/>
          </ac:picMkLst>
        </pc:picChg>
        <pc:picChg chg="mod">
          <ac:chgData name="Kyle Clem" userId="d52b4843-0da0-41cf-afea-25a91dd11d3a" providerId="ADAL" clId="{0D5283F7-4810-744D-85AB-ACCAC44F261F}" dt="2023-05-31T17:51:24.802" v="5191" actId="1076"/>
          <ac:picMkLst>
            <pc:docMk/>
            <pc:sldMk cId="3495683822" sldId="256"/>
            <ac:picMk id="1028" creationId="{C59BC2A5-BE7C-7B45-843F-BECB33C94D74}"/>
          </ac:picMkLst>
        </pc:picChg>
      </pc:sldChg>
      <pc:sldChg chg="modSp mod">
        <pc:chgData name="Kyle Clem" userId="d52b4843-0da0-41cf-afea-25a91dd11d3a" providerId="ADAL" clId="{0D5283F7-4810-744D-85AB-ACCAC44F261F}" dt="2023-05-04T05:28:09.905" v="1791" actId="1036"/>
        <pc:sldMkLst>
          <pc:docMk/>
          <pc:sldMk cId="460870158" sldId="604"/>
        </pc:sldMkLst>
        <pc:spChg chg="mod">
          <ac:chgData name="Kyle Clem" userId="d52b4843-0da0-41cf-afea-25a91dd11d3a" providerId="ADAL" clId="{0D5283F7-4810-744D-85AB-ACCAC44F261F}" dt="2023-05-04T05:28:09.905" v="1791" actId="1036"/>
          <ac:spMkLst>
            <pc:docMk/>
            <pc:sldMk cId="460870158" sldId="604"/>
            <ac:spMk id="6" creationId="{6984055F-FCA8-97D4-4576-C7B6A6049871}"/>
          </ac:spMkLst>
        </pc:spChg>
      </pc:sldChg>
      <pc:sldChg chg="modSp mod">
        <pc:chgData name="Kyle Clem" userId="d52b4843-0da0-41cf-afea-25a91dd11d3a" providerId="ADAL" clId="{0D5283F7-4810-744D-85AB-ACCAC44F261F}" dt="2023-05-31T17:52:49.670" v="5193" actId="20577"/>
        <pc:sldMkLst>
          <pc:docMk/>
          <pc:sldMk cId="3510700145" sldId="608"/>
        </pc:sldMkLst>
        <pc:spChg chg="mod">
          <ac:chgData name="Kyle Clem" userId="d52b4843-0da0-41cf-afea-25a91dd11d3a" providerId="ADAL" clId="{0D5283F7-4810-744D-85AB-ACCAC44F261F}" dt="2023-05-31T17:52:49.670" v="5193" actId="20577"/>
          <ac:spMkLst>
            <pc:docMk/>
            <pc:sldMk cId="3510700145" sldId="608"/>
            <ac:spMk id="2" creationId="{645E1BB0-1BBD-8142-B448-3ECCF297F88C}"/>
          </ac:spMkLst>
        </pc:spChg>
      </pc:sldChg>
      <pc:sldChg chg="modSp mod">
        <pc:chgData name="Kyle Clem" userId="d52b4843-0da0-41cf-afea-25a91dd11d3a" providerId="ADAL" clId="{0D5283F7-4810-744D-85AB-ACCAC44F261F}" dt="2023-05-04T04:54:55.382" v="622" actId="20577"/>
        <pc:sldMkLst>
          <pc:docMk/>
          <pc:sldMk cId="4199796237" sldId="613"/>
        </pc:sldMkLst>
        <pc:spChg chg="mod">
          <ac:chgData name="Kyle Clem" userId="d52b4843-0da0-41cf-afea-25a91dd11d3a" providerId="ADAL" clId="{0D5283F7-4810-744D-85AB-ACCAC44F261F}" dt="2023-05-04T04:54:55.382" v="622" actId="20577"/>
          <ac:spMkLst>
            <pc:docMk/>
            <pc:sldMk cId="4199796237" sldId="613"/>
            <ac:spMk id="17" creationId="{68A8348F-97C7-954F-88A8-A9595D4BA332}"/>
          </ac:spMkLst>
        </pc:spChg>
      </pc:sldChg>
      <pc:sldChg chg="addSp delSp modSp mod setBg modAnim">
        <pc:chgData name="Kyle Clem" userId="d52b4843-0da0-41cf-afea-25a91dd11d3a" providerId="ADAL" clId="{0D5283F7-4810-744D-85AB-ACCAC44F261F}" dt="2023-05-31T19:11:49.155" v="5708" actId="20577"/>
        <pc:sldMkLst>
          <pc:docMk/>
          <pc:sldMk cId="1899266866" sldId="614"/>
        </pc:sldMkLst>
        <pc:spChg chg="mod">
          <ac:chgData name="Kyle Clem" userId="d52b4843-0da0-41cf-afea-25a91dd11d3a" providerId="ADAL" clId="{0D5283F7-4810-744D-85AB-ACCAC44F261F}" dt="2023-05-31T12:07:02.885" v="3710" actId="207"/>
          <ac:spMkLst>
            <pc:docMk/>
            <pc:sldMk cId="1899266866" sldId="614"/>
            <ac:spMk id="2" creationId="{8B73E07E-DD52-FE22-D4C2-2C64DF2131E5}"/>
          </ac:spMkLst>
        </pc:spChg>
        <pc:spChg chg="mod">
          <ac:chgData name="Kyle Clem" userId="d52b4843-0da0-41cf-afea-25a91dd11d3a" providerId="ADAL" clId="{0D5283F7-4810-744D-85AB-ACCAC44F261F}" dt="2023-05-31T19:11:49.155" v="5708" actId="20577"/>
          <ac:spMkLst>
            <pc:docMk/>
            <pc:sldMk cId="1899266866" sldId="614"/>
            <ac:spMk id="5" creationId="{CF0ED90F-9FBD-CD37-4B22-AEC5878E8CEB}"/>
          </ac:spMkLst>
        </pc:spChg>
        <pc:spChg chg="add del mod">
          <ac:chgData name="Kyle Clem" userId="d52b4843-0da0-41cf-afea-25a91dd11d3a" providerId="ADAL" clId="{0D5283F7-4810-744D-85AB-ACCAC44F261F}" dt="2023-05-31T12:17:02.025" v="3962" actId="166"/>
          <ac:spMkLst>
            <pc:docMk/>
            <pc:sldMk cId="1899266866" sldId="614"/>
            <ac:spMk id="7" creationId="{8A32FD55-3EDE-022B-7763-C2A992D96053}"/>
          </ac:spMkLst>
        </pc:spChg>
        <pc:spChg chg="add mod">
          <ac:chgData name="Kyle Clem" userId="d52b4843-0da0-41cf-afea-25a91dd11d3a" providerId="ADAL" clId="{0D5283F7-4810-744D-85AB-ACCAC44F261F}" dt="2023-05-31T12:12:54.875" v="3943" actId="1036"/>
          <ac:spMkLst>
            <pc:docMk/>
            <pc:sldMk cId="1899266866" sldId="614"/>
            <ac:spMk id="8" creationId="{C340719F-2C48-9DD0-C9A7-80D605409A5D}"/>
          </ac:spMkLst>
        </pc:spChg>
        <pc:spChg chg="add mod">
          <ac:chgData name="Kyle Clem" userId="d52b4843-0da0-41cf-afea-25a91dd11d3a" providerId="ADAL" clId="{0D5283F7-4810-744D-85AB-ACCAC44F261F}" dt="2023-05-31T12:12:54.875" v="3943" actId="1036"/>
          <ac:spMkLst>
            <pc:docMk/>
            <pc:sldMk cId="1899266866" sldId="614"/>
            <ac:spMk id="9" creationId="{A7CBA920-1989-40DC-C261-741DA8A42A76}"/>
          </ac:spMkLst>
        </pc:spChg>
        <pc:spChg chg="add mod">
          <ac:chgData name="Kyle Clem" userId="d52b4843-0da0-41cf-afea-25a91dd11d3a" providerId="ADAL" clId="{0D5283F7-4810-744D-85AB-ACCAC44F261F}" dt="2023-05-31T12:12:54.875" v="3943" actId="1036"/>
          <ac:spMkLst>
            <pc:docMk/>
            <pc:sldMk cId="1899266866" sldId="614"/>
            <ac:spMk id="10" creationId="{0E83F550-9957-D369-FEE8-9275BFA32A9F}"/>
          </ac:spMkLst>
        </pc:spChg>
        <pc:spChg chg="add mod">
          <ac:chgData name="Kyle Clem" userId="d52b4843-0da0-41cf-afea-25a91dd11d3a" providerId="ADAL" clId="{0D5283F7-4810-744D-85AB-ACCAC44F261F}" dt="2023-05-31T12:16:50.254" v="3961" actId="2085"/>
          <ac:spMkLst>
            <pc:docMk/>
            <pc:sldMk cId="1899266866" sldId="614"/>
            <ac:spMk id="11" creationId="{3A371856-6AA0-F4A4-2392-9BEE01F75FF5}"/>
          </ac:spMkLst>
        </pc:spChg>
        <pc:picChg chg="del">
          <ac:chgData name="Kyle Clem" userId="d52b4843-0da0-41cf-afea-25a91dd11d3a" providerId="ADAL" clId="{0D5283F7-4810-744D-85AB-ACCAC44F261F}" dt="2023-05-31T12:03:21.203" v="3678" actId="478"/>
          <ac:picMkLst>
            <pc:docMk/>
            <pc:sldMk cId="1899266866" sldId="614"/>
            <ac:picMk id="4" creationId="{6994CBA1-CA83-E046-31C8-21ECD678851F}"/>
          </ac:picMkLst>
        </pc:picChg>
        <pc:picChg chg="add mod">
          <ac:chgData name="Kyle Clem" userId="d52b4843-0da0-41cf-afea-25a91dd11d3a" providerId="ADAL" clId="{0D5283F7-4810-744D-85AB-ACCAC44F261F}" dt="2023-05-31T12:08:30.734" v="3795" actId="1036"/>
          <ac:picMkLst>
            <pc:docMk/>
            <pc:sldMk cId="1899266866" sldId="614"/>
            <ac:picMk id="6" creationId="{6BC625A6-BF33-8ECF-E29C-AAAFC2EA3736}"/>
          </ac:picMkLst>
        </pc:picChg>
      </pc:sldChg>
      <pc:sldChg chg="modSp mod">
        <pc:chgData name="Kyle Clem" userId="d52b4843-0da0-41cf-afea-25a91dd11d3a" providerId="ADAL" clId="{0D5283F7-4810-744D-85AB-ACCAC44F261F}" dt="2023-05-04T05:23:24.191" v="1735" actId="14100"/>
        <pc:sldMkLst>
          <pc:docMk/>
          <pc:sldMk cId="1414605127" sldId="615"/>
        </pc:sldMkLst>
        <pc:spChg chg="mod">
          <ac:chgData name="Kyle Clem" userId="d52b4843-0da0-41cf-afea-25a91dd11d3a" providerId="ADAL" clId="{0D5283F7-4810-744D-85AB-ACCAC44F261F}" dt="2023-05-04T05:22:53.867" v="1726" actId="1076"/>
          <ac:spMkLst>
            <pc:docMk/>
            <pc:sldMk cId="1414605127" sldId="615"/>
            <ac:spMk id="73" creationId="{B6E9481D-1FFE-D09C-BC5C-FEE6E27BC055}"/>
          </ac:spMkLst>
        </pc:spChg>
        <pc:spChg chg="mod">
          <ac:chgData name="Kyle Clem" userId="d52b4843-0da0-41cf-afea-25a91dd11d3a" providerId="ADAL" clId="{0D5283F7-4810-744D-85AB-ACCAC44F261F}" dt="2023-05-04T05:22:04.673" v="1715" actId="1038"/>
          <ac:spMkLst>
            <pc:docMk/>
            <pc:sldMk cId="1414605127" sldId="615"/>
            <ac:spMk id="78" creationId="{9AFB4FC6-3F78-923B-E881-9EAF848163F1}"/>
          </ac:spMkLst>
        </pc:spChg>
        <pc:spChg chg="mod">
          <ac:chgData name="Kyle Clem" userId="d52b4843-0da0-41cf-afea-25a91dd11d3a" providerId="ADAL" clId="{0D5283F7-4810-744D-85AB-ACCAC44F261F}" dt="2023-05-04T05:22:23.085" v="1717" actId="14100"/>
          <ac:spMkLst>
            <pc:docMk/>
            <pc:sldMk cId="1414605127" sldId="615"/>
            <ac:spMk id="80" creationId="{E7721473-6862-1699-8F20-1BF4F03B7437}"/>
          </ac:spMkLst>
        </pc:spChg>
        <pc:spChg chg="mod">
          <ac:chgData name="Kyle Clem" userId="d52b4843-0da0-41cf-afea-25a91dd11d3a" providerId="ADAL" clId="{0D5283F7-4810-744D-85AB-ACCAC44F261F}" dt="2023-05-04T05:23:24.191" v="1735" actId="14100"/>
          <ac:spMkLst>
            <pc:docMk/>
            <pc:sldMk cId="1414605127" sldId="615"/>
            <ac:spMk id="83" creationId="{DD3AEC0D-CA27-E084-2741-BC9E8A4CB223}"/>
          </ac:spMkLst>
        </pc:spChg>
        <pc:picChg chg="mod">
          <ac:chgData name="Kyle Clem" userId="d52b4843-0da0-41cf-afea-25a91dd11d3a" providerId="ADAL" clId="{0D5283F7-4810-744D-85AB-ACCAC44F261F}" dt="2023-05-04T05:22:38.469" v="1725" actId="1076"/>
          <ac:picMkLst>
            <pc:docMk/>
            <pc:sldMk cId="1414605127" sldId="615"/>
            <ac:picMk id="45" creationId="{E155E042-1605-601D-0A8F-10E08EA3AA2C}"/>
          </ac:picMkLst>
        </pc:picChg>
      </pc:sldChg>
      <pc:sldChg chg="addSp modSp mod">
        <pc:chgData name="Kyle Clem" userId="d52b4843-0da0-41cf-afea-25a91dd11d3a" providerId="ADAL" clId="{0D5283F7-4810-744D-85AB-ACCAC44F261F}" dt="2023-05-04T05:27:19.327" v="1784" actId="1035"/>
        <pc:sldMkLst>
          <pc:docMk/>
          <pc:sldMk cId="4281097383" sldId="616"/>
        </pc:sldMkLst>
        <pc:spChg chg="mod">
          <ac:chgData name="Kyle Clem" userId="d52b4843-0da0-41cf-afea-25a91dd11d3a" providerId="ADAL" clId="{0D5283F7-4810-744D-85AB-ACCAC44F261F}" dt="2023-05-04T05:27:03.587" v="1779" actId="1038"/>
          <ac:spMkLst>
            <pc:docMk/>
            <pc:sldMk cId="4281097383" sldId="616"/>
            <ac:spMk id="9" creationId="{F2739EFD-EB8D-F041-8F68-8B988F1275B3}"/>
          </ac:spMkLst>
        </pc:spChg>
        <pc:spChg chg="mod">
          <ac:chgData name="Kyle Clem" userId="d52b4843-0da0-41cf-afea-25a91dd11d3a" providerId="ADAL" clId="{0D5283F7-4810-744D-85AB-ACCAC44F261F}" dt="2023-05-04T05:27:19.327" v="1784" actId="1035"/>
          <ac:spMkLst>
            <pc:docMk/>
            <pc:sldMk cId="4281097383" sldId="616"/>
            <ac:spMk id="14" creationId="{9DDD19BA-2AEB-DC4F-AE8F-5DE459E9AB4A}"/>
          </ac:spMkLst>
        </pc:spChg>
        <pc:picChg chg="add mod modCrop">
          <ac:chgData name="Kyle Clem" userId="d52b4843-0da0-41cf-afea-25a91dd11d3a" providerId="ADAL" clId="{0D5283F7-4810-744D-85AB-ACCAC44F261F}" dt="2023-05-04T05:26:58.515" v="1771" actId="1076"/>
          <ac:picMkLst>
            <pc:docMk/>
            <pc:sldMk cId="4281097383" sldId="616"/>
            <ac:picMk id="2" creationId="{5E1D8AD9-AA46-EFE1-6356-849FD6667D69}"/>
          </ac:picMkLst>
        </pc:picChg>
        <pc:picChg chg="mod">
          <ac:chgData name="Kyle Clem" userId="d52b4843-0da0-41cf-afea-25a91dd11d3a" providerId="ADAL" clId="{0D5283F7-4810-744D-85AB-ACCAC44F261F}" dt="2023-05-04T05:27:03.587" v="1779" actId="1038"/>
          <ac:picMkLst>
            <pc:docMk/>
            <pc:sldMk cId="4281097383" sldId="616"/>
            <ac:picMk id="6" creationId="{8E517431-202C-2F4E-9826-134EEFABCFD8}"/>
          </ac:picMkLst>
        </pc:picChg>
      </pc:sldChg>
      <pc:sldChg chg="modSp mod">
        <pc:chgData name="Kyle Clem" userId="d52b4843-0da0-41cf-afea-25a91dd11d3a" providerId="ADAL" clId="{0D5283F7-4810-744D-85AB-ACCAC44F261F}" dt="2023-05-31T18:00:03.957" v="5662" actId="20577"/>
        <pc:sldMkLst>
          <pc:docMk/>
          <pc:sldMk cId="2937912069" sldId="618"/>
        </pc:sldMkLst>
        <pc:spChg chg="mod">
          <ac:chgData name="Kyle Clem" userId="d52b4843-0da0-41cf-afea-25a91dd11d3a" providerId="ADAL" clId="{0D5283F7-4810-744D-85AB-ACCAC44F261F}" dt="2023-05-31T18:00:03.957" v="5662" actId="20577"/>
          <ac:spMkLst>
            <pc:docMk/>
            <pc:sldMk cId="2937912069" sldId="618"/>
            <ac:spMk id="3" creationId="{5953F2E9-4A9F-CB0B-FFDF-0D2555DF9806}"/>
          </ac:spMkLst>
        </pc:spChg>
      </pc:sldChg>
      <pc:sldChg chg="addSp delSp modSp mod ord">
        <pc:chgData name="Kyle Clem" userId="d52b4843-0da0-41cf-afea-25a91dd11d3a" providerId="ADAL" clId="{0D5283F7-4810-744D-85AB-ACCAC44F261F}" dt="2023-05-31T12:18:44.988" v="3983" actId="207"/>
        <pc:sldMkLst>
          <pc:docMk/>
          <pc:sldMk cId="3845807176" sldId="619"/>
        </pc:sldMkLst>
        <pc:spChg chg="add mod">
          <ac:chgData name="Kyle Clem" userId="d52b4843-0da0-41cf-afea-25a91dd11d3a" providerId="ADAL" clId="{0D5283F7-4810-744D-85AB-ACCAC44F261F}" dt="2023-05-31T12:18:44.988" v="3983" actId="207"/>
          <ac:spMkLst>
            <pc:docMk/>
            <pc:sldMk cId="3845807176" sldId="619"/>
            <ac:spMk id="4" creationId="{8502156B-850A-A772-8D38-D8A352BCE261}"/>
          </ac:spMkLst>
        </pc:spChg>
        <pc:spChg chg="del">
          <ac:chgData name="Kyle Clem" userId="d52b4843-0da0-41cf-afea-25a91dd11d3a" providerId="ADAL" clId="{0D5283F7-4810-744D-85AB-ACCAC44F261F}" dt="2023-05-04T04:55:21.603" v="624" actId="478"/>
          <ac:spMkLst>
            <pc:docMk/>
            <pc:sldMk cId="3845807176" sldId="619"/>
            <ac:spMk id="11" creationId="{3468C45B-B226-6FA8-94A8-4CDFBBF7DCEF}"/>
          </ac:spMkLst>
        </pc:spChg>
      </pc:sldChg>
      <pc:sldChg chg="modSp mod">
        <pc:chgData name="Kyle Clem" userId="d52b4843-0da0-41cf-afea-25a91dd11d3a" providerId="ADAL" clId="{0D5283F7-4810-744D-85AB-ACCAC44F261F}" dt="2023-05-31T17:51:50.747" v="5192" actId="114"/>
        <pc:sldMkLst>
          <pc:docMk/>
          <pc:sldMk cId="3938703147" sldId="620"/>
        </pc:sldMkLst>
        <pc:spChg chg="mod">
          <ac:chgData name="Kyle Clem" userId="d52b4843-0da0-41cf-afea-25a91dd11d3a" providerId="ADAL" clId="{0D5283F7-4810-744D-85AB-ACCAC44F261F}" dt="2023-05-31T17:51:50.747" v="5192" actId="114"/>
          <ac:spMkLst>
            <pc:docMk/>
            <pc:sldMk cId="3938703147" sldId="620"/>
            <ac:spMk id="4" creationId="{49599044-5E3B-496E-4E51-30DEFCDAA969}"/>
          </ac:spMkLst>
        </pc:spChg>
      </pc:sldChg>
      <pc:sldChg chg="modSp mod">
        <pc:chgData name="Kyle Clem" userId="d52b4843-0da0-41cf-afea-25a91dd11d3a" providerId="ADAL" clId="{0D5283F7-4810-744D-85AB-ACCAC44F261F}" dt="2023-05-04T05:23:49.358" v="1738" actId="14100"/>
        <pc:sldMkLst>
          <pc:docMk/>
          <pc:sldMk cId="390023566" sldId="621"/>
        </pc:sldMkLst>
        <pc:spChg chg="mod">
          <ac:chgData name="Kyle Clem" userId="d52b4843-0da0-41cf-afea-25a91dd11d3a" providerId="ADAL" clId="{0D5283F7-4810-744D-85AB-ACCAC44F261F}" dt="2023-05-04T05:23:49.358" v="1738" actId="14100"/>
          <ac:spMkLst>
            <pc:docMk/>
            <pc:sldMk cId="390023566" sldId="621"/>
            <ac:spMk id="6" creationId="{709D2899-5FDC-9EEF-2F17-76C0391899AA}"/>
          </ac:spMkLst>
        </pc:spChg>
        <pc:spChg chg="mod">
          <ac:chgData name="Kyle Clem" userId="d52b4843-0da0-41cf-afea-25a91dd11d3a" providerId="ADAL" clId="{0D5283F7-4810-744D-85AB-ACCAC44F261F}" dt="2023-05-04T05:23:41.931" v="1737" actId="14100"/>
          <ac:spMkLst>
            <pc:docMk/>
            <pc:sldMk cId="390023566" sldId="621"/>
            <ac:spMk id="14" creationId="{DAACD81E-406C-0B4B-B1B0-D772CDD84560}"/>
          </ac:spMkLst>
        </pc:spChg>
      </pc:sldChg>
      <pc:sldChg chg="addSp delSp modSp add mod ord delAnim modAnim">
        <pc:chgData name="Kyle Clem" userId="d52b4843-0da0-41cf-afea-25a91dd11d3a" providerId="ADAL" clId="{0D5283F7-4810-744D-85AB-ACCAC44F261F}" dt="2023-05-04T05:32:58.407" v="1792"/>
        <pc:sldMkLst>
          <pc:docMk/>
          <pc:sldMk cId="3119724781" sldId="622"/>
        </pc:sldMkLst>
        <pc:spChg chg="add mod">
          <ac:chgData name="Kyle Clem" userId="d52b4843-0da0-41cf-afea-25a91dd11d3a" providerId="ADAL" clId="{0D5283F7-4810-744D-85AB-ACCAC44F261F}" dt="2023-05-04T04:44:20.100" v="244" actId="20577"/>
          <ac:spMkLst>
            <pc:docMk/>
            <pc:sldMk cId="3119724781" sldId="622"/>
            <ac:spMk id="36" creationId="{EBEFAC3D-8EA2-BC37-F030-A045733CDBE1}"/>
          </ac:spMkLst>
        </pc:spChg>
        <pc:spChg chg="mod">
          <ac:chgData name="Kyle Clem" userId="d52b4843-0da0-41cf-afea-25a91dd11d3a" providerId="ADAL" clId="{0D5283F7-4810-744D-85AB-ACCAC44F261F}" dt="2023-05-04T04:43:57.083" v="238" actId="20577"/>
          <ac:spMkLst>
            <pc:docMk/>
            <pc:sldMk cId="3119724781" sldId="622"/>
            <ac:spMk id="64" creationId="{88718567-4BE3-064A-E416-16990EA3E2D0}"/>
          </ac:spMkLst>
        </pc:spChg>
        <pc:spChg chg="del">
          <ac:chgData name="Kyle Clem" userId="d52b4843-0da0-41cf-afea-25a91dd11d3a" providerId="ADAL" clId="{0D5283F7-4810-744D-85AB-ACCAC44F261F}" dt="2023-05-04T04:31:16.366" v="12" actId="478"/>
          <ac:spMkLst>
            <pc:docMk/>
            <pc:sldMk cId="3119724781" sldId="622"/>
            <ac:spMk id="65" creationId="{5D7BD698-9099-3C48-2F46-7FA98208778E}"/>
          </ac:spMkLst>
        </pc:spChg>
        <pc:spChg chg="del">
          <ac:chgData name="Kyle Clem" userId="d52b4843-0da0-41cf-afea-25a91dd11d3a" providerId="ADAL" clId="{0D5283F7-4810-744D-85AB-ACCAC44F261F}" dt="2023-05-04T04:31:16.366" v="12" actId="478"/>
          <ac:spMkLst>
            <pc:docMk/>
            <pc:sldMk cId="3119724781" sldId="622"/>
            <ac:spMk id="66" creationId="{1E9263C0-312D-845C-F3D3-2DAC3CC0956F}"/>
          </ac:spMkLst>
        </pc:spChg>
        <pc:spChg chg="mod">
          <ac:chgData name="Kyle Clem" userId="d52b4843-0da0-41cf-afea-25a91dd11d3a" providerId="ADAL" clId="{0D5283F7-4810-744D-85AB-ACCAC44F261F}" dt="2023-05-04T04:44:37.461" v="245" actId="14100"/>
          <ac:spMkLst>
            <pc:docMk/>
            <pc:sldMk cId="3119724781" sldId="622"/>
            <ac:spMk id="67" creationId="{01D99D7D-79F6-0CA6-94ED-995473FF0314}"/>
          </ac:spMkLst>
        </pc:spChg>
        <pc:spChg chg="add mod">
          <ac:chgData name="Kyle Clem" userId="d52b4843-0da0-41cf-afea-25a91dd11d3a" providerId="ADAL" clId="{0D5283F7-4810-744D-85AB-ACCAC44F261F}" dt="2023-05-04T05:14:12.003" v="1649" actId="20577"/>
          <ac:spMkLst>
            <pc:docMk/>
            <pc:sldMk cId="3119724781" sldId="622"/>
            <ac:spMk id="92" creationId="{E186963A-68C0-15F2-769B-324A78242842}"/>
          </ac:spMkLst>
        </pc:spChg>
        <pc:grpChg chg="del">
          <ac:chgData name="Kyle Clem" userId="d52b4843-0da0-41cf-afea-25a91dd11d3a" providerId="ADAL" clId="{0D5283F7-4810-744D-85AB-ACCAC44F261F}" dt="2023-05-04T04:31:16.366" v="12" actId="478"/>
          <ac:grpSpMkLst>
            <pc:docMk/>
            <pc:sldMk cId="3119724781" sldId="622"/>
            <ac:grpSpMk id="79" creationId="{1ABFD43F-2B5F-1820-9EDE-963160DC0F05}"/>
          </ac:grpSpMkLst>
        </pc:grpChg>
        <pc:grpChg chg="del">
          <ac:chgData name="Kyle Clem" userId="d52b4843-0da0-41cf-afea-25a91dd11d3a" providerId="ADAL" clId="{0D5283F7-4810-744D-85AB-ACCAC44F261F}" dt="2023-05-04T04:31:16.366" v="12" actId="478"/>
          <ac:grpSpMkLst>
            <pc:docMk/>
            <pc:sldMk cId="3119724781" sldId="622"/>
            <ac:grpSpMk id="81" creationId="{FE59DBA4-627D-2512-7D35-F2CEF7435DCD}"/>
          </ac:grpSpMkLst>
        </pc:grpChg>
        <pc:grpChg chg="del">
          <ac:chgData name="Kyle Clem" userId="d52b4843-0da0-41cf-afea-25a91dd11d3a" providerId="ADAL" clId="{0D5283F7-4810-744D-85AB-ACCAC44F261F}" dt="2023-05-04T04:31:16.366" v="12" actId="478"/>
          <ac:grpSpMkLst>
            <pc:docMk/>
            <pc:sldMk cId="3119724781" sldId="622"/>
            <ac:grpSpMk id="84" creationId="{C97C5F32-EA78-D765-77FC-386EEA6C9FB0}"/>
          </ac:grpSpMkLst>
        </pc:grpChg>
        <pc:picChg chg="add del mod">
          <ac:chgData name="Kyle Clem" userId="d52b4843-0da0-41cf-afea-25a91dd11d3a" providerId="ADAL" clId="{0D5283F7-4810-744D-85AB-ACCAC44F261F}" dt="2023-05-04T04:47:55.645" v="257" actId="478"/>
          <ac:picMkLst>
            <pc:docMk/>
            <pc:sldMk cId="3119724781" sldId="622"/>
            <ac:picMk id="3" creationId="{19AF1440-263C-094B-2002-97B0342B8712}"/>
          </ac:picMkLst>
        </pc:picChg>
        <pc:picChg chg="add del mod">
          <ac:chgData name="Kyle Clem" userId="d52b4843-0da0-41cf-afea-25a91dd11d3a" providerId="ADAL" clId="{0D5283F7-4810-744D-85AB-ACCAC44F261F}" dt="2023-05-04T04:47:54.359" v="256" actId="478"/>
          <ac:picMkLst>
            <pc:docMk/>
            <pc:sldMk cId="3119724781" sldId="622"/>
            <ac:picMk id="5" creationId="{B3EAB140-EA89-2B92-E09B-DDB176297A9C}"/>
          </ac:picMkLst>
        </pc:picChg>
        <pc:picChg chg="add del mod">
          <ac:chgData name="Kyle Clem" userId="d52b4843-0da0-41cf-afea-25a91dd11d3a" providerId="ADAL" clId="{0D5283F7-4810-744D-85AB-ACCAC44F261F}" dt="2023-05-04T04:47:52.879" v="255" actId="478"/>
          <ac:picMkLst>
            <pc:docMk/>
            <pc:sldMk cId="3119724781" sldId="622"/>
            <ac:picMk id="7" creationId="{EF6562F1-0365-502F-F2FC-506495D73606}"/>
          </ac:picMkLst>
        </pc:picChg>
        <pc:picChg chg="add del mod">
          <ac:chgData name="Kyle Clem" userId="d52b4843-0da0-41cf-afea-25a91dd11d3a" providerId="ADAL" clId="{0D5283F7-4810-744D-85AB-ACCAC44F261F}" dt="2023-05-04T04:47:51.398" v="254" actId="478"/>
          <ac:picMkLst>
            <pc:docMk/>
            <pc:sldMk cId="3119724781" sldId="622"/>
            <ac:picMk id="9" creationId="{9AEF54E6-2B4A-6E2F-4BFA-D1BBD5822304}"/>
          </ac:picMkLst>
        </pc:picChg>
        <pc:picChg chg="add del mod">
          <ac:chgData name="Kyle Clem" userId="d52b4843-0da0-41cf-afea-25a91dd11d3a" providerId="ADAL" clId="{0D5283F7-4810-744D-85AB-ACCAC44F261F}" dt="2023-05-04T04:47:50.216" v="253" actId="478"/>
          <ac:picMkLst>
            <pc:docMk/>
            <pc:sldMk cId="3119724781" sldId="622"/>
            <ac:picMk id="11" creationId="{FD70FC4B-9FB1-2170-1240-612645CDE821}"/>
          </ac:picMkLst>
        </pc:picChg>
        <pc:picChg chg="add del mod">
          <ac:chgData name="Kyle Clem" userId="d52b4843-0da0-41cf-afea-25a91dd11d3a" providerId="ADAL" clId="{0D5283F7-4810-744D-85AB-ACCAC44F261F}" dt="2023-05-04T04:47:49.160" v="252" actId="478"/>
          <ac:picMkLst>
            <pc:docMk/>
            <pc:sldMk cId="3119724781" sldId="622"/>
            <ac:picMk id="13" creationId="{90F54F57-6AEC-1CEA-1708-A06EB8CD9874}"/>
          </ac:picMkLst>
        </pc:picChg>
        <pc:picChg chg="add del mod">
          <ac:chgData name="Kyle Clem" userId="d52b4843-0da0-41cf-afea-25a91dd11d3a" providerId="ADAL" clId="{0D5283F7-4810-744D-85AB-ACCAC44F261F}" dt="2023-05-04T04:47:48.141" v="251" actId="478"/>
          <ac:picMkLst>
            <pc:docMk/>
            <pc:sldMk cId="3119724781" sldId="622"/>
            <ac:picMk id="15" creationId="{FD9D99A9-BCAC-62EF-CA41-587536430533}"/>
          </ac:picMkLst>
        </pc:picChg>
        <pc:picChg chg="add del mod">
          <ac:chgData name="Kyle Clem" userId="d52b4843-0da0-41cf-afea-25a91dd11d3a" providerId="ADAL" clId="{0D5283F7-4810-744D-85AB-ACCAC44F261F}" dt="2023-05-04T04:47:47.059" v="250" actId="478"/>
          <ac:picMkLst>
            <pc:docMk/>
            <pc:sldMk cId="3119724781" sldId="622"/>
            <ac:picMk id="17" creationId="{C806C35E-AA7A-E6F3-E67F-DE6E3FA716EF}"/>
          </ac:picMkLst>
        </pc:picChg>
        <pc:picChg chg="add del mod">
          <ac:chgData name="Kyle Clem" userId="d52b4843-0da0-41cf-afea-25a91dd11d3a" providerId="ADAL" clId="{0D5283F7-4810-744D-85AB-ACCAC44F261F}" dt="2023-05-04T04:47:45.964" v="249" actId="478"/>
          <ac:picMkLst>
            <pc:docMk/>
            <pc:sldMk cId="3119724781" sldId="622"/>
            <ac:picMk id="19" creationId="{327DD698-82C2-A304-19FC-8C5527F279BC}"/>
          </ac:picMkLst>
        </pc:picChg>
        <pc:picChg chg="add del mod">
          <ac:chgData name="Kyle Clem" userId="d52b4843-0da0-41cf-afea-25a91dd11d3a" providerId="ADAL" clId="{0D5283F7-4810-744D-85AB-ACCAC44F261F}" dt="2023-05-04T04:47:44.858" v="248" actId="478"/>
          <ac:picMkLst>
            <pc:docMk/>
            <pc:sldMk cId="3119724781" sldId="622"/>
            <ac:picMk id="21" creationId="{16B6C638-766E-D251-5A08-8ABEED26E1DA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23" creationId="{685F9694-8D5A-51B1-CF43-544B6406E2FD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25" creationId="{CCEA639B-2839-A213-3AD5-076AEDDF260C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27" creationId="{52E5C6CC-EB93-F830-94EF-FD101C86B0C4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29" creationId="{B7707964-7318-A7CC-4F1B-C2788164CA82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31" creationId="{8299C27A-E721-8EF9-3D3E-FF6A15179CD5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33" creationId="{43319EFB-F7E4-BC43-D817-79451991F5C6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35" creationId="{590DEDCA-930F-A5C2-0BC4-4F6244FC5C5E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37" creationId="{211F0ABE-DC2C-D6D7-CB75-F1F3D7AF4F25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39" creationId="{6BCBE76B-814C-6514-EEBC-CBCE0C9D7114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40" creationId="{D94DF3E2-C79F-DF0A-1E56-84FEEC2F1F10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41" creationId="{C554F68B-70B3-F076-0114-A4F1FE79C643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43" creationId="{15A1EC59-2BC2-05F3-093A-E67A0F626FBA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44" creationId="{FB581555-680C-ADC4-3ACD-0315C9D5587C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45" creationId="{E155E042-1605-601D-0A8F-10E08EA3AA2C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47" creationId="{1FE00F35-00E4-E2D1-0501-8404044326C4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49" creationId="{1FFCAF5B-3905-0266-1C03-77110191D36B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51" creationId="{22B6A391-09F8-2D68-B253-D8CCA90A4266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3" creationId="{8EB4F83C-C151-2439-D218-C2C898E6C9FB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4" creationId="{538F1ECA-F0F1-94DF-90B3-E3C3F1554E6B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5" creationId="{C84F5B4C-7433-4483-047E-113431DFAC65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6" creationId="{D88755BD-9D8A-DB94-BE1E-F580B5E1E2ED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7" creationId="{1352866D-AB52-084F-5C8D-41F5A2E71E74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8" creationId="{9B009C6A-B9F5-4727-4A62-92B4FB7A9E96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59" creationId="{56896EDA-49CF-2D2F-7049-B6064642C18A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60" creationId="{DF0D17D5-0562-67EE-4A5C-2FD693A46867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61" creationId="{44095338-A45D-5154-8BA2-97244CD60456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62" creationId="{12457E83-67EB-CCD7-0C19-BDD57EC82E4F}"/>
          </ac:picMkLst>
        </pc:picChg>
        <pc:picChg chg="del">
          <ac:chgData name="Kyle Clem" userId="d52b4843-0da0-41cf-afea-25a91dd11d3a" providerId="ADAL" clId="{0D5283F7-4810-744D-85AB-ACCAC44F261F}" dt="2023-05-04T04:31:16.366" v="12" actId="478"/>
          <ac:picMkLst>
            <pc:docMk/>
            <pc:sldMk cId="3119724781" sldId="622"/>
            <ac:picMk id="63" creationId="{76D55354-C64A-F3A3-7827-CEB8BD0E3DE1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77" creationId="{90C224CB-5B69-EFFB-6606-03ED012AC5B2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85" creationId="{18F81A53-3E7C-B825-F383-AEF34A4F0D77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87" creationId="{75565F21-E79B-457F-5746-3DCD959F570A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89" creationId="{9A40DA17-0B0E-3B50-3F34-3D0D8542EF93}"/>
          </ac:picMkLst>
        </pc:picChg>
        <pc:picChg chg="add mod">
          <ac:chgData name="Kyle Clem" userId="d52b4843-0da0-41cf-afea-25a91dd11d3a" providerId="ADAL" clId="{0D5283F7-4810-744D-85AB-ACCAC44F261F}" dt="2023-05-04T04:50:23.064" v="316" actId="167"/>
          <ac:picMkLst>
            <pc:docMk/>
            <pc:sldMk cId="3119724781" sldId="622"/>
            <ac:picMk id="91" creationId="{AC049597-8841-BF2A-75AC-08A7617CDDA5}"/>
          </ac:picMkLst>
        </pc:picChg>
      </pc:sldChg>
      <pc:sldChg chg="addSp modSp new mod ord">
        <pc:chgData name="Kyle Clem" userId="d52b4843-0da0-41cf-afea-25a91dd11d3a" providerId="ADAL" clId="{0D5283F7-4810-744D-85AB-ACCAC44F261F}" dt="2023-05-31T12:18:04.966" v="3964" actId="20578"/>
        <pc:sldMkLst>
          <pc:docMk/>
          <pc:sldMk cId="4133791926" sldId="623"/>
        </pc:sldMkLst>
        <pc:spChg chg="add mod">
          <ac:chgData name="Kyle Clem" userId="d52b4843-0da0-41cf-afea-25a91dd11d3a" providerId="ADAL" clId="{0D5283F7-4810-744D-85AB-ACCAC44F261F}" dt="2023-05-04T05:04:17.167" v="969" actId="20577"/>
          <ac:spMkLst>
            <pc:docMk/>
            <pc:sldMk cId="4133791926" sldId="623"/>
            <ac:spMk id="2" creationId="{33FA48D6-B589-4C55-1DCA-EA22B93E4607}"/>
          </ac:spMkLst>
        </pc:spChg>
        <pc:spChg chg="add mod">
          <ac:chgData name="Kyle Clem" userId="d52b4843-0da0-41cf-afea-25a91dd11d3a" providerId="ADAL" clId="{0D5283F7-4810-744D-85AB-ACCAC44F261F}" dt="2023-05-04T05:05:59.696" v="1035" actId="1036"/>
          <ac:spMkLst>
            <pc:docMk/>
            <pc:sldMk cId="4133791926" sldId="623"/>
            <ac:spMk id="3" creationId="{6D76D1BC-D315-26BB-7143-E1547D9E646F}"/>
          </ac:spMkLst>
        </pc:spChg>
        <pc:spChg chg="add mod">
          <ac:chgData name="Kyle Clem" userId="d52b4843-0da0-41cf-afea-25a91dd11d3a" providerId="ADAL" clId="{0D5283F7-4810-744D-85AB-ACCAC44F261F}" dt="2023-05-04T05:05:59.696" v="1035" actId="1036"/>
          <ac:spMkLst>
            <pc:docMk/>
            <pc:sldMk cId="4133791926" sldId="623"/>
            <ac:spMk id="4" creationId="{D86B554E-65E3-5AEC-1BD6-3AF099F3C2D4}"/>
          </ac:spMkLst>
        </pc:spChg>
        <pc:spChg chg="add mod">
          <ac:chgData name="Kyle Clem" userId="d52b4843-0da0-41cf-afea-25a91dd11d3a" providerId="ADAL" clId="{0D5283F7-4810-744D-85AB-ACCAC44F261F}" dt="2023-05-04T05:06:04.351" v="1036" actId="1035"/>
          <ac:spMkLst>
            <pc:docMk/>
            <pc:sldMk cId="4133791926" sldId="623"/>
            <ac:spMk id="5" creationId="{E6A8FEE0-1F81-3657-E8E8-7C9B754B0686}"/>
          </ac:spMkLst>
        </pc:spChg>
        <pc:spChg chg="add mod">
          <ac:chgData name="Kyle Clem" userId="d52b4843-0da0-41cf-afea-25a91dd11d3a" providerId="ADAL" clId="{0D5283F7-4810-744D-85AB-ACCAC44F261F}" dt="2023-05-04T05:06:19.815" v="1050" actId="20577"/>
          <ac:spMkLst>
            <pc:docMk/>
            <pc:sldMk cId="4133791926" sldId="623"/>
            <ac:spMk id="6" creationId="{168D75F6-0A9D-8DA9-BAF7-01F61773FC8E}"/>
          </ac:spMkLst>
        </pc:spChg>
        <pc:spChg chg="add mod">
          <ac:chgData name="Kyle Clem" userId="d52b4843-0da0-41cf-afea-25a91dd11d3a" providerId="ADAL" clId="{0D5283F7-4810-744D-85AB-ACCAC44F261F}" dt="2023-05-04T05:06:33.918" v="1058" actId="1038"/>
          <ac:spMkLst>
            <pc:docMk/>
            <pc:sldMk cId="4133791926" sldId="623"/>
            <ac:spMk id="7" creationId="{43AB3B2F-39C9-AFC6-F757-ED4815423BC9}"/>
          </ac:spMkLst>
        </pc:spChg>
        <pc:spChg chg="add mod">
          <ac:chgData name="Kyle Clem" userId="d52b4843-0da0-41cf-afea-25a91dd11d3a" providerId="ADAL" clId="{0D5283F7-4810-744D-85AB-ACCAC44F261F}" dt="2023-05-04T05:06:33.918" v="1058" actId="1038"/>
          <ac:spMkLst>
            <pc:docMk/>
            <pc:sldMk cId="4133791926" sldId="623"/>
            <ac:spMk id="8" creationId="{481AE749-9E1F-DD4A-E9A4-D145C9E9FB5E}"/>
          </ac:spMkLst>
        </pc:spChg>
        <pc:spChg chg="add mod">
          <ac:chgData name="Kyle Clem" userId="d52b4843-0da0-41cf-afea-25a91dd11d3a" providerId="ADAL" clId="{0D5283F7-4810-744D-85AB-ACCAC44F261F}" dt="2023-05-04T05:06:33.918" v="1058" actId="1038"/>
          <ac:spMkLst>
            <pc:docMk/>
            <pc:sldMk cId="4133791926" sldId="623"/>
            <ac:spMk id="9" creationId="{A2BAA37D-67E2-354D-8827-CE4B58AD11F2}"/>
          </ac:spMkLst>
        </pc:spChg>
        <pc:spChg chg="add mod">
          <ac:chgData name="Kyle Clem" userId="d52b4843-0da0-41cf-afea-25a91dd11d3a" providerId="ADAL" clId="{0D5283F7-4810-744D-85AB-ACCAC44F261F}" dt="2023-05-04T05:06:33.918" v="1058" actId="1038"/>
          <ac:spMkLst>
            <pc:docMk/>
            <pc:sldMk cId="4133791926" sldId="623"/>
            <ac:spMk id="10" creationId="{A23A755B-3719-39E3-DBEC-1E813B52CA9F}"/>
          </ac:spMkLst>
        </pc:spChg>
        <pc:spChg chg="add mod">
          <ac:chgData name="Kyle Clem" userId="d52b4843-0da0-41cf-afea-25a91dd11d3a" providerId="ADAL" clId="{0D5283F7-4810-744D-85AB-ACCAC44F261F}" dt="2023-05-04T05:11:40.762" v="1618" actId="20577"/>
          <ac:spMkLst>
            <pc:docMk/>
            <pc:sldMk cId="4133791926" sldId="623"/>
            <ac:spMk id="11" creationId="{44D0C5C5-1F11-C866-BE44-33C715CF1594}"/>
          </ac:spMkLst>
        </pc:spChg>
        <pc:picChg chg="add mod">
          <ac:chgData name="Kyle Clem" userId="d52b4843-0da0-41cf-afea-25a91dd11d3a" providerId="ADAL" clId="{0D5283F7-4810-744D-85AB-ACCAC44F261F}" dt="2023-05-04T05:04:03.590" v="952" actId="167"/>
          <ac:picMkLst>
            <pc:docMk/>
            <pc:sldMk cId="4133791926" sldId="623"/>
            <ac:picMk id="1026" creationId="{0A1B750A-BAF8-F880-C638-182210AEF736}"/>
          </ac:picMkLst>
        </pc:picChg>
      </pc:sldChg>
      <pc:sldChg chg="modSp add mod">
        <pc:chgData name="Kyle Clem" userId="d52b4843-0da0-41cf-afea-25a91dd11d3a" providerId="ADAL" clId="{0D5283F7-4810-744D-85AB-ACCAC44F261F}" dt="2023-05-04T07:59:36.618" v="3640" actId="20577"/>
        <pc:sldMkLst>
          <pc:docMk/>
          <pc:sldMk cId="3404657534" sldId="624"/>
        </pc:sldMkLst>
        <pc:spChg chg="mod">
          <ac:chgData name="Kyle Clem" userId="d52b4843-0da0-41cf-afea-25a91dd11d3a" providerId="ADAL" clId="{0D5283F7-4810-744D-85AB-ACCAC44F261F}" dt="2023-05-04T07:55:41.359" v="3463" actId="20577"/>
          <ac:spMkLst>
            <pc:docMk/>
            <pc:sldMk cId="3404657534" sldId="624"/>
            <ac:spMk id="2" creationId="{3F1E59FC-1159-2985-A75E-423DC075B2D0}"/>
          </ac:spMkLst>
        </pc:spChg>
        <pc:spChg chg="mod">
          <ac:chgData name="Kyle Clem" userId="d52b4843-0da0-41cf-afea-25a91dd11d3a" providerId="ADAL" clId="{0D5283F7-4810-744D-85AB-ACCAC44F261F}" dt="2023-05-04T07:59:36.618" v="3640" actId="20577"/>
          <ac:spMkLst>
            <pc:docMk/>
            <pc:sldMk cId="3404657534" sldId="624"/>
            <ac:spMk id="3" creationId="{5953F2E9-4A9F-CB0B-FFDF-0D2555DF9806}"/>
          </ac:spMkLst>
        </pc:spChg>
      </pc:sldChg>
      <pc:sldChg chg="addSp delSp modSp add mod">
        <pc:chgData name="Kyle Clem" userId="d52b4843-0da0-41cf-afea-25a91dd11d3a" providerId="ADAL" clId="{0D5283F7-4810-744D-85AB-ACCAC44F261F}" dt="2023-05-31T19:12:35.280" v="5715" actId="115"/>
        <pc:sldMkLst>
          <pc:docMk/>
          <pc:sldMk cId="406730955" sldId="625"/>
        </pc:sldMkLst>
        <pc:spChg chg="mod">
          <ac:chgData name="Kyle Clem" userId="d52b4843-0da0-41cf-afea-25a91dd11d3a" providerId="ADAL" clId="{0D5283F7-4810-744D-85AB-ACCAC44F261F}" dt="2023-05-31T17:34:45.695" v="4593" actId="20577"/>
          <ac:spMkLst>
            <pc:docMk/>
            <pc:sldMk cId="406730955" sldId="625"/>
            <ac:spMk id="2" creationId="{645E1BB0-1BBD-8142-B448-3ECCF297F88C}"/>
          </ac:spMkLst>
        </pc:spChg>
        <pc:spChg chg="mod">
          <ac:chgData name="Kyle Clem" userId="d52b4843-0da0-41cf-afea-25a91dd11d3a" providerId="ADAL" clId="{0D5283F7-4810-744D-85AB-ACCAC44F261F}" dt="2023-05-31T19:11:33.890" v="5701" actId="20577"/>
          <ac:spMkLst>
            <pc:docMk/>
            <pc:sldMk cId="406730955" sldId="625"/>
            <ac:spMk id="3" creationId="{BA99D372-5B17-397C-9B90-855AA74D7257}"/>
          </ac:spMkLst>
        </pc:spChg>
        <pc:spChg chg="add del mod">
          <ac:chgData name="Kyle Clem" userId="d52b4843-0da0-41cf-afea-25a91dd11d3a" providerId="ADAL" clId="{0D5283F7-4810-744D-85AB-ACCAC44F261F}" dt="2023-05-31T19:10:38.113" v="5688"/>
          <ac:spMkLst>
            <pc:docMk/>
            <pc:sldMk cId="406730955" sldId="625"/>
            <ac:spMk id="4" creationId="{B5E1768C-2CD7-CE36-E05A-7EADFD3D8537}"/>
          </ac:spMkLst>
        </pc:spChg>
        <pc:spChg chg="del mod">
          <ac:chgData name="Kyle Clem" userId="d52b4843-0da0-41cf-afea-25a91dd11d3a" providerId="ADAL" clId="{0D5283F7-4810-744D-85AB-ACCAC44F261F}" dt="2023-05-31T17:41:08.556" v="4717" actId="478"/>
          <ac:spMkLst>
            <pc:docMk/>
            <pc:sldMk cId="406730955" sldId="625"/>
            <ac:spMk id="5" creationId="{BA5B4D4C-0A89-7146-AC48-45CFFA366FEE}"/>
          </ac:spMkLst>
        </pc:spChg>
        <pc:spChg chg="del">
          <ac:chgData name="Kyle Clem" userId="d52b4843-0da0-41cf-afea-25a91dd11d3a" providerId="ADAL" clId="{0D5283F7-4810-744D-85AB-ACCAC44F261F}" dt="2023-05-31T17:34:55.886" v="4594" actId="478"/>
          <ac:spMkLst>
            <pc:docMk/>
            <pc:sldMk cId="406730955" sldId="625"/>
            <ac:spMk id="7" creationId="{8C3B440C-C802-744D-AB0F-5A8CB8FF4B30}"/>
          </ac:spMkLst>
        </pc:spChg>
        <pc:spChg chg="add mod">
          <ac:chgData name="Kyle Clem" userId="d52b4843-0da0-41cf-afea-25a91dd11d3a" providerId="ADAL" clId="{0D5283F7-4810-744D-85AB-ACCAC44F261F}" dt="2023-05-31T19:12:35.280" v="5715" actId="115"/>
          <ac:spMkLst>
            <pc:docMk/>
            <pc:sldMk cId="406730955" sldId="625"/>
            <ac:spMk id="11" creationId="{6A7849CA-0752-D87A-0729-9DD41076CE11}"/>
          </ac:spMkLst>
        </pc:spChg>
        <pc:spChg chg="add mod">
          <ac:chgData name="Kyle Clem" userId="d52b4843-0da0-41cf-afea-25a91dd11d3a" providerId="ADAL" clId="{0D5283F7-4810-744D-85AB-ACCAC44F261F}" dt="2023-05-31T19:12:23.326" v="5711" actId="14100"/>
          <ac:spMkLst>
            <pc:docMk/>
            <pc:sldMk cId="406730955" sldId="625"/>
            <ac:spMk id="12" creationId="{A8FE967E-F043-AD81-7BE8-161D6DCAE5FD}"/>
          </ac:spMkLst>
        </pc:spChg>
        <pc:picChg chg="add mod modCrop">
          <ac:chgData name="Kyle Clem" userId="d52b4843-0da0-41cf-afea-25a91dd11d3a" providerId="ADAL" clId="{0D5283F7-4810-744D-85AB-ACCAC44F261F}" dt="2023-05-31T17:40:36.401" v="4706" actId="1036"/>
          <ac:picMkLst>
            <pc:docMk/>
            <pc:sldMk cId="406730955" sldId="625"/>
            <ac:picMk id="6" creationId="{421229F7-ECDC-07FA-DEDF-067785DDFEE2}"/>
          </ac:picMkLst>
        </pc:picChg>
        <pc:picChg chg="del">
          <ac:chgData name="Kyle Clem" userId="d52b4843-0da0-41cf-afea-25a91dd11d3a" providerId="ADAL" clId="{0D5283F7-4810-744D-85AB-ACCAC44F261F}" dt="2023-05-31T17:34:02.722" v="4522" actId="478"/>
          <ac:picMkLst>
            <pc:docMk/>
            <pc:sldMk cId="406730955" sldId="625"/>
            <ac:picMk id="9" creationId="{5F88FE1E-18AD-9AC7-E1E2-DC25CA3F705F}"/>
          </ac:picMkLst>
        </pc:picChg>
        <pc:picChg chg="add mod modCrop">
          <ac:chgData name="Kyle Clem" userId="d52b4843-0da0-41cf-afea-25a91dd11d3a" providerId="ADAL" clId="{0D5283F7-4810-744D-85AB-ACCAC44F261F}" dt="2023-05-31T17:40:36.401" v="4706" actId="1036"/>
          <ac:picMkLst>
            <pc:docMk/>
            <pc:sldMk cId="406730955" sldId="625"/>
            <ac:picMk id="10" creationId="{AD18AD4D-4681-FD3E-018A-688549FA1E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F7749-172D-F241-8249-461E67402551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DDF40-CBEF-894C-8773-A62530B0D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77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DDF40-CBEF-894C-8773-A62530B0D0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forced, anthropogenic signal from 1850-2018 (running 30-year SAT trends). Caveats: some models, such as GISS, simulate far too large of warming response to greenhouse gases and most models have overestimated sea ice melt, and so high uncertainty in the 1 °C. Regardless, observed multi-decadal variability 3x larger than estimated 1 °C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8D17-6CED-AF4D-9129-B8D89B90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44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forced, anthropogenic signal from 1850-2018 (running 30-year SAT trends). Caveats: some models, such as GISS, simulate far too large of warming response to greenhouse gases and most models have overestimated sea ice melt, and so high uncertainty in the 1 °C. Regardless, observed multi-decadal variability 3x larger than estimated 1 °C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8D17-6CED-AF4D-9129-B8D89B90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7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forced, anthropogenic signal from 1850-2018 (running 30-year SAT trends). Caveats: some models, such as GISS, simulate far too large of warming response to greenhouse gases and most models have overestimated sea ice melt, and so high uncertainty in the 1 °C. Regardless, observed multi-decadal variability 3x larger than estimated 1 °C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8D17-6CED-AF4D-9129-B8D89B90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933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forced, anthropogenic signal from 1850-2018 (running 30-year SAT trends). Caveats: some models, such as GISS, simulate far too large of warming response to greenhouse gases and most models have overestimated sea ice melt, and so high uncertainty in the 1 °C. Regardless, observed multi-decadal variability 3x larger than estimated 1 °C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8D17-6CED-AF4D-9129-B8D89B90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28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forced, anthropogenic signal from 1850-2018 (running 30-year SAT trends). Caveats: some models, such as GISS, simulate far too large of warming response to greenhouse gases and most models have overestimated sea ice melt, and so high uncertainty in the 1 °C. Regardless, observed multi-decadal variability 3x larger than estimated 1 °C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8D17-6CED-AF4D-9129-B8D89B90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89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forced, anthropogenic signal from 1850-2018 (running 30-year SAT trends). Caveats: some models, such as GISS, simulate far too large of warming response to greenhouse gases and most models have overestimated sea ice melt, and so high uncertainty in the 1 °C. Regardless, observed multi-decadal variability 3x larger than estimated 1 °C signal.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68D17-6CED-AF4D-9129-B8D89B909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68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DDF40-CBEF-894C-8773-A62530B0D0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39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48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566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1816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70625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70625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70625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fld id="{C4909807-1D4F-5D4D-A97A-E7D9A1F03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0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3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6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3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7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20E39"/>
            </a:gs>
            <a:gs pos="49000">
              <a:srgbClr val="001562"/>
            </a:gs>
            <a:gs pos="0">
              <a:srgbClr val="002BB7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361EE-568A-8E42-9CF3-B0EF655C5D15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6B34F-26A4-E044-92A1-9ED509B8C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2.emf"/><Relationship Id="rId18" Type="http://schemas.openxmlformats.org/officeDocument/2006/relationships/image" Target="../media/image77.emf"/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" Type="http://schemas.openxmlformats.org/officeDocument/2006/relationships/image" Target="../media/image61.emf"/><Relationship Id="rId16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11" Type="http://schemas.openxmlformats.org/officeDocument/2006/relationships/image" Target="../media/image70.emf"/><Relationship Id="rId5" Type="http://schemas.openxmlformats.org/officeDocument/2006/relationships/image" Target="../media/image64.emf"/><Relationship Id="rId15" Type="http://schemas.openxmlformats.org/officeDocument/2006/relationships/image" Target="../media/image74.emf"/><Relationship Id="rId10" Type="http://schemas.openxmlformats.org/officeDocument/2006/relationships/image" Target="../media/image69.emf"/><Relationship Id="rId4" Type="http://schemas.openxmlformats.org/officeDocument/2006/relationships/image" Target="../media/image63.emf"/><Relationship Id="rId9" Type="http://schemas.openxmlformats.org/officeDocument/2006/relationships/image" Target="../media/image68.emf"/><Relationship Id="rId14" Type="http://schemas.openxmlformats.org/officeDocument/2006/relationships/image" Target="../media/image7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2.emf"/><Relationship Id="rId21" Type="http://schemas.openxmlformats.org/officeDocument/2006/relationships/image" Target="../media/image20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24" Type="http://schemas.openxmlformats.org/officeDocument/2006/relationships/image" Target="../media/image23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23" Type="http://schemas.openxmlformats.org/officeDocument/2006/relationships/image" Target="../media/image22.emf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Relationship Id="rId2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17" Type="http://schemas.openxmlformats.org/officeDocument/2006/relationships/image" Target="../media/image39.emf"/><Relationship Id="rId2" Type="http://schemas.openxmlformats.org/officeDocument/2006/relationships/image" Target="../media/image24.emf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5" Type="http://schemas.openxmlformats.org/officeDocument/2006/relationships/image" Target="../media/image3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Relationship Id="rId1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https://nsidc.org/cryosphere/icelights/2021/09/what-happened-larsen-ice-shelf" TargetMode="Externa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42D650-3A8E-7847-A337-362C31D10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095" y="579120"/>
            <a:ext cx="11487807" cy="1367186"/>
          </a:xfrm>
        </p:spPr>
        <p:txBody>
          <a:bodyPr anchor="t">
            <a:no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Garamond" panose="02020404030301010803" pitchFamily="18" charset="0"/>
                <a:cs typeface="Garamond"/>
              </a:rPr>
              <a:t>Summer extreme-high temperatures, surface melt and atmospheric rivers in the Antarctic Peninsula linked to central tropical Pacific convection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A35FABD-6CD4-1E45-A326-349E6B418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521" y="2565885"/>
            <a:ext cx="10982953" cy="33147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rgbClr val="FFF791"/>
                </a:solidFill>
                <a:latin typeface="Garamond"/>
                <a:cs typeface="Garamond"/>
              </a:rPr>
              <a:t>Kyle Clem</a:t>
            </a:r>
            <a:endParaRPr lang="en-US" sz="3000" baseline="30000" dirty="0">
              <a:solidFill>
                <a:srgbClr val="FFF791"/>
              </a:solidFill>
              <a:latin typeface="Garamond"/>
              <a:cs typeface="Garamond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Victoria University of Wellington, New Zealand</a:t>
            </a:r>
          </a:p>
          <a:p>
            <a:pPr>
              <a:spcBef>
                <a:spcPts val="0"/>
              </a:spcBef>
            </a:pPr>
            <a:endParaRPr lang="en-US" sz="3000" dirty="0">
              <a:solidFill>
                <a:srgbClr val="FFF791"/>
              </a:solidFill>
              <a:latin typeface="Garamond"/>
              <a:cs typeface="Garamond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F791"/>
                </a:solidFill>
                <a:latin typeface="Garamond"/>
                <a:cs typeface="Garamond"/>
              </a:rPr>
              <a:t>Many collaborators: Deniz Bozkurt, Daemon Kennett, John King, John Turner, Niels </a:t>
            </a:r>
            <a:r>
              <a:rPr lang="en-US" dirty="0" err="1">
                <a:solidFill>
                  <a:srgbClr val="FFF791"/>
                </a:solidFill>
                <a:latin typeface="Garamond"/>
                <a:cs typeface="Garamond"/>
              </a:rPr>
              <a:t>Dutrievoz</a:t>
            </a:r>
            <a:r>
              <a:rPr lang="en-US" dirty="0">
                <a:solidFill>
                  <a:srgbClr val="FFF791"/>
                </a:solidFill>
                <a:latin typeface="Garamond"/>
                <a:cs typeface="Garamond"/>
              </a:rPr>
              <a:t>, Juliette Blanchet, Vincent Favier,  Jonathan Wille, Benjamin Pohl</a:t>
            </a:r>
            <a:r>
              <a:rPr lang="en-US">
                <a:solidFill>
                  <a:srgbClr val="FFF791"/>
                </a:solidFill>
                <a:latin typeface="Garamond"/>
                <a:cs typeface="Garamond"/>
              </a:rPr>
              <a:t>, etc.</a:t>
            </a:r>
            <a:endParaRPr lang="en-US" dirty="0">
              <a:solidFill>
                <a:schemeClr val="bg1">
                  <a:lumMod val="85000"/>
                </a:schemeClr>
              </a:solidFill>
              <a:latin typeface="Garamond"/>
              <a:cs typeface="Garamond"/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>
                  <a:lumMod val="95000"/>
                </a:schemeClr>
              </a:solidFill>
              <a:latin typeface="Garamond"/>
              <a:cs typeface="Garamond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18th Workshop on Antarctic Meteorology and Climate 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aramond"/>
                <a:cs typeface="Garamond"/>
              </a:rPr>
              <a:t>31 May 2023</a:t>
            </a:r>
          </a:p>
        </p:txBody>
      </p:sp>
      <p:pic>
        <p:nvPicPr>
          <p:cNvPr id="1028" name="Picture 4" descr="Wellington's Victoria University confirms new names, logos | Stuff.co.nz">
            <a:extLst>
              <a:ext uri="{FF2B5EF4-FFF2-40B4-BE49-F238E27FC236}">
                <a16:creationId xmlns:a16="http://schemas.microsoft.com/office/drawing/2014/main" id="{C59BC2A5-BE7C-7B45-843F-BECB33C9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50" y="5171025"/>
            <a:ext cx="2522252" cy="141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8D1E5-0A22-4E76-52FC-C89DA763230D}"/>
              </a:ext>
            </a:extLst>
          </p:cNvPr>
          <p:cNvSpPr txBox="1"/>
          <p:nvPr/>
        </p:nvSpPr>
        <p:spPr>
          <a:xfrm>
            <a:off x="436534" y="5231920"/>
            <a:ext cx="3301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Email</a:t>
            </a:r>
          </a:p>
          <a:p>
            <a:r>
              <a:rPr lang="en-US" sz="2800" dirty="0">
                <a:solidFill>
                  <a:schemeClr val="bg1"/>
                </a:solidFill>
              </a:rPr>
              <a:t>kyle.clem@vuw.ac.nz</a:t>
            </a:r>
          </a:p>
        </p:txBody>
      </p:sp>
    </p:spTree>
    <p:extLst>
      <p:ext uri="{BB962C8B-B14F-4D97-AF65-F5344CB8AC3E}">
        <p14:creationId xmlns:p14="http://schemas.microsoft.com/office/powerpoint/2010/main" val="349568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BE9BE91-6C7C-7741-ABA4-1AA08D62A000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FF"/>
                </a:solidFill>
                <a:latin typeface="Helvetica" pitchFamily="2" charset="0"/>
                <a:cs typeface="Garamond"/>
              </a:rPr>
              <a:t>24 March 2015 &amp; 6 Feb 2020 Record-High Temperature at Esperanza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32F0E-C2B1-BA4D-B898-66F7AC9DE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01"/>
          <a:stretch/>
        </p:blipFill>
        <p:spPr>
          <a:xfrm>
            <a:off x="1920817" y="684801"/>
            <a:ext cx="8875059" cy="5644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848B95-1F26-224B-9CD8-86D1CF8D771E}"/>
              </a:ext>
            </a:extLst>
          </p:cNvPr>
          <p:cNvSpPr txBox="1"/>
          <p:nvPr/>
        </p:nvSpPr>
        <p:spPr>
          <a:xfrm>
            <a:off x="0" y="1473667"/>
            <a:ext cx="204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bg1"/>
                </a:solidFill>
                <a:latin typeface="Helvetica" pitchFamily="2" charset="0"/>
              </a:rPr>
              <a:t>2015</a:t>
            </a:r>
          </a:p>
          <a:p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22-26 March</a:t>
            </a:r>
          </a:p>
          <a:p>
            <a:r>
              <a:rPr lang="en-US" sz="2200" i="1" dirty="0">
                <a:solidFill>
                  <a:schemeClr val="bg1"/>
                </a:solidFill>
                <a:latin typeface="Helvetica" pitchFamily="2" charset="0"/>
              </a:rPr>
              <a:t>+17.5°C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01F580-871B-4D4E-A8AC-BA0A69400623}"/>
              </a:ext>
            </a:extLst>
          </p:cNvPr>
          <p:cNvSpPr txBox="1"/>
          <p:nvPr/>
        </p:nvSpPr>
        <p:spPr>
          <a:xfrm>
            <a:off x="0" y="4243924"/>
            <a:ext cx="20427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bg1"/>
                </a:solidFill>
                <a:latin typeface="Helvetica" pitchFamily="2" charset="0"/>
              </a:rPr>
              <a:t>2020</a:t>
            </a:r>
          </a:p>
          <a:p>
            <a:r>
              <a:rPr lang="en-US" sz="2200" b="1" dirty="0">
                <a:solidFill>
                  <a:schemeClr val="bg1"/>
                </a:solidFill>
                <a:latin typeface="Helvetica" pitchFamily="2" charset="0"/>
              </a:rPr>
              <a:t>4-8 February</a:t>
            </a:r>
          </a:p>
          <a:p>
            <a:r>
              <a:rPr lang="en-US" sz="2200" i="1" dirty="0">
                <a:solidFill>
                  <a:schemeClr val="bg1"/>
                </a:solidFill>
                <a:latin typeface="Helvetica" pitchFamily="2" charset="0"/>
              </a:rPr>
              <a:t>+18.3°C and record AP surface melt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52A168-77FB-C54D-AA89-2A4A8490FA99}"/>
              </a:ext>
            </a:extLst>
          </p:cNvPr>
          <p:cNvSpPr txBox="1"/>
          <p:nvPr/>
        </p:nvSpPr>
        <p:spPr>
          <a:xfrm>
            <a:off x="2268116" y="858852"/>
            <a:ext cx="33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 </a:t>
            </a:r>
            <a:r>
              <a:rPr lang="en-US" sz="1400" dirty="0" err="1"/>
              <a:t>hPa</a:t>
            </a:r>
            <a:r>
              <a:rPr lang="en-US" sz="1400" dirty="0"/>
              <a:t> SF/</a:t>
            </a:r>
            <a:r>
              <a:rPr lang="en-US" sz="1400" dirty="0" err="1"/>
              <a:t>WaveFlx</a:t>
            </a:r>
            <a:r>
              <a:rPr lang="en-US" sz="1400" dirty="0"/>
              <a:t>/OLR Anomalies</a:t>
            </a:r>
            <a:r>
              <a:rPr lang="en-US" sz="1400" u="sng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FBD227-978E-4242-B5B2-2AC408351D48}"/>
              </a:ext>
            </a:extLst>
          </p:cNvPr>
          <p:cNvSpPr txBox="1"/>
          <p:nvPr/>
        </p:nvSpPr>
        <p:spPr>
          <a:xfrm>
            <a:off x="2268116" y="3577165"/>
            <a:ext cx="330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850 </a:t>
            </a:r>
            <a:r>
              <a:rPr lang="en-US" sz="1400" dirty="0" err="1"/>
              <a:t>hPa</a:t>
            </a:r>
            <a:r>
              <a:rPr lang="en-US" sz="1400" dirty="0"/>
              <a:t> SF/</a:t>
            </a:r>
            <a:r>
              <a:rPr lang="en-US" sz="1400" dirty="0" err="1"/>
              <a:t>WaveFlux</a:t>
            </a:r>
            <a:r>
              <a:rPr lang="en-US" sz="1400" dirty="0"/>
              <a:t>/OLR Anomalies</a:t>
            </a:r>
            <a:r>
              <a:rPr lang="en-US" sz="1400" u="sng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6F9A0E-F7EA-9A49-87BC-E6673BE8607F}"/>
              </a:ext>
            </a:extLst>
          </p:cNvPr>
          <p:cNvSpPr txBox="1"/>
          <p:nvPr/>
        </p:nvSpPr>
        <p:spPr>
          <a:xfrm>
            <a:off x="5856757" y="3352939"/>
            <a:ext cx="229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MSLP/T2m/10m Wind </a:t>
            </a:r>
            <a:r>
              <a:rPr lang="en-US" sz="1400" dirty="0" err="1"/>
              <a:t>Anom</a:t>
            </a:r>
            <a:endParaRPr lang="en-US" sz="1400" u="sng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38D3B5-D489-6942-AB5E-D6E432628893}"/>
              </a:ext>
            </a:extLst>
          </p:cNvPr>
          <p:cNvSpPr txBox="1"/>
          <p:nvPr/>
        </p:nvSpPr>
        <p:spPr>
          <a:xfrm>
            <a:off x="8386909" y="3376976"/>
            <a:ext cx="229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MSLP/IVT/Atmospheric River</a:t>
            </a:r>
            <a:endParaRPr lang="en-US" sz="1400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39845-C468-9BB2-5B90-00F47737F00C}"/>
              </a:ext>
            </a:extLst>
          </p:cNvPr>
          <p:cNvSpPr txBox="1"/>
          <p:nvPr/>
        </p:nvSpPr>
        <p:spPr>
          <a:xfrm>
            <a:off x="8460609" y="6433851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Helvetica" pitchFamily="2" charset="0"/>
              </a:rPr>
              <a:t>Clem et al. (2022)-</a:t>
            </a:r>
            <a:r>
              <a:rPr lang="en-US" sz="1600" i="1" dirty="0">
                <a:solidFill>
                  <a:prstClr val="white"/>
                </a:solidFill>
                <a:latin typeface="Helvetica" pitchFamily="2" charset="0"/>
              </a:rPr>
              <a:t>Nat. Comms.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47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73E07E-DD52-FE22-D4C2-2C64DF2131E5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Helvetica" pitchFamily="2" charset="0"/>
                <a:cs typeface="Garamond"/>
              </a:rPr>
              <a:t>7-8 Feb 2022 Record-Warm Temperature at Esperanza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ED90F-9FBD-CD37-4B22-AEC5878E8CEB}"/>
              </a:ext>
            </a:extLst>
          </p:cNvPr>
          <p:cNvSpPr txBox="1"/>
          <p:nvPr/>
        </p:nvSpPr>
        <p:spPr>
          <a:xfrm>
            <a:off x="4902332" y="6352240"/>
            <a:ext cx="5764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Helvetica" pitchFamily="2" charset="0"/>
              </a:rPr>
              <a:t>Gorodetskaya</a:t>
            </a:r>
            <a:r>
              <a:rPr lang="en-US" sz="1600" dirty="0">
                <a:latin typeface="Helvetica" pitchFamily="2" charset="0"/>
              </a:rPr>
              <a:t> et al. (2023)</a:t>
            </a:r>
            <a:r>
              <a:rPr lang="en-US" sz="1600" i="1" dirty="0">
                <a:latin typeface="Helvetica" pitchFamily="2" charset="0"/>
              </a:rPr>
              <a:t> </a:t>
            </a:r>
            <a:r>
              <a:rPr lang="en-US" sz="1600" dirty="0">
                <a:latin typeface="Helvetica" pitchFamily="2" charset="0"/>
              </a:rPr>
              <a:t>in review in</a:t>
            </a:r>
            <a:r>
              <a:rPr lang="en-US" sz="1600" i="1" dirty="0">
                <a:latin typeface="Helvetica" pitchFamily="2" charset="0"/>
              </a:rPr>
              <a:t> </a:t>
            </a:r>
            <a:r>
              <a:rPr lang="en-US" sz="1600" i="1" dirty="0" err="1">
                <a:latin typeface="Helvetica" pitchFamily="2" charset="0"/>
              </a:rPr>
              <a:t>npj</a:t>
            </a:r>
            <a:r>
              <a:rPr lang="en-US" sz="1600" i="1" dirty="0">
                <a:latin typeface="Helvetica" pitchFamily="2" charset="0"/>
              </a:rPr>
              <a:t> </a:t>
            </a:r>
            <a:r>
              <a:rPr lang="en-US" sz="1600" i="1" dirty="0" err="1">
                <a:latin typeface="Helvetica" pitchFamily="2" charset="0"/>
              </a:rPr>
              <a:t>Clim</a:t>
            </a:r>
            <a:r>
              <a:rPr lang="en-US" sz="1600" i="1" dirty="0">
                <a:latin typeface="Helvetica" pitchFamily="2" charset="0"/>
              </a:rPr>
              <a:t>. Atmos. Sci.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625A6-BF33-8ECF-E29C-AAAFC2EA3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918" y="865654"/>
            <a:ext cx="9685745" cy="54989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40719F-2C48-9DD0-C9A7-80D605409A5D}"/>
              </a:ext>
            </a:extLst>
          </p:cNvPr>
          <p:cNvSpPr txBox="1"/>
          <p:nvPr/>
        </p:nvSpPr>
        <p:spPr>
          <a:xfrm>
            <a:off x="1769973" y="676753"/>
            <a:ext cx="2839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200-hPa Div. Wind &amp; Rossby Wave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BA920-1989-40DC-C261-741DA8A42A76}"/>
              </a:ext>
            </a:extLst>
          </p:cNvPr>
          <p:cNvSpPr txBox="1"/>
          <p:nvPr/>
        </p:nvSpPr>
        <p:spPr>
          <a:xfrm>
            <a:off x="5003614" y="676753"/>
            <a:ext cx="2517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200-hPa </a:t>
            </a:r>
            <a:r>
              <a:rPr lang="el-GR" sz="1200" b="1" i="0" dirty="0">
                <a:solidFill>
                  <a:srgbClr val="212529"/>
                </a:solidFill>
                <a:effectLst/>
                <a:latin typeface="PT Sans" panose="020B0503020203020204" pitchFamily="34" charset="77"/>
              </a:rPr>
              <a:t>ψ</a:t>
            </a:r>
            <a:r>
              <a:rPr lang="en-US" sz="1200" b="1" i="0" dirty="0">
                <a:solidFill>
                  <a:srgbClr val="212529"/>
                </a:solidFill>
                <a:effectLst/>
                <a:latin typeface="PT Sans" panose="020B0503020203020204" pitchFamily="34" charset="77"/>
              </a:rPr>
              <a:t> and</a:t>
            </a:r>
            <a:r>
              <a:rPr lang="en-US" sz="1200" b="1" dirty="0"/>
              <a:t> Stationary Wave Flux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3F550-9957-D369-FEE8-9275BFA32A9F}"/>
              </a:ext>
            </a:extLst>
          </p:cNvPr>
          <p:cNvSpPr txBox="1"/>
          <p:nvPr/>
        </p:nvSpPr>
        <p:spPr>
          <a:xfrm>
            <a:off x="8226173" y="676753"/>
            <a:ext cx="2122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MSLP Anomalies and Std. Dev.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71856-6AA0-F4A4-2392-9BEE01F75FF5}"/>
              </a:ext>
            </a:extLst>
          </p:cNvPr>
          <p:cNvSpPr/>
          <p:nvPr/>
        </p:nvSpPr>
        <p:spPr>
          <a:xfrm>
            <a:off x="7704618" y="689076"/>
            <a:ext cx="3145045" cy="566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32FD55-3EDE-022B-7763-C2A992D96053}"/>
              </a:ext>
            </a:extLst>
          </p:cNvPr>
          <p:cNvSpPr/>
          <p:nvPr/>
        </p:nvSpPr>
        <p:spPr>
          <a:xfrm>
            <a:off x="4616729" y="676752"/>
            <a:ext cx="6232934" cy="567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79D02EF-592E-8949-9CF0-FEF199F05517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cs typeface="Garamond"/>
              </a:rPr>
              <a:t>Simulated Atmospheric Response to CPAC Convection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9B8CE-78C5-F04F-9D15-A7BCA8407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 t="34585" b="27208"/>
          <a:stretch/>
        </p:blipFill>
        <p:spPr>
          <a:xfrm>
            <a:off x="54303" y="1163141"/>
            <a:ext cx="5785232" cy="2938928"/>
          </a:xfrm>
          <a:prstGeom prst="rect">
            <a:avLst/>
          </a:prstGeom>
        </p:spPr>
      </p:pic>
      <p:sp>
        <p:nvSpPr>
          <p:cNvPr id="6" name="Arc 5">
            <a:extLst>
              <a:ext uri="{FF2B5EF4-FFF2-40B4-BE49-F238E27FC236}">
                <a16:creationId xmlns:a16="http://schemas.microsoft.com/office/drawing/2014/main" id="{F14DAA37-05B2-3F43-895B-EB83201FE379}"/>
              </a:ext>
            </a:extLst>
          </p:cNvPr>
          <p:cNvSpPr/>
          <p:nvPr/>
        </p:nvSpPr>
        <p:spPr>
          <a:xfrm rot="6353298">
            <a:off x="2211887" y="-694791"/>
            <a:ext cx="3042440" cy="3667892"/>
          </a:xfrm>
          <a:prstGeom prst="arc">
            <a:avLst>
              <a:gd name="adj1" fmla="val 17101280"/>
              <a:gd name="adj2" fmla="val 2386461"/>
            </a:avLst>
          </a:prstGeom>
          <a:ln w="50800">
            <a:solidFill>
              <a:schemeClr val="tx1"/>
            </a:solidFill>
            <a:prstDash val="sysDash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DB1DF45-E296-AF4E-820B-5AF885BD4FF8}"/>
              </a:ext>
            </a:extLst>
          </p:cNvPr>
          <p:cNvSpPr/>
          <p:nvPr/>
        </p:nvSpPr>
        <p:spPr>
          <a:xfrm rot="6158864">
            <a:off x="1955609" y="741939"/>
            <a:ext cx="1426058" cy="2769356"/>
          </a:xfrm>
          <a:prstGeom prst="arc">
            <a:avLst>
              <a:gd name="adj1" fmla="val 20439183"/>
              <a:gd name="adj2" fmla="val 4329856"/>
            </a:avLst>
          </a:prstGeom>
          <a:ln w="50800">
            <a:solidFill>
              <a:schemeClr val="tx1"/>
            </a:solidFill>
            <a:prstDash val="sysDash"/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E41F2C-3DBB-5D4E-93AA-CBD8CA966A43}"/>
              </a:ext>
            </a:extLst>
          </p:cNvPr>
          <p:cNvGrpSpPr/>
          <p:nvPr/>
        </p:nvGrpSpPr>
        <p:grpSpPr>
          <a:xfrm>
            <a:off x="6167154" y="52"/>
            <a:ext cx="5653419" cy="4261336"/>
            <a:chOff x="5213594" y="2030103"/>
            <a:chExt cx="6277639" cy="45782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6717FA-1D20-0741-9607-270D1B173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69" t="34585" r="6186" b="27208"/>
            <a:stretch/>
          </p:blipFill>
          <p:spPr>
            <a:xfrm>
              <a:off x="5213594" y="3202837"/>
              <a:ext cx="6277639" cy="3405503"/>
            </a:xfrm>
            <a:prstGeom prst="rect">
              <a:avLst/>
            </a:prstGeom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DE70FC8-990F-6A40-9AD7-93F0AF1C7CC6}"/>
                </a:ext>
              </a:extLst>
            </p:cNvPr>
            <p:cNvSpPr/>
            <p:nvPr/>
          </p:nvSpPr>
          <p:spPr>
            <a:xfrm rot="6353298">
              <a:off x="8116672" y="1570731"/>
              <a:ext cx="2880629" cy="3799373"/>
            </a:xfrm>
            <a:prstGeom prst="arc">
              <a:avLst>
                <a:gd name="adj1" fmla="val 16686133"/>
                <a:gd name="adj2" fmla="val 3082960"/>
              </a:avLst>
            </a:prstGeom>
            <a:ln w="50800">
              <a:solidFill>
                <a:schemeClr val="tx1"/>
              </a:solidFill>
              <a:prstDash val="sysDash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D9124DFF-3FCA-404E-9E8E-3C6634A64344}"/>
                </a:ext>
              </a:extLst>
            </p:cNvPr>
            <p:cNvSpPr/>
            <p:nvPr/>
          </p:nvSpPr>
          <p:spPr>
            <a:xfrm rot="6158864">
              <a:off x="7381087" y="3366927"/>
              <a:ext cx="1084052" cy="2266143"/>
            </a:xfrm>
            <a:prstGeom prst="arc">
              <a:avLst>
                <a:gd name="adj1" fmla="val 18462876"/>
                <a:gd name="adj2" fmla="val 5370976"/>
              </a:avLst>
            </a:prstGeom>
            <a:ln w="50800">
              <a:solidFill>
                <a:schemeClr val="tx1"/>
              </a:solidFill>
              <a:prstDash val="sysDash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CC8D86A-6563-6841-9946-90CE4705B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9" t="32727" r="6135" b="24631"/>
          <a:stretch/>
        </p:blipFill>
        <p:spPr>
          <a:xfrm>
            <a:off x="9027402" y="4727095"/>
            <a:ext cx="2986908" cy="1805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5187B5-42D0-A749-ADE8-7E142B44B6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9" t="32727" r="6135" b="24631"/>
          <a:stretch/>
        </p:blipFill>
        <p:spPr>
          <a:xfrm>
            <a:off x="5773419" y="4709623"/>
            <a:ext cx="2986908" cy="18054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0A76A0-63F9-F946-90EC-9C49B25A5579}"/>
              </a:ext>
            </a:extLst>
          </p:cNvPr>
          <p:cNvSpPr txBox="1"/>
          <p:nvPr/>
        </p:nvSpPr>
        <p:spPr>
          <a:xfrm>
            <a:off x="6110067" y="746507"/>
            <a:ext cx="512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Z500 and 200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hPa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Divergent Wind Anomalies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F4F605-3A5A-4849-AE9D-D357D051A814}"/>
              </a:ext>
            </a:extLst>
          </p:cNvPr>
          <p:cNvSpPr txBox="1"/>
          <p:nvPr/>
        </p:nvSpPr>
        <p:spPr>
          <a:xfrm>
            <a:off x="5745445" y="4403480"/>
            <a:ext cx="187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T2m Anomalies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2161E2-9E0F-0941-9304-B381C4A0C5DA}"/>
              </a:ext>
            </a:extLst>
          </p:cNvPr>
          <p:cNvSpPr txBox="1"/>
          <p:nvPr/>
        </p:nvSpPr>
        <p:spPr>
          <a:xfrm>
            <a:off x="8993863" y="4389731"/>
            <a:ext cx="262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Precipitation Anomalies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3F22A8-A551-2443-94F9-FAEA1A18DABA}"/>
              </a:ext>
            </a:extLst>
          </p:cNvPr>
          <p:cNvSpPr txBox="1"/>
          <p:nvPr/>
        </p:nvSpPr>
        <p:spPr>
          <a:xfrm>
            <a:off x="54303" y="572691"/>
            <a:ext cx="578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200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hPa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Streamfunction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/Wave Flux and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Precip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Anomalies (Climatological 300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hPa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 Zonal Wind)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DEED68-B512-774C-B8EF-9FFDD624C34B}"/>
              </a:ext>
            </a:extLst>
          </p:cNvPr>
          <p:cNvSpPr txBox="1"/>
          <p:nvPr/>
        </p:nvSpPr>
        <p:spPr>
          <a:xfrm>
            <a:off x="68469" y="4423826"/>
            <a:ext cx="4734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CESM version 1.2, atmosphere-only mode (CAM5 physics/dynamics) with prescribed SST/sea ice/ozone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+2C SST perturbation in CPAC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Difference in 30-year control </a:t>
            </a:r>
            <a:r>
              <a:rPr lang="en-US" dirty="0" err="1">
                <a:solidFill>
                  <a:prstClr val="white"/>
                </a:solidFill>
                <a:latin typeface="Helvetica" pitchFamily="2" charset="0"/>
              </a:rPr>
              <a:t>climo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 and 30-year CPAC perturbed </a:t>
            </a:r>
            <a:r>
              <a:rPr lang="en-US" dirty="0" err="1">
                <a:solidFill>
                  <a:prstClr val="white"/>
                </a:solidFill>
                <a:latin typeface="Helvetica" pitchFamily="2" charset="0"/>
              </a:rPr>
              <a:t>climo</a:t>
            </a: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Dec-Jan-Feb anomalies shown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45E1BB0-1BBD-8142-B448-3ECCF297F88C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cs typeface="Garamond"/>
              </a:rPr>
              <a:t>Larsen C Surface Melt and CPAC Convection Relationships with Atmospheric River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B4D4C-0A89-7146-AC48-45CFFA366FEE}"/>
              </a:ext>
            </a:extLst>
          </p:cNvPr>
          <p:cNvSpPr txBox="1"/>
          <p:nvPr/>
        </p:nvSpPr>
        <p:spPr>
          <a:xfrm>
            <a:off x="6775109" y="1720840"/>
            <a:ext cx="54168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Summer Larsen C surface melt strongly tied to total number of extreme* landfalling ARs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Total number of extreme landfalling ARs strongly tied to CPAC convection and the Drake Passage anticyclone 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15-20% increase in AR days over Peninsula during days of strong CPAC convection (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OLR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  <a:sym typeface="Symbol" pitchFamily="2" charset="2"/>
              </a:rPr>
              <a:t>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-0.5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  <a:sym typeface="Symbol" pitchFamily="2" charset="2"/>
              </a:rPr>
              <a:t>)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B440C-C802-744D-AB0F-5A8CB8FF4B30}"/>
              </a:ext>
            </a:extLst>
          </p:cNvPr>
          <p:cNvSpPr txBox="1"/>
          <p:nvPr/>
        </p:nvSpPr>
        <p:spPr>
          <a:xfrm>
            <a:off x="6775110" y="5641306"/>
            <a:ext cx="5416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400" dirty="0">
                <a:solidFill>
                  <a:prstClr val="white"/>
                </a:solidFill>
                <a:latin typeface="Helvetica" pitchFamily="2" charset="0"/>
              </a:rPr>
              <a:t>*Extreme landfalling AR events defined as AR (AR catalog V3.0, Guan and </a:t>
            </a:r>
            <a:r>
              <a:rPr lang="en-US" sz="1400" dirty="0" err="1">
                <a:solidFill>
                  <a:prstClr val="white"/>
                </a:solidFill>
                <a:latin typeface="Helvetica" pitchFamily="2" charset="0"/>
              </a:rPr>
              <a:t>Waliser</a:t>
            </a:r>
            <a:r>
              <a:rPr lang="en-US" sz="1400" dirty="0">
                <a:solidFill>
                  <a:prstClr val="white"/>
                </a:solidFill>
                <a:latin typeface="Helvetica" pitchFamily="2" charset="0"/>
              </a:rPr>
              <a:t> 2019) landfall days with daily-mean IVT area-averaged over the AP exceeding the 95th percentile (based on the DJFM IVT climatology from ERA-Interim)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88FE1E-18AD-9AC7-E1E2-DC25CA3F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7" y="1226634"/>
            <a:ext cx="6662922" cy="4987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9D372-5B17-397C-9B90-855AA74D7257}"/>
              </a:ext>
            </a:extLst>
          </p:cNvPr>
          <p:cNvSpPr txBox="1"/>
          <p:nvPr/>
        </p:nvSpPr>
        <p:spPr>
          <a:xfrm>
            <a:off x="275614" y="6426136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Helvetica" pitchFamily="2" charset="0"/>
              </a:rPr>
              <a:t>Clem et al. (2022)-</a:t>
            </a:r>
            <a:r>
              <a:rPr lang="en-US" sz="1600" i="1" dirty="0">
                <a:solidFill>
                  <a:prstClr val="white"/>
                </a:solidFill>
                <a:latin typeface="Helvetica" pitchFamily="2" charset="0"/>
              </a:rPr>
              <a:t>Nat. Comms.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070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45E1BB0-1BBD-8142-B448-3ECCF297F88C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cs typeface="Garamond"/>
              </a:rPr>
              <a:t>Extreme high temperatures at Esperanza (AR vs </a:t>
            </a:r>
            <a:r>
              <a:rPr lang="en-US" sz="2800" b="1" dirty="0" err="1">
                <a:solidFill>
                  <a:schemeClr val="bg1"/>
                </a:solidFill>
                <a:latin typeface="Helvetica" pitchFamily="2" charset="0"/>
                <a:cs typeface="Garamond"/>
              </a:rPr>
              <a:t>noAR</a:t>
            </a: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cs typeface="Garamond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9D372-5B17-397C-9B90-855AA74D7257}"/>
              </a:ext>
            </a:extLst>
          </p:cNvPr>
          <p:cNvSpPr txBox="1"/>
          <p:nvPr/>
        </p:nvSpPr>
        <p:spPr>
          <a:xfrm>
            <a:off x="275614" y="6426136"/>
            <a:ext cx="2888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white"/>
                </a:solidFill>
                <a:latin typeface="Helvetica" pitchFamily="2" charset="0"/>
              </a:rPr>
              <a:t>Dutrievoz</a:t>
            </a:r>
            <a:r>
              <a:rPr lang="en-US" sz="1600" dirty="0">
                <a:solidFill>
                  <a:prstClr val="white"/>
                </a:solidFill>
                <a:latin typeface="Helvetica" pitchFamily="2" charset="0"/>
              </a:rPr>
              <a:t> et al. (2023) in prep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229F7-ECDC-07FA-DEDF-067785DD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5" t="4878" r="9096" b="69919"/>
          <a:stretch/>
        </p:blipFill>
        <p:spPr>
          <a:xfrm>
            <a:off x="379139" y="3751527"/>
            <a:ext cx="5820937" cy="226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18AD4D-4681-FD3E-018A-688549FA1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4" t="4878" r="9096" b="69919"/>
          <a:stretch/>
        </p:blipFill>
        <p:spPr>
          <a:xfrm>
            <a:off x="379138" y="1169319"/>
            <a:ext cx="5820937" cy="2266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849CA-0752-D87A-0729-9DD41076CE11}"/>
              </a:ext>
            </a:extLst>
          </p:cNvPr>
          <p:cNvSpPr txBox="1"/>
          <p:nvPr/>
        </p:nvSpPr>
        <p:spPr>
          <a:xfrm>
            <a:off x="6467708" y="1169319"/>
            <a:ext cx="52336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000" u="sng" dirty="0">
                <a:solidFill>
                  <a:prstClr val="white"/>
                </a:solidFill>
                <a:latin typeface="Helvetica" pitchFamily="2" charset="0"/>
              </a:rPr>
              <a:t>Non-atmospheric river extreme warm events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Strong high-low couplet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But large-scale pattern is </a:t>
            </a:r>
            <a:r>
              <a:rPr lang="en-US" i="1" dirty="0">
                <a:solidFill>
                  <a:prstClr val="white"/>
                </a:solidFill>
                <a:latin typeface="Helvetica" pitchFamily="2" charset="0"/>
              </a:rPr>
              <a:t>zonal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, reflecting a zonal wave (band of highs/lows oriented along ~60°S)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FE967E-F043-AD81-7BE8-161D6DCAE5FD}"/>
              </a:ext>
            </a:extLst>
          </p:cNvPr>
          <p:cNvSpPr txBox="1"/>
          <p:nvPr/>
        </p:nvSpPr>
        <p:spPr>
          <a:xfrm>
            <a:off x="6467708" y="3756244"/>
            <a:ext cx="55644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000" u="sng" dirty="0">
                <a:solidFill>
                  <a:prstClr val="white"/>
                </a:solidFill>
                <a:latin typeface="Helvetica" pitchFamily="2" charset="0"/>
              </a:rPr>
              <a:t>Atmospheric river-related extreme warm events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Strong high-low couplet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But large-scale pattern is </a:t>
            </a:r>
            <a:r>
              <a:rPr lang="en-US" i="1" dirty="0">
                <a:solidFill>
                  <a:prstClr val="white"/>
                </a:solidFill>
                <a:latin typeface="Helvetica" pitchFamily="2" charset="0"/>
              </a:rPr>
              <a:t>tilted 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in a great circle path, reflecting a Rossby wave forced from tropics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This allows for poleward transport of heat and moisture from tropics to Antarctica</a:t>
            </a:r>
          </a:p>
        </p:txBody>
      </p:sp>
    </p:spTree>
    <p:extLst>
      <p:ext uri="{BB962C8B-B14F-4D97-AF65-F5344CB8AC3E}">
        <p14:creationId xmlns:p14="http://schemas.microsoft.com/office/powerpoint/2010/main" val="40673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85F9694-8D5A-51B1-CF43-544B6406E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EA639B-2839-A213-3AD5-076AEDDF2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33" y="0"/>
            <a:ext cx="5299364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E5C6CC-EB93-F830-94EF-FD101C86B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707964-7318-A7CC-4F1B-C2788164C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635" y="0"/>
            <a:ext cx="5299364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99C27A-E721-8EF9-3D3E-FF6A15179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638" y="0"/>
            <a:ext cx="5299364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319EFB-F7E4-BC43-D817-79451991F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638" y="0"/>
            <a:ext cx="5299364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0DEDCA-930F-A5C2-0BC4-4F6244FC5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2638" y="0"/>
            <a:ext cx="5299364" cy="685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4DF3E2-C79F-DF0A-1E56-84FEEC2F1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B581555-680C-ADC4-3ACD-0315C9D558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FE00F35-00E4-E2D1-0501-840404432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CAF5B-3905-0266-1C03-77110191D3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2B6A391-09F8-2D68-B253-D8CCA90A42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0C224CB-5B69-EFFB-6606-03ED012AC5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8F81A53-3E7C-B825-F383-AEF34A4F0D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565F21-E79B-457F-5746-3DCD959F57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A40DA17-0B0E-3B50-3F34-3D0D8542EF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C049597-8841-BF2A-75AC-08A7617CDD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" y="0"/>
            <a:ext cx="5299364" cy="6858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8718567-4BE3-064A-E416-16990EA3E2D0}"/>
              </a:ext>
            </a:extLst>
          </p:cNvPr>
          <p:cNvSpPr txBox="1"/>
          <p:nvPr/>
        </p:nvSpPr>
        <p:spPr>
          <a:xfrm>
            <a:off x="187441" y="3742369"/>
            <a:ext cx="190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14-23 March 2015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D99D7D-79F6-0CA6-94ED-995473FF0314}"/>
              </a:ext>
            </a:extLst>
          </p:cNvPr>
          <p:cNvSpPr txBox="1"/>
          <p:nvPr/>
        </p:nvSpPr>
        <p:spPr>
          <a:xfrm>
            <a:off x="1" y="5143498"/>
            <a:ext cx="326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Daily OLR (contours), 925 </a:t>
            </a:r>
            <a:r>
              <a:rPr lang="en-US" sz="2400" b="1" dirty="0" err="1"/>
              <a:t>hPa</a:t>
            </a:r>
            <a:r>
              <a:rPr lang="en-US" sz="2400" b="1" dirty="0"/>
              <a:t> temperature advection &amp; 10-m wind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EFAC3D-8EA2-BC37-F030-A045733CDBE1}"/>
              </a:ext>
            </a:extLst>
          </p:cNvPr>
          <p:cNvSpPr txBox="1"/>
          <p:nvPr/>
        </p:nvSpPr>
        <p:spPr>
          <a:xfrm>
            <a:off x="9854363" y="3742369"/>
            <a:ext cx="190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2-8 February 2022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86963A-68C0-15F2-769B-324A78242842}"/>
              </a:ext>
            </a:extLst>
          </p:cNvPr>
          <p:cNvSpPr txBox="1"/>
          <p:nvPr/>
        </p:nvSpPr>
        <p:spPr>
          <a:xfrm>
            <a:off x="4306504" y="4851110"/>
            <a:ext cx="7448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Central tropical Pacific convection (in summer) triggered along baroclinic/frontal zones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Frontal incursions are associated with extra-tropical wave intrusions from the southwest</a:t>
            </a:r>
          </a:p>
        </p:txBody>
      </p:sp>
    </p:spTree>
    <p:extLst>
      <p:ext uri="{BB962C8B-B14F-4D97-AF65-F5344CB8AC3E}">
        <p14:creationId xmlns:p14="http://schemas.microsoft.com/office/powerpoint/2010/main" val="31197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59FC-1159-2985-A75E-423DC075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66"/>
            <a:ext cx="10515600" cy="9478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Summary &amp;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F2E9-4A9F-CB0B-FFDF-0D2555DF9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7" y="1092821"/>
            <a:ext cx="11496907" cy="562021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Antarctic Peninsula atmospheric rivers, Larsen C surface melt, and extreme-high temperatures triggered by high-low couplet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High-low couplets characterized by strong northerly flow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dirty="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High-low couplets are 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elatively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common around Antarctica (tied to zonal-wave activity)</a:t>
            </a:r>
          </a:p>
          <a:p>
            <a:pPr marL="457189" lvl="1" indent="0">
              <a:buNone/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During </a:t>
            </a:r>
            <a:r>
              <a:rPr lang="en-US" u="sng" dirty="0">
                <a:solidFill>
                  <a:schemeClr val="bg1"/>
                </a:solidFill>
              </a:rPr>
              <a:t>extreme</a:t>
            </a:r>
            <a:r>
              <a:rPr lang="en-US" dirty="0">
                <a:solidFill>
                  <a:schemeClr val="bg1"/>
                </a:solidFill>
              </a:rPr>
              <a:t> warm/melt events, this circulation pattern is tied to a Rossby wave forced by central tropical Pacific convection</a:t>
            </a:r>
            <a:endParaRPr lang="en-US" b="1" u="sng" dirty="0">
              <a:solidFill>
                <a:schemeClr val="bg1"/>
              </a:solidFill>
            </a:endParaRP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Especially convection south of the equator along the South Pacific Convergence Zone (not ENSO)</a:t>
            </a:r>
          </a:p>
          <a:p>
            <a:pPr marL="457189" lvl="1" indent="0">
              <a:buNone/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When the circulation is forced from the tropics, the pattern features a northwest tilt into the tropics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sources tropical/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lang="en-US" sz="2800" dirty="0" err="1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btropical</a:t>
            </a:r>
            <a:r>
              <a:rPr lang="en-US" sz="2800" dirty="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 heat and moisture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 significant relationship between surface melt and the SAM during summer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Perhaps too ‘zonally-symmetric’? … </a:t>
            </a:r>
            <a:r>
              <a:rPr lang="en-US" i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asymmetries and northwest/southeast orientation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are key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SAM is tied to temperature on AP tip, but on an interannual basis only?</a:t>
            </a:r>
          </a:p>
        </p:txBody>
      </p:sp>
    </p:spTree>
    <p:extLst>
      <p:ext uri="{BB962C8B-B14F-4D97-AF65-F5344CB8AC3E}">
        <p14:creationId xmlns:p14="http://schemas.microsoft.com/office/powerpoint/2010/main" val="2937912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6B4F66-BE69-9997-E2C4-211C2427C021}"/>
              </a:ext>
            </a:extLst>
          </p:cNvPr>
          <p:cNvSpPr txBox="1"/>
          <p:nvPr/>
        </p:nvSpPr>
        <p:spPr>
          <a:xfrm>
            <a:off x="1027771" y="4064849"/>
            <a:ext cx="10136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Citation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Clem, K.R., Bozkurt, D., Kennett, D., King, J., Turner, J. (2022). Central tropical Pacific convection drives extreme high temperatures and surface melt on the Larsen C Ice Shelf, Antarctic Peninsula. </a:t>
            </a:r>
            <a:r>
              <a:rPr lang="en-US" sz="2400" i="1" dirty="0">
                <a:solidFill>
                  <a:schemeClr val="bg1"/>
                </a:solidFill>
              </a:rPr>
              <a:t>Nat </a:t>
            </a:r>
            <a:r>
              <a:rPr lang="en-US" sz="2400" i="1" dirty="0" err="1">
                <a:solidFill>
                  <a:schemeClr val="bg1"/>
                </a:solidFill>
              </a:rPr>
              <a:t>Commun</a:t>
            </a:r>
            <a:r>
              <a:rPr lang="en-US" sz="2400" i="1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BBDDD-AA58-3CAD-B0AD-3B9D3FC4B999}"/>
              </a:ext>
            </a:extLst>
          </p:cNvPr>
          <p:cNvSpPr txBox="1"/>
          <p:nvPr/>
        </p:nvSpPr>
        <p:spPr>
          <a:xfrm>
            <a:off x="1027771" y="2598239"/>
            <a:ext cx="2856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Email</a:t>
            </a:r>
          </a:p>
          <a:p>
            <a:r>
              <a:rPr lang="en-US" sz="2400" dirty="0">
                <a:solidFill>
                  <a:schemeClr val="bg1"/>
                </a:solidFill>
              </a:rPr>
              <a:t>kyle.clem@vuw.ac.nz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2156B-850A-A772-8D38-D8A352BCE261}"/>
              </a:ext>
            </a:extLst>
          </p:cNvPr>
          <p:cNvSpPr txBox="1"/>
          <p:nvPr/>
        </p:nvSpPr>
        <p:spPr>
          <a:xfrm>
            <a:off x="4731684" y="1064871"/>
            <a:ext cx="2728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384580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5">
            <a:extLst>
              <a:ext uri="{FF2B5EF4-FFF2-40B4-BE49-F238E27FC236}">
                <a16:creationId xmlns:a16="http://schemas.microsoft.com/office/drawing/2014/main" id="{0A1B750A-BAF8-F880-C638-182210AE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46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3FA48D6-B589-4C55-1DCA-EA22B93E4607}"/>
              </a:ext>
            </a:extLst>
          </p:cNvPr>
          <p:cNvSpPr txBox="1">
            <a:spLocks/>
          </p:cNvSpPr>
          <p:nvPr/>
        </p:nvSpPr>
        <p:spPr>
          <a:xfrm>
            <a:off x="7346950" y="29840"/>
            <a:ext cx="484504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cs typeface="Garamond"/>
              </a:rPr>
              <a:t>Environmental conditions that trigger CPAC convection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76D1BC-D315-26BB-7143-E1547D9E646F}"/>
              </a:ext>
            </a:extLst>
          </p:cNvPr>
          <p:cNvSpPr txBox="1"/>
          <p:nvPr/>
        </p:nvSpPr>
        <p:spPr>
          <a:xfrm>
            <a:off x="274320" y="136520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OLR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6B554E-65E3-5AEC-1BD6-3AF099F3C2D4}"/>
              </a:ext>
            </a:extLst>
          </p:cNvPr>
          <p:cNvSpPr txBox="1"/>
          <p:nvPr/>
        </p:nvSpPr>
        <p:spPr>
          <a:xfrm>
            <a:off x="274320" y="169100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MSLP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8FEE0-1F81-3657-E8E8-7C9B754B0686}"/>
              </a:ext>
            </a:extLst>
          </p:cNvPr>
          <p:cNvSpPr txBox="1"/>
          <p:nvPr/>
        </p:nvSpPr>
        <p:spPr>
          <a:xfrm>
            <a:off x="277319" y="3245480"/>
            <a:ext cx="2251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925 </a:t>
            </a:r>
            <a:r>
              <a:rPr lang="en-US" sz="1600" dirty="0" err="1"/>
              <a:t>hPa</a:t>
            </a:r>
            <a:r>
              <a:rPr lang="en-US" sz="1600" dirty="0"/>
              <a:t> temp. advection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D75F6-0A9D-8DA9-BAF7-01F61773FC8E}"/>
              </a:ext>
            </a:extLst>
          </p:cNvPr>
          <p:cNvSpPr txBox="1"/>
          <p:nvPr/>
        </p:nvSpPr>
        <p:spPr>
          <a:xfrm>
            <a:off x="307799" y="4815200"/>
            <a:ext cx="47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B3B2F-39C9-AFC6-F757-ED4815423BC9}"/>
              </a:ext>
            </a:extLst>
          </p:cNvPr>
          <p:cNvSpPr txBox="1"/>
          <p:nvPr/>
        </p:nvSpPr>
        <p:spPr>
          <a:xfrm>
            <a:off x="3780155" y="138514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OLR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AE749-9E1F-DD4A-E9A4-D145C9E9FB5E}"/>
              </a:ext>
            </a:extLst>
          </p:cNvPr>
          <p:cNvSpPr txBox="1"/>
          <p:nvPr/>
        </p:nvSpPr>
        <p:spPr>
          <a:xfrm>
            <a:off x="3780155" y="1692994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MSLP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AA37D-67E2-354D-8827-CE4B58AD11F2}"/>
              </a:ext>
            </a:extLst>
          </p:cNvPr>
          <p:cNvSpPr txBox="1"/>
          <p:nvPr/>
        </p:nvSpPr>
        <p:spPr>
          <a:xfrm>
            <a:off x="3783154" y="3247474"/>
            <a:ext cx="2251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925 </a:t>
            </a:r>
            <a:r>
              <a:rPr lang="en-US" sz="1600" dirty="0" err="1"/>
              <a:t>hPa</a:t>
            </a:r>
            <a:r>
              <a:rPr lang="en-US" sz="1600" dirty="0"/>
              <a:t> temp. advection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3A755B-3719-39E3-DBEC-1E813B52CA9F}"/>
              </a:ext>
            </a:extLst>
          </p:cNvPr>
          <p:cNvSpPr txBox="1"/>
          <p:nvPr/>
        </p:nvSpPr>
        <p:spPr>
          <a:xfrm>
            <a:off x="3813634" y="4817194"/>
            <a:ext cx="47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D0C5C5-1F11-C866-BE44-33C715CF1594}"/>
              </a:ext>
            </a:extLst>
          </p:cNvPr>
          <p:cNvSpPr txBox="1"/>
          <p:nvPr/>
        </p:nvSpPr>
        <p:spPr>
          <a:xfrm>
            <a:off x="7346949" y="1720840"/>
            <a:ext cx="48450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CPAC convection associated with an off-equatorial, diagonal band of convection resembling the SPCZ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Surface low pressure and southerly flow to the east and southeast of convection + surface convergence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The convection forms along a baroclinic frontal zone characterized by a cold front incursion from the south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CPAC convection associated with El Niño-like SST anomalies, but the convection itself does not form over positive SST anomalies (the baroclinic forcing is key)</a:t>
            </a:r>
          </a:p>
        </p:txBody>
      </p:sp>
    </p:spTree>
    <p:extLst>
      <p:ext uri="{BB962C8B-B14F-4D97-AF65-F5344CB8AC3E}">
        <p14:creationId xmlns:p14="http://schemas.microsoft.com/office/powerpoint/2010/main" val="4133791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59FC-1159-2985-A75E-423DC075B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66"/>
            <a:ext cx="10515600" cy="9478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Future research interests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F2E9-4A9F-CB0B-FFDF-0D2555DF9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7" y="1092821"/>
            <a:ext cx="11496907" cy="562021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Atmospheric circulation patterns associated with poleward heat/moisture transport to Antarctica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Coupling between low-latitude and high-latitude circulation patterns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When do low and high-latitude circulations constructively interfere to transport tropical air masses poleward to polar latitudes?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And the role of “zonal wave” patterns consisting of strong north-south flow</a:t>
            </a:r>
          </a:p>
          <a:p>
            <a:pPr marL="457189" lvl="1" indent="0">
              <a:buNone/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role of tropical convection in triggering these circulation patterns via planetary Rossby waves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And vice-versa, the role of atmospheric circulation in triggering the convection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Positive feedbacks (e.g., convection amplifies the initial circulation)</a:t>
            </a: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Range of time scales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Spanning interannual and decadal time scales (e.g., drivers of multi-decadal “trends”)</a:t>
            </a:r>
          </a:p>
          <a:p>
            <a:pPr lvl="1">
              <a:buFont typeface="System Font Regular"/>
              <a:buChar char="–"/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 individual extreme events occurring over several days (process-based analysis)</a:t>
            </a:r>
          </a:p>
        </p:txBody>
      </p:sp>
    </p:spTree>
    <p:extLst>
      <p:ext uri="{BB962C8B-B14F-4D97-AF65-F5344CB8AC3E}">
        <p14:creationId xmlns:p14="http://schemas.microsoft.com/office/powerpoint/2010/main" val="340465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90337-B28F-4419-F372-CCEB95CAF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4" b="45208"/>
          <a:stretch/>
        </p:blipFill>
        <p:spPr>
          <a:xfrm>
            <a:off x="0" y="-4"/>
            <a:ext cx="5299364" cy="3529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AFCDEA-6A0E-642F-7BAC-BBDD94ABA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34" b="45208"/>
          <a:stretch/>
        </p:blipFill>
        <p:spPr>
          <a:xfrm>
            <a:off x="0" y="-4"/>
            <a:ext cx="5299364" cy="3529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5AFCD-A962-3D8E-663F-C7A974E7FD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4" b="45208"/>
          <a:stretch/>
        </p:blipFill>
        <p:spPr>
          <a:xfrm>
            <a:off x="0" y="0"/>
            <a:ext cx="5299364" cy="3529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5049B6-7217-CB86-4837-BAF6B5EA17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4" b="45208"/>
          <a:stretch/>
        </p:blipFill>
        <p:spPr>
          <a:xfrm>
            <a:off x="0" y="-3"/>
            <a:ext cx="5299364" cy="35290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D91B59-3E27-93A3-BEC2-5EFFC1C161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33" b="46667"/>
          <a:stretch/>
        </p:blipFill>
        <p:spPr>
          <a:xfrm>
            <a:off x="0" y="-3"/>
            <a:ext cx="5299364" cy="3429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F8DF85-95BC-A904-5DC8-F5026524A0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3" b="46667"/>
          <a:stretch/>
        </p:blipFill>
        <p:spPr>
          <a:xfrm>
            <a:off x="0" y="-3"/>
            <a:ext cx="5299364" cy="3429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33E7DB-91AA-E58E-DD41-6C2B6E331C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33" b="46667"/>
          <a:stretch/>
        </p:blipFill>
        <p:spPr>
          <a:xfrm>
            <a:off x="0" y="-1"/>
            <a:ext cx="5299364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040E85-1859-4FA0-B521-25E4EED5E9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33" b="46667"/>
          <a:stretch/>
        </p:blipFill>
        <p:spPr>
          <a:xfrm>
            <a:off x="0" y="-1"/>
            <a:ext cx="5299364" cy="3428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27270A-BAC9-3B99-0DA4-F49DA6AC485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333" b="46667"/>
          <a:stretch/>
        </p:blipFill>
        <p:spPr>
          <a:xfrm>
            <a:off x="0" y="-1"/>
            <a:ext cx="5299364" cy="3428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7B19F6-F871-8A5C-91D2-AFE8FCD862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334" b="45208"/>
          <a:stretch/>
        </p:blipFill>
        <p:spPr>
          <a:xfrm>
            <a:off x="6892638" y="-6"/>
            <a:ext cx="5299364" cy="35290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15AC46-9229-51A9-6D56-F74A4149760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334" b="45208"/>
          <a:stretch/>
        </p:blipFill>
        <p:spPr>
          <a:xfrm>
            <a:off x="6892638" y="0"/>
            <a:ext cx="5299364" cy="35290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358470-8B26-03BF-8889-4C35AED2F51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334" b="45208"/>
          <a:stretch/>
        </p:blipFill>
        <p:spPr>
          <a:xfrm>
            <a:off x="6892638" y="-5"/>
            <a:ext cx="5299364" cy="35290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E2F9B2-0B3C-02CF-5316-3D5F2974A23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334" b="45208"/>
          <a:stretch/>
        </p:blipFill>
        <p:spPr>
          <a:xfrm>
            <a:off x="6892638" y="0"/>
            <a:ext cx="5299364" cy="35290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05FE35C-D13C-8C54-11A2-2C68D9C795D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3334" b="45208"/>
          <a:stretch/>
        </p:blipFill>
        <p:spPr>
          <a:xfrm>
            <a:off x="6892638" y="-4"/>
            <a:ext cx="5299364" cy="35290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366782-4E82-ECC3-82B9-747E83F72B3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334" b="45208"/>
          <a:stretch/>
        </p:blipFill>
        <p:spPr>
          <a:xfrm>
            <a:off x="6892638" y="-4"/>
            <a:ext cx="5299364" cy="352901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5495888-3E6E-DA9C-3651-47A41C8D486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333" b="46667"/>
          <a:stretch/>
        </p:blipFill>
        <p:spPr>
          <a:xfrm>
            <a:off x="3682005" y="3428999"/>
            <a:ext cx="5299364" cy="34289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56413A9-C6FD-A4D4-1B38-64BC8228C25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4791" b="46667"/>
          <a:stretch/>
        </p:blipFill>
        <p:spPr>
          <a:xfrm>
            <a:off x="3682005" y="3529009"/>
            <a:ext cx="5299364" cy="332898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42BB05B-70BF-78F1-4549-19379E89409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4791" b="46667"/>
          <a:stretch/>
        </p:blipFill>
        <p:spPr>
          <a:xfrm>
            <a:off x="3682005" y="3529009"/>
            <a:ext cx="5299364" cy="332898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79C40E5-A629-35CA-6224-00854F3850C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4791" b="46667"/>
          <a:stretch/>
        </p:blipFill>
        <p:spPr>
          <a:xfrm>
            <a:off x="3682005" y="3529009"/>
            <a:ext cx="5299364" cy="332898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584F34B-3BF7-975C-276A-F769FDDF9DF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4791" b="46667"/>
          <a:stretch/>
        </p:blipFill>
        <p:spPr>
          <a:xfrm>
            <a:off x="3682005" y="3529011"/>
            <a:ext cx="5299364" cy="33289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D9CF700-C499-9CCE-15CC-1D66D1D0E5C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4791" b="46667"/>
          <a:stretch/>
        </p:blipFill>
        <p:spPr>
          <a:xfrm>
            <a:off x="3682005" y="3529011"/>
            <a:ext cx="5299364" cy="33289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A3FC325-5318-6B59-8146-4C31088D0A6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4791" b="46667"/>
          <a:stretch/>
        </p:blipFill>
        <p:spPr>
          <a:xfrm>
            <a:off x="3682005" y="3529012"/>
            <a:ext cx="5299364" cy="332898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250C9CD-FADE-0A87-C769-8A23BE19AE22}"/>
              </a:ext>
            </a:extLst>
          </p:cNvPr>
          <p:cNvSpPr txBox="1"/>
          <p:nvPr/>
        </p:nvSpPr>
        <p:spPr>
          <a:xfrm>
            <a:off x="187441" y="3529009"/>
            <a:ext cx="190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15-23 March 2015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1298D0C-F982-0853-48E8-107F8C70A417}"/>
              </a:ext>
            </a:extLst>
          </p:cNvPr>
          <p:cNvSpPr txBox="1"/>
          <p:nvPr/>
        </p:nvSpPr>
        <p:spPr>
          <a:xfrm>
            <a:off x="9869603" y="3529009"/>
            <a:ext cx="190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1-6 February 2020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F9224B-A082-32A0-3E16-8A65DC346208}"/>
              </a:ext>
            </a:extLst>
          </p:cNvPr>
          <p:cNvSpPr txBox="1"/>
          <p:nvPr/>
        </p:nvSpPr>
        <p:spPr>
          <a:xfrm>
            <a:off x="8981369" y="5710234"/>
            <a:ext cx="190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2-8 February 2022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265EE6-1D81-88E9-2358-E7A2FB6D3E1B}"/>
              </a:ext>
            </a:extLst>
          </p:cNvPr>
          <p:cNvSpPr txBox="1"/>
          <p:nvPr/>
        </p:nvSpPr>
        <p:spPr>
          <a:xfrm>
            <a:off x="0" y="5143498"/>
            <a:ext cx="368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Daily OLR &amp; 200 </a:t>
            </a:r>
            <a:r>
              <a:rPr lang="en-US" sz="2400" b="1" dirty="0" err="1"/>
              <a:t>hPa</a:t>
            </a:r>
            <a:r>
              <a:rPr lang="en-US" sz="2400" b="1" dirty="0"/>
              <a:t> Divergent Wind Anomalies</a:t>
            </a:r>
          </a:p>
        </p:txBody>
      </p:sp>
    </p:spTree>
    <p:extLst>
      <p:ext uri="{BB962C8B-B14F-4D97-AF65-F5344CB8AC3E}">
        <p14:creationId xmlns:p14="http://schemas.microsoft.com/office/powerpoint/2010/main" val="42535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1F0ABE-DC2C-D6D7-CB75-F1F3D7AF4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1" b="46000"/>
          <a:stretch/>
        </p:blipFill>
        <p:spPr>
          <a:xfrm>
            <a:off x="3827318" y="3505201"/>
            <a:ext cx="5299364" cy="3352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CBE76B-814C-6514-EEBC-CBCE0C9D7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1" b="46000"/>
          <a:stretch/>
        </p:blipFill>
        <p:spPr>
          <a:xfrm>
            <a:off x="3827318" y="3505201"/>
            <a:ext cx="5299364" cy="3352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54F68B-70B3-F076-0114-A4F1FE79C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11" b="46000"/>
          <a:stretch/>
        </p:blipFill>
        <p:spPr>
          <a:xfrm>
            <a:off x="3827318" y="3505201"/>
            <a:ext cx="5299364" cy="3352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A1EC59-2BC2-05F3-093A-E67A0F626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11" b="46000"/>
          <a:stretch/>
        </p:blipFill>
        <p:spPr>
          <a:xfrm>
            <a:off x="3827318" y="3505201"/>
            <a:ext cx="5299364" cy="3352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155E042-1605-601D-0A8F-10E08EA3AA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11" b="46000"/>
          <a:stretch/>
        </p:blipFill>
        <p:spPr>
          <a:xfrm>
            <a:off x="3827318" y="3505201"/>
            <a:ext cx="5299364" cy="3352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EB4F83C-C151-2439-D218-C2C898E6C9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11" b="46223"/>
          <a:stretch/>
        </p:blipFill>
        <p:spPr>
          <a:xfrm>
            <a:off x="0" y="0"/>
            <a:ext cx="5299364" cy="33375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38F1ECA-F0F1-94DF-90B3-E3C3F1554E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11" b="46222"/>
          <a:stretch/>
        </p:blipFill>
        <p:spPr>
          <a:xfrm>
            <a:off x="0" y="0"/>
            <a:ext cx="5299364" cy="33375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84F5B4C-7433-4483-047E-113431DFAC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111" b="46222"/>
          <a:stretch/>
        </p:blipFill>
        <p:spPr>
          <a:xfrm>
            <a:off x="0" y="0"/>
            <a:ext cx="5299364" cy="33375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88755BD-9D8A-DB94-BE1E-F580B5E1E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11" b="46222"/>
          <a:stretch/>
        </p:blipFill>
        <p:spPr>
          <a:xfrm>
            <a:off x="0" y="0"/>
            <a:ext cx="5299364" cy="33375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52866D-AB52-084F-5C8D-41F5A2E71E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111" b="46222"/>
          <a:stretch/>
        </p:blipFill>
        <p:spPr>
          <a:xfrm>
            <a:off x="0" y="0"/>
            <a:ext cx="5299364" cy="33375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B009C6A-B9F5-4727-4A62-92B4FB7A9E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111" b="46222"/>
          <a:stretch/>
        </p:blipFill>
        <p:spPr>
          <a:xfrm>
            <a:off x="0" y="0"/>
            <a:ext cx="5299364" cy="33375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6896EDA-49CF-2D2F-7049-B6064642C18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111" b="46222"/>
          <a:stretch/>
        </p:blipFill>
        <p:spPr>
          <a:xfrm>
            <a:off x="6892638" y="0"/>
            <a:ext cx="5299364" cy="333756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F0D17D5-0562-67EE-4A5C-2FD693A4686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111" b="46222"/>
          <a:stretch/>
        </p:blipFill>
        <p:spPr>
          <a:xfrm>
            <a:off x="6892638" y="0"/>
            <a:ext cx="5299364" cy="33375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4095338-A45D-5154-8BA2-97244CD6045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111" b="46222"/>
          <a:stretch/>
        </p:blipFill>
        <p:spPr>
          <a:xfrm>
            <a:off x="6892638" y="0"/>
            <a:ext cx="5299364" cy="333756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2457E83-67EB-CCD7-0C19-BDD57EC82E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111" b="46222"/>
          <a:stretch/>
        </p:blipFill>
        <p:spPr>
          <a:xfrm>
            <a:off x="6892638" y="0"/>
            <a:ext cx="5299364" cy="333756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D55354-C64A-F3A3-7827-CEB8BD0E3DE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111" b="46222"/>
          <a:stretch/>
        </p:blipFill>
        <p:spPr>
          <a:xfrm>
            <a:off x="6892638" y="0"/>
            <a:ext cx="5299364" cy="333756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8718567-4BE3-064A-E416-16990EA3E2D0}"/>
              </a:ext>
            </a:extLst>
          </p:cNvPr>
          <p:cNvSpPr txBox="1"/>
          <p:nvPr/>
        </p:nvSpPr>
        <p:spPr>
          <a:xfrm>
            <a:off x="187441" y="3529009"/>
            <a:ext cx="190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19-24 March 2015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7BD698-9099-3C48-2F46-7FA98208778E}"/>
              </a:ext>
            </a:extLst>
          </p:cNvPr>
          <p:cNvSpPr txBox="1"/>
          <p:nvPr/>
        </p:nvSpPr>
        <p:spPr>
          <a:xfrm>
            <a:off x="9869603" y="3529009"/>
            <a:ext cx="190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2-6 February 2020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E9263C0-312D-845C-F3D3-2DAC3CC0956F}"/>
              </a:ext>
            </a:extLst>
          </p:cNvPr>
          <p:cNvSpPr txBox="1"/>
          <p:nvPr/>
        </p:nvSpPr>
        <p:spPr>
          <a:xfrm>
            <a:off x="8981369" y="5710234"/>
            <a:ext cx="190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3-7 February 2022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D99D7D-79F6-0CA6-94ED-995473FF0314}"/>
              </a:ext>
            </a:extLst>
          </p:cNvPr>
          <p:cNvSpPr txBox="1"/>
          <p:nvPr/>
        </p:nvSpPr>
        <p:spPr>
          <a:xfrm>
            <a:off x="1" y="5143498"/>
            <a:ext cx="367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Daily OLR, 200 </a:t>
            </a:r>
            <a:r>
              <a:rPr lang="en-US" sz="2400" b="1" dirty="0" err="1"/>
              <a:t>hPa</a:t>
            </a:r>
            <a:r>
              <a:rPr lang="en-US" sz="2400" b="1" dirty="0"/>
              <a:t> Divergent Wind &amp; 200 </a:t>
            </a:r>
            <a:r>
              <a:rPr lang="en-US" sz="2400" b="1" dirty="0" err="1"/>
              <a:t>hPa</a:t>
            </a:r>
            <a:r>
              <a:rPr lang="en-US" sz="2400" b="1" dirty="0"/>
              <a:t> </a:t>
            </a:r>
            <a:r>
              <a:rPr lang="en-US" sz="2400" b="1" dirty="0" err="1"/>
              <a:t>Streamfunction</a:t>
            </a:r>
            <a:r>
              <a:rPr lang="en-US" sz="2400" b="1" dirty="0"/>
              <a:t> Anomalies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ABFD43F-2B5F-1820-9EDE-963160DC0F05}"/>
              </a:ext>
            </a:extLst>
          </p:cNvPr>
          <p:cNvGrpSpPr/>
          <p:nvPr/>
        </p:nvGrpSpPr>
        <p:grpSpPr>
          <a:xfrm>
            <a:off x="1811021" y="863600"/>
            <a:ext cx="2916295" cy="1452759"/>
            <a:chOff x="1811021" y="863600"/>
            <a:chExt cx="2916295" cy="145275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3399B6C-6607-2EC6-522D-8C577C4C5117}"/>
                </a:ext>
              </a:extLst>
            </p:cNvPr>
            <p:cNvSpPr txBox="1"/>
            <p:nvPr/>
          </p:nvSpPr>
          <p:spPr>
            <a:xfrm>
              <a:off x="1811021" y="863600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6CFACF-8BDB-B83E-DA9E-DD3DEAD7F5D4}"/>
                </a:ext>
              </a:extLst>
            </p:cNvPr>
            <p:cNvSpPr txBox="1"/>
            <p:nvPr/>
          </p:nvSpPr>
          <p:spPr>
            <a:xfrm>
              <a:off x="3965215" y="1742420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598C66E-4134-8913-3D4B-A3970E4BB5B1}"/>
                </a:ext>
              </a:extLst>
            </p:cNvPr>
            <p:cNvSpPr txBox="1"/>
            <p:nvPr/>
          </p:nvSpPr>
          <p:spPr>
            <a:xfrm>
              <a:off x="2483239" y="1353760"/>
              <a:ext cx="336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</a:t>
              </a:r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9AFB4FC6-3F78-923B-E881-9EAF848163F1}"/>
                </a:ext>
              </a:extLst>
            </p:cNvPr>
            <p:cNvSpPr/>
            <p:nvPr/>
          </p:nvSpPr>
          <p:spPr>
            <a:xfrm rot="9361909">
              <a:off x="3360263" y="1019119"/>
              <a:ext cx="1367053" cy="1297240"/>
            </a:xfrm>
            <a:prstGeom prst="arc">
              <a:avLst>
                <a:gd name="adj1" fmla="val 16337609"/>
                <a:gd name="adj2" fmla="val 1553281"/>
              </a:avLst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E59DBA4-627D-2512-7D35-F2CEF7435DCD}"/>
              </a:ext>
            </a:extLst>
          </p:cNvPr>
          <p:cNvGrpSpPr/>
          <p:nvPr/>
        </p:nvGrpSpPr>
        <p:grpSpPr>
          <a:xfrm>
            <a:off x="9118992" y="1131904"/>
            <a:ext cx="2314039" cy="1169368"/>
            <a:chOff x="9118992" y="1131904"/>
            <a:chExt cx="2314039" cy="116936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372B64A-B342-A029-57F3-A44347551610}"/>
                </a:ext>
              </a:extLst>
            </p:cNvPr>
            <p:cNvSpPr txBox="1"/>
            <p:nvPr/>
          </p:nvSpPr>
          <p:spPr>
            <a:xfrm>
              <a:off x="9118992" y="1219150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41264B8-4E05-A167-2353-49B750F9F079}"/>
                </a:ext>
              </a:extLst>
            </p:cNvPr>
            <p:cNvSpPr txBox="1"/>
            <p:nvPr/>
          </p:nvSpPr>
          <p:spPr>
            <a:xfrm>
              <a:off x="10551554" y="1742370"/>
              <a:ext cx="4090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6E9481D-1FFE-D09C-BC5C-FEE6E27BC055}"/>
                </a:ext>
              </a:extLst>
            </p:cNvPr>
            <p:cNvSpPr txBox="1"/>
            <p:nvPr/>
          </p:nvSpPr>
          <p:spPr>
            <a:xfrm>
              <a:off x="9784968" y="1386820"/>
              <a:ext cx="336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</a:t>
              </a: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E7721473-6862-1699-8F20-1BF4F03B7437}"/>
                </a:ext>
              </a:extLst>
            </p:cNvPr>
            <p:cNvSpPr/>
            <p:nvPr/>
          </p:nvSpPr>
          <p:spPr>
            <a:xfrm rot="10991586">
              <a:off x="10184413" y="1131904"/>
              <a:ext cx="1248618" cy="1169368"/>
            </a:xfrm>
            <a:prstGeom prst="arc">
              <a:avLst>
                <a:gd name="adj1" fmla="val 14229804"/>
                <a:gd name="adj2" fmla="val 458056"/>
              </a:avLst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97C5F32-EA78-D765-77FC-386EEA6C9FB0}"/>
              </a:ext>
            </a:extLst>
          </p:cNvPr>
          <p:cNvGrpSpPr/>
          <p:nvPr/>
        </p:nvGrpSpPr>
        <p:grpSpPr>
          <a:xfrm>
            <a:off x="6479926" y="4572704"/>
            <a:ext cx="2249465" cy="1274541"/>
            <a:chOff x="6479926" y="4572704"/>
            <a:chExt cx="2249465" cy="127454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B4E8E1C-7403-9304-6C34-503298C603DA}"/>
                </a:ext>
              </a:extLst>
            </p:cNvPr>
            <p:cNvSpPr txBox="1"/>
            <p:nvPr/>
          </p:nvSpPr>
          <p:spPr>
            <a:xfrm>
              <a:off x="6953676" y="5077743"/>
              <a:ext cx="3369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L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B9D7F61-4607-C9A0-904C-AEDF69DEB495}"/>
                </a:ext>
              </a:extLst>
            </p:cNvPr>
            <p:cNvSpPr txBox="1"/>
            <p:nvPr/>
          </p:nvSpPr>
          <p:spPr>
            <a:xfrm>
              <a:off x="6479926" y="4572704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AC36731-CC8F-D069-2B5B-5900A551ED6A}"/>
                </a:ext>
              </a:extLst>
            </p:cNvPr>
            <p:cNvSpPr txBox="1"/>
            <p:nvPr/>
          </p:nvSpPr>
          <p:spPr>
            <a:xfrm>
              <a:off x="7834458" y="5321624"/>
              <a:ext cx="410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H</a:t>
              </a: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DD3AEC0D-CA27-E084-2741-BC9E8A4CB223}"/>
                </a:ext>
              </a:extLst>
            </p:cNvPr>
            <p:cNvSpPr/>
            <p:nvPr/>
          </p:nvSpPr>
          <p:spPr>
            <a:xfrm rot="10405676">
              <a:off x="7499794" y="4711684"/>
              <a:ext cx="1229597" cy="1135561"/>
            </a:xfrm>
            <a:prstGeom prst="arc">
              <a:avLst>
                <a:gd name="adj1" fmla="val 15550735"/>
                <a:gd name="adj2" fmla="val 1256253"/>
              </a:avLst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60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BE9BE91-6C7C-7741-ABA4-1AA08D62A000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FFFFFF"/>
                </a:solidFill>
                <a:latin typeface="Helvetica" pitchFamily="2" charset="0"/>
                <a:cs typeface="Garamond"/>
              </a:rPr>
              <a:t>Ice Shelf Loss on the eastern Antarctic Peninsula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39EFD-EB8D-F041-8F68-8B988F1275B3}"/>
              </a:ext>
            </a:extLst>
          </p:cNvPr>
          <p:cNvSpPr txBox="1"/>
          <p:nvPr/>
        </p:nvSpPr>
        <p:spPr>
          <a:xfrm>
            <a:off x="55265" y="1292749"/>
            <a:ext cx="429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Ice shelves fringe around 75% of Antarctica’s coastline</a:t>
            </a:r>
          </a:p>
        </p:txBody>
      </p:sp>
      <p:pic>
        <p:nvPicPr>
          <p:cNvPr id="1026" name="Picture 2" descr="Larsen B breakup sequence">
            <a:extLst>
              <a:ext uri="{FF2B5EF4-FFF2-40B4-BE49-F238E27FC236}">
                <a16:creationId xmlns:a16="http://schemas.microsoft.com/office/drawing/2014/main" id="{94CAC403-3C76-FA45-BCD6-2D34E8FE2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17" y="1727774"/>
            <a:ext cx="3668609" cy="4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 of Antarctic ice shelves">
            <a:extLst>
              <a:ext uri="{FF2B5EF4-FFF2-40B4-BE49-F238E27FC236}">
                <a16:creationId xmlns:a16="http://schemas.microsoft.com/office/drawing/2014/main" id="{EB21EF09-1FF2-CA4A-A826-F44E3D45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4" y="1947038"/>
            <a:ext cx="4291841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165D6-D7FD-0243-9390-6ECB20721520}"/>
              </a:ext>
            </a:extLst>
          </p:cNvPr>
          <p:cNvSpPr txBox="1"/>
          <p:nvPr/>
        </p:nvSpPr>
        <p:spPr>
          <a:xfrm>
            <a:off x="109194" y="6070374"/>
            <a:ext cx="386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Figures retrieved January 2022 from 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https://nsidc.org/cryosphere/icelights/2021/09/what-happened-larsen-ice-shelf</a:t>
            </a:r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7FAFC-51BD-F34A-9A01-C6C7D6FDBCEC}"/>
              </a:ext>
            </a:extLst>
          </p:cNvPr>
          <p:cNvSpPr txBox="1"/>
          <p:nvPr/>
        </p:nvSpPr>
        <p:spPr>
          <a:xfrm>
            <a:off x="0" y="5272659"/>
            <a:ext cx="2481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Helvetica" pitchFamily="2" charset="0"/>
              </a:rPr>
              <a:t>Credit: Agnieszka Gautier, NSIDC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D1F61-10CA-B94B-9FF2-E6C88BABEFFC}"/>
              </a:ext>
            </a:extLst>
          </p:cNvPr>
          <p:cNvSpPr txBox="1"/>
          <p:nvPr/>
        </p:nvSpPr>
        <p:spPr>
          <a:xfrm>
            <a:off x="4652907" y="6116540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Helvetica" pitchFamily="2" charset="0"/>
              </a:rPr>
              <a:t>Credit: NASA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ACD81E-406C-0B4B-B1B0-D772CDD84560}"/>
              </a:ext>
            </a:extLst>
          </p:cNvPr>
          <p:cNvSpPr txBox="1"/>
          <p:nvPr/>
        </p:nvSpPr>
        <p:spPr>
          <a:xfrm>
            <a:off x="4702117" y="877408"/>
            <a:ext cx="3668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On the Antarctic Peninsula (AP), disintegration of Larsen A and B ice shelves in 1995 and 2002)</a:t>
            </a:r>
          </a:p>
        </p:txBody>
      </p:sp>
      <p:pic>
        <p:nvPicPr>
          <p:cNvPr id="4" name="Picture 6" descr="Satellite image of Larsen A, B, C, D">
            <a:extLst>
              <a:ext uri="{FF2B5EF4-FFF2-40B4-BE49-F238E27FC236}">
                <a16:creationId xmlns:a16="http://schemas.microsoft.com/office/drawing/2014/main" id="{04B5C261-C749-D6E5-A6CF-FA9ECF92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321" y="2292927"/>
            <a:ext cx="3256731" cy="32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D2899-5FDC-9EEF-2F17-76C0391899AA}"/>
              </a:ext>
            </a:extLst>
          </p:cNvPr>
          <p:cNvSpPr txBox="1"/>
          <p:nvPr/>
        </p:nvSpPr>
        <p:spPr>
          <a:xfrm>
            <a:off x="8746321" y="1646369"/>
            <a:ext cx="32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State of the Larsen Ice Shelf in 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451A2-5C6E-6F5B-AA82-2665D14DA5B7}"/>
              </a:ext>
            </a:extLst>
          </p:cNvPr>
          <p:cNvSpPr txBox="1"/>
          <p:nvPr/>
        </p:nvSpPr>
        <p:spPr>
          <a:xfrm>
            <a:off x="8725739" y="5549658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Helvetica" pitchFamily="2" charset="0"/>
              </a:rPr>
              <a:t>Credit: NASA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87BD9C-D662-C4B1-58FB-34042ED9BB20}"/>
              </a:ext>
            </a:extLst>
          </p:cNvPr>
          <p:cNvSpPr/>
          <p:nvPr/>
        </p:nvSpPr>
        <p:spPr>
          <a:xfrm>
            <a:off x="10477479" y="3149116"/>
            <a:ext cx="114364" cy="388883"/>
          </a:xfrm>
          <a:prstGeom prst="ellipse">
            <a:avLst/>
          </a:prstGeom>
          <a:solidFill>
            <a:srgbClr val="F1A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E61D6B-1009-D37A-D9AE-020717D24A4C}"/>
              </a:ext>
            </a:extLst>
          </p:cNvPr>
          <p:cNvSpPr txBox="1"/>
          <p:nvPr/>
        </p:nvSpPr>
        <p:spPr>
          <a:xfrm>
            <a:off x="10513248" y="3464208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Iceberg A-68</a:t>
            </a:r>
          </a:p>
          <a:p>
            <a:r>
              <a:rPr lang="en-US" dirty="0"/>
              <a:t>July 2017</a:t>
            </a:r>
          </a:p>
        </p:txBody>
      </p:sp>
    </p:spTree>
    <p:extLst>
      <p:ext uri="{BB962C8B-B14F-4D97-AF65-F5344CB8AC3E}">
        <p14:creationId xmlns:p14="http://schemas.microsoft.com/office/powerpoint/2010/main" val="39002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BE9BE91-6C7C-7741-ABA4-1AA08D62A000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FFFFFF"/>
                </a:solidFill>
                <a:latin typeface="Helvetica" pitchFamily="2" charset="0"/>
                <a:cs typeface="Garamond"/>
              </a:rPr>
              <a:t>Summer temperatures on the eastern Antarctic Peninsula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39EFD-EB8D-F041-8F68-8B988F1275B3}"/>
              </a:ext>
            </a:extLst>
          </p:cNvPr>
          <p:cNvSpPr txBox="1"/>
          <p:nvPr/>
        </p:nvSpPr>
        <p:spPr>
          <a:xfrm>
            <a:off x="532198" y="881253"/>
            <a:ext cx="459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DJF Correlation of Southern Annular Mode (SAM) index vs. temperature 1957-2004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7FAFC-51BD-F34A-9A01-C6C7D6FDBCEC}"/>
              </a:ext>
            </a:extLst>
          </p:cNvPr>
          <p:cNvSpPr txBox="1"/>
          <p:nvPr/>
        </p:nvSpPr>
        <p:spPr>
          <a:xfrm>
            <a:off x="422169" y="5723730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itchFamily="2" charset="0"/>
              </a:rPr>
              <a:t>Marshall (2007) </a:t>
            </a:r>
            <a:r>
              <a:rPr lang="en-US" sz="1400" i="1" dirty="0">
                <a:solidFill>
                  <a:prstClr val="white"/>
                </a:solidFill>
                <a:latin typeface="Helvetica" pitchFamily="2" charset="0"/>
              </a:rPr>
              <a:t>IJOC</a:t>
            </a:r>
            <a:endParaRPr lang="en-US" sz="1400" dirty="0"/>
          </a:p>
        </p:txBody>
      </p:sp>
      <p:pic>
        <p:nvPicPr>
          <p:cNvPr id="6" name="Picture 5" descr="Diagram, radar chart&#10;&#10;Description automatically generated">
            <a:extLst>
              <a:ext uri="{FF2B5EF4-FFF2-40B4-BE49-F238E27FC236}">
                <a16:creationId xmlns:a16="http://schemas.microsoft.com/office/drawing/2014/main" id="{8E517431-202C-2F4E-9826-134EEFABC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89" y="1579497"/>
            <a:ext cx="4593175" cy="40740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37AAED-2AE2-FF4E-9E18-E7A813E53BDB}"/>
              </a:ext>
            </a:extLst>
          </p:cNvPr>
          <p:cNvSpPr txBox="1"/>
          <p:nvPr/>
        </p:nvSpPr>
        <p:spPr>
          <a:xfrm>
            <a:off x="8496408" y="4794233"/>
            <a:ext cx="3337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" pitchFamily="2" charset="0"/>
              </a:rPr>
              <a:t>Wille et al. (2022) </a:t>
            </a:r>
            <a:r>
              <a:rPr lang="en-US" sz="1400" i="1" dirty="0">
                <a:solidFill>
                  <a:prstClr val="white"/>
                </a:solidFill>
                <a:latin typeface="Helvetica" pitchFamily="2" charset="0"/>
              </a:rPr>
              <a:t>Comms. Earth &amp; Env.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428A0F-6DA0-3E40-BA14-5BA42D37D1CA}"/>
              </a:ext>
            </a:extLst>
          </p:cNvPr>
          <p:cNvSpPr txBox="1"/>
          <p:nvPr/>
        </p:nvSpPr>
        <p:spPr>
          <a:xfrm>
            <a:off x="180930" y="6100312"/>
            <a:ext cx="505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b="1" dirty="0">
                <a:solidFill>
                  <a:prstClr val="white"/>
                </a:solidFill>
                <a:latin typeface="Helvetica" pitchFamily="2" charset="0"/>
              </a:rPr>
              <a:t>+SAM </a:t>
            </a:r>
            <a:r>
              <a:rPr lang="en-US" b="1" dirty="0">
                <a:solidFill>
                  <a:prstClr val="white"/>
                </a:solidFill>
                <a:latin typeface="Helvetica" pitchFamily="2" charset="0"/>
                <a:sym typeface="Wingdings" pitchFamily="2" charset="2"/>
              </a:rPr>
              <a:t> strong westerlies / deep Amundsen Sea Low </a:t>
            </a:r>
            <a:r>
              <a:rPr lang="en-US" b="1" dirty="0">
                <a:solidFill>
                  <a:prstClr val="white"/>
                </a:solidFill>
                <a:latin typeface="Helvetica" pitchFamily="2" charset="0"/>
              </a:rPr>
              <a:t> warm northeast AP (in summer)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DD19BA-2AEB-DC4F-AE8F-5DE459E9AB4A}"/>
              </a:ext>
            </a:extLst>
          </p:cNvPr>
          <p:cNvSpPr txBox="1"/>
          <p:nvPr/>
        </p:nvSpPr>
        <p:spPr>
          <a:xfrm>
            <a:off x="1630960" y="2574303"/>
            <a:ext cx="1103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200" dirty="0">
                <a:latin typeface="Helvetica" pitchFamily="2" charset="0"/>
              </a:rPr>
              <a:t>Esperanza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4C7E13-38F5-FD1A-4C9C-CABA69382814}"/>
              </a:ext>
            </a:extLst>
          </p:cNvPr>
          <p:cNvGrpSpPr/>
          <p:nvPr/>
        </p:nvGrpSpPr>
        <p:grpSpPr>
          <a:xfrm>
            <a:off x="2784467" y="4375338"/>
            <a:ext cx="8489342" cy="2432159"/>
            <a:chOff x="2784467" y="4375338"/>
            <a:chExt cx="8489342" cy="2432159"/>
          </a:xfrm>
        </p:grpSpPr>
        <p:pic>
          <p:nvPicPr>
            <p:cNvPr id="4" name="Picture 3" descr="Chart, diagram, radar chart&#10;&#10;Description automatically generated">
              <a:extLst>
                <a:ext uri="{FF2B5EF4-FFF2-40B4-BE49-F238E27FC236}">
                  <a16:creationId xmlns:a16="http://schemas.microsoft.com/office/drawing/2014/main" id="{AD2DE05B-B91E-7D48-8E80-96B96B707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316" t="12465" b="15832"/>
            <a:stretch/>
          </p:blipFill>
          <p:spPr>
            <a:xfrm>
              <a:off x="2784467" y="4375338"/>
              <a:ext cx="2856281" cy="155415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0196FBF-949E-1A4C-95AE-752A46FE3350}"/>
                </a:ext>
              </a:extLst>
            </p:cNvPr>
            <p:cNvSpPr/>
            <p:nvPr/>
          </p:nvSpPr>
          <p:spPr>
            <a:xfrm rot="16200000">
              <a:off x="5166259" y="4761519"/>
              <a:ext cx="365760" cy="3657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92E319-33DB-EB4B-80E9-8C82D64D19F1}"/>
                </a:ext>
              </a:extLst>
            </p:cNvPr>
            <p:cNvSpPr txBox="1"/>
            <p:nvPr/>
          </p:nvSpPr>
          <p:spPr>
            <a:xfrm>
              <a:off x="5719007" y="6161166"/>
              <a:ext cx="55548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b="1" u="sng" dirty="0">
                  <a:solidFill>
                    <a:prstClr val="white"/>
                  </a:solidFill>
                  <a:latin typeface="Helvetica" pitchFamily="2" charset="0"/>
                </a:rPr>
                <a:t>But</a:t>
              </a:r>
              <a:r>
                <a:rPr lang="en-US" b="1" dirty="0">
                  <a:solidFill>
                    <a:prstClr val="white"/>
                  </a:solidFill>
                  <a:latin typeface="Helvetica" pitchFamily="2" charset="0"/>
                </a:rPr>
                <a:t>, long-term temperature measurements are confined to very northeast tip of AP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C0832-380D-FF1E-ED42-958D996A3F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8" r="48555" b="53086"/>
          <a:stretch/>
        </p:blipFill>
        <p:spPr>
          <a:xfrm>
            <a:off x="6025097" y="1331657"/>
            <a:ext cx="5808699" cy="3412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BED641-36D1-A9DD-7D09-82C97F50FE06}"/>
              </a:ext>
            </a:extLst>
          </p:cNvPr>
          <p:cNvSpPr txBox="1"/>
          <p:nvPr/>
        </p:nvSpPr>
        <p:spPr>
          <a:xfrm>
            <a:off x="5953139" y="5152415"/>
            <a:ext cx="6145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b="1" u="sng" dirty="0">
                <a:solidFill>
                  <a:prstClr val="white"/>
                </a:solidFill>
                <a:latin typeface="Helvetica" pitchFamily="2" charset="0"/>
              </a:rPr>
              <a:t>Atmospheric rivers</a:t>
            </a:r>
            <a:r>
              <a:rPr lang="en-US" b="1" dirty="0">
                <a:solidFill>
                  <a:prstClr val="white"/>
                </a:solidFill>
                <a:latin typeface="Helvetica" pitchFamily="2" charset="0"/>
              </a:rPr>
              <a:t> can have multiple effects that can weaken AP ice shelves and lead to their collapse, including surface warming and surface melt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D5FCB-D512-E1ED-63D3-1D271B4D1AFC}"/>
              </a:ext>
            </a:extLst>
          </p:cNvPr>
          <p:cNvSpPr txBox="1"/>
          <p:nvPr/>
        </p:nvSpPr>
        <p:spPr>
          <a:xfrm>
            <a:off x="5904789" y="959982"/>
            <a:ext cx="604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Northeast AP warming known to be be triggered by Foehn</a:t>
            </a:r>
          </a:p>
        </p:txBody>
      </p:sp>
      <p:pic>
        <p:nvPicPr>
          <p:cNvPr id="2" name="Picture 1" descr="Diagram, schematic, radar chart&#10;&#10;Description automatically generated">
            <a:extLst>
              <a:ext uri="{FF2B5EF4-FFF2-40B4-BE49-F238E27FC236}">
                <a16:creationId xmlns:a16="http://schemas.microsoft.com/office/drawing/2014/main" id="{5E1D8AD9-AA46-EFE1-6356-849FD6667D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6" r="17557"/>
          <a:stretch/>
        </p:blipFill>
        <p:spPr>
          <a:xfrm>
            <a:off x="34121" y="1481259"/>
            <a:ext cx="1575217" cy="155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9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6FB68-634D-74CD-434A-41F147AF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14" y="375873"/>
            <a:ext cx="9028771" cy="4257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99044-5E3B-496E-4E51-30DEFCDAA969}"/>
              </a:ext>
            </a:extLst>
          </p:cNvPr>
          <p:cNvSpPr txBox="1"/>
          <p:nvPr/>
        </p:nvSpPr>
        <p:spPr>
          <a:xfrm>
            <a:off x="0" y="481197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Citation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Clem, K.R., Bozkurt, D., Kennett, D., King, J., Turner, J. (2022). Central tropical Pacific convection drives extreme high temperatures and surface melt on the Larsen C Ice Shelf, Antarctic Peninsula. </a:t>
            </a:r>
            <a:r>
              <a:rPr lang="en-US" sz="2400" i="1" dirty="0">
                <a:solidFill>
                  <a:schemeClr val="bg1"/>
                </a:solidFill>
              </a:rPr>
              <a:t>Nature Communications, </a:t>
            </a:r>
            <a:r>
              <a:rPr lang="en-US" sz="2400" dirty="0">
                <a:solidFill>
                  <a:schemeClr val="bg1"/>
                </a:solidFill>
              </a:rPr>
              <a:t>https://</a:t>
            </a:r>
            <a:r>
              <a:rPr lang="en-US" sz="2400" dirty="0" err="1">
                <a:solidFill>
                  <a:schemeClr val="bg1"/>
                </a:solidFill>
              </a:rPr>
              <a:t>doi.org</a:t>
            </a:r>
            <a:r>
              <a:rPr lang="en-US" sz="2400" dirty="0">
                <a:solidFill>
                  <a:schemeClr val="bg1"/>
                </a:solidFill>
              </a:rPr>
              <a:t>/10.1038/s41467-022-31119-4</a:t>
            </a:r>
          </a:p>
          <a:p>
            <a:br>
              <a:rPr lang="en-US" sz="2400" i="1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0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BE9BE91-6C7C-7741-ABA4-1AA08D62A000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FFFFFF"/>
                </a:solidFill>
                <a:latin typeface="Helvetica" pitchFamily="2" charset="0"/>
                <a:cs typeface="Garamond"/>
              </a:rPr>
              <a:t>Larsen C Surface Melt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EB7AD-59CB-F64E-BCB4-62B0D362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7" y="1226519"/>
            <a:ext cx="5861306" cy="37609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0C2D57-1C67-D44B-9E90-6BCFABA3F419}"/>
              </a:ext>
            </a:extLst>
          </p:cNvPr>
          <p:cNvSpPr txBox="1"/>
          <p:nvPr/>
        </p:nvSpPr>
        <p:spPr>
          <a:xfrm>
            <a:off x="932119" y="857187"/>
            <a:ext cx="416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Study Area and Larsen C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AFE9E-F902-E540-9CDF-454B270B845F}"/>
              </a:ext>
            </a:extLst>
          </p:cNvPr>
          <p:cNvSpPr txBox="1"/>
          <p:nvPr/>
        </p:nvSpPr>
        <p:spPr>
          <a:xfrm>
            <a:off x="57161" y="5205286"/>
            <a:ext cx="5917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-Simulated surface melt (mm) data from Polar-WRF version 3.9.1</a:t>
            </a:r>
          </a:p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-0.13° (∼15 km) spatial resolution</a:t>
            </a:r>
          </a:p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-December 1991 to March 2015 </a:t>
            </a:r>
          </a:p>
          <a:p>
            <a:pPr defTabSz="457189"/>
            <a:endParaRPr lang="en-US" dirty="0">
              <a:solidFill>
                <a:prstClr val="white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5F754-E873-E0DB-EE1C-D8E22C6F2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619" y="1430590"/>
            <a:ext cx="5702300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4055F-FCA8-97D4-4576-C7B6A6049871}"/>
              </a:ext>
            </a:extLst>
          </p:cNvPr>
          <p:cNvSpPr txBox="1"/>
          <p:nvPr/>
        </p:nvSpPr>
        <p:spPr>
          <a:xfrm>
            <a:off x="6186838" y="963867"/>
            <a:ext cx="567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Seasonal Larsen C Surface Melt Correlations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EE0FE-011D-CB43-F51C-F311A7750509}"/>
              </a:ext>
            </a:extLst>
          </p:cNvPr>
          <p:cNvSpPr txBox="1"/>
          <p:nvPr/>
        </p:nvSpPr>
        <p:spPr>
          <a:xfrm>
            <a:off x="8381511" y="6344060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Helvetica" pitchFamily="2" charset="0"/>
              </a:rPr>
              <a:t>Clem et al. (2022)-</a:t>
            </a:r>
            <a:r>
              <a:rPr lang="en-US" sz="1600" i="1" dirty="0">
                <a:solidFill>
                  <a:prstClr val="white"/>
                </a:solidFill>
                <a:latin typeface="Helvetica" pitchFamily="2" charset="0"/>
              </a:rPr>
              <a:t>Nat. Comms.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087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BE9BE91-6C7C-7741-ABA4-1AA08D62A000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FFFFFF"/>
                </a:solidFill>
                <a:latin typeface="Helvetica" pitchFamily="2" charset="0"/>
                <a:cs typeface="Garamond"/>
              </a:rPr>
              <a:t>Larsen C Surface Melt Summer (DJFM) Correlations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4D336-263E-EC4F-B728-24305FE4F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65"/>
          <a:stretch/>
        </p:blipFill>
        <p:spPr>
          <a:xfrm>
            <a:off x="-127985" y="613667"/>
            <a:ext cx="6671473" cy="61328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A8348F-97C7-954F-88A8-A9595D4BA332}"/>
              </a:ext>
            </a:extLst>
          </p:cNvPr>
          <p:cNvSpPr txBox="1"/>
          <p:nvPr/>
        </p:nvSpPr>
        <p:spPr>
          <a:xfrm>
            <a:off x="6421568" y="1190136"/>
            <a:ext cx="555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El Niño-like, but correlation with ENSO is not significant (weak SST correlations along Equator)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9ABDC5-81E1-1F44-857E-B8779A24AD8C}"/>
              </a:ext>
            </a:extLst>
          </p:cNvPr>
          <p:cNvSpPr txBox="1"/>
          <p:nvPr/>
        </p:nvSpPr>
        <p:spPr>
          <a:xfrm>
            <a:off x="355048" y="613922"/>
            <a:ext cx="4571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SST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43D1B1-FC66-1B45-8CF9-52994F341C84}"/>
              </a:ext>
            </a:extLst>
          </p:cNvPr>
          <p:cNvSpPr txBox="1"/>
          <p:nvPr/>
        </p:nvSpPr>
        <p:spPr>
          <a:xfrm>
            <a:off x="335226" y="1962450"/>
            <a:ext cx="4968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OLR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DBD7AF-6853-9A45-80D3-04E0B6CFD43C}"/>
              </a:ext>
            </a:extLst>
          </p:cNvPr>
          <p:cNvSpPr txBox="1"/>
          <p:nvPr/>
        </p:nvSpPr>
        <p:spPr>
          <a:xfrm>
            <a:off x="319986" y="3302512"/>
            <a:ext cx="18491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250 </a:t>
            </a:r>
            <a:r>
              <a:rPr lang="en-US" sz="1300" dirty="0" err="1"/>
              <a:t>hPa</a:t>
            </a:r>
            <a:r>
              <a:rPr lang="en-US" sz="1300" dirty="0"/>
              <a:t> </a:t>
            </a:r>
            <a:r>
              <a:rPr lang="en-US" sz="1300" dirty="0" err="1"/>
              <a:t>Streamfunction</a:t>
            </a:r>
            <a:endParaRPr lang="en-US" sz="13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5B7675-F0D0-D74E-86A3-ACA40671A0AF}"/>
              </a:ext>
            </a:extLst>
          </p:cNvPr>
          <p:cNvSpPr txBox="1"/>
          <p:nvPr/>
        </p:nvSpPr>
        <p:spPr>
          <a:xfrm>
            <a:off x="335657" y="4638485"/>
            <a:ext cx="5627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Z500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26BEC5-CFE9-6748-9EDE-9260B9CEACC0}"/>
              </a:ext>
            </a:extLst>
          </p:cNvPr>
          <p:cNvSpPr txBox="1"/>
          <p:nvPr/>
        </p:nvSpPr>
        <p:spPr>
          <a:xfrm>
            <a:off x="8526477" y="6407997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Helvetica" pitchFamily="2" charset="0"/>
              </a:rPr>
              <a:t>Clem et al. (2022)-</a:t>
            </a:r>
            <a:r>
              <a:rPr lang="en-US" sz="1600" i="1" dirty="0">
                <a:solidFill>
                  <a:prstClr val="white"/>
                </a:solidFill>
                <a:latin typeface="Helvetica" pitchFamily="2" charset="0"/>
              </a:rPr>
              <a:t>Nat. Comms.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201D64-F818-CDC4-024B-9C144772A414}"/>
              </a:ext>
            </a:extLst>
          </p:cNvPr>
          <p:cNvSpPr txBox="1"/>
          <p:nvPr/>
        </p:nvSpPr>
        <p:spPr>
          <a:xfrm>
            <a:off x="6421568" y="2420294"/>
            <a:ext cx="5559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Significant correlation with central tropical Pacific convection (south of Equator, more SPCZ)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26BC4-3A90-49ED-96DB-1280B272A1BF}"/>
              </a:ext>
            </a:extLst>
          </p:cNvPr>
          <p:cNvSpPr txBox="1"/>
          <p:nvPr/>
        </p:nvSpPr>
        <p:spPr>
          <a:xfrm>
            <a:off x="6421566" y="3554641"/>
            <a:ext cx="5559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Circulation pattern consists of alternating high and low pressure anomalies arcing from central tropical Pacific into South Atlantic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65A32-4852-EB5A-8481-096C3F9C0660}"/>
              </a:ext>
            </a:extLst>
          </p:cNvPr>
          <p:cNvSpPr txBox="1"/>
          <p:nvPr/>
        </p:nvSpPr>
        <p:spPr>
          <a:xfrm>
            <a:off x="6421567" y="5022712"/>
            <a:ext cx="5559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Strong correlation with high pressure anomaly over Bellingshausen Sea / Drake Passage &amp; upstream low in mid-latitudes; no clear “zonally symmetric” SAM pattern (correlation with SAM is not significant)</a:t>
            </a:r>
          </a:p>
        </p:txBody>
      </p:sp>
    </p:spTree>
    <p:extLst>
      <p:ext uri="{BB962C8B-B14F-4D97-AF65-F5344CB8AC3E}">
        <p14:creationId xmlns:p14="http://schemas.microsoft.com/office/powerpoint/2010/main" val="419979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BE9BE91-6C7C-7741-ABA4-1AA08D62A000}"/>
              </a:ext>
            </a:extLst>
          </p:cNvPr>
          <p:cNvSpPr txBox="1">
            <a:spLocks/>
          </p:cNvSpPr>
          <p:nvPr/>
        </p:nvSpPr>
        <p:spPr>
          <a:xfrm>
            <a:off x="0" y="29840"/>
            <a:ext cx="12191999" cy="7350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FFFFFF"/>
                </a:solidFill>
                <a:latin typeface="Helvetica" pitchFamily="2" charset="0"/>
                <a:cs typeface="Garamond"/>
              </a:rPr>
              <a:t>Relationship with central tropical Pacific Convection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AFE9E-F902-E540-9CDF-454B270B845F}"/>
              </a:ext>
            </a:extLst>
          </p:cNvPr>
          <p:cNvSpPr txBox="1"/>
          <p:nvPr/>
        </p:nvSpPr>
        <p:spPr>
          <a:xfrm>
            <a:off x="5458476" y="1914527"/>
            <a:ext cx="67060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Larsen C surface melt and CPAC OLR have similar circulation features: alternating high/low pressure anomalies arcing from CPAC into South Atlantic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Both associated with strong high pressure anomaly over Drake Passage, would lead to</a:t>
            </a:r>
            <a:r>
              <a:rPr lang="en-US" dirty="0">
                <a:solidFill>
                  <a:prstClr val="white"/>
                </a:solidFill>
                <a:latin typeface="Helvetica" pitchFamily="2" charset="0"/>
                <a:sym typeface="Wingdings" pitchFamily="2" charset="2"/>
              </a:rPr>
              <a:t> southwest flow across AP</a:t>
            </a: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  <a:sym typeface="Wingdings" pitchFamily="2" charset="2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  <a:sym typeface="Wingdings" pitchFamily="2" charset="2"/>
              </a:rPr>
              <a:t>Both associated with classic foehn signature: strong windward moisture flux convergence &amp; leeward moisture flux divergence (particularly marked over Larsen C)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marL="285750" indent="-285750" defTabSz="457189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A8348F-97C7-954F-88A8-A9595D4BA332}"/>
              </a:ext>
            </a:extLst>
          </p:cNvPr>
          <p:cNvSpPr txBox="1"/>
          <p:nvPr/>
        </p:nvSpPr>
        <p:spPr>
          <a:xfrm>
            <a:off x="5515809" y="837433"/>
            <a:ext cx="659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000" b="1" dirty="0">
                <a:solidFill>
                  <a:prstClr val="white"/>
                </a:solidFill>
                <a:latin typeface="Helvetica" pitchFamily="2" charset="0"/>
              </a:rPr>
              <a:t>DJFM correlations: Larsen C surface melt (left) and central tropical Pacific (CPAC) OLR (right)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FBB22-E24A-2B4B-9EFA-272DFD5E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525"/>
          <a:stretch/>
        </p:blipFill>
        <p:spPr>
          <a:xfrm>
            <a:off x="-1" y="733871"/>
            <a:ext cx="5619835" cy="5561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0C608F-E8D3-E14F-97D7-98CFFE16F82A}"/>
              </a:ext>
            </a:extLst>
          </p:cNvPr>
          <p:cNvSpPr txBox="1"/>
          <p:nvPr/>
        </p:nvSpPr>
        <p:spPr>
          <a:xfrm>
            <a:off x="430924" y="1083519"/>
            <a:ext cx="1688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250 </a:t>
            </a:r>
            <a:r>
              <a:rPr lang="en-US" sz="1200" dirty="0" err="1"/>
              <a:t>hPa</a:t>
            </a:r>
            <a:r>
              <a:rPr lang="en-US" sz="1200" dirty="0"/>
              <a:t> </a:t>
            </a:r>
            <a:r>
              <a:rPr lang="en-US" sz="1200" dirty="0" err="1"/>
              <a:t>Streamfunction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4BDED5-3441-2B43-B1D5-C9ECF936F08D}"/>
              </a:ext>
            </a:extLst>
          </p:cNvPr>
          <p:cNvSpPr txBox="1"/>
          <p:nvPr/>
        </p:nvSpPr>
        <p:spPr>
          <a:xfrm>
            <a:off x="2997973" y="1083519"/>
            <a:ext cx="1688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250 </a:t>
            </a:r>
            <a:r>
              <a:rPr lang="en-US" sz="1200" dirty="0" err="1"/>
              <a:t>hPa</a:t>
            </a:r>
            <a:r>
              <a:rPr lang="en-US" sz="1200" dirty="0"/>
              <a:t> </a:t>
            </a:r>
            <a:r>
              <a:rPr lang="en-US" sz="1200" dirty="0" err="1"/>
              <a:t>Streamfunction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611B47-F9D3-0841-B227-57116499DA6D}"/>
              </a:ext>
            </a:extLst>
          </p:cNvPr>
          <p:cNvSpPr txBox="1"/>
          <p:nvPr/>
        </p:nvSpPr>
        <p:spPr>
          <a:xfrm>
            <a:off x="455269" y="250327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Z500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7EF846-E55C-3C49-A3D1-452FBF6E2FBF}"/>
              </a:ext>
            </a:extLst>
          </p:cNvPr>
          <p:cNvSpPr txBox="1"/>
          <p:nvPr/>
        </p:nvSpPr>
        <p:spPr>
          <a:xfrm>
            <a:off x="2958042" y="250327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Z500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B71F02-DD76-8F42-8A2C-17EAEC3EF0EE}"/>
              </a:ext>
            </a:extLst>
          </p:cNvPr>
          <p:cNvSpPr txBox="1"/>
          <p:nvPr/>
        </p:nvSpPr>
        <p:spPr>
          <a:xfrm>
            <a:off x="441434" y="4038186"/>
            <a:ext cx="2106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VINT Moisture Flux Divergence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74E84-D592-5D45-9C1A-16C498E099C9}"/>
              </a:ext>
            </a:extLst>
          </p:cNvPr>
          <p:cNvSpPr txBox="1"/>
          <p:nvPr/>
        </p:nvSpPr>
        <p:spPr>
          <a:xfrm>
            <a:off x="2949955" y="4027675"/>
            <a:ext cx="2106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VINT Moisture Flux Divergence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70B95-2358-15C2-1B6A-062AC0B3D860}"/>
              </a:ext>
            </a:extLst>
          </p:cNvPr>
          <p:cNvSpPr txBox="1"/>
          <p:nvPr/>
        </p:nvSpPr>
        <p:spPr>
          <a:xfrm>
            <a:off x="5601969" y="5411292"/>
            <a:ext cx="6505948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Wingdings" pitchFamily="2" charset="2"/>
              </a:rPr>
              <a:t>Top three Dec, Jan, Feb, Mar &amp; DJFM surface melt events:</a:t>
            </a:r>
          </a:p>
          <a:p>
            <a:pPr marL="742939" marR="0" lvl="1" indent="-2857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Wingdings" pitchFamily="2" charset="2"/>
              </a:rPr>
              <a:t>13/15 years had strong CPAC convection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OLR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Symbol" pitchFamily="2" charset="2"/>
              </a:rPr>
              <a:t>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-0.5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Symbol" pitchFamily="2" charset="2"/>
              </a:rPr>
              <a:t>)</a:t>
            </a:r>
          </a:p>
          <a:p>
            <a:pPr marL="742939" marR="0" lvl="1" indent="-2857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Symbol" pitchFamily="2" charset="2"/>
              </a:rPr>
              <a:t>No preference for SAM phase </a:t>
            </a:r>
          </a:p>
          <a:p>
            <a:pPr marL="742939" marR="0" lvl="1" indent="-28575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sym typeface="Symbol" pitchFamily="2" charset="2"/>
              </a:rPr>
              <a:t>No preference for ENSO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419912-F5D1-ECFD-7BFA-22FD6E557D0C}"/>
              </a:ext>
            </a:extLst>
          </p:cNvPr>
          <p:cNvSpPr txBox="1"/>
          <p:nvPr/>
        </p:nvSpPr>
        <p:spPr>
          <a:xfrm>
            <a:off x="365986" y="6411568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Helvetica" pitchFamily="2" charset="0"/>
              </a:rPr>
              <a:t>Clem et al. (2022)-</a:t>
            </a:r>
            <a:r>
              <a:rPr lang="en-US" sz="1600" i="1" dirty="0">
                <a:solidFill>
                  <a:prstClr val="white"/>
                </a:solidFill>
                <a:latin typeface="Helvetica" pitchFamily="2" charset="0"/>
              </a:rPr>
              <a:t>Nat. Comms.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96207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3628</TotalTime>
  <Words>1958</Words>
  <Application>Microsoft Macintosh PowerPoint</Application>
  <PresentationFormat>Widescreen</PresentationFormat>
  <Paragraphs>195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Helvetica</vt:lpstr>
      <vt:lpstr>PT Sans</vt:lpstr>
      <vt:lpstr>System Font Regular</vt:lpstr>
      <vt:lpstr>1_Office Theme</vt:lpstr>
      <vt:lpstr>Summer extreme-high temperatures, surface melt and atmospheric rivers in the Antarctic Peninsula linked to central tropical Pacific convection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&amp; Conclusions</vt:lpstr>
      <vt:lpstr>PowerPoint Presentation</vt:lpstr>
      <vt:lpstr>PowerPoint Presentation</vt:lpstr>
      <vt:lpstr>Future research interests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forcing of extreme high temperature and surface melt on the Antarctic Peninsula</dc:title>
  <dc:creator>Kyle Clem</dc:creator>
  <cp:lastModifiedBy>Kyle Clem</cp:lastModifiedBy>
  <cp:revision>123</cp:revision>
  <dcterms:created xsi:type="dcterms:W3CDTF">2022-01-28T01:04:05Z</dcterms:created>
  <dcterms:modified xsi:type="dcterms:W3CDTF">2023-05-31T19:12:36Z</dcterms:modified>
</cp:coreProperties>
</file>