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sOpRI/2FFThjecs/FzpD8Q2yn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9" name="Google Shape;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9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7" name="Google Shape;9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0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1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3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1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12" name="Google Shape;112;p31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4" name="Google Shape;11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2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3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1" name="Google Shape;1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3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3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33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33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7" name="Google Shape;127;p33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3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9" name="Google Shape;129;p3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3" name="Google Shape;13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4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34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34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34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34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p34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34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34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34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8" name="Google Shape;14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5" name="Google Shape;15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0" name="Google Shape;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5" name="Google Shape;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9" name="Google Shape;4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7" name="Google Shape;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5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3" name="Google Shape;7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7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8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jp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3.jpg"/><Relationship Id="rId13" Type="http://schemas.openxmlformats.org/officeDocument/2006/relationships/image" Target="../media/image18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9" Type="http://schemas.openxmlformats.org/officeDocument/2006/relationships/image" Target="../media/image17.jpg"/><Relationship Id="rId15" Type="http://schemas.openxmlformats.org/officeDocument/2006/relationships/image" Target="../media/image21.jpg"/><Relationship Id="rId14" Type="http://schemas.openxmlformats.org/officeDocument/2006/relationships/image" Target="../media/image19.jpg"/><Relationship Id="rId16" Type="http://schemas.openxmlformats.org/officeDocument/2006/relationships/image" Target="../media/image22.jpg"/><Relationship Id="rId5" Type="http://schemas.openxmlformats.org/officeDocument/2006/relationships/image" Target="../media/image10.jp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1049482" y="345595"/>
            <a:ext cx="9895114" cy="955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en-US"/>
              <a:t>VARIABILITY IN BOUNDARY LAYER </a:t>
            </a:r>
            <a:br>
              <a:rPr lang="en-US"/>
            </a:br>
            <a:r>
              <a:rPr lang="en-US"/>
              <a:t>STABILITY ACROSS ANTARCTICA</a:t>
            </a:r>
            <a:endParaRPr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JOHN J CASSANO, MCKENZIE DICE AND GINA JOZEF 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dk1"/>
                </a:solidFill>
              </a:rPr>
              <a:t>UNIVERSITY OF COLORADO</a:t>
            </a:r>
            <a:endParaRPr/>
          </a:p>
        </p:txBody>
      </p:sp>
      <p:grpSp>
        <p:nvGrpSpPr>
          <p:cNvPr id="167" name="Google Shape;167;p1"/>
          <p:cNvGrpSpPr/>
          <p:nvPr/>
        </p:nvGrpSpPr>
        <p:grpSpPr>
          <a:xfrm>
            <a:off x="4449862" y="5735637"/>
            <a:ext cx="3292276" cy="1122947"/>
            <a:chOff x="8899724" y="5735053"/>
            <a:chExt cx="3292276" cy="1122947"/>
          </a:xfrm>
        </p:grpSpPr>
        <p:pic>
          <p:nvPicPr>
            <p:cNvPr descr="A picture containing icon&#10;&#10;Description automatically generated" id="168" name="Google Shape;16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99724" y="5735053"/>
              <a:ext cx="1097426" cy="1122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hape&#10;&#10;Description automatically generated" id="169" name="Google Shape;16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97149" y="5735053"/>
              <a:ext cx="2194851" cy="11229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>
            <p:ph type="title"/>
          </p:nvPr>
        </p:nvSpPr>
        <p:spPr>
          <a:xfrm>
            <a:off x="191985" y="307782"/>
            <a:ext cx="11808030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STABILITY REGIMES</a:t>
            </a:r>
            <a:endParaRPr/>
          </a:p>
        </p:txBody>
      </p:sp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191985" y="1233057"/>
            <a:ext cx="380999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STABILITY DEFINED BY VERTICAL POTENTIAL TEMPERATURE GRADIENT RANGING FROM:</a:t>
            </a:r>
            <a:br>
              <a:rPr lang="en-US" sz="2000"/>
            </a:br>
            <a:r>
              <a:rPr lang="en-US" sz="2000"/>
              <a:t>NEAR NEUTRAL (&lt;0.5 K / 100 M) TO EXTREMELY STRONG STABILITY (&gt;30 K / 100 M)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DEFINE STABILITY </a:t>
            </a:r>
            <a:br>
              <a:rPr lang="en-US"/>
            </a:br>
            <a:r>
              <a:rPr lang="en-US"/>
              <a:t>NEAR SURFACE: 20 TO 50 M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ALOFT: BL TOP TO 500 M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ALSO CONSIDER CASES WITH WEAK STABILITY AND SHALLOW BOUNDARY LAYER (VSM)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TOTAL OF 20 STABILITY REGIMES</a:t>
            </a:r>
            <a:endParaRPr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1984" y="1332701"/>
            <a:ext cx="8015211" cy="47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1"/>
          <p:cNvGrpSpPr/>
          <p:nvPr/>
        </p:nvGrpSpPr>
        <p:grpSpPr>
          <a:xfrm>
            <a:off x="125814" y="137186"/>
            <a:ext cx="2285999" cy="1977936"/>
            <a:chOff x="1389823" y="719062"/>
            <a:chExt cx="2285999" cy="1977936"/>
          </a:xfrm>
        </p:grpSpPr>
        <p:pic>
          <p:nvPicPr>
            <p:cNvPr id="237" name="Google Shape;23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89824" y="1071398"/>
              <a:ext cx="2197100" cy="162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1"/>
            <p:cNvSpPr txBox="1"/>
            <p:nvPr/>
          </p:nvSpPr>
          <p:spPr>
            <a:xfrm>
              <a:off x="1389823" y="719062"/>
              <a:ext cx="2285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NN: &lt;0.5 K / 100 m </a:t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9" name="Google Shape;239;p11"/>
          <p:cNvGrpSpPr/>
          <p:nvPr/>
        </p:nvGrpSpPr>
        <p:grpSpPr>
          <a:xfrm>
            <a:off x="113403" y="2328036"/>
            <a:ext cx="4090462" cy="1892808"/>
            <a:chOff x="1364424" y="2492335"/>
            <a:chExt cx="4090462" cy="1893883"/>
          </a:xfrm>
        </p:grpSpPr>
        <p:pic>
          <p:nvPicPr>
            <p:cNvPr id="240" name="Google Shape;24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64424" y="2824118"/>
              <a:ext cx="2222500" cy="156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1"/>
            <p:cNvSpPr txBox="1"/>
            <p:nvPr/>
          </p:nvSpPr>
          <p:spPr>
            <a:xfrm>
              <a:off x="1364424" y="2492335"/>
              <a:ext cx="4090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VSM: &lt;1.75 K / 100 m and BL &lt; 125 m</a:t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2" name="Google Shape;242;p11"/>
          <p:cNvGrpSpPr/>
          <p:nvPr/>
        </p:nvGrpSpPr>
        <p:grpSpPr>
          <a:xfrm>
            <a:off x="125815" y="4449345"/>
            <a:ext cx="2820990" cy="1982581"/>
            <a:chOff x="176974" y="4559879"/>
            <a:chExt cx="2820990" cy="1982581"/>
          </a:xfrm>
        </p:grpSpPr>
        <p:pic>
          <p:nvPicPr>
            <p:cNvPr id="243" name="Google Shape;24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975" y="4916860"/>
              <a:ext cx="2197100" cy="162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1"/>
            <p:cNvSpPr txBox="1"/>
            <p:nvPr/>
          </p:nvSpPr>
          <p:spPr>
            <a:xfrm>
              <a:off x="176974" y="4559879"/>
              <a:ext cx="2820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WS: 0.5 to 1.75 K / 100 m </a:t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5" name="Google Shape;245;p11"/>
          <p:cNvGrpSpPr/>
          <p:nvPr/>
        </p:nvGrpSpPr>
        <p:grpSpPr>
          <a:xfrm>
            <a:off x="4256009" y="2328036"/>
            <a:ext cx="2820990" cy="1918831"/>
            <a:chOff x="5513368" y="272626"/>
            <a:chExt cx="2820990" cy="1918831"/>
          </a:xfrm>
        </p:grpSpPr>
        <p:pic>
          <p:nvPicPr>
            <p:cNvPr id="246" name="Google Shape;246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13368" y="642057"/>
              <a:ext cx="2286000" cy="154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1"/>
            <p:cNvSpPr txBox="1"/>
            <p:nvPr/>
          </p:nvSpPr>
          <p:spPr>
            <a:xfrm>
              <a:off x="5513368" y="272626"/>
              <a:ext cx="2820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MS: 1.75 to 5 K / 100 m</a:t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8" name="Google Shape;248;p11"/>
          <p:cNvGrpSpPr/>
          <p:nvPr/>
        </p:nvGrpSpPr>
        <p:grpSpPr>
          <a:xfrm>
            <a:off x="8370313" y="4449345"/>
            <a:ext cx="3892937" cy="1911800"/>
            <a:chOff x="8370313" y="2330021"/>
            <a:chExt cx="3892937" cy="1911800"/>
          </a:xfrm>
        </p:grpSpPr>
        <p:pic>
          <p:nvPicPr>
            <p:cNvPr id="249" name="Google Shape;249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370313" y="2692421"/>
              <a:ext cx="2222500" cy="154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1"/>
            <p:cNvSpPr txBox="1"/>
            <p:nvPr/>
          </p:nvSpPr>
          <p:spPr>
            <a:xfrm>
              <a:off x="8370313" y="2330021"/>
              <a:ext cx="2820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ESS: &gt;30 K / 100 m </a:t>
              </a: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1" name="Google Shape;251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624950" y="3294830"/>
              <a:ext cx="1638300" cy="31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2" name="Google Shape;25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89509" y="3018735"/>
            <a:ext cx="16510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70415" y="814469"/>
            <a:ext cx="1651000" cy="96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1"/>
          <p:cNvGrpSpPr/>
          <p:nvPr/>
        </p:nvGrpSpPr>
        <p:grpSpPr>
          <a:xfrm>
            <a:off x="8245153" y="138778"/>
            <a:ext cx="3901950" cy="1905191"/>
            <a:chOff x="4433313" y="2323089"/>
            <a:chExt cx="3901950" cy="1905191"/>
          </a:xfrm>
        </p:grpSpPr>
        <p:grpSp>
          <p:nvGrpSpPr>
            <p:cNvPr id="255" name="Google Shape;255;p11"/>
            <p:cNvGrpSpPr/>
            <p:nvPr/>
          </p:nvGrpSpPr>
          <p:grpSpPr>
            <a:xfrm>
              <a:off x="4433313" y="2323089"/>
              <a:ext cx="2820990" cy="1905191"/>
              <a:chOff x="5513368" y="2471557"/>
              <a:chExt cx="2820990" cy="1905191"/>
            </a:xfrm>
          </p:grpSpPr>
          <p:pic>
            <p:nvPicPr>
              <p:cNvPr id="256" name="Google Shape;256;p1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5595918" y="2827348"/>
                <a:ext cx="2120900" cy="1549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11"/>
              <p:cNvSpPr txBox="1"/>
              <p:nvPr/>
            </p:nvSpPr>
            <p:spPr>
              <a:xfrm>
                <a:off x="5513368" y="2471557"/>
                <a:ext cx="2820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SS: 5 to 15 K / 100 m </a:t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id="258" name="Google Shape;258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684263" y="3110680"/>
              <a:ext cx="16510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378778" y="3091630"/>
            <a:ext cx="1638300" cy="72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1"/>
          <p:cNvGrpSpPr/>
          <p:nvPr/>
        </p:nvGrpSpPr>
        <p:grpSpPr>
          <a:xfrm>
            <a:off x="8245153" y="2332954"/>
            <a:ext cx="3911480" cy="1895326"/>
            <a:chOff x="4433313" y="4517594"/>
            <a:chExt cx="3911480" cy="1895326"/>
          </a:xfrm>
        </p:grpSpPr>
        <p:grpSp>
          <p:nvGrpSpPr>
            <p:cNvPr id="261" name="Google Shape;261;p11"/>
            <p:cNvGrpSpPr/>
            <p:nvPr/>
          </p:nvGrpSpPr>
          <p:grpSpPr>
            <a:xfrm>
              <a:off x="4433313" y="4517594"/>
              <a:ext cx="2820990" cy="1895326"/>
              <a:chOff x="5513368" y="4570934"/>
              <a:chExt cx="2820990" cy="1895326"/>
            </a:xfrm>
          </p:grpSpPr>
          <p:pic>
            <p:nvPicPr>
              <p:cNvPr id="262" name="Google Shape;262;p11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595918" y="4916860"/>
                <a:ext cx="2146300" cy="1549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3" name="Google Shape;263;p11"/>
              <p:cNvSpPr txBox="1"/>
              <p:nvPr/>
            </p:nvSpPr>
            <p:spPr>
              <a:xfrm>
                <a:off x="5513368" y="4570934"/>
                <a:ext cx="2820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VSS: 15 to 30 K / 100 m </a:t>
                </a: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id="264" name="Google Shape;264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06493" y="5409499"/>
              <a:ext cx="1638300" cy="444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66903" y="5257001"/>
            <a:ext cx="16383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"/>
          <p:cNvSpPr txBox="1"/>
          <p:nvPr>
            <p:ph type="title"/>
          </p:nvPr>
        </p:nvSpPr>
        <p:spPr>
          <a:xfrm>
            <a:off x="191985" y="307782"/>
            <a:ext cx="11808030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STABILITY REGIMES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4659085" y="4483046"/>
            <a:ext cx="287382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Blue line: Potential T anomaly (top axis, 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Pink line: Potential T gradient (bottom axis, K / 100 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different scales for </a:t>
            </a:r>
            <a:b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NN to MS and SS to ESS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STABILITY REGIME FREQUENCY</a:t>
            </a:r>
            <a:endParaRPr/>
          </a:p>
        </p:txBody>
      </p:sp>
      <p:sp>
        <p:nvSpPr>
          <p:cNvPr id="273" name="Google Shape;273;p12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ANNUAL FREQUENCY OF NEAR SURFACE (20 TO 50 M AGL) STABILITY REGIMES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NN AND VSM REGIMES MORE COMMON AT COASTAL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WS REGIMES ARE INFREQUENT AT ALL SITES, BUT MORE COMMON AT COASTAL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MS REGIMES HAVE SIMILAR FREQUENCY AT ALL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SS, VSS AND ESS MORE COMMON AT INTERIOR SITES</a:t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74" name="Google Shape;2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615" y="1364599"/>
            <a:ext cx="7772400" cy="41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idx="1" type="body"/>
          </p:nvPr>
        </p:nvSpPr>
        <p:spPr>
          <a:xfrm>
            <a:off x="191985" y="285009"/>
            <a:ext cx="4534394" cy="2885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STABILITY VS LWD (BELOW)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CONSISTENT DECREASE IN DOWNWELLING LONGWAVE RADIATION AS NEAR SURFACE STABILITY INCREASES AT ALL SITES</a:t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0954" y="0"/>
            <a:ext cx="6671046" cy="353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21638"/>
            <a:ext cx="6671046" cy="353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 txBox="1"/>
          <p:nvPr/>
        </p:nvSpPr>
        <p:spPr>
          <a:xfrm>
            <a:off x="7386452" y="3646967"/>
            <a:ext cx="4534394" cy="2885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STABILITY VS 20 M WIND SPEED (ABOVE)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FEW CLEAR PATTERNS OF WIND SPEED VS STABILITY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 SPEED GENERALLY INCREASES WITH STABILITY AT DOME C (DOTTED BLUE LINE)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 SPEED GENERALLY DECREASES WITH STABILITY AT MCMURDO (GREEN DASHED LINE)</a:t>
            </a:r>
            <a:endParaRPr/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615" y="1364599"/>
            <a:ext cx="7772400" cy="41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STABILITY REGIME FREQUENCY</a:t>
            </a:r>
            <a:endParaRPr/>
          </a:p>
        </p:txBody>
      </p:sp>
      <p:sp>
        <p:nvSpPr>
          <p:cNvPr id="289" name="Google Shape;289;p14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CONSIDER STRONGEST STABILITY BELOW 500 M AGL (NEAR SURFACE AND ALOFT)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NN IS UNCOMMON (&lt;5%) AT ALL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WS AND MS MORE COMMON (20-45%) AT COASTAL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SS OCCURS MORE THAN 30% OF THE TIME AT ALL SITES EXCEPT SYOWA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SYOWA HAS THE WEAKEST STABILITY OF ALL 5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VSS AND ESS OCCUR 15-30% OF THE TIME AT INTERIOR SITES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0954" y="-6295"/>
            <a:ext cx="6671046" cy="353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76" y="3315342"/>
            <a:ext cx="6682922" cy="354265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>
            <p:ph idx="1" type="body"/>
          </p:nvPr>
        </p:nvSpPr>
        <p:spPr>
          <a:xfrm>
            <a:off x="191985" y="285009"/>
            <a:ext cx="4534394" cy="2885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STABILITY VS LWD (BELOW)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CONSISTENT DECREASE IN DOWNWELLING LONGWAVE RADIATION AS STRONGEST STABILITY BELOW 500 M AGL INCREASES AT ALL SITES</a:t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7386452" y="3646967"/>
            <a:ext cx="4534394" cy="2885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STABILITY VS 20 M WIND SPEED (ABOVE)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 SPEED INCREASES WITH STABILITY AT PLATEAU SITES (DARK BLUE AND BLUE LINES)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WIND SPEED DECREASES WITH STABILITY NEUMAYER (YELLOW LINE) AND SYOWA (ORANGE LINE) NEGLECTING ESS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SMALLER CHANGES IN WIND SPEED AT MCMURDO (GREEN LINE) NEGLECTING ESS</a:t>
            </a:r>
            <a:endParaRPr/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2065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000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/>
          <p:nvPr>
            <p:ph type="title"/>
          </p:nvPr>
        </p:nvSpPr>
        <p:spPr>
          <a:xfrm>
            <a:off x="913776" y="268711"/>
            <a:ext cx="10364451" cy="1168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03" name="Google Shape;303;p16"/>
          <p:cNvSpPr txBox="1"/>
          <p:nvPr>
            <p:ph idx="1" type="body"/>
          </p:nvPr>
        </p:nvSpPr>
        <p:spPr>
          <a:xfrm>
            <a:off x="913775" y="1436925"/>
            <a:ext cx="10364400" cy="5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14153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SOMS ALLOW EASY VISUALIZATION OF THE FULL RANGE OF TEMPERATURE PROFILES IN HUNDREDS TO THOUSANDS OF OBSERVED SOUNDINGS</a:t>
            </a:r>
            <a:endParaRPr sz="6700"/>
          </a:p>
          <a:p>
            <a:pPr indent="-22590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20 STABILITY REGIMES DEFINED BASED ON POTENTIAL TEMPERATURE GRADIENT NEAR SURFACE (20-50 M AGL) AND ABOVE BOUNDARY LAYER TO ALLOW COMPARISON ACROSS ALL 5 SITES</a:t>
            </a:r>
            <a:endParaRPr sz="6700"/>
          </a:p>
          <a:p>
            <a:pPr indent="-22590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NEAR SURFACE STABILITY DOMINATED BY NN AND VSM AT COASTAL SITES AND SS AND STRONGER STABILITY AT INTERIOR SITES</a:t>
            </a:r>
            <a:endParaRPr sz="6700"/>
          </a:p>
          <a:p>
            <a:pPr indent="-22590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STRONGEST STABILITY BELOW 500 M DOMINATED BY WS AND MS AT COASTAL SITES AND SS AND STRONGER AT INTERIOR SITES</a:t>
            </a:r>
            <a:endParaRPr sz="6700"/>
          </a:p>
          <a:p>
            <a:pPr indent="-22590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6700"/>
              <a:t>CLEAR DECREASE IN DOWNWELLING LONGWAVE RADIATION WITH INCREASED STABILITY AT ALL SITES, BUT WIND SPEED RELATIONSHIP WITH STABILITY IS LESS CLEAR</a:t>
            </a:r>
            <a:endParaRPr sz="6700"/>
          </a:p>
          <a:p>
            <a:pPr indent="-87629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75882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6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/>
        </p:nvSpPr>
        <p:spPr>
          <a:xfrm>
            <a:off x="4979719" y="475014"/>
            <a:ext cx="22325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Questions?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9096499" y="6353298"/>
            <a:ext cx="28025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john.cassano@colorado.edu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type="title"/>
          </p:nvPr>
        </p:nvSpPr>
        <p:spPr>
          <a:xfrm>
            <a:off x="913776" y="268711"/>
            <a:ext cx="10364451" cy="1168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MOTIVATION AND OUTLINE</a:t>
            </a:r>
            <a:endParaRPr/>
          </a:p>
        </p:txBody>
      </p:sp>
      <p:sp>
        <p:nvSpPr>
          <p:cNvPr id="175" name="Google Shape;175;p2"/>
          <p:cNvSpPr txBox="1"/>
          <p:nvPr>
            <p:ph idx="1" type="body"/>
          </p:nvPr>
        </p:nvSpPr>
        <p:spPr>
          <a:xfrm>
            <a:off x="913775" y="1436915"/>
            <a:ext cx="10364452" cy="4653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BOUNDARY LAYER IN POLAR REGIONS IS OFTEN DESCRIBED AS BEING DOMINATED BY STRONG STATIC STABILITY AND TEMPERATURE INVERSIONS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BUT, MORE DETAILED ANALYSES HAVE SHOWN THAT WEAK STABILITY IS ALSO COMMON, EVEN IN WINTER, AT SOME SITES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ANALYZE MULTIPLE YEARS OF RADIOSONDE OBSERVATIONS TO CHARACTERIZE THE STABILITY IN THE LOWEST 500 M OF THE ATMOSPHERE AT 5 SITES ACROSS ANTARCTICA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SELF-ORGANIZING MAPS (SOM</a:t>
            </a:r>
            <a:r>
              <a:rPr lang="en-US" sz="1200"/>
              <a:t>S</a:t>
            </a:r>
            <a:r>
              <a:rPr lang="en-US"/>
              <a:t>) TO OBJECTIVELY IDENTIFY THE RANGE OF TEMPERATURE PROFILES PRESENT AT EACH SITE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DEFINE STABILITY REGIME THRESHOLDS TO APPLY TO ALL 5 SITES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COMPARE FREQUENCY OF STABILITY REGIMES ACROSS SITES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DETERMINE DIFFERENCES IN NEAR SURFACE WIND SPEED AND DOWNWELLING LONGWAVE RADIATION FOR THE DIFFERENT STABILITY REGIMES AT EACH SITE</a:t>
            </a:r>
            <a:endParaRPr/>
          </a:p>
          <a:p>
            <a:pPr indent="-1143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type="title"/>
          </p:nvPr>
        </p:nvSpPr>
        <p:spPr>
          <a:xfrm>
            <a:off x="913774" y="250383"/>
            <a:ext cx="10364451" cy="984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81" name="Google Shape;181;p3"/>
          <p:cNvSpPr txBox="1"/>
          <p:nvPr>
            <p:ph idx="1" type="body"/>
          </p:nvPr>
        </p:nvSpPr>
        <p:spPr>
          <a:xfrm>
            <a:off x="913775" y="1235035"/>
            <a:ext cx="4560750" cy="4556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OBSERVATIONS FROM FIVE SITES ACROSS ANTARCTICA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THREE COASTAL SITES: MCMURDO, NEUMAYER AND SYOWA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TWO INTERIOR SITES: SOUTH POLE AND DOME C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RADIOSONDE PROFILES TO 500 M AGL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SURFACE RADIATIVE FLUXES FROM DOE AWARE CAMPAIGN (MCMURDO) AND BASELINE SURFACE RADIATION NETWORK (BSRN)</a:t>
            </a:r>
            <a:endParaRPr/>
          </a:p>
        </p:txBody>
      </p:sp>
      <p:pic>
        <p:nvPicPr>
          <p:cNvPr id="182" name="Google Shape;1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053" y="1543793"/>
            <a:ext cx="6084138" cy="4738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SELF-ORGANIZING MAPS (SOM</a:t>
            </a:r>
            <a:r>
              <a:rPr lang="en-US" sz="2400"/>
              <a:t>S</a:t>
            </a:r>
            <a:r>
              <a:rPr lang="en-US"/>
              <a:t>)</a:t>
            </a:r>
            <a:endParaRPr/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THE SOM TECHNIQUE IS AN ITERATIVE, UNSUPERVISED ARTIFICIAL LEARNING PROCESS THAT OBJECTIVELY IDENTIFIES PATTERNS IN A TRAINING DATASET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THE OUTPUT FROM THE SOM TRAINING IS A ”MAP” OF PATTERNS THAT SPAN THE RANGE OF CONDITIONS PRESENT IN THE TRAINING DATA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EXAMPLE: 30 PATTERN SOM TRAINED ON &gt;1200 PROFILES</a:t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4" y="1607073"/>
            <a:ext cx="8330133" cy="43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4" y="1607073"/>
            <a:ext cx="8330133" cy="43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COASTAL SITES: MCMURDO</a:t>
            </a:r>
            <a:endParaRPr/>
          </a:p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NOV 2015 – JAN 2017</a:t>
            </a:r>
            <a:br>
              <a:rPr lang="en-US" sz="2000"/>
            </a:br>
            <a:r>
              <a:rPr lang="en-US" sz="2000"/>
              <a:t>786 SOUNDINGS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LOCATION</a:t>
            </a:r>
            <a:br>
              <a:rPr lang="en-US"/>
            </a:br>
            <a:r>
              <a:rPr lang="en-US"/>
              <a:t>ROSS ISLAND</a:t>
            </a:r>
            <a:br>
              <a:rPr lang="en-US"/>
            </a:br>
            <a:r>
              <a:rPr lang="en-US"/>
              <a:t>77.85 S, 166.66 E</a:t>
            </a:r>
            <a:br>
              <a:rPr lang="en-US"/>
            </a:br>
            <a:r>
              <a:rPr lang="en-US"/>
              <a:t>10 M ASL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NEARLY WELL MIXED (BOTTOM LEFT) TO STRONGLY STABLE (RIGHT) PROFILES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SOME PROFILES WITH STRONGER STABILITY ALOFT (E.G. TOP CENTER)</a:t>
            </a:r>
            <a:br>
              <a:rPr lang="en-US" sz="2000"/>
            </a:b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1112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3" y="1607073"/>
            <a:ext cx="8330133" cy="43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COASTAL SITES: NEUMAYER</a:t>
            </a:r>
            <a:endParaRPr/>
          </a:p>
        </p:txBody>
      </p:sp>
      <p:sp>
        <p:nvSpPr>
          <p:cNvPr id="203" name="Google Shape;203;p6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JUN 2018 – JAN 2021</a:t>
            </a:r>
            <a:br>
              <a:rPr lang="en-US" sz="2000"/>
            </a:br>
            <a:r>
              <a:rPr lang="en-US" sz="2000"/>
              <a:t>1220 SOUNDINGS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LOCATION</a:t>
            </a:r>
            <a:br>
              <a:rPr lang="en-US"/>
            </a:br>
            <a:r>
              <a:rPr lang="en-US"/>
              <a:t>EKSTRÖM ICE SHELF</a:t>
            </a:r>
            <a:br>
              <a:rPr lang="en-US"/>
            </a:br>
            <a:r>
              <a:rPr lang="en-US"/>
              <a:t>70.65 S, 8.17 W</a:t>
            </a:r>
            <a:br>
              <a:rPr lang="en-US"/>
            </a:br>
            <a:r>
              <a:rPr lang="en-US"/>
              <a:t>38 M ASL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SIMILAR RANGE OF PROFILE TYPES AS SEEN AT MCMURDO</a:t>
            </a:r>
            <a:br>
              <a:rPr lang="en-US" sz="2000"/>
            </a:b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3" y="1607073"/>
            <a:ext cx="8330133" cy="43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COASTAL SITES: SYOWA</a:t>
            </a:r>
            <a:endParaRPr/>
          </a:p>
        </p:txBody>
      </p:sp>
      <p:sp>
        <p:nvSpPr>
          <p:cNvPr id="210" name="Google Shape;210;p7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FEB 2007 – JAN 2020</a:t>
            </a:r>
            <a:br>
              <a:rPr lang="en-US" sz="2000"/>
            </a:br>
            <a:r>
              <a:rPr lang="en-US" sz="2000"/>
              <a:t>6390 SOUNDINGS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LOCATION</a:t>
            </a:r>
            <a:br>
              <a:rPr lang="en-US"/>
            </a:br>
            <a:r>
              <a:rPr lang="en-US"/>
              <a:t>ONGUL ISLAND</a:t>
            </a:r>
            <a:br>
              <a:rPr lang="en-US"/>
            </a:br>
            <a:r>
              <a:rPr lang="en-US"/>
              <a:t>69.00 S, 39.58 W</a:t>
            </a:r>
            <a:br>
              <a:rPr lang="en-US"/>
            </a:br>
            <a:r>
              <a:rPr lang="en-US"/>
              <a:t>18 M ASL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SIMILAR RANGE OF PROFILE TYPES AS SEEN AT MCMURDO</a:t>
            </a:r>
            <a:br>
              <a:rPr lang="en-US" sz="2000"/>
            </a:br>
            <a:br>
              <a:rPr lang="en-US" sz="2000"/>
            </a:b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2" y="1607073"/>
            <a:ext cx="8330134" cy="435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INTERIOR SITES: SOUTH POLE</a:t>
            </a:r>
            <a:endParaRPr/>
          </a:p>
        </p:txBody>
      </p:sp>
      <p:sp>
        <p:nvSpPr>
          <p:cNvPr id="217" name="Google Shape;217;p8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JAN</a:t>
            </a:r>
            <a:r>
              <a:rPr lang="en-US" sz="2000"/>
              <a:t> 2005 – SEP 2021</a:t>
            </a:r>
            <a:br>
              <a:rPr lang="en-US" sz="2000"/>
            </a:br>
            <a:r>
              <a:rPr lang="en-US" sz="2000"/>
              <a:t>8587 SOUNDINGS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LOCATION</a:t>
            </a:r>
            <a:br>
              <a:rPr lang="en-US"/>
            </a:br>
            <a:r>
              <a:rPr lang="en-US"/>
              <a:t>EAST ANTARCTIC ICE SHEET</a:t>
            </a:r>
            <a:br>
              <a:rPr lang="en-US"/>
            </a:br>
            <a:r>
              <a:rPr lang="en-US"/>
              <a:t>89.98 S, 24.80 W</a:t>
            </a:r>
            <a:br>
              <a:rPr lang="en-US"/>
            </a:br>
            <a:r>
              <a:rPr lang="en-US"/>
              <a:t>2836 M ASL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MUCH STRONGER STABILITY THAN AT COASTAL SITES (LEFT) BUT SOME WEAK STABILITY PROFILES TOO (TOP RIGHT)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PROFILES WITH WEAKER STABILITY NEAR SURFACE AND MUCH STRONGER ALOFT (BOTTOM)</a:t>
            </a:r>
            <a:br>
              <a:rPr lang="en-US" sz="2000"/>
            </a:br>
            <a:endParaRPr sz="2000"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1" y="1607073"/>
            <a:ext cx="8330135" cy="435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>
            <p:ph type="title"/>
          </p:nvPr>
        </p:nvSpPr>
        <p:spPr>
          <a:xfrm>
            <a:off x="913774" y="297883"/>
            <a:ext cx="10364451" cy="92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/>
              <a:t>INTERIOR SITES: DOME C</a:t>
            </a:r>
            <a:endParaRPr/>
          </a:p>
        </p:txBody>
      </p:sp>
      <p:sp>
        <p:nvSpPr>
          <p:cNvPr id="224" name="Google Shape;224;p9"/>
          <p:cNvSpPr txBox="1"/>
          <p:nvPr>
            <p:ph idx="1" type="body"/>
          </p:nvPr>
        </p:nvSpPr>
        <p:spPr>
          <a:xfrm>
            <a:off x="191985" y="1607073"/>
            <a:ext cx="3608119" cy="472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JAN</a:t>
            </a:r>
            <a:r>
              <a:rPr lang="en-US" sz="2000"/>
              <a:t> 2006 – OCT 2021</a:t>
            </a:r>
            <a:br>
              <a:rPr lang="en-US" sz="2000"/>
            </a:br>
            <a:r>
              <a:rPr lang="en-US" sz="2000"/>
              <a:t>5147 SOUNDINGS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LOCATION</a:t>
            </a:r>
            <a:br>
              <a:rPr lang="en-US"/>
            </a:br>
            <a:r>
              <a:rPr lang="en-US"/>
              <a:t>EAST ANTARCTIC ICE SHEET</a:t>
            </a:r>
            <a:br>
              <a:rPr lang="en-US"/>
            </a:br>
            <a:r>
              <a:rPr lang="en-US"/>
              <a:t>75.10 S, 123.33 E</a:t>
            </a:r>
            <a:br>
              <a:rPr lang="en-US"/>
            </a:br>
            <a:r>
              <a:rPr lang="en-US"/>
              <a:t>3251 M ASL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SIMILAR PROFILES TO THOSE SEEN AT SOUTH POLE BUT FEWER PROFILES WITH WEAK STABILITY NEAR SURFACE AND STRONGER ALOFT (BOTTOM RIGHT)</a:t>
            </a:r>
            <a:br>
              <a:rPr lang="en-US" sz="2000"/>
            </a:b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2023-04-11T20:03:39Z</dcterms:created>
  <dc:creator>John J. Cassano</dc:creator>
</cp:coreProperties>
</file>