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804" r:id="rId3"/>
  </p:sldMasterIdLst>
  <p:sldIdLst>
    <p:sldId id="321" r:id="rId4"/>
    <p:sldId id="345" r:id="rId5"/>
    <p:sldId id="336" r:id="rId6"/>
    <p:sldId id="322" r:id="rId7"/>
    <p:sldId id="257" r:id="rId8"/>
    <p:sldId id="338" r:id="rId9"/>
    <p:sldId id="339" r:id="rId10"/>
    <p:sldId id="328" r:id="rId11"/>
    <p:sldId id="329" r:id="rId12"/>
    <p:sldId id="330" r:id="rId13"/>
    <p:sldId id="331" r:id="rId14"/>
    <p:sldId id="333" r:id="rId15"/>
    <p:sldId id="341" r:id="rId16"/>
    <p:sldId id="334" r:id="rId17"/>
    <p:sldId id="346" r:id="rId18"/>
    <p:sldId id="347" r:id="rId19"/>
    <p:sldId id="256" r:id="rId20"/>
    <p:sldId id="348"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7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ntolan Litell, Mariana" userId="772044fa-eadd-4e1d-be7c-074ab0628071" providerId="ADAL" clId="{DEEB3049-70EC-4AAD-BEEA-FE535583D050}"/>
    <pc:docChg chg="delSld">
      <pc:chgData name="Fontolan Litell, Mariana" userId="772044fa-eadd-4e1d-be7c-074ab0628071" providerId="ADAL" clId="{DEEB3049-70EC-4AAD-BEEA-FE535583D050}" dt="2023-05-26T19:07:03.089" v="5" actId="47"/>
      <pc:docMkLst>
        <pc:docMk/>
      </pc:docMkLst>
      <pc:sldChg chg="del">
        <pc:chgData name="Fontolan Litell, Mariana" userId="772044fa-eadd-4e1d-be7c-074ab0628071" providerId="ADAL" clId="{DEEB3049-70EC-4AAD-BEEA-FE535583D050}" dt="2023-05-26T19:07:03.089" v="5" actId="47"/>
        <pc:sldMkLst>
          <pc:docMk/>
          <pc:sldMk cId="2261325063" sldId="323"/>
        </pc:sldMkLst>
      </pc:sldChg>
      <pc:sldChg chg="del">
        <pc:chgData name="Fontolan Litell, Mariana" userId="772044fa-eadd-4e1d-be7c-074ab0628071" providerId="ADAL" clId="{DEEB3049-70EC-4AAD-BEEA-FE535583D050}" dt="2023-05-26T19:06:58.056" v="1" actId="47"/>
        <pc:sldMkLst>
          <pc:docMk/>
          <pc:sldMk cId="3517582757" sldId="325"/>
        </pc:sldMkLst>
      </pc:sldChg>
      <pc:sldChg chg="del">
        <pc:chgData name="Fontolan Litell, Mariana" userId="772044fa-eadd-4e1d-be7c-074ab0628071" providerId="ADAL" clId="{DEEB3049-70EC-4AAD-BEEA-FE535583D050}" dt="2023-05-26T19:06:59.206" v="2" actId="47"/>
        <pc:sldMkLst>
          <pc:docMk/>
          <pc:sldMk cId="3383456185" sldId="327"/>
        </pc:sldMkLst>
      </pc:sldChg>
      <pc:sldChg chg="del">
        <pc:chgData name="Fontolan Litell, Mariana" userId="772044fa-eadd-4e1d-be7c-074ab0628071" providerId="ADAL" clId="{DEEB3049-70EC-4AAD-BEEA-FE535583D050}" dt="2023-05-26T19:06:57.175" v="0" actId="47"/>
        <pc:sldMkLst>
          <pc:docMk/>
          <pc:sldMk cId="876750750" sldId="335"/>
        </pc:sldMkLst>
      </pc:sldChg>
      <pc:sldChg chg="del">
        <pc:chgData name="Fontolan Litell, Mariana" userId="772044fa-eadd-4e1d-be7c-074ab0628071" providerId="ADAL" clId="{DEEB3049-70EC-4AAD-BEEA-FE535583D050}" dt="2023-05-26T19:07:00.228" v="3" actId="47"/>
        <pc:sldMkLst>
          <pc:docMk/>
          <pc:sldMk cId="3079086214" sldId="340"/>
        </pc:sldMkLst>
      </pc:sldChg>
      <pc:sldChg chg="del">
        <pc:chgData name="Fontolan Litell, Mariana" userId="772044fa-eadd-4e1d-be7c-074ab0628071" providerId="ADAL" clId="{DEEB3049-70EC-4AAD-BEEA-FE535583D050}" dt="2023-05-26T19:07:01.813" v="4" actId="47"/>
        <pc:sldMkLst>
          <pc:docMk/>
          <pc:sldMk cId="4034094198" sldId="342"/>
        </pc:sldMkLst>
      </pc:sldChg>
    </pc:docChg>
  </pc:docChgLst>
  <pc:docChgLst>
    <pc:chgData name="Fontolan Litell, Mariana" userId="772044fa-eadd-4e1d-be7c-074ab0628071" providerId="ADAL" clId="{21F95F50-E5D5-4F84-9DC5-8AF29644FE08}"/>
    <pc:docChg chg="custSel addSld delSld modSld sldOrd">
      <pc:chgData name="Fontolan Litell, Mariana" userId="772044fa-eadd-4e1d-be7c-074ab0628071" providerId="ADAL" clId="{21F95F50-E5D5-4F84-9DC5-8AF29644FE08}" dt="2023-05-25T20:00:17.215" v="291" actId="20577"/>
      <pc:docMkLst>
        <pc:docMk/>
      </pc:docMkLst>
      <pc:sldChg chg="del">
        <pc:chgData name="Fontolan Litell, Mariana" userId="772044fa-eadd-4e1d-be7c-074ab0628071" providerId="ADAL" clId="{21F95F50-E5D5-4F84-9DC5-8AF29644FE08}" dt="2023-05-25T18:22:15.555" v="1" actId="47"/>
        <pc:sldMkLst>
          <pc:docMk/>
          <pc:sldMk cId="4045167457" sldId="256"/>
        </pc:sldMkLst>
      </pc:sldChg>
      <pc:sldChg chg="addSp delSp modSp mod ord modClrScheme chgLayout">
        <pc:chgData name="Fontolan Litell, Mariana" userId="772044fa-eadd-4e1d-be7c-074ab0628071" providerId="ADAL" clId="{21F95F50-E5D5-4F84-9DC5-8AF29644FE08}" dt="2023-05-25T19:58:04.661" v="242" actId="20577"/>
        <pc:sldMkLst>
          <pc:docMk/>
          <pc:sldMk cId="223831248" sldId="257"/>
        </pc:sldMkLst>
        <pc:spChg chg="del mod">
          <ac:chgData name="Fontolan Litell, Mariana" userId="772044fa-eadd-4e1d-be7c-074ab0628071" providerId="ADAL" clId="{21F95F50-E5D5-4F84-9DC5-8AF29644FE08}" dt="2023-05-25T18:38:23.786" v="43" actId="478"/>
          <ac:spMkLst>
            <pc:docMk/>
            <pc:sldMk cId="223831248" sldId="257"/>
            <ac:spMk id="5" creationId="{6D2175BE-49D8-F6E4-2EBD-5DFF6D7F1C99}"/>
          </ac:spMkLst>
        </pc:spChg>
        <pc:spChg chg="add mod">
          <ac:chgData name="Fontolan Litell, Mariana" userId="772044fa-eadd-4e1d-be7c-074ab0628071" providerId="ADAL" clId="{21F95F50-E5D5-4F84-9DC5-8AF29644FE08}" dt="2023-05-25T19:57:55.574" v="238" actId="20577"/>
          <ac:spMkLst>
            <pc:docMk/>
            <pc:sldMk cId="223831248" sldId="257"/>
            <ac:spMk id="9" creationId="{A0FDDE85-8990-B789-1D3C-399E4C065575}"/>
          </ac:spMkLst>
        </pc:spChg>
        <pc:spChg chg="add del">
          <ac:chgData name="Fontolan Litell, Mariana" userId="772044fa-eadd-4e1d-be7c-074ab0628071" providerId="ADAL" clId="{21F95F50-E5D5-4F84-9DC5-8AF29644FE08}" dt="2023-05-25T19:33:19.395" v="86" actId="478"/>
          <ac:spMkLst>
            <pc:docMk/>
            <pc:sldMk cId="223831248" sldId="257"/>
            <ac:spMk id="11" creationId="{66083784-A703-4A1E-BA26-E2B54802A37B}"/>
          </ac:spMkLst>
        </pc:spChg>
        <pc:spChg chg="add mod">
          <ac:chgData name="Fontolan Litell, Mariana" userId="772044fa-eadd-4e1d-be7c-074ab0628071" providerId="ADAL" clId="{21F95F50-E5D5-4F84-9DC5-8AF29644FE08}" dt="2023-05-25T19:58:04.661" v="242" actId="20577"/>
          <ac:spMkLst>
            <pc:docMk/>
            <pc:sldMk cId="223831248" sldId="257"/>
            <ac:spMk id="15" creationId="{3DF21BD0-18BE-7283-DF2F-3ACC45224D4B}"/>
          </ac:spMkLst>
        </pc:spChg>
        <pc:spChg chg="add mod ord">
          <ac:chgData name="Fontolan Litell, Mariana" userId="772044fa-eadd-4e1d-be7c-074ab0628071" providerId="ADAL" clId="{21F95F50-E5D5-4F84-9DC5-8AF29644FE08}" dt="2023-05-25T19:36:20.910" v="107" actId="700"/>
          <ac:spMkLst>
            <pc:docMk/>
            <pc:sldMk cId="223831248" sldId="257"/>
            <ac:spMk id="16" creationId="{4C0FA097-994D-4365-EDB2-ACE7B5382CFF}"/>
          </ac:spMkLst>
        </pc:spChg>
        <pc:spChg chg="add del mod ord">
          <ac:chgData name="Fontolan Litell, Mariana" userId="772044fa-eadd-4e1d-be7c-074ab0628071" providerId="ADAL" clId="{21F95F50-E5D5-4F84-9DC5-8AF29644FE08}" dt="2023-05-25T19:36:24.125" v="108" actId="478"/>
          <ac:spMkLst>
            <pc:docMk/>
            <pc:sldMk cId="223831248" sldId="257"/>
            <ac:spMk id="17" creationId="{4E60D479-5A18-3C9E-E90E-1BDA7EEA6CC3}"/>
          </ac:spMkLst>
        </pc:spChg>
        <pc:picChg chg="del">
          <ac:chgData name="Fontolan Litell, Mariana" userId="772044fa-eadd-4e1d-be7c-074ab0628071" providerId="ADAL" clId="{21F95F50-E5D5-4F84-9DC5-8AF29644FE08}" dt="2023-05-25T18:38:24.403" v="44" actId="478"/>
          <ac:picMkLst>
            <pc:docMk/>
            <pc:sldMk cId="223831248" sldId="257"/>
            <ac:picMk id="3" creationId="{82D7FEC9-A665-D6DF-4E0E-2EDE923345E5}"/>
          </ac:picMkLst>
        </pc:picChg>
        <pc:picChg chg="add del mod">
          <ac:chgData name="Fontolan Litell, Mariana" userId="772044fa-eadd-4e1d-be7c-074ab0628071" providerId="ADAL" clId="{21F95F50-E5D5-4F84-9DC5-8AF29644FE08}" dt="2023-05-25T18:24:35.047" v="12" actId="478"/>
          <ac:picMkLst>
            <pc:docMk/>
            <pc:sldMk cId="223831248" sldId="257"/>
            <ac:picMk id="4" creationId="{D2D66C32-CFCD-9030-8B7D-901C2F329C7A}"/>
          </ac:picMkLst>
        </pc:picChg>
        <pc:picChg chg="add mod modCrop">
          <ac:chgData name="Fontolan Litell, Mariana" userId="772044fa-eadd-4e1d-be7c-074ab0628071" providerId="ADAL" clId="{21F95F50-E5D5-4F84-9DC5-8AF29644FE08}" dt="2023-05-25T19:35:42.608" v="99" actId="1076"/>
          <ac:picMkLst>
            <pc:docMk/>
            <pc:sldMk cId="223831248" sldId="257"/>
            <ac:picMk id="7" creationId="{BFBCEC89-7AF5-CE59-9EF1-FC1A16C6A8D8}"/>
          </ac:picMkLst>
        </pc:picChg>
        <pc:picChg chg="add mod modCrop">
          <ac:chgData name="Fontolan Litell, Mariana" userId="772044fa-eadd-4e1d-be7c-074ab0628071" providerId="ADAL" clId="{21F95F50-E5D5-4F84-9DC5-8AF29644FE08}" dt="2023-05-25T19:35:41.194" v="98" actId="1076"/>
          <ac:picMkLst>
            <pc:docMk/>
            <pc:sldMk cId="223831248" sldId="257"/>
            <ac:picMk id="13" creationId="{2E6060C8-E0F1-6281-85B0-E97833D713F4}"/>
          </ac:picMkLst>
        </pc:picChg>
      </pc:sldChg>
      <pc:sldChg chg="modSp add mod">
        <pc:chgData name="Fontolan Litell, Mariana" userId="772044fa-eadd-4e1d-be7c-074ab0628071" providerId="ADAL" clId="{21F95F50-E5D5-4F84-9DC5-8AF29644FE08}" dt="2023-05-25T18:38:09.486" v="40" actId="1076"/>
        <pc:sldMkLst>
          <pc:docMk/>
          <pc:sldMk cId="2460894572" sldId="321"/>
        </pc:sldMkLst>
        <pc:spChg chg="mod">
          <ac:chgData name="Fontolan Litell, Mariana" userId="772044fa-eadd-4e1d-be7c-074ab0628071" providerId="ADAL" clId="{21F95F50-E5D5-4F84-9DC5-8AF29644FE08}" dt="2023-05-25T18:38:09.486" v="40" actId="1076"/>
          <ac:spMkLst>
            <pc:docMk/>
            <pc:sldMk cId="2460894572" sldId="321"/>
            <ac:spMk id="4" creationId="{8AA30C18-9D2E-5949-82AA-C49AC15DED52}"/>
          </ac:spMkLst>
        </pc:spChg>
      </pc:sldChg>
      <pc:sldChg chg="addSp delSp modSp new mod modClrScheme chgLayout">
        <pc:chgData name="Fontolan Litell, Mariana" userId="772044fa-eadd-4e1d-be7c-074ab0628071" providerId="ADAL" clId="{21F95F50-E5D5-4F84-9DC5-8AF29644FE08}" dt="2023-05-25T19:57:45.314" v="234" actId="20577"/>
        <pc:sldMkLst>
          <pc:docMk/>
          <pc:sldMk cId="1919639234" sldId="322"/>
        </pc:sldMkLst>
        <pc:spChg chg="add mod">
          <ac:chgData name="Fontolan Litell, Mariana" userId="772044fa-eadd-4e1d-be7c-074ab0628071" providerId="ADAL" clId="{21F95F50-E5D5-4F84-9DC5-8AF29644FE08}" dt="2023-05-25T19:57:45.314" v="234" actId="20577"/>
          <ac:spMkLst>
            <pc:docMk/>
            <pc:sldMk cId="1919639234" sldId="322"/>
            <ac:spMk id="9" creationId="{C1A47EBF-CBB5-7E3C-151B-6A62FB776487}"/>
          </ac:spMkLst>
        </pc:spChg>
        <pc:spChg chg="add mod ord">
          <ac:chgData name="Fontolan Litell, Mariana" userId="772044fa-eadd-4e1d-be7c-074ab0628071" providerId="ADAL" clId="{21F95F50-E5D5-4F84-9DC5-8AF29644FE08}" dt="2023-05-25T19:35:59.605" v="101" actId="700"/>
          <ac:spMkLst>
            <pc:docMk/>
            <pc:sldMk cId="1919639234" sldId="322"/>
            <ac:spMk id="10" creationId="{10C2CFB6-EB39-10E4-A0B9-9E5FE57FD277}"/>
          </ac:spMkLst>
        </pc:spChg>
        <pc:spChg chg="add del mod ord">
          <ac:chgData name="Fontolan Litell, Mariana" userId="772044fa-eadd-4e1d-be7c-074ab0628071" providerId="ADAL" clId="{21F95F50-E5D5-4F84-9DC5-8AF29644FE08}" dt="2023-05-25T19:36:04.370" v="102" actId="478"/>
          <ac:spMkLst>
            <pc:docMk/>
            <pc:sldMk cId="1919639234" sldId="322"/>
            <ac:spMk id="11" creationId="{1CFC9861-7C06-C577-6CB8-0E21AA344C4B}"/>
          </ac:spMkLst>
        </pc:spChg>
        <pc:picChg chg="add del mod">
          <ac:chgData name="Fontolan Litell, Mariana" userId="772044fa-eadd-4e1d-be7c-074ab0628071" providerId="ADAL" clId="{21F95F50-E5D5-4F84-9DC5-8AF29644FE08}" dt="2023-05-25T18:24:13.397" v="8" actId="478"/>
          <ac:picMkLst>
            <pc:docMk/>
            <pc:sldMk cId="1919639234" sldId="322"/>
            <ac:picMk id="3" creationId="{6176A7E5-DD7A-E1D9-4314-36756C0B7ED5}"/>
          </ac:picMkLst>
        </pc:picChg>
        <pc:picChg chg="add del mod modCrop">
          <ac:chgData name="Fontolan Litell, Mariana" userId="772044fa-eadd-4e1d-be7c-074ab0628071" providerId="ADAL" clId="{21F95F50-E5D5-4F84-9DC5-8AF29644FE08}" dt="2023-05-25T18:38:18.622" v="41" actId="478"/>
          <ac:picMkLst>
            <pc:docMk/>
            <pc:sldMk cId="1919639234" sldId="322"/>
            <ac:picMk id="5" creationId="{5BE057D2-D06F-9679-25CD-3BBA57506812}"/>
          </ac:picMkLst>
        </pc:picChg>
        <pc:picChg chg="add mod modCrop">
          <ac:chgData name="Fontolan Litell, Mariana" userId="772044fa-eadd-4e1d-be7c-074ab0628071" providerId="ADAL" clId="{21F95F50-E5D5-4F84-9DC5-8AF29644FE08}" dt="2023-05-25T19:36:14.300" v="106" actId="1076"/>
          <ac:picMkLst>
            <pc:docMk/>
            <pc:sldMk cId="1919639234" sldId="322"/>
            <ac:picMk id="7" creationId="{218F9AF9-C454-57E6-CE90-D46610E25A03}"/>
          </ac:picMkLst>
        </pc:picChg>
      </pc:sldChg>
      <pc:sldChg chg="addSp delSp modSp new mod ord">
        <pc:chgData name="Fontolan Litell, Mariana" userId="772044fa-eadd-4e1d-be7c-074ab0628071" providerId="ADAL" clId="{21F95F50-E5D5-4F84-9DC5-8AF29644FE08}" dt="2023-05-25T20:00:02.129" v="285" actId="20577"/>
        <pc:sldMkLst>
          <pc:docMk/>
          <pc:sldMk cId="2261325063" sldId="323"/>
        </pc:sldMkLst>
        <pc:spChg chg="add mod">
          <ac:chgData name="Fontolan Litell, Mariana" userId="772044fa-eadd-4e1d-be7c-074ab0628071" providerId="ADAL" clId="{21F95F50-E5D5-4F84-9DC5-8AF29644FE08}" dt="2023-05-25T20:00:02.129" v="285" actId="20577"/>
          <ac:spMkLst>
            <pc:docMk/>
            <pc:sldMk cId="2261325063" sldId="323"/>
            <ac:spMk id="7" creationId="{D7E013A8-50B0-7C4E-E3B9-953B0BA29CFD}"/>
          </ac:spMkLst>
        </pc:spChg>
        <pc:picChg chg="add del mod modCrop">
          <ac:chgData name="Fontolan Litell, Mariana" userId="772044fa-eadd-4e1d-be7c-074ab0628071" providerId="ADAL" clId="{21F95F50-E5D5-4F84-9DC5-8AF29644FE08}" dt="2023-05-25T18:38:26.241" v="45" actId="478"/>
          <ac:picMkLst>
            <pc:docMk/>
            <pc:sldMk cId="2261325063" sldId="323"/>
            <ac:picMk id="3" creationId="{3F586736-63C4-1156-6E11-D8285A0205C9}"/>
          </ac:picMkLst>
        </pc:picChg>
        <pc:picChg chg="add mod modCrop">
          <ac:chgData name="Fontolan Litell, Mariana" userId="772044fa-eadd-4e1d-be7c-074ab0628071" providerId="ADAL" clId="{21F95F50-E5D5-4F84-9DC5-8AF29644FE08}" dt="2023-05-25T19:55:30.490" v="215" actId="1076"/>
          <ac:picMkLst>
            <pc:docMk/>
            <pc:sldMk cId="2261325063" sldId="323"/>
            <ac:picMk id="5" creationId="{2F0B0A4E-9EBD-AB9C-B43A-B67CC9F3FEA9}"/>
          </ac:picMkLst>
        </pc:picChg>
      </pc:sldChg>
      <pc:sldChg chg="new del">
        <pc:chgData name="Fontolan Litell, Mariana" userId="772044fa-eadd-4e1d-be7c-074ab0628071" providerId="ADAL" clId="{21F95F50-E5D5-4F84-9DC5-8AF29644FE08}" dt="2023-05-25T19:36:33.957" v="110" actId="47"/>
        <pc:sldMkLst>
          <pc:docMk/>
          <pc:sldMk cId="1783610225" sldId="324"/>
        </pc:sldMkLst>
      </pc:sldChg>
      <pc:sldChg chg="addSp delSp modSp new mod">
        <pc:chgData name="Fontolan Litell, Mariana" userId="772044fa-eadd-4e1d-be7c-074ab0628071" providerId="ADAL" clId="{21F95F50-E5D5-4F84-9DC5-8AF29644FE08}" dt="2023-05-25T19:58:09.913" v="244" actId="20577"/>
        <pc:sldMkLst>
          <pc:docMk/>
          <pc:sldMk cId="3517582757" sldId="325"/>
        </pc:sldMkLst>
        <pc:spChg chg="del">
          <ac:chgData name="Fontolan Litell, Mariana" userId="772044fa-eadd-4e1d-be7c-074ab0628071" providerId="ADAL" clId="{21F95F50-E5D5-4F84-9DC5-8AF29644FE08}" dt="2023-05-25T19:37:15.731" v="116" actId="478"/>
          <ac:spMkLst>
            <pc:docMk/>
            <pc:sldMk cId="3517582757" sldId="325"/>
            <ac:spMk id="3" creationId="{C2C45397-12C6-58D5-DB4B-D946DB8570FD}"/>
          </ac:spMkLst>
        </pc:spChg>
        <pc:spChg chg="add mod">
          <ac:chgData name="Fontolan Litell, Mariana" userId="772044fa-eadd-4e1d-be7c-074ab0628071" providerId="ADAL" clId="{21F95F50-E5D5-4F84-9DC5-8AF29644FE08}" dt="2023-05-25T19:58:09.913" v="244" actId="20577"/>
          <ac:spMkLst>
            <pc:docMk/>
            <pc:sldMk cId="3517582757" sldId="325"/>
            <ac:spMk id="7" creationId="{5105E3EC-2A55-5B66-DCCB-65436A6CFAE3}"/>
          </ac:spMkLst>
        </pc:spChg>
        <pc:picChg chg="add mod modCrop">
          <ac:chgData name="Fontolan Litell, Mariana" userId="772044fa-eadd-4e1d-be7c-074ab0628071" providerId="ADAL" clId="{21F95F50-E5D5-4F84-9DC5-8AF29644FE08}" dt="2023-05-25T19:37:17.304" v="117" actId="1076"/>
          <ac:picMkLst>
            <pc:docMk/>
            <pc:sldMk cId="3517582757" sldId="325"/>
            <ac:picMk id="5" creationId="{1B29E7EA-2712-D303-4522-C6D7096949D1}"/>
          </ac:picMkLst>
        </pc:picChg>
      </pc:sldChg>
      <pc:sldChg chg="addSp delSp modSp new mod">
        <pc:chgData name="Fontolan Litell, Mariana" userId="772044fa-eadd-4e1d-be7c-074ab0628071" providerId="ADAL" clId="{21F95F50-E5D5-4F84-9DC5-8AF29644FE08}" dt="2023-05-25T19:58:14.391" v="246" actId="20577"/>
        <pc:sldMkLst>
          <pc:docMk/>
          <pc:sldMk cId="2922171164" sldId="326"/>
        </pc:sldMkLst>
        <pc:spChg chg="del">
          <ac:chgData name="Fontolan Litell, Mariana" userId="772044fa-eadd-4e1d-be7c-074ab0628071" providerId="ADAL" clId="{21F95F50-E5D5-4F84-9DC5-8AF29644FE08}" dt="2023-05-25T19:38:11.817" v="126" actId="478"/>
          <ac:spMkLst>
            <pc:docMk/>
            <pc:sldMk cId="2922171164" sldId="326"/>
            <ac:spMk id="3" creationId="{9BCA2636-2D2B-E9BC-AB7F-2D854BA69890}"/>
          </ac:spMkLst>
        </pc:spChg>
        <pc:spChg chg="add mod">
          <ac:chgData name="Fontolan Litell, Mariana" userId="772044fa-eadd-4e1d-be7c-074ab0628071" providerId="ADAL" clId="{21F95F50-E5D5-4F84-9DC5-8AF29644FE08}" dt="2023-05-25T19:58:14.391" v="246" actId="20577"/>
          <ac:spMkLst>
            <pc:docMk/>
            <pc:sldMk cId="2922171164" sldId="326"/>
            <ac:spMk id="7" creationId="{1AE959DD-C504-508E-9926-B2367C8740EF}"/>
          </ac:spMkLst>
        </pc:spChg>
        <pc:picChg chg="add mod modCrop">
          <ac:chgData name="Fontolan Litell, Mariana" userId="772044fa-eadd-4e1d-be7c-074ab0628071" providerId="ADAL" clId="{21F95F50-E5D5-4F84-9DC5-8AF29644FE08}" dt="2023-05-25T19:38:13.680" v="127" actId="1076"/>
          <ac:picMkLst>
            <pc:docMk/>
            <pc:sldMk cId="2922171164" sldId="326"/>
            <ac:picMk id="5" creationId="{07758F82-20AB-58F5-04FA-2E46A3EC4CA6}"/>
          </ac:picMkLst>
        </pc:picChg>
      </pc:sldChg>
      <pc:sldChg chg="addSp delSp modSp new mod">
        <pc:chgData name="Fontolan Litell, Mariana" userId="772044fa-eadd-4e1d-be7c-074ab0628071" providerId="ADAL" clId="{21F95F50-E5D5-4F84-9DC5-8AF29644FE08}" dt="2023-05-25T19:58:34.969" v="255" actId="20577"/>
        <pc:sldMkLst>
          <pc:docMk/>
          <pc:sldMk cId="3383456185" sldId="327"/>
        </pc:sldMkLst>
        <pc:spChg chg="del">
          <ac:chgData name="Fontolan Litell, Mariana" userId="772044fa-eadd-4e1d-be7c-074ab0628071" providerId="ADAL" clId="{21F95F50-E5D5-4F84-9DC5-8AF29644FE08}" dt="2023-05-25T19:45:34.300" v="131" actId="478"/>
          <ac:spMkLst>
            <pc:docMk/>
            <pc:sldMk cId="3383456185" sldId="327"/>
            <ac:spMk id="3" creationId="{F4A7E3D9-EF78-5F59-6782-D38262AE35EF}"/>
          </ac:spMkLst>
        </pc:spChg>
        <pc:spChg chg="add mod">
          <ac:chgData name="Fontolan Litell, Mariana" userId="772044fa-eadd-4e1d-be7c-074ab0628071" providerId="ADAL" clId="{21F95F50-E5D5-4F84-9DC5-8AF29644FE08}" dt="2023-05-25T19:58:34.969" v="255" actId="20577"/>
          <ac:spMkLst>
            <pc:docMk/>
            <pc:sldMk cId="3383456185" sldId="327"/>
            <ac:spMk id="7" creationId="{8985EE03-FBF9-8390-3BCE-CBE2E8B17046}"/>
          </ac:spMkLst>
        </pc:spChg>
        <pc:picChg chg="add mod modCrop">
          <ac:chgData name="Fontolan Litell, Mariana" userId="772044fa-eadd-4e1d-be7c-074ab0628071" providerId="ADAL" clId="{21F95F50-E5D5-4F84-9DC5-8AF29644FE08}" dt="2023-05-25T19:46:35.627" v="139" actId="1076"/>
          <ac:picMkLst>
            <pc:docMk/>
            <pc:sldMk cId="3383456185" sldId="327"/>
            <ac:picMk id="5" creationId="{0A0B298B-62AE-1F31-0F48-4BD0901A52DE}"/>
          </ac:picMkLst>
        </pc:picChg>
      </pc:sldChg>
      <pc:sldChg chg="addSp delSp modSp new mod">
        <pc:chgData name="Fontolan Litell, Mariana" userId="772044fa-eadd-4e1d-be7c-074ab0628071" providerId="ADAL" clId="{21F95F50-E5D5-4F84-9DC5-8AF29644FE08}" dt="2023-05-25T19:59:01.264" v="267" actId="20577"/>
        <pc:sldMkLst>
          <pc:docMk/>
          <pc:sldMk cId="3727725134" sldId="328"/>
        </pc:sldMkLst>
        <pc:spChg chg="del">
          <ac:chgData name="Fontolan Litell, Mariana" userId="772044fa-eadd-4e1d-be7c-074ab0628071" providerId="ADAL" clId="{21F95F50-E5D5-4F84-9DC5-8AF29644FE08}" dt="2023-05-25T19:47:03.325" v="145" actId="478"/>
          <ac:spMkLst>
            <pc:docMk/>
            <pc:sldMk cId="3727725134" sldId="328"/>
            <ac:spMk id="3" creationId="{94739F6F-5692-62C3-DFD4-2120F3C8F09C}"/>
          </ac:spMkLst>
        </pc:spChg>
        <pc:spChg chg="add mod">
          <ac:chgData name="Fontolan Litell, Mariana" userId="772044fa-eadd-4e1d-be7c-074ab0628071" providerId="ADAL" clId="{21F95F50-E5D5-4F84-9DC5-8AF29644FE08}" dt="2023-05-25T19:59:01.264" v="267" actId="20577"/>
          <ac:spMkLst>
            <pc:docMk/>
            <pc:sldMk cId="3727725134" sldId="328"/>
            <ac:spMk id="7" creationId="{2988A3EF-5F8E-A9C3-CEB6-8BF87B8130FA}"/>
          </ac:spMkLst>
        </pc:spChg>
        <pc:picChg chg="add mod modCrop">
          <ac:chgData name="Fontolan Litell, Mariana" userId="772044fa-eadd-4e1d-be7c-074ab0628071" providerId="ADAL" clId="{21F95F50-E5D5-4F84-9DC5-8AF29644FE08}" dt="2023-05-25T19:47:49.465" v="154" actId="1076"/>
          <ac:picMkLst>
            <pc:docMk/>
            <pc:sldMk cId="3727725134" sldId="328"/>
            <ac:picMk id="5" creationId="{21913E56-B93A-DA9A-D28A-48BF83D55683}"/>
          </ac:picMkLst>
        </pc:picChg>
      </pc:sldChg>
      <pc:sldChg chg="addSp delSp modSp new mod">
        <pc:chgData name="Fontolan Litell, Mariana" userId="772044fa-eadd-4e1d-be7c-074ab0628071" providerId="ADAL" clId="{21F95F50-E5D5-4F84-9DC5-8AF29644FE08}" dt="2023-05-25T19:59:23.036" v="275" actId="20577"/>
        <pc:sldMkLst>
          <pc:docMk/>
          <pc:sldMk cId="1314533005" sldId="329"/>
        </pc:sldMkLst>
        <pc:spChg chg="del">
          <ac:chgData name="Fontolan Litell, Mariana" userId="772044fa-eadd-4e1d-be7c-074ab0628071" providerId="ADAL" clId="{21F95F50-E5D5-4F84-9DC5-8AF29644FE08}" dt="2023-05-25T19:48:11.576" v="158" actId="478"/>
          <ac:spMkLst>
            <pc:docMk/>
            <pc:sldMk cId="1314533005" sldId="329"/>
            <ac:spMk id="3" creationId="{FB985460-B869-6BE5-63B6-3B012119A493}"/>
          </ac:spMkLst>
        </pc:spChg>
        <pc:spChg chg="add mod">
          <ac:chgData name="Fontolan Litell, Mariana" userId="772044fa-eadd-4e1d-be7c-074ab0628071" providerId="ADAL" clId="{21F95F50-E5D5-4F84-9DC5-8AF29644FE08}" dt="2023-05-25T19:59:23.036" v="275" actId="20577"/>
          <ac:spMkLst>
            <pc:docMk/>
            <pc:sldMk cId="1314533005" sldId="329"/>
            <ac:spMk id="7" creationId="{D6B696AA-133B-384D-B6DE-CA2101533045}"/>
          </ac:spMkLst>
        </pc:spChg>
        <pc:picChg chg="add mod modCrop">
          <ac:chgData name="Fontolan Litell, Mariana" userId="772044fa-eadd-4e1d-be7c-074ab0628071" providerId="ADAL" clId="{21F95F50-E5D5-4F84-9DC5-8AF29644FE08}" dt="2023-05-25T19:48:48.963" v="164" actId="1076"/>
          <ac:picMkLst>
            <pc:docMk/>
            <pc:sldMk cId="1314533005" sldId="329"/>
            <ac:picMk id="5" creationId="{568DE2F9-C37F-4F43-38E7-936400B321EC}"/>
          </ac:picMkLst>
        </pc:picChg>
      </pc:sldChg>
      <pc:sldChg chg="addSp delSp modSp new mod">
        <pc:chgData name="Fontolan Litell, Mariana" userId="772044fa-eadd-4e1d-be7c-074ab0628071" providerId="ADAL" clId="{21F95F50-E5D5-4F84-9DC5-8AF29644FE08}" dt="2023-05-25T19:59:40.964" v="281" actId="20577"/>
        <pc:sldMkLst>
          <pc:docMk/>
          <pc:sldMk cId="98304300" sldId="330"/>
        </pc:sldMkLst>
        <pc:spChg chg="del">
          <ac:chgData name="Fontolan Litell, Mariana" userId="772044fa-eadd-4e1d-be7c-074ab0628071" providerId="ADAL" clId="{21F95F50-E5D5-4F84-9DC5-8AF29644FE08}" dt="2023-05-25T19:49:11.481" v="168" actId="478"/>
          <ac:spMkLst>
            <pc:docMk/>
            <pc:sldMk cId="98304300" sldId="330"/>
            <ac:spMk id="3" creationId="{864A4BA6-69CC-0362-3ECF-3D478076E282}"/>
          </ac:spMkLst>
        </pc:spChg>
        <pc:spChg chg="add mod">
          <ac:chgData name="Fontolan Litell, Mariana" userId="772044fa-eadd-4e1d-be7c-074ab0628071" providerId="ADAL" clId="{21F95F50-E5D5-4F84-9DC5-8AF29644FE08}" dt="2023-05-25T19:59:40.964" v="281" actId="20577"/>
          <ac:spMkLst>
            <pc:docMk/>
            <pc:sldMk cId="98304300" sldId="330"/>
            <ac:spMk id="7" creationId="{C59E1B46-9EA7-9D5B-A5A7-68B1FF19AD87}"/>
          </ac:spMkLst>
        </pc:spChg>
        <pc:picChg chg="add mod modCrop">
          <ac:chgData name="Fontolan Litell, Mariana" userId="772044fa-eadd-4e1d-be7c-074ab0628071" providerId="ADAL" clId="{21F95F50-E5D5-4F84-9DC5-8AF29644FE08}" dt="2023-05-25T19:49:49.804" v="174" actId="1076"/>
          <ac:picMkLst>
            <pc:docMk/>
            <pc:sldMk cId="98304300" sldId="330"/>
            <ac:picMk id="5" creationId="{8DDE4E5B-91AE-A41B-9531-7F068887CBBE}"/>
          </ac:picMkLst>
        </pc:picChg>
      </pc:sldChg>
      <pc:sldChg chg="addSp delSp modSp new mod">
        <pc:chgData name="Fontolan Litell, Mariana" userId="772044fa-eadd-4e1d-be7c-074ab0628071" providerId="ADAL" clId="{21F95F50-E5D5-4F84-9DC5-8AF29644FE08}" dt="2023-05-25T19:51:07.503" v="186" actId="1076"/>
        <pc:sldMkLst>
          <pc:docMk/>
          <pc:sldMk cId="3269526391" sldId="331"/>
        </pc:sldMkLst>
        <pc:spChg chg="del">
          <ac:chgData name="Fontolan Litell, Mariana" userId="772044fa-eadd-4e1d-be7c-074ab0628071" providerId="ADAL" clId="{21F95F50-E5D5-4F84-9DC5-8AF29644FE08}" dt="2023-05-25T19:50:15.880" v="178" actId="478"/>
          <ac:spMkLst>
            <pc:docMk/>
            <pc:sldMk cId="3269526391" sldId="331"/>
            <ac:spMk id="3" creationId="{C7429CE4-EFF4-5FF7-3943-02D9981DF544}"/>
          </ac:spMkLst>
        </pc:spChg>
        <pc:spChg chg="add mod">
          <ac:chgData name="Fontolan Litell, Mariana" userId="772044fa-eadd-4e1d-be7c-074ab0628071" providerId="ADAL" clId="{21F95F50-E5D5-4F84-9DC5-8AF29644FE08}" dt="2023-05-25T19:51:07.503" v="186" actId="1076"/>
          <ac:spMkLst>
            <pc:docMk/>
            <pc:sldMk cId="3269526391" sldId="331"/>
            <ac:spMk id="7" creationId="{F5E9C702-6249-3AC7-67A2-9EA83210B799}"/>
          </ac:spMkLst>
        </pc:spChg>
        <pc:picChg chg="add mod modCrop">
          <ac:chgData name="Fontolan Litell, Mariana" userId="772044fa-eadd-4e1d-be7c-074ab0628071" providerId="ADAL" clId="{21F95F50-E5D5-4F84-9DC5-8AF29644FE08}" dt="2023-05-25T19:50:56.484" v="184" actId="1076"/>
          <ac:picMkLst>
            <pc:docMk/>
            <pc:sldMk cId="3269526391" sldId="331"/>
            <ac:picMk id="5" creationId="{E3DDC9EB-C643-4ED5-54BC-AD03452D69A5}"/>
          </ac:picMkLst>
        </pc:picChg>
      </pc:sldChg>
      <pc:sldChg chg="addSp delSp modSp new mod">
        <pc:chgData name="Fontolan Litell, Mariana" userId="772044fa-eadd-4e1d-be7c-074ab0628071" providerId="ADAL" clId="{21F95F50-E5D5-4F84-9DC5-8AF29644FE08}" dt="2023-05-25T19:59:52.658" v="283" actId="20577"/>
        <pc:sldMkLst>
          <pc:docMk/>
          <pc:sldMk cId="2665708783" sldId="332"/>
        </pc:sldMkLst>
        <pc:spChg chg="del">
          <ac:chgData name="Fontolan Litell, Mariana" userId="772044fa-eadd-4e1d-be7c-074ab0628071" providerId="ADAL" clId="{21F95F50-E5D5-4F84-9DC5-8AF29644FE08}" dt="2023-05-25T19:52:58.821" v="188" actId="478"/>
          <ac:spMkLst>
            <pc:docMk/>
            <pc:sldMk cId="2665708783" sldId="332"/>
            <ac:spMk id="3" creationId="{026EEE97-CCC6-3F56-677A-63E8190DFF48}"/>
          </ac:spMkLst>
        </pc:spChg>
        <pc:spChg chg="add mod">
          <ac:chgData name="Fontolan Litell, Mariana" userId="772044fa-eadd-4e1d-be7c-074ab0628071" providerId="ADAL" clId="{21F95F50-E5D5-4F84-9DC5-8AF29644FE08}" dt="2023-05-25T19:59:52.658" v="283" actId="20577"/>
          <ac:spMkLst>
            <pc:docMk/>
            <pc:sldMk cId="2665708783" sldId="332"/>
            <ac:spMk id="7" creationId="{6010A6DA-176A-C9EC-E0B7-892D8E16A380}"/>
          </ac:spMkLst>
        </pc:spChg>
        <pc:picChg chg="add mod modCrop">
          <ac:chgData name="Fontolan Litell, Mariana" userId="772044fa-eadd-4e1d-be7c-074ab0628071" providerId="ADAL" clId="{21F95F50-E5D5-4F84-9DC5-8AF29644FE08}" dt="2023-05-25T19:53:46.033" v="194" actId="1076"/>
          <ac:picMkLst>
            <pc:docMk/>
            <pc:sldMk cId="2665708783" sldId="332"/>
            <ac:picMk id="5" creationId="{AE928B2E-85BC-F7F3-FC2B-ACB2ED0C95D6}"/>
          </ac:picMkLst>
        </pc:picChg>
      </pc:sldChg>
      <pc:sldChg chg="addSp modSp new mod">
        <pc:chgData name="Fontolan Litell, Mariana" userId="772044fa-eadd-4e1d-be7c-074ab0628071" providerId="ADAL" clId="{21F95F50-E5D5-4F84-9DC5-8AF29644FE08}" dt="2023-05-25T19:54:53.313" v="205" actId="1076"/>
        <pc:sldMkLst>
          <pc:docMk/>
          <pc:sldMk cId="1417986971" sldId="333"/>
        </pc:sldMkLst>
        <pc:spChg chg="add mod">
          <ac:chgData name="Fontolan Litell, Mariana" userId="772044fa-eadd-4e1d-be7c-074ab0628071" providerId="ADAL" clId="{21F95F50-E5D5-4F84-9DC5-8AF29644FE08}" dt="2023-05-25T19:54:53.313" v="205" actId="1076"/>
          <ac:spMkLst>
            <pc:docMk/>
            <pc:sldMk cId="1417986971" sldId="333"/>
            <ac:spMk id="5" creationId="{A0C1C98B-8DD7-4CD4-D0EA-7F0EB7600BBF}"/>
          </ac:spMkLst>
        </pc:spChg>
        <pc:picChg chg="add mod modCrop">
          <ac:chgData name="Fontolan Litell, Mariana" userId="772044fa-eadd-4e1d-be7c-074ab0628071" providerId="ADAL" clId="{21F95F50-E5D5-4F84-9DC5-8AF29644FE08}" dt="2023-05-25T19:54:33.995" v="203" actId="1076"/>
          <ac:picMkLst>
            <pc:docMk/>
            <pc:sldMk cId="1417986971" sldId="333"/>
            <ac:picMk id="3" creationId="{4DC84BD8-C288-2D21-70BE-97AFF43E86F6}"/>
          </ac:picMkLst>
        </pc:picChg>
      </pc:sldChg>
      <pc:sldChg chg="addSp delSp modSp new mod ord">
        <pc:chgData name="Fontolan Litell, Mariana" userId="772044fa-eadd-4e1d-be7c-074ab0628071" providerId="ADAL" clId="{21F95F50-E5D5-4F84-9DC5-8AF29644FE08}" dt="2023-05-25T20:00:17.215" v="291" actId="20577"/>
        <pc:sldMkLst>
          <pc:docMk/>
          <pc:sldMk cId="470544079" sldId="334"/>
        </pc:sldMkLst>
        <pc:spChg chg="del">
          <ac:chgData name="Fontolan Litell, Mariana" userId="772044fa-eadd-4e1d-be7c-074ab0628071" providerId="ADAL" clId="{21F95F50-E5D5-4F84-9DC5-8AF29644FE08}" dt="2023-05-25T19:55:13.509" v="211" actId="478"/>
          <ac:spMkLst>
            <pc:docMk/>
            <pc:sldMk cId="470544079" sldId="334"/>
            <ac:spMk id="3" creationId="{18DD6224-46D4-8519-27A8-F4A727058352}"/>
          </ac:spMkLst>
        </pc:spChg>
        <pc:spChg chg="add mod">
          <ac:chgData name="Fontolan Litell, Mariana" userId="772044fa-eadd-4e1d-be7c-074ab0628071" providerId="ADAL" clId="{21F95F50-E5D5-4F84-9DC5-8AF29644FE08}" dt="2023-05-25T20:00:17.215" v="291" actId="20577"/>
          <ac:spMkLst>
            <pc:docMk/>
            <pc:sldMk cId="470544079" sldId="334"/>
            <ac:spMk id="7" creationId="{3FA32CCA-2AAC-05E2-D566-EC53B7E0C33C}"/>
          </ac:spMkLst>
        </pc:spChg>
        <pc:picChg chg="add mod modCrop">
          <ac:chgData name="Fontolan Litell, Mariana" userId="772044fa-eadd-4e1d-be7c-074ab0628071" providerId="ADAL" clId="{21F95F50-E5D5-4F84-9DC5-8AF29644FE08}" dt="2023-05-25T19:56:48.916" v="225" actId="1076"/>
          <ac:picMkLst>
            <pc:docMk/>
            <pc:sldMk cId="470544079" sldId="334"/>
            <ac:picMk id="5" creationId="{5199294C-A510-09D5-BF06-792731210E99}"/>
          </ac:picMkLst>
        </pc:picChg>
      </pc:sldChg>
      <pc:sldChg chg="new del">
        <pc:chgData name="Fontolan Litell, Mariana" userId="772044fa-eadd-4e1d-be7c-074ab0628071" providerId="ADAL" clId="{21F95F50-E5D5-4F84-9DC5-8AF29644FE08}" dt="2023-05-25T19:55:03.099" v="207" actId="47"/>
        <pc:sldMkLst>
          <pc:docMk/>
          <pc:sldMk cId="1627199031" sldId="334"/>
        </pc:sldMkLst>
      </pc:sldChg>
      <pc:sldChg chg="delSp new mod">
        <pc:chgData name="Fontolan Litell, Mariana" userId="772044fa-eadd-4e1d-be7c-074ab0628071" providerId="ADAL" clId="{21F95F50-E5D5-4F84-9DC5-8AF29644FE08}" dt="2023-05-25T19:57:14.588" v="230" actId="478"/>
        <pc:sldMkLst>
          <pc:docMk/>
          <pc:sldMk cId="876750750" sldId="335"/>
        </pc:sldMkLst>
        <pc:spChg chg="del">
          <ac:chgData name="Fontolan Litell, Mariana" userId="772044fa-eadd-4e1d-be7c-074ab0628071" providerId="ADAL" clId="{21F95F50-E5D5-4F84-9DC5-8AF29644FE08}" dt="2023-05-25T19:57:14.588" v="230" actId="478"/>
          <ac:spMkLst>
            <pc:docMk/>
            <pc:sldMk cId="876750750" sldId="335"/>
            <ac:spMk id="3" creationId="{DA81198C-C068-76E2-88AD-3AFAC622C7A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CCDD-20C5-18A2-A5F4-138316D6D9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7A674-6AD4-B945-FFB3-4F1E1BBE20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12F143-0369-82F3-7426-2378927F6078}"/>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5" name="Footer Placeholder 4">
            <a:extLst>
              <a:ext uri="{FF2B5EF4-FFF2-40B4-BE49-F238E27FC236}">
                <a16:creationId xmlns:a16="http://schemas.microsoft.com/office/drawing/2014/main" id="{E21CA05A-F70C-6421-CEC6-C7C69CC41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3CB2F-5D4B-F671-AA4B-6D4DCD76F954}"/>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209245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3AE92-8675-F20B-5445-3CADD2F7AC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9AFE7A-58E8-2DFA-FF16-28D49ED16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C1FD0-6A69-68D3-35A2-F35F48352434}"/>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5" name="Footer Placeholder 4">
            <a:extLst>
              <a:ext uri="{FF2B5EF4-FFF2-40B4-BE49-F238E27FC236}">
                <a16:creationId xmlns:a16="http://schemas.microsoft.com/office/drawing/2014/main" id="{328E8148-E8CC-747D-BCAF-20D088465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BBF77-2477-3FE3-125D-792DD6BC6DFC}"/>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259408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C6E2B-A5B5-AF19-635D-FFB6CD333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11A1F9-F9DC-C8F9-8A1C-8401D0D445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EAE30-D555-3CEC-622A-16660AB7B7D0}"/>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5" name="Footer Placeholder 4">
            <a:extLst>
              <a:ext uri="{FF2B5EF4-FFF2-40B4-BE49-F238E27FC236}">
                <a16:creationId xmlns:a16="http://schemas.microsoft.com/office/drawing/2014/main" id="{E28BE9EF-240D-6BA2-2F17-FD55CD774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20F6D-04FA-E422-19D5-F0861DAC54E4}"/>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268002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F3C4-5249-204B-BCA5-E7C9871ED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0B52E4-1B2C-5443-B4A5-4C9EA13F76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47272-9FBD-C940-A4B5-C1AA4817C092}"/>
              </a:ext>
            </a:extLst>
          </p:cNvPr>
          <p:cNvSpPr>
            <a:spLocks noGrp="1"/>
          </p:cNvSpPr>
          <p:nvPr>
            <p:ph type="dt" sz="half" idx="10"/>
          </p:nvPr>
        </p:nvSpPr>
        <p:spPr/>
        <p:txBody>
          <a:bodyPr/>
          <a:lstStyle/>
          <a:p>
            <a:fld id="{0B85B24B-14EA-E445-A1AC-61187F80ED45}" type="datetime1">
              <a:rPr lang="en-US" smtClean="0"/>
              <a:t>6/2/2023</a:t>
            </a:fld>
            <a:endParaRPr lang="en-US"/>
          </a:p>
        </p:txBody>
      </p:sp>
      <p:sp>
        <p:nvSpPr>
          <p:cNvPr id="5" name="Footer Placeholder 4">
            <a:extLst>
              <a:ext uri="{FF2B5EF4-FFF2-40B4-BE49-F238E27FC236}">
                <a16:creationId xmlns:a16="http://schemas.microsoft.com/office/drawing/2014/main" id="{B4B2F1DA-201C-4444-8328-6FA0E98D9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364E2-5F37-F145-B2C3-5CE040F21CC5}"/>
              </a:ext>
            </a:extLst>
          </p:cNvPr>
          <p:cNvSpPr>
            <a:spLocks noGrp="1"/>
          </p:cNvSpPr>
          <p:nvPr>
            <p:ph type="sldNum" sz="quarter" idx="12"/>
          </p:nvPr>
        </p:nvSpPr>
        <p:spPr/>
        <p:txBody>
          <a:bodyPr/>
          <a:lstStyle/>
          <a:p>
            <a:fld id="{D0EACEB4-0474-E84A-B1A4-D6F0D98F4263}" type="slidenum">
              <a:rPr lang="en-US" smtClean="0"/>
              <a:t>‹#›</a:t>
            </a:fld>
            <a:endParaRPr lang="en-US"/>
          </a:p>
        </p:txBody>
      </p:sp>
    </p:spTree>
    <p:extLst>
      <p:ext uri="{BB962C8B-B14F-4D97-AF65-F5344CB8AC3E}">
        <p14:creationId xmlns:p14="http://schemas.microsoft.com/office/powerpoint/2010/main" val="4242672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333376"/>
            <a:ext cx="10363200" cy="10373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1812727"/>
            <a:ext cx="10363200" cy="38754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91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CD28-5F1D-2C70-6A3C-57683F623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E62DA-8337-A0AA-3F1C-893C217AA7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FBF7E-2896-1481-BCD7-C56A2D8F6C76}"/>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5" name="Footer Placeholder 4">
            <a:extLst>
              <a:ext uri="{FF2B5EF4-FFF2-40B4-BE49-F238E27FC236}">
                <a16:creationId xmlns:a16="http://schemas.microsoft.com/office/drawing/2014/main" id="{75CDEF78-EE7D-4203-AD64-3F35E7957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649BB-9C89-4B32-F955-11E59E79DBB9}"/>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4145956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43C6-A573-3A2A-65EF-6402967072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F9AF55-7EC5-7655-435A-C41E8B1DF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0EC69-8F70-A077-0772-B6F3D8D9F883}"/>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5" name="Footer Placeholder 4">
            <a:extLst>
              <a:ext uri="{FF2B5EF4-FFF2-40B4-BE49-F238E27FC236}">
                <a16:creationId xmlns:a16="http://schemas.microsoft.com/office/drawing/2014/main" id="{82FCC403-FE35-733F-815E-758329936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736A6-742A-6047-FE72-600BF1E4EF0F}"/>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121263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B96D-0D40-B4E0-4B34-1CCDF2BB6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917CE-0787-D9C8-4428-4297ED0CE8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0E6AD-3341-4686-3EEF-82BCFA2316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F08DF5-9925-B8DD-7883-EF9234948764}"/>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6" name="Footer Placeholder 5">
            <a:extLst>
              <a:ext uri="{FF2B5EF4-FFF2-40B4-BE49-F238E27FC236}">
                <a16:creationId xmlns:a16="http://schemas.microsoft.com/office/drawing/2014/main" id="{7770B7F0-E756-D347-5E42-98E1589EF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BC3FC-157E-0267-47CC-0B5208761787}"/>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419182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2276-8237-784F-C4CE-CF3425289B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C9F9C7-2A60-90B5-07E2-15B2F124D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DCA20B-362B-72BA-C4F5-593DC3696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3C4B0-7F43-2088-878A-7DE975E7C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66397-E3D2-4DB7-9330-B3EB46AC3E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F26CD6-C7F9-2511-0C06-3A7BD2AFD0FE}"/>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8" name="Footer Placeholder 7">
            <a:extLst>
              <a:ext uri="{FF2B5EF4-FFF2-40B4-BE49-F238E27FC236}">
                <a16:creationId xmlns:a16="http://schemas.microsoft.com/office/drawing/2014/main" id="{B1639E55-8A7C-EA40-A532-C6A224E225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4D93FD-0AB0-5D7A-0690-D3B1D58BA85A}"/>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343126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38BB-A171-E456-8610-6B5390461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310E3A-2958-1F5A-1F1C-74C4AC6253D7}"/>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4" name="Footer Placeholder 3">
            <a:extLst>
              <a:ext uri="{FF2B5EF4-FFF2-40B4-BE49-F238E27FC236}">
                <a16:creationId xmlns:a16="http://schemas.microsoft.com/office/drawing/2014/main" id="{52890D19-2042-E6AE-AFCC-63D64A015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6B22-5A17-6E94-FEA9-1F5B54F98E3A}"/>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2464071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32EF2-F5C0-67B7-9D14-31CE9FA9363C}"/>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3" name="Footer Placeholder 2">
            <a:extLst>
              <a:ext uri="{FF2B5EF4-FFF2-40B4-BE49-F238E27FC236}">
                <a16:creationId xmlns:a16="http://schemas.microsoft.com/office/drawing/2014/main" id="{6067D689-2A1D-C550-36F2-30CE94768B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A7B003-6057-81FF-8F8C-0260CB593362}"/>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175831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1BD19-9E71-0871-0A80-A4CE445E8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590BA-9D44-DD00-52A3-F9D656280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3C6A14-2FE7-A91A-2DE3-7E4E14623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2BF53-9A36-D524-D197-D48B62640018}"/>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6" name="Footer Placeholder 5">
            <a:extLst>
              <a:ext uri="{FF2B5EF4-FFF2-40B4-BE49-F238E27FC236}">
                <a16:creationId xmlns:a16="http://schemas.microsoft.com/office/drawing/2014/main" id="{99A59EB4-A462-5410-C4DC-23C4711DE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730AA-C081-7452-CC2D-4DAC5D4A47C4}"/>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95720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14938-1AD0-205E-4BF1-1D1888F25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81B8D9-32F0-D8E6-FBD5-42CCB7AD1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A67EB-A143-6A3D-490B-057825257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B8A1B-9E31-A3C6-6F24-4F667CC66296}"/>
              </a:ext>
            </a:extLst>
          </p:cNvPr>
          <p:cNvSpPr>
            <a:spLocks noGrp="1"/>
          </p:cNvSpPr>
          <p:nvPr>
            <p:ph type="dt" sz="half" idx="10"/>
          </p:nvPr>
        </p:nvSpPr>
        <p:spPr/>
        <p:txBody>
          <a:bodyPr/>
          <a:lstStyle/>
          <a:p>
            <a:fld id="{AA2F8FB4-EA88-4839-AC94-3DEA8DA33DFC}" type="datetimeFigureOut">
              <a:rPr lang="en-US" smtClean="0"/>
              <a:t>6/2/2023</a:t>
            </a:fld>
            <a:endParaRPr lang="en-US"/>
          </a:p>
        </p:txBody>
      </p:sp>
      <p:sp>
        <p:nvSpPr>
          <p:cNvPr id="6" name="Footer Placeholder 5">
            <a:extLst>
              <a:ext uri="{FF2B5EF4-FFF2-40B4-BE49-F238E27FC236}">
                <a16:creationId xmlns:a16="http://schemas.microsoft.com/office/drawing/2014/main" id="{CC089B1F-5692-19C3-D7E7-D9963E49C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8D8C2-99B7-8F7B-9F2C-B268D33A520F}"/>
              </a:ext>
            </a:extLst>
          </p:cNvPr>
          <p:cNvSpPr>
            <a:spLocks noGrp="1"/>
          </p:cNvSpPr>
          <p:nvPr>
            <p:ph type="sldNum" sz="quarter" idx="12"/>
          </p:nvPr>
        </p:nvSpPr>
        <p:spPr/>
        <p:txBody>
          <a:bodyPr/>
          <a:lstStyle/>
          <a:p>
            <a:fld id="{0E4F8D6F-0DC3-4072-9D09-7376036B2635}" type="slidenum">
              <a:rPr lang="en-US" smtClean="0"/>
              <a:t>‹#›</a:t>
            </a:fld>
            <a:endParaRPr lang="en-US"/>
          </a:p>
        </p:txBody>
      </p:sp>
    </p:spTree>
    <p:extLst>
      <p:ext uri="{BB962C8B-B14F-4D97-AF65-F5344CB8AC3E}">
        <p14:creationId xmlns:p14="http://schemas.microsoft.com/office/powerpoint/2010/main" val="4113245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1E6CC-5249-9D22-0542-17E39340C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F4B2A-8C05-B98E-B4F3-3A9720AF6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E1312-F8F5-A0EE-E6C8-0971F40F4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F8FB4-EA88-4839-AC94-3DEA8DA33DFC}" type="datetimeFigureOut">
              <a:rPr lang="en-US" smtClean="0"/>
              <a:t>6/2/2023</a:t>
            </a:fld>
            <a:endParaRPr lang="en-US"/>
          </a:p>
        </p:txBody>
      </p:sp>
      <p:sp>
        <p:nvSpPr>
          <p:cNvPr id="5" name="Footer Placeholder 4">
            <a:extLst>
              <a:ext uri="{FF2B5EF4-FFF2-40B4-BE49-F238E27FC236}">
                <a16:creationId xmlns:a16="http://schemas.microsoft.com/office/drawing/2014/main" id="{F968B6C5-1CB5-085B-09E0-638946CC4E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457CF1-1419-3DAE-0F58-2947DC1A7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4F8D6F-0DC3-4072-9D09-7376036B2635}" type="slidenum">
              <a:rPr lang="en-US" smtClean="0"/>
              <a:t>‹#›</a:t>
            </a:fld>
            <a:endParaRPr lang="en-US"/>
          </a:p>
        </p:txBody>
      </p:sp>
    </p:spTree>
    <p:extLst>
      <p:ext uri="{BB962C8B-B14F-4D97-AF65-F5344CB8AC3E}">
        <p14:creationId xmlns:p14="http://schemas.microsoft.com/office/powerpoint/2010/main" val="20208522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8CEBF7-C9AD-1641-94E4-813B7B3B0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C67431-A07F-C141-AC0A-9BDBF05C8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FD14A-5AEA-5542-A838-04E8537760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9CAEA-5BAF-8C4E-8975-B61ECC3109B9}" type="datetime1">
              <a:rPr lang="en-US" smtClean="0"/>
              <a:t>6/2/2023</a:t>
            </a:fld>
            <a:endParaRPr lang="en-US"/>
          </a:p>
        </p:txBody>
      </p:sp>
      <p:sp>
        <p:nvSpPr>
          <p:cNvPr id="5" name="Footer Placeholder 4">
            <a:extLst>
              <a:ext uri="{FF2B5EF4-FFF2-40B4-BE49-F238E27FC236}">
                <a16:creationId xmlns:a16="http://schemas.microsoft.com/office/drawing/2014/main" id="{45427011-B653-B340-9D5F-8C89690677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DF48BD-F228-974A-874B-E1D74331F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ACEB4-0474-E84A-B1A4-D6F0D98F4263}" type="slidenum">
              <a:rPr lang="en-US" smtClean="0"/>
              <a:t>‹#›</a:t>
            </a:fld>
            <a:endParaRPr lang="en-US"/>
          </a:p>
        </p:txBody>
      </p:sp>
    </p:spTree>
    <p:extLst>
      <p:ext uri="{BB962C8B-B14F-4D97-AF65-F5344CB8AC3E}">
        <p14:creationId xmlns:p14="http://schemas.microsoft.com/office/powerpoint/2010/main" val="773194338"/>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01600" cy="6858000"/>
          </a:xfrm>
          <a:prstGeom prst="rect">
            <a:avLst/>
          </a:prstGeom>
          <a:gradFill rotWithShape="0">
            <a:gsLst>
              <a:gs pos="0">
                <a:srgbClr val="FFFFFF"/>
              </a:gs>
              <a:gs pos="100000">
                <a:srgbClr val="999999"/>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defRPr/>
            </a:pPr>
            <a:endParaRPr lang="en-US" altLang="en-US" sz="1688">
              <a:solidFill>
                <a:srgbClr val="000000"/>
              </a:solidFill>
              <a:cs typeface="Arial" panose="020B0604020202020204" pitchFamily="34" charset="0"/>
            </a:endParaRPr>
          </a:p>
        </p:txBody>
      </p:sp>
      <p:sp>
        <p:nvSpPr>
          <p:cNvPr id="1030" name="Rectangle 6"/>
          <p:cNvSpPr>
            <a:spLocks noChangeArrowheads="1"/>
          </p:cNvSpPr>
          <p:nvPr/>
        </p:nvSpPr>
        <p:spPr bwMode="auto">
          <a:xfrm>
            <a:off x="1928284" y="61021"/>
            <a:ext cx="9521573" cy="24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33" tIns="41672" rIns="84833" bIns="41672">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defRPr/>
            </a:pPr>
            <a:r>
              <a:rPr lang="en-US" altLang="en-US" sz="1031" b="1" i="1" dirty="0">
                <a:solidFill>
                  <a:srgbClr val="000000"/>
                </a:solidFill>
                <a:latin typeface="NewCenturySchlbk"/>
                <a:cs typeface="Arial" panose="020B0604020202020204" pitchFamily="34" charset="0"/>
              </a:rPr>
              <a:t>Polar Meteorology Group, Byrd Polar and Climate Research Center, The Ohio State University, Columbus, Ohio</a:t>
            </a:r>
          </a:p>
        </p:txBody>
      </p:sp>
      <p:pic>
        <p:nvPicPr>
          <p:cNvPr id="2"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2" y="61022"/>
            <a:ext cx="1572684" cy="63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540450"/>
      </p:ext>
    </p:extLst>
  </p:cSld>
  <p:clrMap bg1="lt1" tx1="dk1" bg2="lt2" tx2="dk2" accent1="accent1" accent2="accent2" accent3="accent3" accent4="accent4" accent5="accent5" accent6="accent6" hlink="hlink" folHlink="folHlink"/>
  <p:sldLayoutIdLst>
    <p:sldLayoutId id="2147483806" r:id="rId1"/>
  </p:sldLayoutIdLst>
  <p:txStyles>
    <p:titleStyle>
      <a:lvl1pPr algn="l" rtl="0" eaLnBrk="0" fontAlgn="base" hangingPunct="0">
        <a:spcBef>
          <a:spcPct val="0"/>
        </a:spcBef>
        <a:spcAft>
          <a:spcPct val="0"/>
        </a:spcAft>
        <a:defRPr sz="4125">
          <a:solidFill>
            <a:srgbClr val="7B00E4"/>
          </a:solidFill>
          <a:latin typeface="+mj-lt"/>
          <a:ea typeface="+mj-ea"/>
          <a:cs typeface="+mj-cs"/>
        </a:defRPr>
      </a:lvl1pPr>
      <a:lvl2pPr algn="l" rtl="0" eaLnBrk="0" fontAlgn="base" hangingPunct="0">
        <a:spcBef>
          <a:spcPct val="0"/>
        </a:spcBef>
        <a:spcAft>
          <a:spcPct val="0"/>
        </a:spcAft>
        <a:defRPr sz="4125">
          <a:solidFill>
            <a:srgbClr val="7B00E4"/>
          </a:solidFill>
          <a:latin typeface="Book Antiqua" pitchFamily="18" charset="0"/>
        </a:defRPr>
      </a:lvl2pPr>
      <a:lvl3pPr algn="l" rtl="0" eaLnBrk="0" fontAlgn="base" hangingPunct="0">
        <a:spcBef>
          <a:spcPct val="0"/>
        </a:spcBef>
        <a:spcAft>
          <a:spcPct val="0"/>
        </a:spcAft>
        <a:defRPr sz="4125">
          <a:solidFill>
            <a:srgbClr val="7B00E4"/>
          </a:solidFill>
          <a:latin typeface="Book Antiqua" pitchFamily="18" charset="0"/>
        </a:defRPr>
      </a:lvl3pPr>
      <a:lvl4pPr algn="l" rtl="0" eaLnBrk="0" fontAlgn="base" hangingPunct="0">
        <a:spcBef>
          <a:spcPct val="0"/>
        </a:spcBef>
        <a:spcAft>
          <a:spcPct val="0"/>
        </a:spcAft>
        <a:defRPr sz="4125">
          <a:solidFill>
            <a:srgbClr val="7B00E4"/>
          </a:solidFill>
          <a:latin typeface="Book Antiqua" pitchFamily="18" charset="0"/>
        </a:defRPr>
      </a:lvl4pPr>
      <a:lvl5pPr algn="l" rtl="0" eaLnBrk="0" fontAlgn="base" hangingPunct="0">
        <a:spcBef>
          <a:spcPct val="0"/>
        </a:spcBef>
        <a:spcAft>
          <a:spcPct val="0"/>
        </a:spcAft>
        <a:defRPr sz="4125">
          <a:solidFill>
            <a:srgbClr val="7B00E4"/>
          </a:solidFill>
          <a:latin typeface="Book Antiqua" pitchFamily="18" charset="0"/>
        </a:defRPr>
      </a:lvl5pPr>
      <a:lvl6pPr marL="428625" algn="l" rtl="0" eaLnBrk="0" fontAlgn="base" hangingPunct="0">
        <a:spcBef>
          <a:spcPct val="0"/>
        </a:spcBef>
        <a:spcAft>
          <a:spcPct val="0"/>
        </a:spcAft>
        <a:defRPr sz="4125">
          <a:solidFill>
            <a:srgbClr val="7B00E4"/>
          </a:solidFill>
          <a:latin typeface="Book Antiqua" pitchFamily="18" charset="0"/>
        </a:defRPr>
      </a:lvl6pPr>
      <a:lvl7pPr marL="857250" algn="l" rtl="0" eaLnBrk="0" fontAlgn="base" hangingPunct="0">
        <a:spcBef>
          <a:spcPct val="0"/>
        </a:spcBef>
        <a:spcAft>
          <a:spcPct val="0"/>
        </a:spcAft>
        <a:defRPr sz="4125">
          <a:solidFill>
            <a:srgbClr val="7B00E4"/>
          </a:solidFill>
          <a:latin typeface="Book Antiqua" pitchFamily="18" charset="0"/>
        </a:defRPr>
      </a:lvl7pPr>
      <a:lvl8pPr marL="1285875" algn="l" rtl="0" eaLnBrk="0" fontAlgn="base" hangingPunct="0">
        <a:spcBef>
          <a:spcPct val="0"/>
        </a:spcBef>
        <a:spcAft>
          <a:spcPct val="0"/>
        </a:spcAft>
        <a:defRPr sz="4125">
          <a:solidFill>
            <a:srgbClr val="7B00E4"/>
          </a:solidFill>
          <a:latin typeface="Book Antiqua" pitchFamily="18" charset="0"/>
        </a:defRPr>
      </a:lvl8pPr>
      <a:lvl9pPr marL="1714500" algn="l" rtl="0" eaLnBrk="0" fontAlgn="base" hangingPunct="0">
        <a:spcBef>
          <a:spcPct val="0"/>
        </a:spcBef>
        <a:spcAft>
          <a:spcPct val="0"/>
        </a:spcAft>
        <a:defRPr sz="4125">
          <a:solidFill>
            <a:srgbClr val="7B00E4"/>
          </a:solidFill>
          <a:latin typeface="Book Antiqua" pitchFamily="18" charset="0"/>
        </a:defRPr>
      </a:lvl9pPr>
    </p:titleStyle>
    <p:bodyStyle>
      <a:lvl1pPr marL="321469" indent="-321469" algn="l" rtl="0" eaLnBrk="0" fontAlgn="base" hangingPunct="0">
        <a:spcBef>
          <a:spcPct val="20000"/>
        </a:spcBef>
        <a:spcAft>
          <a:spcPct val="0"/>
        </a:spcAft>
        <a:buClr>
          <a:schemeClr val="tx2"/>
        </a:buClr>
        <a:buSzPct val="75000"/>
        <a:buFont typeface="Monotype Sorts" charset="2"/>
        <a:buChar char="n"/>
        <a:defRPr sz="3000">
          <a:solidFill>
            <a:schemeClr val="tx1"/>
          </a:solidFill>
          <a:latin typeface="+mn-lt"/>
          <a:ea typeface="+mn-ea"/>
          <a:cs typeface="+mn-cs"/>
        </a:defRPr>
      </a:lvl1pPr>
      <a:lvl2pPr marL="696516" indent="-267891" algn="l" rtl="0" eaLnBrk="0" fontAlgn="base" hangingPunct="0">
        <a:spcBef>
          <a:spcPct val="20000"/>
        </a:spcBef>
        <a:spcAft>
          <a:spcPct val="0"/>
        </a:spcAft>
        <a:buClr>
          <a:schemeClr val="folHlink"/>
        </a:buClr>
        <a:buSzPct val="100000"/>
        <a:buChar char="–"/>
        <a:defRPr sz="2625">
          <a:solidFill>
            <a:schemeClr val="tx1"/>
          </a:solidFill>
          <a:latin typeface="+mn-lt"/>
        </a:defRPr>
      </a:lvl2pPr>
      <a:lvl3pPr marL="1071563" indent="-214313" algn="l" rtl="0" eaLnBrk="0" fontAlgn="base" hangingPunct="0">
        <a:spcBef>
          <a:spcPct val="20000"/>
        </a:spcBef>
        <a:spcAft>
          <a:spcPct val="0"/>
        </a:spcAft>
        <a:buClr>
          <a:schemeClr val="tx2"/>
        </a:buClr>
        <a:buSzPct val="75000"/>
        <a:buFont typeface="Monotype Sorts" charset="2"/>
        <a:buChar char="&lt;"/>
        <a:defRPr sz="2250">
          <a:solidFill>
            <a:schemeClr val="tx1"/>
          </a:solidFill>
          <a:latin typeface="+mn-lt"/>
        </a:defRPr>
      </a:lvl3pPr>
      <a:lvl4pPr marL="1500188" indent="-214313" algn="l" rtl="0" eaLnBrk="0" fontAlgn="base" hangingPunct="0">
        <a:spcBef>
          <a:spcPct val="20000"/>
        </a:spcBef>
        <a:spcAft>
          <a:spcPct val="0"/>
        </a:spcAft>
        <a:buClr>
          <a:schemeClr val="folHlink"/>
        </a:buClr>
        <a:buSzPct val="100000"/>
        <a:buChar char="–"/>
        <a:defRPr sz="1875">
          <a:solidFill>
            <a:schemeClr val="tx1"/>
          </a:solidFill>
          <a:latin typeface="+mn-lt"/>
        </a:defRPr>
      </a:lvl4pPr>
      <a:lvl5pPr marL="1928813" indent="-214313" algn="l" rtl="0" eaLnBrk="0" fontAlgn="base" hangingPunct="0">
        <a:spcBef>
          <a:spcPct val="20000"/>
        </a:spcBef>
        <a:spcAft>
          <a:spcPct val="0"/>
        </a:spcAft>
        <a:buClr>
          <a:schemeClr val="tx1"/>
        </a:buClr>
        <a:buSzPct val="100000"/>
        <a:buChar char="–"/>
        <a:defRPr sz="1875">
          <a:solidFill>
            <a:schemeClr val="tx1"/>
          </a:solidFill>
          <a:latin typeface="+mn-lt"/>
        </a:defRPr>
      </a:lvl5pPr>
      <a:lvl6pPr marL="2357438" indent="-214313" algn="l" rtl="0" eaLnBrk="0" fontAlgn="base" hangingPunct="0">
        <a:spcBef>
          <a:spcPct val="20000"/>
        </a:spcBef>
        <a:spcAft>
          <a:spcPct val="0"/>
        </a:spcAft>
        <a:buClr>
          <a:schemeClr val="tx1"/>
        </a:buClr>
        <a:buSzPct val="100000"/>
        <a:buChar char="–"/>
        <a:defRPr sz="1875">
          <a:solidFill>
            <a:schemeClr val="tx1"/>
          </a:solidFill>
          <a:latin typeface="+mn-lt"/>
        </a:defRPr>
      </a:lvl6pPr>
      <a:lvl7pPr marL="2786063" indent="-214313" algn="l" rtl="0" eaLnBrk="0" fontAlgn="base" hangingPunct="0">
        <a:spcBef>
          <a:spcPct val="20000"/>
        </a:spcBef>
        <a:spcAft>
          <a:spcPct val="0"/>
        </a:spcAft>
        <a:buClr>
          <a:schemeClr val="tx1"/>
        </a:buClr>
        <a:buSzPct val="100000"/>
        <a:buChar char="–"/>
        <a:defRPr sz="1875">
          <a:solidFill>
            <a:schemeClr val="tx1"/>
          </a:solidFill>
          <a:latin typeface="+mn-lt"/>
        </a:defRPr>
      </a:lvl7pPr>
      <a:lvl8pPr marL="3214688" indent="-214313" algn="l" rtl="0" eaLnBrk="0" fontAlgn="base" hangingPunct="0">
        <a:spcBef>
          <a:spcPct val="20000"/>
        </a:spcBef>
        <a:spcAft>
          <a:spcPct val="0"/>
        </a:spcAft>
        <a:buClr>
          <a:schemeClr val="tx1"/>
        </a:buClr>
        <a:buSzPct val="100000"/>
        <a:buChar char="–"/>
        <a:defRPr sz="1875">
          <a:solidFill>
            <a:schemeClr val="tx1"/>
          </a:solidFill>
          <a:latin typeface="+mn-lt"/>
        </a:defRPr>
      </a:lvl8pPr>
      <a:lvl9pPr marL="3643313" indent="-214313" algn="l" rtl="0" eaLnBrk="0" fontAlgn="base" hangingPunct="0">
        <a:spcBef>
          <a:spcPct val="20000"/>
        </a:spcBef>
        <a:spcAft>
          <a:spcPct val="0"/>
        </a:spcAft>
        <a:buClr>
          <a:schemeClr val="tx1"/>
        </a:buClr>
        <a:buSzPct val="100000"/>
        <a:buChar char="–"/>
        <a:defRPr sz="1875">
          <a:solidFill>
            <a:schemeClr val="tx1"/>
          </a:solidFill>
          <a:latin typeface="+mn-lt"/>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ky, outdoor, water, day&#10;&#10;Description automatically generated">
            <a:extLst>
              <a:ext uri="{FF2B5EF4-FFF2-40B4-BE49-F238E27FC236}">
                <a16:creationId xmlns:a16="http://schemas.microsoft.com/office/drawing/2014/main" id="{29B8E7C3-18C3-9C5E-BF6C-92A00DCDECA9}"/>
              </a:ext>
            </a:extLst>
          </p:cNvPr>
          <p:cNvPicPr>
            <a:picLocks noChangeAspect="1"/>
          </p:cNvPicPr>
          <p:nvPr/>
        </p:nvPicPr>
        <p:blipFill rotWithShape="1">
          <a:blip r:embed="rId2"/>
          <a:srcRect r="15680" b="15681"/>
          <a:stretch/>
        </p:blipFill>
        <p:spPr>
          <a:xfrm>
            <a:off x="0" y="0"/>
            <a:ext cx="12192000" cy="6858000"/>
          </a:xfrm>
          <a:prstGeom prst="rect">
            <a:avLst/>
          </a:prstGeom>
        </p:spPr>
      </p:pic>
      <p:sp>
        <p:nvSpPr>
          <p:cNvPr id="4" name="TextBox 3">
            <a:extLst>
              <a:ext uri="{FF2B5EF4-FFF2-40B4-BE49-F238E27FC236}">
                <a16:creationId xmlns:a16="http://schemas.microsoft.com/office/drawing/2014/main" id="{8AA30C18-9D2E-5949-82AA-C49AC15DED52}"/>
              </a:ext>
            </a:extLst>
          </p:cNvPr>
          <p:cNvSpPr txBox="1"/>
          <p:nvPr/>
        </p:nvSpPr>
        <p:spPr>
          <a:xfrm>
            <a:off x="252125" y="1687948"/>
            <a:ext cx="11748977" cy="523220"/>
          </a:xfrm>
          <a:prstGeom prst="rect">
            <a:avLst/>
          </a:prstGeom>
          <a:noFill/>
        </p:spPr>
        <p:txBody>
          <a:bodyPr wrap="square" rtlCol="0">
            <a:spAutoFit/>
          </a:bodyPr>
          <a:lstStyle/>
          <a:p>
            <a:pPr algn="ctr"/>
            <a:r>
              <a:rPr lang="en-US" sz="2800" b="1" i="0" u="none" strike="noStrike" baseline="0" dirty="0">
                <a:latin typeface="TimesNewRomanPSMT"/>
              </a:rPr>
              <a:t>Polar WRF Forecast Performance for Antarctica and the Southern Ocean</a:t>
            </a:r>
            <a:endParaRPr lang="en-US" sz="2800" b="1" i="1" dirty="0"/>
          </a:p>
        </p:txBody>
      </p:sp>
      <p:pic>
        <p:nvPicPr>
          <p:cNvPr id="6" name="Picture 5">
            <a:extLst>
              <a:ext uri="{FF2B5EF4-FFF2-40B4-BE49-F238E27FC236}">
                <a16:creationId xmlns:a16="http://schemas.microsoft.com/office/drawing/2014/main" id="{E54EB066-CB2D-0248-8F82-19C478B43667}"/>
              </a:ext>
            </a:extLst>
          </p:cNvPr>
          <p:cNvPicPr>
            <a:picLocks noChangeAspect="1"/>
          </p:cNvPicPr>
          <p:nvPr/>
        </p:nvPicPr>
        <p:blipFill>
          <a:blip r:embed="rId3"/>
          <a:stretch>
            <a:fillRect/>
          </a:stretch>
        </p:blipFill>
        <p:spPr>
          <a:xfrm>
            <a:off x="2012391" y="5415744"/>
            <a:ext cx="3918839" cy="848888"/>
          </a:xfrm>
          <a:prstGeom prst="rect">
            <a:avLst/>
          </a:prstGeom>
        </p:spPr>
      </p:pic>
      <p:pic>
        <p:nvPicPr>
          <p:cNvPr id="7" name="Picture 6">
            <a:extLst>
              <a:ext uri="{FF2B5EF4-FFF2-40B4-BE49-F238E27FC236}">
                <a16:creationId xmlns:a16="http://schemas.microsoft.com/office/drawing/2014/main" id="{C3518268-775F-A341-9BBB-13561E6BF97F}"/>
              </a:ext>
            </a:extLst>
          </p:cNvPr>
          <p:cNvPicPr>
            <a:picLocks noChangeAspect="1"/>
          </p:cNvPicPr>
          <p:nvPr/>
        </p:nvPicPr>
        <p:blipFill>
          <a:blip r:embed="rId4"/>
          <a:stretch>
            <a:fillRect/>
          </a:stretch>
        </p:blipFill>
        <p:spPr>
          <a:xfrm>
            <a:off x="9629664" y="5164775"/>
            <a:ext cx="1724135" cy="1162339"/>
          </a:xfrm>
          <a:prstGeom prst="rect">
            <a:avLst/>
          </a:prstGeom>
        </p:spPr>
      </p:pic>
      <p:pic>
        <p:nvPicPr>
          <p:cNvPr id="8" name="Picture 7">
            <a:extLst>
              <a:ext uri="{FF2B5EF4-FFF2-40B4-BE49-F238E27FC236}">
                <a16:creationId xmlns:a16="http://schemas.microsoft.com/office/drawing/2014/main" id="{CA85AFF8-700B-C346-B48F-B3CB31179CB7}"/>
              </a:ext>
            </a:extLst>
          </p:cNvPr>
          <p:cNvPicPr>
            <a:picLocks noChangeAspect="1"/>
          </p:cNvPicPr>
          <p:nvPr/>
        </p:nvPicPr>
        <p:blipFill rotWithShape="1">
          <a:blip r:embed="rId5"/>
          <a:srcRect l="14900" r="37182" b="-5556"/>
          <a:stretch/>
        </p:blipFill>
        <p:spPr>
          <a:xfrm>
            <a:off x="6588905" y="5528993"/>
            <a:ext cx="2656495" cy="733778"/>
          </a:xfrm>
          <a:prstGeom prst="rect">
            <a:avLst/>
          </a:prstGeom>
        </p:spPr>
      </p:pic>
      <p:sp>
        <p:nvSpPr>
          <p:cNvPr id="10" name="Rectangle 9">
            <a:extLst>
              <a:ext uri="{FF2B5EF4-FFF2-40B4-BE49-F238E27FC236}">
                <a16:creationId xmlns:a16="http://schemas.microsoft.com/office/drawing/2014/main" id="{821DE875-8FF4-4B4F-B47E-4C758E9A25C1}"/>
              </a:ext>
            </a:extLst>
          </p:cNvPr>
          <p:cNvSpPr/>
          <p:nvPr/>
        </p:nvSpPr>
        <p:spPr>
          <a:xfrm>
            <a:off x="2675186" y="2829596"/>
            <a:ext cx="6512088" cy="400110"/>
          </a:xfrm>
          <a:prstGeom prst="rect">
            <a:avLst/>
          </a:prstGeom>
          <a:solidFill>
            <a:schemeClr val="bg1">
              <a:alpha val="65000"/>
            </a:schemeClr>
          </a:solidFill>
        </p:spPr>
        <p:txBody>
          <a:bodyPr wrap="square">
            <a:spAutoFit/>
          </a:bodyPr>
          <a:lstStyle/>
          <a:p>
            <a:pPr algn="ctr"/>
            <a:r>
              <a:rPr lang="en-US" sz="2000" dirty="0"/>
              <a:t>David H. Bromwich</a:t>
            </a:r>
            <a:r>
              <a:rPr lang="en-US" sz="2000" baseline="30000" dirty="0"/>
              <a:t>1</a:t>
            </a:r>
            <a:r>
              <a:rPr lang="en-US" sz="2000" dirty="0"/>
              <a:t>, Jianjun Xue</a:t>
            </a:r>
            <a:r>
              <a:rPr lang="en-US" sz="2000" baseline="30000" dirty="0"/>
              <a:t>2</a:t>
            </a:r>
            <a:r>
              <a:rPr lang="en-US" sz="2000" dirty="0"/>
              <a:t>, </a:t>
            </a:r>
            <a:r>
              <a:rPr lang="en-US" sz="2000" dirty="0" err="1"/>
              <a:t>Ziniu</a:t>
            </a:r>
            <a:r>
              <a:rPr lang="en-US" sz="2000" dirty="0"/>
              <a:t> Xiao</a:t>
            </a:r>
            <a:r>
              <a:rPr lang="en-US" sz="2000" baseline="30000" dirty="0"/>
              <a:t>2</a:t>
            </a:r>
            <a:r>
              <a:rPr lang="en-US" sz="2000" dirty="0"/>
              <a:t>, </a:t>
            </a:r>
            <a:r>
              <a:rPr lang="en-US" sz="2000" dirty="0" err="1"/>
              <a:t>Lesheng</a:t>
            </a:r>
            <a:r>
              <a:rPr lang="en-US" sz="2000" dirty="0"/>
              <a:t> Bai</a:t>
            </a:r>
            <a:r>
              <a:rPr lang="en-US" sz="2000" baseline="30000" dirty="0"/>
              <a:t>1</a:t>
            </a:r>
            <a:r>
              <a:rPr lang="en-US" sz="2000" dirty="0"/>
              <a:t> </a:t>
            </a:r>
            <a:endParaRPr lang="en-US" sz="2000" baseline="30000" dirty="0"/>
          </a:p>
        </p:txBody>
      </p:sp>
      <p:sp>
        <p:nvSpPr>
          <p:cNvPr id="11" name="Rectangle 10">
            <a:extLst>
              <a:ext uri="{FF2B5EF4-FFF2-40B4-BE49-F238E27FC236}">
                <a16:creationId xmlns:a16="http://schemas.microsoft.com/office/drawing/2014/main" id="{BFEDEA95-57B8-6342-8219-1164EABE94C4}"/>
              </a:ext>
            </a:extLst>
          </p:cNvPr>
          <p:cNvSpPr/>
          <p:nvPr/>
        </p:nvSpPr>
        <p:spPr>
          <a:xfrm>
            <a:off x="2849564" y="3444468"/>
            <a:ext cx="6081952" cy="1754326"/>
          </a:xfrm>
          <a:prstGeom prst="rect">
            <a:avLst/>
          </a:prstGeom>
          <a:solidFill>
            <a:schemeClr val="bg1">
              <a:alpha val="71000"/>
            </a:schemeClr>
          </a:solidFill>
        </p:spPr>
        <p:txBody>
          <a:bodyPr wrap="square">
            <a:spAutoFit/>
          </a:bodyPr>
          <a:lstStyle/>
          <a:p>
            <a:pPr algn="ctr"/>
            <a:r>
              <a:rPr lang="en-US" baseline="30000" dirty="0"/>
              <a:t>1</a:t>
            </a:r>
            <a:r>
              <a:rPr lang="en-US" dirty="0"/>
              <a:t>Polar Meteorology Group</a:t>
            </a:r>
          </a:p>
          <a:p>
            <a:pPr algn="ctr"/>
            <a:r>
              <a:rPr lang="en-US" dirty="0"/>
              <a:t>Byrd Polar and Climate Research Center </a:t>
            </a:r>
          </a:p>
          <a:p>
            <a:pPr algn="ctr"/>
            <a:r>
              <a:rPr lang="en-US" dirty="0"/>
              <a:t>The Ohio State University Columbus, Ohio , USA</a:t>
            </a:r>
          </a:p>
          <a:p>
            <a:pPr algn="ctr"/>
            <a:endParaRPr lang="en-US" dirty="0"/>
          </a:p>
          <a:p>
            <a:pPr algn="ctr"/>
            <a:r>
              <a:rPr lang="en-US" baseline="30000" dirty="0"/>
              <a:t>2</a:t>
            </a:r>
            <a:r>
              <a:rPr lang="en-US" dirty="0"/>
              <a:t> Institute of Atmospheric Physics, Chinese Academy of Sciences, Beijing, China</a:t>
            </a:r>
          </a:p>
        </p:txBody>
      </p:sp>
      <p:cxnSp>
        <p:nvCxnSpPr>
          <p:cNvPr id="13" name="Straight Connector 12">
            <a:extLst>
              <a:ext uri="{FF2B5EF4-FFF2-40B4-BE49-F238E27FC236}">
                <a16:creationId xmlns:a16="http://schemas.microsoft.com/office/drawing/2014/main" id="{5FF83A0E-BDD7-854B-89DE-92C7BDBC5640}"/>
              </a:ext>
            </a:extLst>
          </p:cNvPr>
          <p:cNvCxnSpPr/>
          <p:nvPr/>
        </p:nvCxnSpPr>
        <p:spPr>
          <a:xfrm>
            <a:off x="772160" y="2265680"/>
            <a:ext cx="1023676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DFB55B1-42F1-0940-8DD9-EEF5D0C03A64}"/>
              </a:ext>
            </a:extLst>
          </p:cNvPr>
          <p:cNvSpPr>
            <a:spLocks noGrp="1"/>
          </p:cNvSpPr>
          <p:nvPr>
            <p:ph type="sldNum" sz="quarter" idx="12"/>
          </p:nvPr>
        </p:nvSpPr>
        <p:spPr/>
        <p:txBody>
          <a:bodyPr/>
          <a:lstStyle/>
          <a:p>
            <a:fld id="{D0EACEB4-0474-E84A-B1A4-D6F0D98F4263}" type="slidenum">
              <a:rPr lang="en-US" smtClean="0"/>
              <a:t>1</a:t>
            </a:fld>
            <a:endParaRPr lang="en-US"/>
          </a:p>
        </p:txBody>
      </p:sp>
      <p:pic>
        <p:nvPicPr>
          <p:cNvPr id="14" name="Picture 13">
            <a:extLst>
              <a:ext uri="{FF2B5EF4-FFF2-40B4-BE49-F238E27FC236}">
                <a16:creationId xmlns:a16="http://schemas.microsoft.com/office/drawing/2014/main" id="{DAC9B0A7-43B5-3D44-8721-C26A2B1715EE}"/>
              </a:ext>
            </a:extLst>
          </p:cNvPr>
          <p:cNvPicPr>
            <a:picLocks noChangeAspect="1"/>
          </p:cNvPicPr>
          <p:nvPr/>
        </p:nvPicPr>
        <p:blipFill>
          <a:blip r:embed="rId6"/>
          <a:stretch>
            <a:fillRect/>
          </a:stretch>
        </p:blipFill>
        <p:spPr>
          <a:xfrm>
            <a:off x="169516" y="9045"/>
            <a:ext cx="1025923" cy="1124097"/>
          </a:xfrm>
          <a:prstGeom prst="rect">
            <a:avLst/>
          </a:prstGeom>
        </p:spPr>
      </p:pic>
      <p:pic>
        <p:nvPicPr>
          <p:cNvPr id="15" name="Picture 14">
            <a:extLst>
              <a:ext uri="{FF2B5EF4-FFF2-40B4-BE49-F238E27FC236}">
                <a16:creationId xmlns:a16="http://schemas.microsoft.com/office/drawing/2014/main" id="{E7F296BB-EFA4-F848-A403-CDDDDE355B98}"/>
              </a:ext>
            </a:extLst>
          </p:cNvPr>
          <p:cNvPicPr>
            <a:picLocks noChangeAspect="1"/>
          </p:cNvPicPr>
          <p:nvPr/>
        </p:nvPicPr>
        <p:blipFill>
          <a:blip r:embed="rId7"/>
          <a:stretch>
            <a:fillRect/>
          </a:stretch>
        </p:blipFill>
        <p:spPr>
          <a:xfrm>
            <a:off x="10706497" y="63140"/>
            <a:ext cx="1294605" cy="1015905"/>
          </a:xfrm>
          <a:prstGeom prst="rect">
            <a:avLst/>
          </a:prstGeom>
        </p:spPr>
      </p:pic>
      <p:pic>
        <p:nvPicPr>
          <p:cNvPr id="16" name="Picture 15">
            <a:extLst>
              <a:ext uri="{FF2B5EF4-FFF2-40B4-BE49-F238E27FC236}">
                <a16:creationId xmlns:a16="http://schemas.microsoft.com/office/drawing/2014/main" id="{E98C7FD3-AB56-EA4A-B6F1-7DC910F68881}"/>
              </a:ext>
            </a:extLst>
          </p:cNvPr>
          <p:cNvPicPr>
            <a:picLocks noChangeAspect="1"/>
          </p:cNvPicPr>
          <p:nvPr/>
        </p:nvPicPr>
        <p:blipFill rotWithShape="1">
          <a:blip r:embed="rId5"/>
          <a:srcRect r="85646" b="-5556"/>
          <a:stretch/>
        </p:blipFill>
        <p:spPr>
          <a:xfrm>
            <a:off x="398613" y="5282025"/>
            <a:ext cx="1165112" cy="1074325"/>
          </a:xfrm>
          <a:prstGeom prst="rect">
            <a:avLst/>
          </a:prstGeom>
        </p:spPr>
      </p:pic>
    </p:spTree>
    <p:extLst>
      <p:ext uri="{BB962C8B-B14F-4D97-AF65-F5344CB8AC3E}">
        <p14:creationId xmlns:p14="http://schemas.microsoft.com/office/powerpoint/2010/main" val="246089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5039B-951D-7A46-D485-8047CC5A72B7}"/>
              </a:ext>
            </a:extLst>
          </p:cNvPr>
          <p:cNvSpPr>
            <a:spLocks noGrp="1"/>
          </p:cNvSpPr>
          <p:nvPr>
            <p:ph type="title"/>
          </p:nvPr>
        </p:nvSpPr>
        <p:spPr>
          <a:xfrm>
            <a:off x="841248" y="256032"/>
            <a:ext cx="10506456" cy="1014984"/>
          </a:xfrm>
        </p:spPr>
        <p:txBody>
          <a:bodyPr anchor="b">
            <a:normAutofit/>
          </a:bodyPr>
          <a:lstStyle/>
          <a:p>
            <a:r>
              <a:rPr lang="en-US" b="1" dirty="0"/>
              <a:t>Forecast Skill for Upper Air Wind Speed </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8DDE4E5B-91AE-A41B-9531-7F068887CBBE}"/>
              </a:ext>
            </a:extLst>
          </p:cNvPr>
          <p:cNvPicPr>
            <a:picLocks noChangeAspect="1"/>
          </p:cNvPicPr>
          <p:nvPr/>
        </p:nvPicPr>
        <p:blipFill rotWithShape="1">
          <a:blip r:embed="rId2"/>
          <a:srcRect l="31308" t="19380" r="27965" b="18450"/>
          <a:stretch/>
        </p:blipFill>
        <p:spPr>
          <a:xfrm>
            <a:off x="6178085" y="1733078"/>
            <a:ext cx="5394960" cy="4632503"/>
          </a:xfrm>
          <a:prstGeom prst="rect">
            <a:avLst/>
          </a:prstGeom>
        </p:spPr>
      </p:pic>
      <p:sp>
        <p:nvSpPr>
          <p:cNvPr id="7" name="TextBox 6">
            <a:extLst>
              <a:ext uri="{FF2B5EF4-FFF2-40B4-BE49-F238E27FC236}">
                <a16:creationId xmlns:a16="http://schemas.microsoft.com/office/drawing/2014/main" id="{C59E1B46-9EA7-9D5B-A5A7-68B1FF19AD87}"/>
              </a:ext>
            </a:extLst>
          </p:cNvPr>
          <p:cNvSpPr txBox="1"/>
          <p:nvPr/>
        </p:nvSpPr>
        <p:spPr>
          <a:xfrm>
            <a:off x="841248" y="1915150"/>
            <a:ext cx="3982420" cy="4423775"/>
          </a:xfrm>
          <a:prstGeom prst="rect">
            <a:avLst/>
          </a:prstGeom>
          <a:noFill/>
        </p:spPr>
        <p:txBody>
          <a:bodyPr wrap="square">
            <a:spAutoFit/>
          </a:bodyPr>
          <a:lstStyle/>
          <a:p>
            <a:pPr defTabSz="877824">
              <a:spcAft>
                <a:spcPts val="600"/>
              </a:spcAft>
            </a:pPr>
            <a:r>
              <a:rPr lang="en-US" sz="1728" kern="1200" dirty="0">
                <a:solidFill>
                  <a:schemeClr val="tx1"/>
                </a:solidFill>
                <a:latin typeface="TimesNewRomanPSMT"/>
                <a:ea typeface="+mn-ea"/>
                <a:cs typeface="+mn-cs"/>
              </a:rPr>
              <a:t>(a)–(c) July 2009 and (d)–(f) January 2009 monthly means vertical distribution of horizontal wind speed profiles for 22</a:t>
            </a:r>
          </a:p>
          <a:p>
            <a:pPr defTabSz="877824">
              <a:spcAft>
                <a:spcPts val="600"/>
              </a:spcAft>
            </a:pPr>
            <a:r>
              <a:rPr lang="en-US" sz="1728" kern="1200" dirty="0">
                <a:solidFill>
                  <a:schemeClr val="tx1"/>
                </a:solidFill>
                <a:latin typeface="TimesNewRomanPSMT"/>
                <a:ea typeface="+mn-ea"/>
                <a:cs typeface="+mn-cs"/>
              </a:rPr>
              <a:t>stations of observations (Figs. 9(a) and 9(d)), PWRFs (Figs. 9(b) and 9(e)), and means (Figs. 9(c) and 9(f)) plotted from 925 </a:t>
            </a:r>
            <a:r>
              <a:rPr lang="en-US" sz="1728" kern="1200" dirty="0" err="1">
                <a:solidFill>
                  <a:schemeClr val="tx1"/>
                </a:solidFill>
                <a:latin typeface="TimesNewRomanPSMT"/>
                <a:ea typeface="+mn-ea"/>
                <a:cs typeface="+mn-cs"/>
              </a:rPr>
              <a:t>hPh</a:t>
            </a:r>
            <a:r>
              <a:rPr lang="en-US" sz="1728" kern="1200" dirty="0">
                <a:solidFill>
                  <a:schemeClr val="tx1"/>
                </a:solidFill>
                <a:latin typeface="TimesNewRomanPSMT"/>
                <a:ea typeface="+mn-ea"/>
                <a:cs typeface="+mn-cs"/>
              </a:rPr>
              <a:t> to 100 </a:t>
            </a:r>
            <a:r>
              <a:rPr lang="en-US" sz="1728" kern="1200" dirty="0" err="1">
                <a:solidFill>
                  <a:schemeClr val="tx1"/>
                </a:solidFill>
                <a:latin typeface="TimesNewRomanPSMT"/>
                <a:ea typeface="+mn-ea"/>
                <a:cs typeface="+mn-cs"/>
              </a:rPr>
              <a:t>hPa</a:t>
            </a:r>
            <a:r>
              <a:rPr lang="en-US" sz="1728" kern="1200" dirty="0">
                <a:solidFill>
                  <a:schemeClr val="tx1"/>
                </a:solidFill>
                <a:latin typeface="TimesNewRomanPSMT"/>
                <a:ea typeface="+mn-ea"/>
                <a:cs typeface="+mn-cs"/>
              </a:rPr>
              <a:t> vertical level. Figures 9(a), 9(b), 9(d), and 9(e) are individual stations plotted with dashed lines. Figures 9(c) and 9(f) are the stations means with the blue solid line for observation and red dashed line for PWRF. Thick horizontal bars (blue) and thin horizontal bars (red) at the vertical standard levels represent standard deviation for observation and PWRF, respectively</a:t>
            </a:r>
            <a:endParaRPr lang="en-US" dirty="0"/>
          </a:p>
        </p:txBody>
      </p:sp>
      <p:sp>
        <p:nvSpPr>
          <p:cNvPr id="3" name="TextBox 2">
            <a:extLst>
              <a:ext uri="{FF2B5EF4-FFF2-40B4-BE49-F238E27FC236}">
                <a16:creationId xmlns:a16="http://schemas.microsoft.com/office/drawing/2014/main" id="{B6661B7D-5712-B29C-38B5-842350C918A0}"/>
              </a:ext>
            </a:extLst>
          </p:cNvPr>
          <p:cNvSpPr txBox="1"/>
          <p:nvPr/>
        </p:nvSpPr>
        <p:spPr>
          <a:xfrm>
            <a:off x="5860753" y="2761601"/>
            <a:ext cx="545432" cy="358240"/>
          </a:xfrm>
          <a:prstGeom prst="rect">
            <a:avLst/>
          </a:prstGeom>
          <a:noFill/>
        </p:spPr>
        <p:txBody>
          <a:bodyPr wrap="square" rtlCol="0">
            <a:spAutoFit/>
          </a:bodyPr>
          <a:lstStyle/>
          <a:p>
            <a:pPr defTabSz="877824">
              <a:spcAft>
                <a:spcPts val="600"/>
              </a:spcAft>
            </a:pPr>
            <a:r>
              <a:rPr lang="en-US" sz="1728" kern="1200" dirty="0">
                <a:solidFill>
                  <a:schemeClr val="tx1"/>
                </a:solidFill>
                <a:latin typeface="+mn-lt"/>
                <a:ea typeface="+mn-ea"/>
                <a:cs typeface="+mn-cs"/>
              </a:rPr>
              <a:t>July</a:t>
            </a:r>
            <a:endParaRPr lang="en-US" dirty="0"/>
          </a:p>
        </p:txBody>
      </p:sp>
      <p:sp>
        <p:nvSpPr>
          <p:cNvPr id="4" name="TextBox 3">
            <a:extLst>
              <a:ext uri="{FF2B5EF4-FFF2-40B4-BE49-F238E27FC236}">
                <a16:creationId xmlns:a16="http://schemas.microsoft.com/office/drawing/2014/main" id="{7417233C-8CBE-AE66-E646-B4A831923053}"/>
              </a:ext>
            </a:extLst>
          </p:cNvPr>
          <p:cNvSpPr txBox="1"/>
          <p:nvPr/>
        </p:nvSpPr>
        <p:spPr>
          <a:xfrm>
            <a:off x="5928169" y="5223498"/>
            <a:ext cx="478016" cy="358240"/>
          </a:xfrm>
          <a:prstGeom prst="rect">
            <a:avLst/>
          </a:prstGeom>
          <a:noFill/>
        </p:spPr>
        <p:txBody>
          <a:bodyPr wrap="none" rtlCol="0">
            <a:spAutoFit/>
          </a:bodyPr>
          <a:lstStyle/>
          <a:p>
            <a:pPr defTabSz="877824">
              <a:spcAft>
                <a:spcPts val="600"/>
              </a:spcAft>
            </a:pPr>
            <a:r>
              <a:rPr lang="en-US" sz="1728" kern="1200" dirty="0">
                <a:solidFill>
                  <a:schemeClr val="tx1"/>
                </a:solidFill>
                <a:latin typeface="+mn-lt"/>
                <a:ea typeface="+mn-ea"/>
                <a:cs typeface="+mn-cs"/>
              </a:rPr>
              <a:t>Jan</a:t>
            </a:r>
            <a:endParaRPr lang="en-US" dirty="0"/>
          </a:p>
        </p:txBody>
      </p:sp>
      <p:cxnSp>
        <p:nvCxnSpPr>
          <p:cNvPr id="8" name="Connector: Elbow 7">
            <a:extLst>
              <a:ext uri="{FF2B5EF4-FFF2-40B4-BE49-F238E27FC236}">
                <a16:creationId xmlns:a16="http://schemas.microsoft.com/office/drawing/2014/main" id="{FF600F48-5AAA-3F5B-CBFC-634E8CE28436}"/>
              </a:ext>
            </a:extLst>
          </p:cNvPr>
          <p:cNvCxnSpPr>
            <a:cxnSpLocks/>
          </p:cNvCxnSpPr>
          <p:nvPr/>
        </p:nvCxnSpPr>
        <p:spPr>
          <a:xfrm>
            <a:off x="6031016" y="3059785"/>
            <a:ext cx="272322" cy="1606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CF0B421E-4EBB-25AF-1612-B5CF26F435F0}"/>
              </a:ext>
            </a:extLst>
          </p:cNvPr>
          <p:cNvCxnSpPr>
            <a:cxnSpLocks/>
          </p:cNvCxnSpPr>
          <p:nvPr/>
        </p:nvCxnSpPr>
        <p:spPr>
          <a:xfrm>
            <a:off x="6091749" y="5533487"/>
            <a:ext cx="272322" cy="1606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4BE0810-1E41-7455-6062-CE985731E3DE}"/>
              </a:ext>
            </a:extLst>
          </p:cNvPr>
          <p:cNvSpPr txBox="1"/>
          <p:nvPr/>
        </p:nvSpPr>
        <p:spPr>
          <a:xfrm>
            <a:off x="7055578" y="1317381"/>
            <a:ext cx="3945952" cy="369332"/>
          </a:xfrm>
          <a:prstGeom prst="rect">
            <a:avLst/>
          </a:prstGeom>
          <a:noFill/>
        </p:spPr>
        <p:txBody>
          <a:bodyPr wrap="none" rtlCol="0">
            <a:spAutoFit/>
          </a:bodyPr>
          <a:lstStyle/>
          <a:p>
            <a:r>
              <a:rPr lang="en-US" dirty="0">
                <a:solidFill>
                  <a:srgbClr val="FF0000"/>
                </a:solidFill>
              </a:rPr>
              <a:t>High forecast skill in winter and summer</a:t>
            </a:r>
            <a:endParaRPr lang="en-US" dirty="0"/>
          </a:p>
        </p:txBody>
      </p:sp>
    </p:spTree>
    <p:extLst>
      <p:ext uri="{BB962C8B-B14F-4D97-AF65-F5344CB8AC3E}">
        <p14:creationId xmlns:p14="http://schemas.microsoft.com/office/powerpoint/2010/main" val="9830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229B7-2DAF-6A94-1833-6391003C5935}"/>
              </a:ext>
            </a:extLst>
          </p:cNvPr>
          <p:cNvSpPr>
            <a:spLocks noGrp="1"/>
          </p:cNvSpPr>
          <p:nvPr>
            <p:ph type="title"/>
          </p:nvPr>
        </p:nvSpPr>
        <p:spPr>
          <a:xfrm>
            <a:off x="841248" y="256032"/>
            <a:ext cx="10506456" cy="1014984"/>
          </a:xfrm>
        </p:spPr>
        <p:txBody>
          <a:bodyPr anchor="b">
            <a:normAutofit/>
          </a:bodyPr>
          <a:lstStyle/>
          <a:p>
            <a:r>
              <a:rPr lang="en-US" sz="3100" b="1"/>
              <a:t>Forecast Summer Temperature with Different Land Surface Models</a:t>
            </a:r>
          </a:p>
        </p:txBody>
      </p:sp>
      <p:sp>
        <p:nvSpPr>
          <p:cNvPr id="17" name="Rectangle 1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1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screenshot of a computer&#10;&#10;Description automatically generated">
            <a:extLst>
              <a:ext uri="{FF2B5EF4-FFF2-40B4-BE49-F238E27FC236}">
                <a16:creationId xmlns:a16="http://schemas.microsoft.com/office/drawing/2014/main" id="{E3DDC9EB-C643-4ED5-54BC-AD03452D69A5}"/>
              </a:ext>
            </a:extLst>
          </p:cNvPr>
          <p:cNvPicPr>
            <a:picLocks noChangeAspect="1"/>
          </p:cNvPicPr>
          <p:nvPr/>
        </p:nvPicPr>
        <p:blipFill rotWithShape="1">
          <a:blip r:embed="rId2"/>
          <a:srcRect l="26425" t="40310" r="26744" b="26202"/>
          <a:stretch/>
        </p:blipFill>
        <p:spPr>
          <a:xfrm>
            <a:off x="144378" y="2687818"/>
            <a:ext cx="5805366" cy="2335120"/>
          </a:xfrm>
          <a:prstGeom prst="rect">
            <a:avLst/>
          </a:prstGeom>
        </p:spPr>
      </p:pic>
      <p:sp>
        <p:nvSpPr>
          <p:cNvPr id="7" name="TextBox 6">
            <a:extLst>
              <a:ext uri="{FF2B5EF4-FFF2-40B4-BE49-F238E27FC236}">
                <a16:creationId xmlns:a16="http://schemas.microsoft.com/office/drawing/2014/main" id="{F5E9C702-6249-3AC7-67A2-9EA83210B799}"/>
              </a:ext>
            </a:extLst>
          </p:cNvPr>
          <p:cNvSpPr txBox="1"/>
          <p:nvPr/>
        </p:nvSpPr>
        <p:spPr>
          <a:xfrm>
            <a:off x="257609" y="5022938"/>
            <a:ext cx="5805366" cy="1477328"/>
          </a:xfrm>
          <a:prstGeom prst="rect">
            <a:avLst/>
          </a:prstGeom>
          <a:noFill/>
        </p:spPr>
        <p:txBody>
          <a:bodyPr wrap="square">
            <a:spAutoFit/>
          </a:bodyPr>
          <a:lstStyle/>
          <a:p>
            <a:pPr defTabSz="822960">
              <a:spcAft>
                <a:spcPts val="600"/>
              </a:spcAft>
            </a:pPr>
            <a:r>
              <a:rPr lang="en-US" kern="1200" dirty="0">
                <a:solidFill>
                  <a:schemeClr val="tx1"/>
                </a:solidFill>
                <a:latin typeface="TimesNewRomanPSMT"/>
                <a:ea typeface="+mn-ea"/>
                <a:cs typeface="+mn-cs"/>
              </a:rPr>
              <a:t>The bias (Model versus Observations) of 2 m temperature for (a) PWRF411 </a:t>
            </a:r>
            <a:r>
              <a:rPr lang="en-US" kern="1200" dirty="0" err="1">
                <a:solidFill>
                  <a:schemeClr val="tx1"/>
                </a:solidFill>
                <a:latin typeface="TimesNewRomanPSMT"/>
                <a:ea typeface="+mn-ea"/>
                <a:cs typeface="+mn-cs"/>
              </a:rPr>
              <a:t>NoahMP</a:t>
            </a:r>
            <a:r>
              <a:rPr lang="en-US" kern="1200" dirty="0">
                <a:solidFill>
                  <a:schemeClr val="tx1"/>
                </a:solidFill>
                <a:latin typeface="TimesNewRomanPSMT"/>
                <a:ea typeface="+mn-ea"/>
                <a:cs typeface="+mn-cs"/>
              </a:rPr>
              <a:t>, (b) PWRF411 Noah, and (c) WRF </a:t>
            </a:r>
            <a:r>
              <a:rPr lang="en-US" kern="1200" dirty="0" err="1">
                <a:solidFill>
                  <a:schemeClr val="tx1"/>
                </a:solidFill>
                <a:latin typeface="TimesNewRomanPSMT"/>
                <a:ea typeface="+mn-ea"/>
                <a:cs typeface="+mn-cs"/>
              </a:rPr>
              <a:t>NoahMP</a:t>
            </a:r>
            <a:r>
              <a:rPr lang="en-US" kern="1200" dirty="0">
                <a:solidFill>
                  <a:schemeClr val="tx1"/>
                </a:solidFill>
                <a:latin typeface="TimesNewRomanPSMT"/>
                <a:ea typeface="+mn-ea"/>
                <a:cs typeface="+mn-cs"/>
              </a:rPr>
              <a:t> in January 2009. The total station number is 87. Dots with a black circle means the correlation </a:t>
            </a:r>
            <a:r>
              <a:rPr lang="en-US" kern="1200" dirty="0">
                <a:solidFill>
                  <a:schemeClr val="tx1"/>
                </a:solidFill>
                <a:latin typeface="FZSSJW--GB1-0"/>
                <a:ea typeface="+mn-ea"/>
                <a:cs typeface="+mn-cs"/>
              </a:rPr>
              <a:t>≥ </a:t>
            </a:r>
            <a:r>
              <a:rPr lang="en-US" kern="1200" dirty="0">
                <a:solidFill>
                  <a:schemeClr val="tx1"/>
                </a:solidFill>
                <a:latin typeface="TimesNewRomanPSMT"/>
                <a:ea typeface="+mn-ea"/>
                <a:cs typeface="+mn-cs"/>
              </a:rPr>
              <a:t>the annual average of domain-averaged (0.81).</a:t>
            </a:r>
            <a:endParaRPr lang="en-US" dirty="0"/>
          </a:p>
        </p:txBody>
      </p:sp>
      <p:pic>
        <p:nvPicPr>
          <p:cNvPr id="3" name="Picture 2" descr="A screenshot of a computer&#10;&#10;Description automatically generated">
            <a:extLst>
              <a:ext uri="{FF2B5EF4-FFF2-40B4-BE49-F238E27FC236}">
                <a16:creationId xmlns:a16="http://schemas.microsoft.com/office/drawing/2014/main" id="{6EC27543-4DDF-D05C-1495-33E4B8B7B9B8}"/>
              </a:ext>
            </a:extLst>
          </p:cNvPr>
          <p:cNvPicPr>
            <a:picLocks noChangeAspect="1"/>
          </p:cNvPicPr>
          <p:nvPr/>
        </p:nvPicPr>
        <p:blipFill rotWithShape="1">
          <a:blip r:embed="rId3"/>
          <a:srcRect l="19796" t="35504" r="20203" b="17365"/>
          <a:stretch/>
        </p:blipFill>
        <p:spPr>
          <a:xfrm>
            <a:off x="6417779" y="2687818"/>
            <a:ext cx="5646821" cy="2495106"/>
          </a:xfrm>
          <a:prstGeom prst="rect">
            <a:avLst/>
          </a:prstGeom>
        </p:spPr>
      </p:pic>
      <p:sp>
        <p:nvSpPr>
          <p:cNvPr id="4" name="TextBox 3">
            <a:extLst>
              <a:ext uri="{FF2B5EF4-FFF2-40B4-BE49-F238E27FC236}">
                <a16:creationId xmlns:a16="http://schemas.microsoft.com/office/drawing/2014/main" id="{21F18E95-6A3B-AED0-F0AA-03371B28DFAD}"/>
              </a:ext>
            </a:extLst>
          </p:cNvPr>
          <p:cNvSpPr txBox="1"/>
          <p:nvPr/>
        </p:nvSpPr>
        <p:spPr>
          <a:xfrm>
            <a:off x="6514038" y="5225450"/>
            <a:ext cx="5420353" cy="923330"/>
          </a:xfrm>
          <a:prstGeom prst="rect">
            <a:avLst/>
          </a:prstGeom>
          <a:noFill/>
        </p:spPr>
        <p:txBody>
          <a:bodyPr wrap="square">
            <a:spAutoFit/>
          </a:bodyPr>
          <a:lstStyle/>
          <a:p>
            <a:pPr defTabSz="822960">
              <a:spcAft>
                <a:spcPts val="600"/>
              </a:spcAft>
            </a:pPr>
            <a:r>
              <a:rPr lang="en-US" kern="1200" dirty="0">
                <a:solidFill>
                  <a:schemeClr val="tx1"/>
                </a:solidFill>
                <a:latin typeface="TimesNewRomanPSMT"/>
                <a:ea typeface="+mn-ea"/>
                <a:cs typeface="+mn-cs"/>
              </a:rPr>
              <a:t>The bias of (Model versus ERA-Interim forecast) of 2 m temperature for (a) PWRF411 </a:t>
            </a:r>
            <a:r>
              <a:rPr lang="en-US" kern="1200" dirty="0" err="1">
                <a:solidFill>
                  <a:schemeClr val="tx1"/>
                </a:solidFill>
                <a:latin typeface="TimesNewRomanPSMT"/>
                <a:ea typeface="+mn-ea"/>
                <a:cs typeface="+mn-cs"/>
              </a:rPr>
              <a:t>NoahMP</a:t>
            </a:r>
            <a:r>
              <a:rPr lang="en-US" kern="1200" dirty="0">
                <a:solidFill>
                  <a:schemeClr val="tx1"/>
                </a:solidFill>
                <a:latin typeface="TimesNewRomanPSMT"/>
                <a:ea typeface="+mn-ea"/>
                <a:cs typeface="+mn-cs"/>
              </a:rPr>
              <a:t>, (b) PWRF411 Noah, and (c) WRF </a:t>
            </a:r>
            <a:r>
              <a:rPr lang="en-US" kern="1200" dirty="0" err="1">
                <a:solidFill>
                  <a:schemeClr val="tx1"/>
                </a:solidFill>
                <a:latin typeface="TimesNewRomanPSMT"/>
                <a:ea typeface="+mn-ea"/>
                <a:cs typeface="+mn-cs"/>
              </a:rPr>
              <a:t>NoahMP</a:t>
            </a:r>
            <a:r>
              <a:rPr lang="en-US" kern="1200" dirty="0">
                <a:solidFill>
                  <a:schemeClr val="tx1"/>
                </a:solidFill>
                <a:latin typeface="TimesNewRomanPSMT"/>
                <a:ea typeface="+mn-ea"/>
                <a:cs typeface="+mn-cs"/>
              </a:rPr>
              <a:t> in January 2009</a:t>
            </a:r>
            <a:endParaRPr lang="en-US" dirty="0"/>
          </a:p>
        </p:txBody>
      </p:sp>
      <p:sp>
        <p:nvSpPr>
          <p:cNvPr id="9" name="TextBox 8">
            <a:extLst>
              <a:ext uri="{FF2B5EF4-FFF2-40B4-BE49-F238E27FC236}">
                <a16:creationId xmlns:a16="http://schemas.microsoft.com/office/drawing/2014/main" id="{A3BBDC82-36BA-7BFC-9CA1-0F8376244F79}"/>
              </a:ext>
            </a:extLst>
          </p:cNvPr>
          <p:cNvSpPr txBox="1"/>
          <p:nvPr/>
        </p:nvSpPr>
        <p:spPr>
          <a:xfrm>
            <a:off x="2087284" y="2131822"/>
            <a:ext cx="2431563" cy="369332"/>
          </a:xfrm>
          <a:prstGeom prst="rect">
            <a:avLst/>
          </a:prstGeom>
          <a:noFill/>
        </p:spPr>
        <p:txBody>
          <a:bodyPr wrap="none" rtlCol="0">
            <a:spAutoFit/>
          </a:bodyPr>
          <a:lstStyle/>
          <a:p>
            <a:pPr defTabSz="822960">
              <a:spcAft>
                <a:spcPts val="600"/>
              </a:spcAft>
            </a:pPr>
            <a:r>
              <a:rPr lang="en-US" b="1" kern="1200" dirty="0">
                <a:solidFill>
                  <a:schemeClr val="tx1"/>
                </a:solidFill>
                <a:latin typeface="+mn-lt"/>
                <a:ea typeface="+mn-ea"/>
                <a:cs typeface="+mn-cs"/>
              </a:rPr>
              <a:t>Model vs. Observations</a:t>
            </a:r>
            <a:endParaRPr lang="en-US" b="1" dirty="0"/>
          </a:p>
        </p:txBody>
      </p:sp>
      <p:sp>
        <p:nvSpPr>
          <p:cNvPr id="10" name="TextBox 9">
            <a:extLst>
              <a:ext uri="{FF2B5EF4-FFF2-40B4-BE49-F238E27FC236}">
                <a16:creationId xmlns:a16="http://schemas.microsoft.com/office/drawing/2014/main" id="{3D34D0B7-9536-D36B-0894-16A4E5782497}"/>
              </a:ext>
            </a:extLst>
          </p:cNvPr>
          <p:cNvSpPr txBox="1"/>
          <p:nvPr/>
        </p:nvSpPr>
        <p:spPr>
          <a:xfrm>
            <a:off x="8046670" y="2131822"/>
            <a:ext cx="2323841" cy="369332"/>
          </a:xfrm>
          <a:prstGeom prst="rect">
            <a:avLst/>
          </a:prstGeom>
          <a:noFill/>
        </p:spPr>
        <p:txBody>
          <a:bodyPr wrap="none" rtlCol="0">
            <a:spAutoFit/>
          </a:bodyPr>
          <a:lstStyle/>
          <a:p>
            <a:pPr defTabSz="822960">
              <a:spcAft>
                <a:spcPts val="600"/>
              </a:spcAft>
            </a:pPr>
            <a:r>
              <a:rPr lang="en-US" b="1" kern="1200" dirty="0">
                <a:solidFill>
                  <a:schemeClr val="tx1"/>
                </a:solidFill>
                <a:latin typeface="+mn-lt"/>
                <a:ea typeface="+mn-ea"/>
                <a:cs typeface="+mn-cs"/>
              </a:rPr>
              <a:t>Model vs. ERA-Interim</a:t>
            </a:r>
            <a:endParaRPr lang="en-US" b="1" dirty="0"/>
          </a:p>
        </p:txBody>
      </p:sp>
      <p:sp>
        <p:nvSpPr>
          <p:cNvPr id="6" name="TextBox 5">
            <a:extLst>
              <a:ext uri="{FF2B5EF4-FFF2-40B4-BE49-F238E27FC236}">
                <a16:creationId xmlns:a16="http://schemas.microsoft.com/office/drawing/2014/main" id="{21D4D05C-4C14-03E2-B87D-39DCC4ABC331}"/>
              </a:ext>
            </a:extLst>
          </p:cNvPr>
          <p:cNvSpPr txBox="1"/>
          <p:nvPr/>
        </p:nvSpPr>
        <p:spPr>
          <a:xfrm>
            <a:off x="2854581" y="1707640"/>
            <a:ext cx="6474336" cy="369332"/>
          </a:xfrm>
          <a:prstGeom prst="rect">
            <a:avLst/>
          </a:prstGeom>
          <a:noFill/>
        </p:spPr>
        <p:txBody>
          <a:bodyPr wrap="none" rtlCol="0">
            <a:spAutoFit/>
          </a:bodyPr>
          <a:lstStyle/>
          <a:p>
            <a:r>
              <a:rPr lang="en-US" dirty="0">
                <a:solidFill>
                  <a:srgbClr val="FF0000"/>
                </a:solidFill>
              </a:rPr>
              <a:t>PWRF411 </a:t>
            </a:r>
            <a:r>
              <a:rPr lang="en-US" dirty="0" err="1">
                <a:solidFill>
                  <a:srgbClr val="FF0000"/>
                </a:solidFill>
              </a:rPr>
              <a:t>NoahMP</a:t>
            </a:r>
            <a:r>
              <a:rPr lang="en-US" dirty="0">
                <a:solidFill>
                  <a:srgbClr val="FF0000"/>
                </a:solidFill>
              </a:rPr>
              <a:t> greatly reduces the forecast temperature errors</a:t>
            </a:r>
            <a:endParaRPr lang="en-US" dirty="0"/>
          </a:p>
        </p:txBody>
      </p:sp>
    </p:spTree>
    <p:extLst>
      <p:ext uri="{BB962C8B-B14F-4D97-AF65-F5344CB8AC3E}">
        <p14:creationId xmlns:p14="http://schemas.microsoft.com/office/powerpoint/2010/main" val="3269526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C0180-9900-BC88-3F64-3DF736E8C176}"/>
              </a:ext>
            </a:extLst>
          </p:cNvPr>
          <p:cNvSpPr>
            <a:spLocks noGrp="1"/>
          </p:cNvSpPr>
          <p:nvPr>
            <p:ph type="title"/>
          </p:nvPr>
        </p:nvSpPr>
        <p:spPr>
          <a:xfrm>
            <a:off x="630936" y="639520"/>
            <a:ext cx="3429000" cy="1719072"/>
          </a:xfrm>
        </p:spPr>
        <p:txBody>
          <a:bodyPr vert="horz" lIns="91440" tIns="45720" rIns="91440" bIns="45720" rtlCol="0" anchor="b">
            <a:normAutofit/>
          </a:bodyPr>
          <a:lstStyle/>
          <a:p>
            <a:pPr algn="ctr"/>
            <a:r>
              <a:rPr lang="en-US" sz="3000" b="1" kern="1200" dirty="0">
                <a:solidFill>
                  <a:schemeClr val="tx1"/>
                </a:solidFill>
                <a:latin typeface="+mj-lt"/>
                <a:ea typeface="+mj-ea"/>
                <a:cs typeface="+mj-cs"/>
              </a:rPr>
              <a:t>Forecast Longwave Down for Different Land Surface Models </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C1C98B-8DD7-4CD4-D0EA-7F0EB7600BBF}"/>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b="0" i="0" u="none" strike="noStrike" baseline="0" dirty="0"/>
              <a:t>The bias (Model versus ERA-Interim forecast) of longwave radiation at the surface down for (a) PWRF411 </a:t>
            </a:r>
            <a:r>
              <a:rPr lang="en-US" sz="2200" b="0" i="0" u="none" strike="noStrike" baseline="0" dirty="0" err="1"/>
              <a:t>NoahMP</a:t>
            </a:r>
            <a:r>
              <a:rPr lang="en-US" sz="2200" b="0" i="0" u="none" strike="noStrike" baseline="0" dirty="0"/>
              <a:t>, (b) PWRF411 Noah, and (c) WRF </a:t>
            </a:r>
            <a:r>
              <a:rPr lang="en-US" sz="2200" b="0" i="0" u="none" strike="noStrike" baseline="0" dirty="0" err="1"/>
              <a:t>NoahMP</a:t>
            </a:r>
            <a:r>
              <a:rPr lang="en-US" sz="2200" b="0" i="0" u="none" strike="noStrike" baseline="0" dirty="0"/>
              <a:t> in January 2009.</a:t>
            </a:r>
            <a:endParaRPr lang="en-US" sz="2200" dirty="0"/>
          </a:p>
        </p:txBody>
      </p:sp>
      <p:pic>
        <p:nvPicPr>
          <p:cNvPr id="3" name="Picture 2" descr="A screenshot of a computer&#10;&#10;Description automatically generated">
            <a:extLst>
              <a:ext uri="{FF2B5EF4-FFF2-40B4-BE49-F238E27FC236}">
                <a16:creationId xmlns:a16="http://schemas.microsoft.com/office/drawing/2014/main" id="{4DC84BD8-C288-2D21-70BE-97AFF43E86F6}"/>
              </a:ext>
            </a:extLst>
          </p:cNvPr>
          <p:cNvPicPr>
            <a:picLocks noChangeAspect="1"/>
          </p:cNvPicPr>
          <p:nvPr/>
        </p:nvPicPr>
        <p:blipFill rotWithShape="1">
          <a:blip r:embed="rId2"/>
          <a:srcRect l="22064" t="37054" r="17674" b="15659"/>
          <a:stretch/>
        </p:blipFill>
        <p:spPr>
          <a:xfrm>
            <a:off x="4654296" y="1905390"/>
            <a:ext cx="6903720" cy="3047220"/>
          </a:xfrm>
          <a:prstGeom prst="rect">
            <a:avLst/>
          </a:prstGeom>
        </p:spPr>
      </p:pic>
      <p:sp>
        <p:nvSpPr>
          <p:cNvPr id="6" name="TextBox 5">
            <a:extLst>
              <a:ext uri="{FF2B5EF4-FFF2-40B4-BE49-F238E27FC236}">
                <a16:creationId xmlns:a16="http://schemas.microsoft.com/office/drawing/2014/main" id="{2E8E1F9F-7816-F173-5D61-9706598AD70E}"/>
              </a:ext>
            </a:extLst>
          </p:cNvPr>
          <p:cNvSpPr txBox="1"/>
          <p:nvPr/>
        </p:nvSpPr>
        <p:spPr>
          <a:xfrm>
            <a:off x="4690872" y="1422415"/>
            <a:ext cx="7075527" cy="369332"/>
          </a:xfrm>
          <a:prstGeom prst="rect">
            <a:avLst/>
          </a:prstGeom>
          <a:noFill/>
        </p:spPr>
        <p:txBody>
          <a:bodyPr wrap="none" rtlCol="0">
            <a:spAutoFit/>
          </a:bodyPr>
          <a:lstStyle/>
          <a:p>
            <a:r>
              <a:rPr lang="en-US" dirty="0">
                <a:solidFill>
                  <a:srgbClr val="FF0000"/>
                </a:solidFill>
              </a:rPr>
              <a:t>PWRF411 </a:t>
            </a:r>
            <a:r>
              <a:rPr lang="en-US" dirty="0" err="1">
                <a:solidFill>
                  <a:srgbClr val="FF0000"/>
                </a:solidFill>
              </a:rPr>
              <a:t>NoahMP</a:t>
            </a:r>
            <a:r>
              <a:rPr lang="en-US" dirty="0">
                <a:solidFill>
                  <a:srgbClr val="FF0000"/>
                </a:solidFill>
              </a:rPr>
              <a:t> greatly reduces the forecast longwave radiation errors</a:t>
            </a:r>
            <a:endParaRPr lang="en-US" dirty="0"/>
          </a:p>
        </p:txBody>
      </p:sp>
    </p:spTree>
    <p:extLst>
      <p:ext uri="{BB962C8B-B14F-4D97-AF65-F5344CB8AC3E}">
        <p14:creationId xmlns:p14="http://schemas.microsoft.com/office/powerpoint/2010/main" val="1417986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1868101-62EB-94C0-E6DE-FCD3575C4201}"/>
              </a:ext>
            </a:extLst>
          </p:cNvPr>
          <p:cNvSpPr txBox="1">
            <a:spLocks/>
          </p:cNvSpPr>
          <p:nvPr/>
        </p:nvSpPr>
        <p:spPr>
          <a:xfrm>
            <a:off x="841248" y="256032"/>
            <a:ext cx="10506456"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b="1" kern="1200">
                <a:solidFill>
                  <a:schemeClr val="tx1"/>
                </a:solidFill>
                <a:latin typeface="+mj-lt"/>
                <a:ea typeface="+mj-ea"/>
                <a:cs typeface="+mj-cs"/>
              </a:rPr>
              <a:t>Forecast Shortwave Down for Different Land Surface Models </a:t>
            </a:r>
          </a:p>
        </p:txBody>
      </p:sp>
      <p:sp>
        <p:nvSpPr>
          <p:cNvPr id="16" name="Rectangle 1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screenshot of a computer&#10;&#10;Description automatically generated">
            <a:extLst>
              <a:ext uri="{FF2B5EF4-FFF2-40B4-BE49-F238E27FC236}">
                <a16:creationId xmlns:a16="http://schemas.microsoft.com/office/drawing/2014/main" id="{2F0B0A4E-9EBD-AB9C-B43A-B67CC9F3FEA9}"/>
              </a:ext>
            </a:extLst>
          </p:cNvPr>
          <p:cNvPicPr>
            <a:picLocks noChangeAspect="1"/>
          </p:cNvPicPr>
          <p:nvPr/>
        </p:nvPicPr>
        <p:blipFill rotWithShape="1">
          <a:blip r:embed="rId2"/>
          <a:srcRect l="28691" t="23101" r="24041" b="12093"/>
          <a:stretch/>
        </p:blipFill>
        <p:spPr>
          <a:xfrm>
            <a:off x="6096000" y="2156656"/>
            <a:ext cx="5640198" cy="4349821"/>
          </a:xfrm>
          <a:prstGeom prst="rect">
            <a:avLst/>
          </a:prstGeom>
        </p:spPr>
      </p:pic>
      <p:sp>
        <p:nvSpPr>
          <p:cNvPr id="7" name="TextBox 6">
            <a:extLst>
              <a:ext uri="{FF2B5EF4-FFF2-40B4-BE49-F238E27FC236}">
                <a16:creationId xmlns:a16="http://schemas.microsoft.com/office/drawing/2014/main" id="{D7E013A8-50B0-7C4E-E3B9-953B0BA29CFD}"/>
              </a:ext>
            </a:extLst>
          </p:cNvPr>
          <p:cNvSpPr txBox="1"/>
          <p:nvPr/>
        </p:nvSpPr>
        <p:spPr>
          <a:xfrm>
            <a:off x="926284" y="2936095"/>
            <a:ext cx="3604593" cy="2554545"/>
          </a:xfrm>
          <a:prstGeom prst="rect">
            <a:avLst/>
          </a:prstGeom>
          <a:noFill/>
        </p:spPr>
        <p:txBody>
          <a:bodyPr wrap="square">
            <a:spAutoFit/>
          </a:bodyPr>
          <a:lstStyle/>
          <a:p>
            <a:pPr defTabSz="822960">
              <a:spcAft>
                <a:spcPts val="600"/>
              </a:spcAft>
            </a:pPr>
            <a:r>
              <a:rPr lang="en-US" sz="2000" kern="1200" dirty="0">
                <a:solidFill>
                  <a:schemeClr val="tx1"/>
                </a:solidFill>
                <a:latin typeface="TimesNewRomanPSMT"/>
                <a:ea typeface="+mn-ea"/>
                <a:cs typeface="+mn-cs"/>
              </a:rPr>
              <a:t>The bias (Model versus ERA-Interim forecast) of shortwave radiation at the surface down for (a) PWRF411 </a:t>
            </a:r>
            <a:r>
              <a:rPr lang="en-US" sz="2000" kern="1200" dirty="0" err="1">
                <a:solidFill>
                  <a:schemeClr val="tx1"/>
                </a:solidFill>
                <a:latin typeface="TimesNewRomanPSMT"/>
                <a:ea typeface="+mn-ea"/>
                <a:cs typeface="+mn-cs"/>
              </a:rPr>
              <a:t>NoahMP</a:t>
            </a:r>
            <a:r>
              <a:rPr lang="en-US" sz="2000" kern="1200" dirty="0">
                <a:solidFill>
                  <a:schemeClr val="tx1"/>
                </a:solidFill>
                <a:latin typeface="TimesNewRomanPSMT"/>
                <a:ea typeface="+mn-ea"/>
                <a:cs typeface="+mn-cs"/>
              </a:rPr>
              <a:t>, (b) WRF411 </a:t>
            </a:r>
            <a:r>
              <a:rPr lang="en-US" sz="2000" kern="1200" dirty="0" err="1">
                <a:solidFill>
                  <a:schemeClr val="tx1"/>
                </a:solidFill>
                <a:latin typeface="TimesNewRomanPSMT"/>
                <a:ea typeface="+mn-ea"/>
                <a:cs typeface="+mn-cs"/>
              </a:rPr>
              <a:t>NoahMP</a:t>
            </a:r>
            <a:r>
              <a:rPr lang="en-US" sz="2000" kern="1200" dirty="0">
                <a:solidFill>
                  <a:schemeClr val="tx1"/>
                </a:solidFill>
                <a:latin typeface="TimesNewRomanPSMT"/>
                <a:ea typeface="+mn-ea"/>
                <a:cs typeface="+mn-cs"/>
              </a:rPr>
              <a:t>, (c) PWRF403 </a:t>
            </a:r>
            <a:r>
              <a:rPr lang="en-US" sz="2000" kern="1200" dirty="0" err="1">
                <a:solidFill>
                  <a:schemeClr val="tx1"/>
                </a:solidFill>
                <a:latin typeface="TimesNewRomanPSMT"/>
                <a:ea typeface="+mn-ea"/>
                <a:cs typeface="+mn-cs"/>
              </a:rPr>
              <a:t>NoahMP</a:t>
            </a:r>
            <a:r>
              <a:rPr lang="en-US" sz="2000" kern="1200" dirty="0">
                <a:solidFill>
                  <a:schemeClr val="tx1"/>
                </a:solidFill>
                <a:latin typeface="TimesNewRomanPSMT"/>
                <a:ea typeface="+mn-ea"/>
                <a:cs typeface="+mn-cs"/>
              </a:rPr>
              <a:t>, (d) PWRF411 Noah, (e) WRF411 Noah, and (f) PWRF403 Noah in January 2009</a:t>
            </a:r>
            <a:endParaRPr lang="en-US" sz="2000" dirty="0"/>
          </a:p>
        </p:txBody>
      </p:sp>
      <p:sp>
        <p:nvSpPr>
          <p:cNvPr id="6" name="TextBox 5">
            <a:extLst>
              <a:ext uri="{FF2B5EF4-FFF2-40B4-BE49-F238E27FC236}">
                <a16:creationId xmlns:a16="http://schemas.microsoft.com/office/drawing/2014/main" id="{E44042C6-6DEE-D519-0B8C-0F31494D4DE8}"/>
              </a:ext>
            </a:extLst>
          </p:cNvPr>
          <p:cNvSpPr txBox="1"/>
          <p:nvPr/>
        </p:nvSpPr>
        <p:spPr>
          <a:xfrm>
            <a:off x="5346164" y="3086040"/>
            <a:ext cx="922047" cy="341632"/>
          </a:xfrm>
          <a:prstGeom prst="rect">
            <a:avLst/>
          </a:prstGeom>
          <a:noFill/>
        </p:spPr>
        <p:txBody>
          <a:bodyPr wrap="none" rtlCol="0">
            <a:spAutoFit/>
          </a:bodyPr>
          <a:lstStyle/>
          <a:p>
            <a:pPr defTabSz="822960">
              <a:spcAft>
                <a:spcPts val="600"/>
              </a:spcAft>
            </a:pPr>
            <a:r>
              <a:rPr lang="en-US" sz="1620" kern="1200" dirty="0" err="1">
                <a:solidFill>
                  <a:schemeClr val="tx1"/>
                </a:solidFill>
                <a:latin typeface="+mn-lt"/>
                <a:ea typeface="+mn-ea"/>
                <a:cs typeface="+mn-cs"/>
              </a:rPr>
              <a:t>NoahMP</a:t>
            </a:r>
            <a:endParaRPr lang="en-US" dirty="0"/>
          </a:p>
        </p:txBody>
      </p:sp>
      <p:sp>
        <p:nvSpPr>
          <p:cNvPr id="8" name="TextBox 7">
            <a:extLst>
              <a:ext uri="{FF2B5EF4-FFF2-40B4-BE49-F238E27FC236}">
                <a16:creationId xmlns:a16="http://schemas.microsoft.com/office/drawing/2014/main" id="{0B1725FC-14F7-EAB4-4BCF-5E72A44484A6}"/>
              </a:ext>
            </a:extLst>
          </p:cNvPr>
          <p:cNvSpPr txBox="1"/>
          <p:nvPr/>
        </p:nvSpPr>
        <p:spPr>
          <a:xfrm>
            <a:off x="5631498" y="5149008"/>
            <a:ext cx="636713" cy="341632"/>
          </a:xfrm>
          <a:prstGeom prst="rect">
            <a:avLst/>
          </a:prstGeom>
          <a:noFill/>
        </p:spPr>
        <p:txBody>
          <a:bodyPr wrap="none" rtlCol="0">
            <a:spAutoFit/>
          </a:bodyPr>
          <a:lstStyle/>
          <a:p>
            <a:pPr defTabSz="822960">
              <a:spcAft>
                <a:spcPts val="600"/>
              </a:spcAft>
            </a:pPr>
            <a:r>
              <a:rPr lang="en-US" sz="1620" kern="1200" dirty="0">
                <a:solidFill>
                  <a:schemeClr val="tx1"/>
                </a:solidFill>
                <a:latin typeface="+mn-lt"/>
                <a:ea typeface="+mn-ea"/>
                <a:cs typeface="+mn-cs"/>
              </a:rPr>
              <a:t>Noah</a:t>
            </a:r>
            <a:endParaRPr lang="en-US" dirty="0"/>
          </a:p>
        </p:txBody>
      </p:sp>
      <p:sp>
        <p:nvSpPr>
          <p:cNvPr id="9" name="TextBox 8">
            <a:extLst>
              <a:ext uri="{FF2B5EF4-FFF2-40B4-BE49-F238E27FC236}">
                <a16:creationId xmlns:a16="http://schemas.microsoft.com/office/drawing/2014/main" id="{27783C58-9D0D-DB78-2B84-A4FC3E21A98F}"/>
              </a:ext>
            </a:extLst>
          </p:cNvPr>
          <p:cNvSpPr txBox="1"/>
          <p:nvPr/>
        </p:nvSpPr>
        <p:spPr>
          <a:xfrm>
            <a:off x="7858968" y="1816221"/>
            <a:ext cx="2570063" cy="400110"/>
          </a:xfrm>
          <a:prstGeom prst="rect">
            <a:avLst/>
          </a:prstGeom>
          <a:noFill/>
        </p:spPr>
        <p:txBody>
          <a:bodyPr wrap="none" rtlCol="0">
            <a:spAutoFit/>
          </a:bodyPr>
          <a:lstStyle/>
          <a:p>
            <a:pPr defTabSz="822960">
              <a:spcAft>
                <a:spcPts val="600"/>
              </a:spcAft>
            </a:pPr>
            <a:r>
              <a:rPr lang="en-US" sz="2000" b="1" kern="1200" dirty="0">
                <a:solidFill>
                  <a:schemeClr val="tx1"/>
                </a:solidFill>
                <a:latin typeface="+mn-lt"/>
                <a:ea typeface="+mn-ea"/>
                <a:cs typeface="+mn-cs"/>
              </a:rPr>
              <a:t>Model vs. ERA-Interim</a:t>
            </a:r>
            <a:endParaRPr lang="en-US" sz="2000" b="1" dirty="0"/>
          </a:p>
        </p:txBody>
      </p:sp>
      <p:cxnSp>
        <p:nvCxnSpPr>
          <p:cNvPr id="2" name="Connector: Elbow 1">
            <a:extLst>
              <a:ext uri="{FF2B5EF4-FFF2-40B4-BE49-F238E27FC236}">
                <a16:creationId xmlns:a16="http://schemas.microsoft.com/office/drawing/2014/main" id="{2CF0D0ED-C1FE-6753-CFE4-FCEDA3678DFC}"/>
              </a:ext>
            </a:extLst>
          </p:cNvPr>
          <p:cNvCxnSpPr>
            <a:cxnSpLocks/>
          </p:cNvCxnSpPr>
          <p:nvPr/>
        </p:nvCxnSpPr>
        <p:spPr>
          <a:xfrm>
            <a:off x="5897799" y="3411902"/>
            <a:ext cx="272322" cy="1606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4C37CA07-2D1B-E181-D617-E1F1100EAF06}"/>
              </a:ext>
            </a:extLst>
          </p:cNvPr>
          <p:cNvCxnSpPr>
            <a:cxnSpLocks/>
          </p:cNvCxnSpPr>
          <p:nvPr/>
        </p:nvCxnSpPr>
        <p:spPr>
          <a:xfrm>
            <a:off x="5897799" y="5437547"/>
            <a:ext cx="272322" cy="1606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E1C53B-0CF6-2AF8-682C-AFD876373A6C}"/>
              </a:ext>
            </a:extLst>
          </p:cNvPr>
          <p:cNvSpPr txBox="1"/>
          <p:nvPr/>
        </p:nvSpPr>
        <p:spPr>
          <a:xfrm>
            <a:off x="729667" y="2076148"/>
            <a:ext cx="5134082" cy="646331"/>
          </a:xfrm>
          <a:prstGeom prst="rect">
            <a:avLst/>
          </a:prstGeom>
          <a:noFill/>
        </p:spPr>
        <p:txBody>
          <a:bodyPr wrap="square" rtlCol="0">
            <a:spAutoFit/>
          </a:bodyPr>
          <a:lstStyle/>
          <a:p>
            <a:r>
              <a:rPr lang="en-US" dirty="0">
                <a:solidFill>
                  <a:srgbClr val="FF0000"/>
                </a:solidFill>
              </a:rPr>
              <a:t>PWRF411 </a:t>
            </a:r>
            <a:r>
              <a:rPr lang="en-US" dirty="0" err="1">
                <a:solidFill>
                  <a:srgbClr val="FF0000"/>
                </a:solidFill>
              </a:rPr>
              <a:t>NoahMP</a:t>
            </a:r>
            <a:r>
              <a:rPr lang="en-US" dirty="0">
                <a:solidFill>
                  <a:srgbClr val="FF0000"/>
                </a:solidFill>
              </a:rPr>
              <a:t> greatly reduces the forecast shortwave down errors especially over the ocean</a:t>
            </a:r>
            <a:endParaRPr lang="en-US" dirty="0"/>
          </a:p>
        </p:txBody>
      </p:sp>
    </p:spTree>
    <p:extLst>
      <p:ext uri="{BB962C8B-B14F-4D97-AF65-F5344CB8AC3E}">
        <p14:creationId xmlns:p14="http://schemas.microsoft.com/office/powerpoint/2010/main" val="385486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A3EF4-F90B-0AF7-EF40-8E98CB5AE051}"/>
              </a:ext>
            </a:extLst>
          </p:cNvPr>
          <p:cNvSpPr>
            <a:spLocks noGrp="1"/>
          </p:cNvSpPr>
          <p:nvPr>
            <p:ph type="title"/>
          </p:nvPr>
        </p:nvSpPr>
        <p:spPr>
          <a:xfrm>
            <a:off x="630936" y="639520"/>
            <a:ext cx="3429000" cy="1719072"/>
          </a:xfrm>
        </p:spPr>
        <p:txBody>
          <a:bodyPr vert="horz" lIns="91440" tIns="45720" rIns="91440" bIns="45720" rtlCol="0" anchor="b">
            <a:normAutofit/>
          </a:bodyPr>
          <a:lstStyle/>
          <a:p>
            <a:pPr algn="ctr"/>
            <a:r>
              <a:rPr lang="en-US" sz="3800" b="1" kern="1200" dirty="0">
                <a:solidFill>
                  <a:schemeClr val="tx1"/>
                </a:solidFill>
                <a:latin typeface="+mj-lt"/>
                <a:ea typeface="+mj-ea"/>
                <a:cs typeface="+mj-cs"/>
              </a:rPr>
              <a:t>Forecast Diurnal Temperature Cycle</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A32CCA-2AAC-05E2-D566-EC53B7E0C33C}"/>
              </a:ext>
            </a:extLst>
          </p:cNvPr>
          <p:cNvSpPr txBox="1"/>
          <p:nvPr/>
        </p:nvSpPr>
        <p:spPr>
          <a:xfrm>
            <a:off x="270630" y="2794053"/>
            <a:ext cx="4149611" cy="3410712"/>
          </a:xfrm>
          <a:prstGeom prst="rect">
            <a:avLst/>
          </a:prstGeom>
        </p:spPr>
        <p:txBody>
          <a:bodyPr vert="horz" lIns="91440" tIns="45720" rIns="91440" bIns="45720" rtlCol="0" anchor="t">
            <a:noAutofit/>
          </a:bodyPr>
          <a:lstStyle/>
          <a:p>
            <a:pPr>
              <a:lnSpc>
                <a:spcPct val="90000"/>
              </a:lnSpc>
              <a:spcAft>
                <a:spcPts val="600"/>
              </a:spcAft>
            </a:pPr>
            <a:r>
              <a:rPr lang="en-US" b="0" i="0" u="none" strike="noStrike" baseline="0" dirty="0"/>
              <a:t>Diurnal 2 m temperature cycle of nine stations located at Antarctic coastline for observation (solid blue line), PWRF411 </a:t>
            </a:r>
            <a:r>
              <a:rPr lang="en-US" b="0" i="0" u="none" strike="noStrike" baseline="0" dirty="0" err="1"/>
              <a:t>NoahMP</a:t>
            </a:r>
            <a:r>
              <a:rPr lang="en-US" b="0" i="0" u="none" strike="noStrike" baseline="0" dirty="0"/>
              <a:t> simulated with FM and CM (solid green line and dashed green line), and PWRF411 Noah simulated with FM and CM (solid red line and dashed red line), respectively. The standard deviation plotted as vertical error bar for observation (OBS), </a:t>
            </a:r>
            <a:r>
              <a:rPr lang="en-US" b="0" i="0" u="none" strike="noStrike" baseline="0" dirty="0" err="1"/>
              <a:t>NoahMP</a:t>
            </a:r>
            <a:r>
              <a:rPr lang="en-US" dirty="0"/>
              <a:t> </a:t>
            </a:r>
            <a:r>
              <a:rPr lang="en-US" b="0" i="0" u="none" strike="noStrike" baseline="0" dirty="0"/>
              <a:t>and Noah in FM. Note that observations are every 3 h at Halley, </a:t>
            </a:r>
            <a:r>
              <a:rPr lang="en-US" b="0" i="0" u="none" strike="noStrike" baseline="0" dirty="0" err="1"/>
              <a:t>Neumayer</a:t>
            </a:r>
            <a:r>
              <a:rPr lang="en-US" b="0" i="0" u="none" strike="noStrike" baseline="0" dirty="0"/>
              <a:t>, Syowa, Mawson, Davis, Casey, and Dumont </a:t>
            </a:r>
            <a:r>
              <a:rPr lang="en-US" b="0" i="0" u="none" strike="noStrike" baseline="0" dirty="0" err="1"/>
              <a:t>D’Urville</a:t>
            </a:r>
            <a:r>
              <a:rPr lang="en-US" dirty="0"/>
              <a:t> </a:t>
            </a:r>
            <a:r>
              <a:rPr lang="en-US" b="0" i="0" u="none" strike="noStrike" baseline="0" dirty="0"/>
              <a:t>while every 6 h at </a:t>
            </a:r>
            <a:r>
              <a:rPr lang="en-US" b="0" i="0" u="none" strike="noStrike" baseline="0" dirty="0" err="1"/>
              <a:t>Mirny</a:t>
            </a:r>
            <a:r>
              <a:rPr lang="en-US" b="0" i="0" u="none" strike="noStrike" baseline="0" dirty="0"/>
              <a:t> and McMurdo.</a:t>
            </a:r>
            <a:endParaRPr lang="en-US" dirty="0"/>
          </a:p>
        </p:txBody>
      </p:sp>
      <p:pic>
        <p:nvPicPr>
          <p:cNvPr id="5" name="Picture 4" descr="A screenshot of a computer&#10;&#10;Description automatically generated">
            <a:extLst>
              <a:ext uri="{FF2B5EF4-FFF2-40B4-BE49-F238E27FC236}">
                <a16:creationId xmlns:a16="http://schemas.microsoft.com/office/drawing/2014/main" id="{5199294C-A510-09D5-BF06-792731210E99}"/>
              </a:ext>
            </a:extLst>
          </p:cNvPr>
          <p:cNvPicPr>
            <a:picLocks noChangeAspect="1"/>
          </p:cNvPicPr>
          <p:nvPr/>
        </p:nvPicPr>
        <p:blipFill rotWithShape="1">
          <a:blip r:embed="rId2"/>
          <a:srcRect l="23023" t="18450" r="19070" b="16124"/>
          <a:stretch/>
        </p:blipFill>
        <p:spPr>
          <a:xfrm>
            <a:off x="4541651" y="882554"/>
            <a:ext cx="7315700" cy="4649408"/>
          </a:xfrm>
          <a:prstGeom prst="rect">
            <a:avLst/>
          </a:prstGeom>
        </p:spPr>
      </p:pic>
      <p:pic>
        <p:nvPicPr>
          <p:cNvPr id="3" name="Picture 2" descr="A picture containing text, font, screenshot, rectangle&#10;&#10;Description automatically generated">
            <a:extLst>
              <a:ext uri="{FF2B5EF4-FFF2-40B4-BE49-F238E27FC236}">
                <a16:creationId xmlns:a16="http://schemas.microsoft.com/office/drawing/2014/main" id="{CBE27F5C-5C56-DCF0-5914-89C3B84664E4}"/>
              </a:ext>
            </a:extLst>
          </p:cNvPr>
          <p:cNvPicPr>
            <a:picLocks noChangeAspect="1"/>
          </p:cNvPicPr>
          <p:nvPr/>
        </p:nvPicPr>
        <p:blipFill rotWithShape="1">
          <a:blip r:embed="rId3">
            <a:extLst>
              <a:ext uri="{28A0092B-C50C-407E-A947-70E740481C1C}">
                <a14:useLocalDpi xmlns:a14="http://schemas.microsoft.com/office/drawing/2010/main" val="0"/>
              </a:ext>
            </a:extLst>
          </a:blip>
          <a:srcRect l="6983" t="9343" r="9603" b="15204"/>
          <a:stretch/>
        </p:blipFill>
        <p:spPr>
          <a:xfrm>
            <a:off x="7493049" y="5677485"/>
            <a:ext cx="1530350" cy="800100"/>
          </a:xfrm>
          <a:prstGeom prst="rect">
            <a:avLst/>
          </a:prstGeom>
          <a:ln>
            <a:solidFill>
              <a:schemeClr val="tx1"/>
            </a:solidFill>
          </a:ln>
        </p:spPr>
      </p:pic>
      <p:sp>
        <p:nvSpPr>
          <p:cNvPr id="4" name="TextBox 3">
            <a:extLst>
              <a:ext uri="{FF2B5EF4-FFF2-40B4-BE49-F238E27FC236}">
                <a16:creationId xmlns:a16="http://schemas.microsoft.com/office/drawing/2014/main" id="{DF16B0E4-D19B-BDCA-BD8E-2534C8511A05}"/>
              </a:ext>
            </a:extLst>
          </p:cNvPr>
          <p:cNvSpPr txBox="1"/>
          <p:nvPr/>
        </p:nvSpPr>
        <p:spPr>
          <a:xfrm>
            <a:off x="5746639" y="512022"/>
            <a:ext cx="5023170" cy="369332"/>
          </a:xfrm>
          <a:prstGeom prst="rect">
            <a:avLst/>
          </a:prstGeom>
          <a:noFill/>
        </p:spPr>
        <p:txBody>
          <a:bodyPr wrap="none" rtlCol="0">
            <a:spAutoFit/>
          </a:bodyPr>
          <a:lstStyle/>
          <a:p>
            <a:r>
              <a:rPr lang="en-US" dirty="0">
                <a:solidFill>
                  <a:srgbClr val="FF0000"/>
                </a:solidFill>
              </a:rPr>
              <a:t>The forecast diurnal temperature cycle is too strong</a:t>
            </a:r>
            <a:endParaRPr lang="en-US" dirty="0"/>
          </a:p>
        </p:txBody>
      </p:sp>
    </p:spTree>
    <p:extLst>
      <p:ext uri="{BB962C8B-B14F-4D97-AF65-F5344CB8AC3E}">
        <p14:creationId xmlns:p14="http://schemas.microsoft.com/office/powerpoint/2010/main" val="470544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12DD-E977-403E-DDAB-BDC5EFA4C8F7}"/>
              </a:ext>
            </a:extLst>
          </p:cNvPr>
          <p:cNvSpPr>
            <a:spLocks noGrp="1"/>
          </p:cNvSpPr>
          <p:nvPr>
            <p:ph type="title"/>
          </p:nvPr>
        </p:nvSpPr>
        <p:spPr>
          <a:xfrm>
            <a:off x="640080" y="524556"/>
            <a:ext cx="4368602" cy="911893"/>
          </a:xfrm>
        </p:spPr>
        <p:txBody>
          <a:bodyPr anchor="b">
            <a:normAutofit/>
          </a:bodyPr>
          <a:lstStyle/>
          <a:p>
            <a:r>
              <a:rPr lang="en-US" sz="5400" b="1" dirty="0"/>
              <a:t>Conclusions</a:t>
            </a:r>
          </a:p>
        </p:txBody>
      </p:sp>
      <p:sp>
        <p:nvSpPr>
          <p:cNvPr id="3" name="Content Placeholder 2">
            <a:extLst>
              <a:ext uri="{FF2B5EF4-FFF2-40B4-BE49-F238E27FC236}">
                <a16:creationId xmlns:a16="http://schemas.microsoft.com/office/drawing/2014/main" id="{EEA49D96-137F-0A0B-FDC6-8A3D7BA62A79}"/>
              </a:ext>
            </a:extLst>
          </p:cNvPr>
          <p:cNvSpPr>
            <a:spLocks noGrp="1"/>
          </p:cNvSpPr>
          <p:nvPr>
            <p:ph idx="1"/>
          </p:nvPr>
        </p:nvSpPr>
        <p:spPr>
          <a:xfrm>
            <a:off x="640080" y="1525719"/>
            <a:ext cx="6534443" cy="4461020"/>
          </a:xfrm>
        </p:spPr>
        <p:txBody>
          <a:bodyPr>
            <a:normAutofit fontScale="92500" lnSpcReduction="10000"/>
          </a:bodyPr>
          <a:lstStyle/>
          <a:p>
            <a:r>
              <a:rPr lang="en-US" sz="2400" dirty="0"/>
              <a:t>Cold bias in winter along with stronger winds.</a:t>
            </a:r>
          </a:p>
          <a:p>
            <a:r>
              <a:rPr lang="en-US" sz="2400" dirty="0"/>
              <a:t> Forecast pressure has high skill.</a:t>
            </a:r>
          </a:p>
          <a:p>
            <a:r>
              <a:rPr lang="en-US" sz="2400" dirty="0"/>
              <a:t> Deficit of cloud effects in the model along the coast.</a:t>
            </a:r>
          </a:p>
          <a:p>
            <a:r>
              <a:rPr lang="en-US" sz="2400" dirty="0"/>
              <a:t> Deficit of cloud effects in the interior is more muted.</a:t>
            </a:r>
          </a:p>
          <a:p>
            <a:r>
              <a:rPr lang="en-US" sz="2400" dirty="0"/>
              <a:t> Upper air forecasts show very good skill throughout the year.</a:t>
            </a:r>
          </a:p>
          <a:p>
            <a:r>
              <a:rPr lang="en-US" sz="2400" dirty="0"/>
              <a:t> Month-long simulations are as skillful as short-term forecasts (not shown).</a:t>
            </a:r>
          </a:p>
          <a:p>
            <a:r>
              <a:rPr lang="en-US" sz="2400" dirty="0"/>
              <a:t>Ongoing work is aimed at reducing overly strong diurnal temperature cycle.</a:t>
            </a:r>
          </a:p>
          <a:p>
            <a:r>
              <a:rPr lang="en-US" sz="1600" dirty="0"/>
              <a:t>Xue, J., Z. Xiao, D. H. Bromwich, L. Bai, 2022: Polar WRF V4.1.1 simulation and evaluation for the Antarctic and Southern Ocean. </a:t>
            </a:r>
            <a:r>
              <a:rPr lang="en-US" sz="1600" i="1" dirty="0"/>
              <a:t>Front. Earth Sci.</a:t>
            </a:r>
            <a:r>
              <a:rPr lang="en-US" sz="1600" dirty="0"/>
              <a:t>, </a:t>
            </a:r>
            <a:r>
              <a:rPr lang="en-US" sz="1600" b="1" dirty="0"/>
              <a:t>16</a:t>
            </a:r>
            <a:r>
              <a:rPr lang="en-US" sz="1600" dirty="0"/>
              <a:t>, 1005-1024, https://doi.org/10.1007/s11707-022-0971-8. </a:t>
            </a:r>
            <a:endParaRPr lang="en-US" sz="2400" dirty="0"/>
          </a:p>
          <a:p>
            <a:endParaRPr lang="en-US" sz="1400" dirty="0"/>
          </a:p>
        </p:txBody>
      </p:sp>
      <p:pic>
        <p:nvPicPr>
          <p:cNvPr id="5" name="Picture 4" descr="The sky with some storm clouds">
            <a:extLst>
              <a:ext uri="{FF2B5EF4-FFF2-40B4-BE49-F238E27FC236}">
                <a16:creationId xmlns:a16="http://schemas.microsoft.com/office/drawing/2014/main" id="{DCFC6F23-6ED0-B927-9653-F7476739CAA5}"/>
              </a:ext>
            </a:extLst>
          </p:cNvPr>
          <p:cNvPicPr>
            <a:picLocks noChangeAspect="1"/>
          </p:cNvPicPr>
          <p:nvPr/>
        </p:nvPicPr>
        <p:blipFill rotWithShape="1">
          <a:blip r:embed="rId2"/>
          <a:srcRect l="23108" r="9938" b="-1"/>
          <a:stretch/>
        </p:blipFill>
        <p:spPr>
          <a:xfrm>
            <a:off x="765631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28871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74E871-F33C-65DD-31AB-C58A8CDF5C0F}"/>
              </a:ext>
            </a:extLst>
          </p:cNvPr>
          <p:cNvSpPr txBox="1"/>
          <p:nvPr/>
        </p:nvSpPr>
        <p:spPr>
          <a:xfrm>
            <a:off x="634314" y="351234"/>
            <a:ext cx="11337292" cy="6370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28600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Polar WRF Modifications</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(version 4.3.3, 4.4.0 and 4.5.0) </a:t>
            </a:r>
            <a:r>
              <a:rPr kumimoji="0" lang="en-US" sz="2800" b="1" i="0" u="none" strike="noStrike" kern="1200" cap="none" spc="0" normalizeH="0" baseline="0" noProof="0" dirty="0">
                <a:ln>
                  <a:noFill/>
                </a:ln>
                <a:solidFill>
                  <a:prstClr val="black"/>
                </a:solidFill>
                <a:effectLst/>
                <a:uLnTx/>
                <a:uFillTx/>
                <a:latin typeface="Courier New" panose="02070309020205020404" pitchFamily="49" charset="0"/>
                <a:ea typeface="SimSun" panose="02010600030101010101" pitchFamily="2" charset="-122"/>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2286000" algn="l"/>
              </a:tabLst>
              <a:defRPr/>
            </a:pPr>
            <a:endPar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2286000" algn="l"/>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Noah-MP</a:t>
            </a:r>
          </a:p>
          <a:p>
            <a:pPr marL="0" marR="0" lvl="0" indent="0" algn="just" defTabSz="914400" rtl="0" eaLnBrk="1" fontAlgn="auto" latinLnBrk="0" hangingPunct="1">
              <a:lnSpc>
                <a:spcPct val="100000"/>
              </a:lnSpc>
              <a:spcBef>
                <a:spcPts val="0"/>
              </a:spcBef>
              <a:spcAft>
                <a:spcPts val="0"/>
              </a:spcAft>
              <a:buClrTx/>
              <a:buSzTx/>
              <a:buFontTx/>
              <a:buNone/>
              <a:tabLst>
                <a:tab pos="22860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400050" algn="l"/>
              </a:tabLst>
              <a:defRPr/>
            </a:pP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Modified albedo scheme along the coastal region of Antarctic, Noah MP ice sheet: albedo limitation &gt; 0.8 over Antarctic (above 1000m) and ~0.5 (below 1000m to remove cold bias along coast)</a:t>
            </a:r>
          </a:p>
          <a:p>
            <a:pPr marL="0" marR="0" lvl="0" indent="0" algn="just" defTabSz="914400" rtl="0" eaLnBrk="1" fontAlgn="auto" latinLnBrk="0" hangingPunct="1">
              <a:lnSpc>
                <a:spcPct val="100000"/>
              </a:lnSpc>
              <a:spcBef>
                <a:spcPts val="0"/>
              </a:spcBef>
              <a:spcAft>
                <a:spcPts val="0"/>
              </a:spcAft>
              <a:buClrTx/>
              <a:buSzTx/>
              <a:buFontTx/>
              <a:buNone/>
              <a:tabLst>
                <a:tab pos="400050" algn="l"/>
              </a:tabLst>
              <a:defRPr/>
            </a:pPr>
            <a:endPar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00050" algn="l"/>
              </a:tabLst>
              <a:defRPr/>
            </a:pP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Revised the parameters of Noah-MP snow temperature scheme over ice sheet</a:t>
            </a: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 to remove strong diurnal cycle over ice sheet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0" algn="l"/>
                <a:tab pos="40005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00050" algn="l"/>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Sea ice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Revised monthly snow thickness over sea ice to reduce temperature bias</a:t>
            </a:r>
          </a:p>
          <a:p>
            <a:pPr marL="400050" marR="0" lvl="0" indent="0" algn="l" defTabSz="914400" rtl="0" eaLnBrk="1" fontAlgn="auto" latinLnBrk="0" hangingPunct="1">
              <a:lnSpc>
                <a:spcPct val="100000"/>
              </a:lnSpc>
              <a:spcBef>
                <a:spcPts val="0"/>
              </a:spcBef>
              <a:spcAft>
                <a:spcPts val="0"/>
              </a:spcAft>
              <a:buClrTx/>
              <a:buSzTx/>
              <a:buFontTx/>
              <a:buNone/>
              <a:tabLst>
                <a:tab pos="0" algn="l"/>
                <a:tab pos="400050" algn="l"/>
              </a:tabLst>
              <a:defRPr/>
            </a:pP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 </a:t>
            </a:r>
            <a:endPar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00050" algn="l"/>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Microphysics</a:t>
            </a:r>
          </a:p>
          <a:p>
            <a:pPr marL="0" marR="0" lvl="0" indent="0" algn="l" defTabSz="914400" rtl="0" eaLnBrk="1" fontAlgn="auto" latinLnBrk="0" hangingPunct="1">
              <a:lnSpc>
                <a:spcPct val="100000"/>
              </a:lnSpc>
              <a:spcBef>
                <a:spcPts val="0"/>
              </a:spcBef>
              <a:spcAft>
                <a:spcPts val="0"/>
              </a:spcAft>
              <a:buClrTx/>
              <a:buSzTx/>
              <a:buFontTx/>
              <a:buNone/>
              <a:tabLst>
                <a:tab pos="0" algn="l"/>
                <a:tab pos="400050" algn="l"/>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
                <a:srgbClr val="00B0F0"/>
              </a:buClr>
              <a:buSzTx/>
              <a:buFontTx/>
              <a:buNone/>
              <a:tabLst>
                <a:tab pos="0" algn="l"/>
                <a:tab pos="400050" algn="l"/>
              </a:tabLst>
              <a:defRPr/>
            </a:pP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Modification of droplet number (NDCNST: 50)</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
                <a:srgbClr val="00B0F0"/>
              </a:buClr>
              <a:buSzTx/>
              <a:buFontTx/>
              <a:buNone/>
              <a:tabLst>
                <a:tab pos="0" algn="l"/>
                <a:tab pos="400050" algn="l"/>
              </a:tabLst>
              <a:defRPr/>
            </a:pP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Revised </a:t>
            </a:r>
            <a:r>
              <a:rPr kumimoji="0" 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SimSun" panose="02010600030101010101" pitchFamily="2" charset="-122"/>
                <a:cs typeface="+mn-cs"/>
              </a:rPr>
              <a:t>qvqvsi</a:t>
            </a: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 (wintertime value) to reduce warm bias over ice sheet</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endParaRPr>
          </a:p>
          <a:p>
            <a:pPr marL="400050" marR="0" lvl="0" indent="-228600" algn="l" defTabSz="914400" rtl="0" eaLnBrk="1" fontAlgn="auto" latinLnBrk="0" hangingPunct="1">
              <a:lnSpc>
                <a:spcPct val="100000"/>
              </a:lnSpc>
              <a:spcBef>
                <a:spcPts val="0"/>
              </a:spcBef>
              <a:spcAft>
                <a:spcPts val="0"/>
              </a:spcAft>
              <a:buClrTx/>
              <a:buSzTx/>
              <a:buFontTx/>
              <a:buNone/>
              <a:tabLst>
                <a:tab pos="0" algn="l"/>
                <a:tab pos="400050" algn="l"/>
              </a:tabLst>
              <a:defRPr/>
            </a:pPr>
            <a:r>
              <a:rPr kumimoji="0" lang="en-US" sz="1800" b="1" i="0" u="none" strike="noStrike" kern="1200" cap="none" spc="0" normalizeH="0" baseline="0" noProof="0" dirty="0">
                <a:ln>
                  <a:noFill/>
                </a:ln>
                <a:solidFill>
                  <a:srgbClr val="00B0F0"/>
                </a:solidFill>
                <a:effectLst/>
                <a:uLnTx/>
                <a:uFillTx/>
                <a:latin typeface="Times New Roman" panose="02020603050405020304" pitchFamily="18" charset="0"/>
                <a:ea typeface="SimSun" panose="02010600030101010101" pitchFamily="2" charset="-122"/>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5340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screenshot, map, text&#10;&#10;Description automatically generated">
            <a:extLst>
              <a:ext uri="{FF2B5EF4-FFF2-40B4-BE49-F238E27FC236}">
                <a16:creationId xmlns:a16="http://schemas.microsoft.com/office/drawing/2014/main" id="{4E19421D-9F4E-6090-4FAD-2C42C8585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137" y="733425"/>
            <a:ext cx="1829341" cy="1828800"/>
          </a:xfrm>
          <a:prstGeom prst="rect">
            <a:avLst/>
          </a:prstGeom>
        </p:spPr>
      </p:pic>
      <p:pic>
        <p:nvPicPr>
          <p:cNvPr id="49" name="Picture 48" descr="A picture containing screenshot, diagram, map, text&#10;&#10;Description automatically generated">
            <a:extLst>
              <a:ext uri="{FF2B5EF4-FFF2-40B4-BE49-F238E27FC236}">
                <a16:creationId xmlns:a16="http://schemas.microsoft.com/office/drawing/2014/main" id="{1D1F4504-51DA-46AE-A38D-5E15C5F22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395" y="733425"/>
            <a:ext cx="1829341" cy="1828800"/>
          </a:xfrm>
          <a:prstGeom prst="rect">
            <a:avLst/>
          </a:prstGeom>
        </p:spPr>
      </p:pic>
      <p:pic>
        <p:nvPicPr>
          <p:cNvPr id="51" name="Picture 50" descr="A picture containing map, text, atlas, diagram&#10;&#10;Description automatically generated">
            <a:extLst>
              <a:ext uri="{FF2B5EF4-FFF2-40B4-BE49-F238E27FC236}">
                <a16:creationId xmlns:a16="http://schemas.microsoft.com/office/drawing/2014/main" id="{1265D401-F91D-F3B3-61A1-18C6EF3CA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024" y="733425"/>
            <a:ext cx="1829341" cy="1828800"/>
          </a:xfrm>
          <a:prstGeom prst="rect">
            <a:avLst/>
          </a:prstGeom>
        </p:spPr>
      </p:pic>
      <p:pic>
        <p:nvPicPr>
          <p:cNvPr id="53" name="Picture 52" descr="A picture containing screenshot, map&#10;&#10;Description automatically generated">
            <a:extLst>
              <a:ext uri="{FF2B5EF4-FFF2-40B4-BE49-F238E27FC236}">
                <a16:creationId xmlns:a16="http://schemas.microsoft.com/office/drawing/2014/main" id="{E7677322-9F74-3EE6-0CBF-440860687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79" y="733425"/>
            <a:ext cx="1829341" cy="1828800"/>
          </a:xfrm>
          <a:prstGeom prst="rect">
            <a:avLst/>
          </a:prstGeom>
        </p:spPr>
      </p:pic>
      <p:pic>
        <p:nvPicPr>
          <p:cNvPr id="55" name="Picture 54" descr="A picture containing screenshot, diagram, map&#10;&#10;Description automatically generated">
            <a:extLst>
              <a:ext uri="{FF2B5EF4-FFF2-40B4-BE49-F238E27FC236}">
                <a16:creationId xmlns:a16="http://schemas.microsoft.com/office/drawing/2014/main" id="{E5C7F541-2AC1-1061-0717-BCB9D0532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7398" y="733425"/>
            <a:ext cx="1829341" cy="1828800"/>
          </a:xfrm>
          <a:prstGeom prst="rect">
            <a:avLst/>
          </a:prstGeom>
        </p:spPr>
      </p:pic>
      <p:pic>
        <p:nvPicPr>
          <p:cNvPr id="57" name="Picture 56" descr="A picture containing screenshot, map, text&#10;&#10;Description automatically generated">
            <a:extLst>
              <a:ext uri="{FF2B5EF4-FFF2-40B4-BE49-F238E27FC236}">
                <a16:creationId xmlns:a16="http://schemas.microsoft.com/office/drawing/2014/main" id="{1F559BEC-1CCA-0359-FC73-9D2021F305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9259" y="739070"/>
            <a:ext cx="1829341" cy="1828800"/>
          </a:xfrm>
          <a:prstGeom prst="rect">
            <a:avLst/>
          </a:prstGeom>
        </p:spPr>
      </p:pic>
      <p:pic>
        <p:nvPicPr>
          <p:cNvPr id="59" name="Picture 58" descr="A picture containing screenshot, map, text&#10;&#10;Description automatically generated">
            <a:extLst>
              <a:ext uri="{FF2B5EF4-FFF2-40B4-BE49-F238E27FC236}">
                <a16:creationId xmlns:a16="http://schemas.microsoft.com/office/drawing/2014/main" id="{E8B4ED46-D2EA-BEA5-AA20-9DE0F8E0BF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9260" y="2597739"/>
            <a:ext cx="1829341" cy="1828800"/>
          </a:xfrm>
          <a:prstGeom prst="rect">
            <a:avLst/>
          </a:prstGeom>
        </p:spPr>
      </p:pic>
      <p:pic>
        <p:nvPicPr>
          <p:cNvPr id="61" name="Picture 60" descr="A picture containing map, screenshot, diagram&#10;&#10;Description automatically generated">
            <a:extLst>
              <a:ext uri="{FF2B5EF4-FFF2-40B4-BE49-F238E27FC236}">
                <a16:creationId xmlns:a16="http://schemas.microsoft.com/office/drawing/2014/main" id="{E5E3F067-3BB8-5919-4807-42918CA720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1394" y="2597739"/>
            <a:ext cx="1829341" cy="1828800"/>
          </a:xfrm>
          <a:prstGeom prst="rect">
            <a:avLst/>
          </a:prstGeom>
        </p:spPr>
      </p:pic>
      <p:pic>
        <p:nvPicPr>
          <p:cNvPr id="63" name="Picture 62" descr="A picture containing text, screenshot, diagram, map&#10;&#10;Description automatically generated">
            <a:extLst>
              <a:ext uri="{FF2B5EF4-FFF2-40B4-BE49-F238E27FC236}">
                <a16:creationId xmlns:a16="http://schemas.microsoft.com/office/drawing/2014/main" id="{05152419-45DF-C468-10B5-3DE6479237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2517" y="2597739"/>
            <a:ext cx="1829341" cy="1828800"/>
          </a:xfrm>
          <a:prstGeom prst="rect">
            <a:avLst/>
          </a:prstGeom>
        </p:spPr>
      </p:pic>
      <p:pic>
        <p:nvPicPr>
          <p:cNvPr id="65" name="Picture 64" descr="A picture containing screenshot, map, text&#10;&#10;Description automatically generated">
            <a:extLst>
              <a:ext uri="{FF2B5EF4-FFF2-40B4-BE49-F238E27FC236}">
                <a16:creationId xmlns:a16="http://schemas.microsoft.com/office/drawing/2014/main" id="{9459D779-82B5-69CE-00CD-8475DC42A4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879" y="2597739"/>
            <a:ext cx="1829341" cy="1828800"/>
          </a:xfrm>
          <a:prstGeom prst="rect">
            <a:avLst/>
          </a:prstGeom>
        </p:spPr>
      </p:pic>
      <p:pic>
        <p:nvPicPr>
          <p:cNvPr id="67" name="Picture 66" descr="A picture containing screenshot, map&#10;&#10;Description automatically generated">
            <a:extLst>
              <a:ext uri="{FF2B5EF4-FFF2-40B4-BE49-F238E27FC236}">
                <a16:creationId xmlns:a16="http://schemas.microsoft.com/office/drawing/2014/main" id="{29C0B6FD-7CB5-6FB0-F49C-EDF5AA5719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1507" y="2597739"/>
            <a:ext cx="1829341" cy="1828800"/>
          </a:xfrm>
          <a:prstGeom prst="rect">
            <a:avLst/>
          </a:prstGeom>
        </p:spPr>
      </p:pic>
      <p:pic>
        <p:nvPicPr>
          <p:cNvPr id="69" name="Picture 68" descr="A picture containing screenshot, map, text&#10;&#10;Description automatically generated">
            <a:extLst>
              <a:ext uri="{FF2B5EF4-FFF2-40B4-BE49-F238E27FC236}">
                <a16:creationId xmlns:a16="http://schemas.microsoft.com/office/drawing/2014/main" id="{8C285C3F-AE34-AA7E-8AB1-62A9238085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8137" y="2597739"/>
            <a:ext cx="1829341" cy="1828800"/>
          </a:xfrm>
          <a:prstGeom prst="rect">
            <a:avLst/>
          </a:prstGeom>
        </p:spPr>
      </p:pic>
      <p:pic>
        <p:nvPicPr>
          <p:cNvPr id="71" name="Picture 70" descr="A picture containing map, text, diagram&#10;&#10;Description automatically generated">
            <a:extLst>
              <a:ext uri="{FF2B5EF4-FFF2-40B4-BE49-F238E27FC236}">
                <a16:creationId xmlns:a16="http://schemas.microsoft.com/office/drawing/2014/main" id="{626FA2B3-35E1-3D04-C36C-8C7BB330B2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1393" y="4456408"/>
            <a:ext cx="1829341" cy="1828800"/>
          </a:xfrm>
          <a:prstGeom prst="rect">
            <a:avLst/>
          </a:prstGeom>
        </p:spPr>
      </p:pic>
      <p:pic>
        <p:nvPicPr>
          <p:cNvPr id="73" name="Picture 72" descr="A picture containing text, map, diagram&#10;&#10;Description automatically generated">
            <a:extLst>
              <a:ext uri="{FF2B5EF4-FFF2-40B4-BE49-F238E27FC236}">
                <a16:creationId xmlns:a16="http://schemas.microsoft.com/office/drawing/2014/main" id="{15146861-E6E9-3F22-9100-10883E23F8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42517" y="4456408"/>
            <a:ext cx="1829341" cy="1828800"/>
          </a:xfrm>
          <a:prstGeom prst="rect">
            <a:avLst/>
          </a:prstGeom>
        </p:spPr>
      </p:pic>
      <p:pic>
        <p:nvPicPr>
          <p:cNvPr id="75" name="Picture 74" descr="A picture containing map, atlas, screenshot, text&#10;&#10;Description automatically generated">
            <a:extLst>
              <a:ext uri="{FF2B5EF4-FFF2-40B4-BE49-F238E27FC236}">
                <a16:creationId xmlns:a16="http://schemas.microsoft.com/office/drawing/2014/main" id="{7B42F531-3421-9A2D-1E90-C5C40D75A86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5353" y="4456408"/>
            <a:ext cx="1829341" cy="1828800"/>
          </a:xfrm>
          <a:prstGeom prst="rect">
            <a:avLst/>
          </a:prstGeom>
        </p:spPr>
      </p:pic>
      <p:pic>
        <p:nvPicPr>
          <p:cNvPr id="77" name="Picture 76" descr="A picture containing screenshot, map&#10;&#10;Description automatically generated">
            <a:extLst>
              <a:ext uri="{FF2B5EF4-FFF2-40B4-BE49-F238E27FC236}">
                <a16:creationId xmlns:a16="http://schemas.microsoft.com/office/drawing/2014/main" id="{D7478F8F-1D30-3659-6841-75E087C710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81507" y="4456408"/>
            <a:ext cx="1829341" cy="1828800"/>
          </a:xfrm>
          <a:prstGeom prst="rect">
            <a:avLst/>
          </a:prstGeom>
        </p:spPr>
      </p:pic>
      <p:pic>
        <p:nvPicPr>
          <p:cNvPr id="79" name="Picture 78" descr="A picture containing screenshot, colorfulness, map, text&#10;&#10;Description automatically generated">
            <a:extLst>
              <a:ext uri="{FF2B5EF4-FFF2-40B4-BE49-F238E27FC236}">
                <a16:creationId xmlns:a16="http://schemas.microsoft.com/office/drawing/2014/main" id="{4B2E6A7B-77FE-7C13-E71C-045636280EE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33105" y="4456408"/>
            <a:ext cx="1829341" cy="1828800"/>
          </a:xfrm>
          <a:prstGeom prst="rect">
            <a:avLst/>
          </a:prstGeom>
        </p:spPr>
      </p:pic>
      <p:pic>
        <p:nvPicPr>
          <p:cNvPr id="81" name="Picture 80" descr="A picture containing text, screenshot, map&#10;&#10;Description automatically generated">
            <a:extLst>
              <a:ext uri="{FF2B5EF4-FFF2-40B4-BE49-F238E27FC236}">
                <a16:creationId xmlns:a16="http://schemas.microsoft.com/office/drawing/2014/main" id="{A298371F-B966-9E59-031B-343D6B48275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09259" y="4456408"/>
            <a:ext cx="1829341" cy="1828800"/>
          </a:xfrm>
          <a:prstGeom prst="rect">
            <a:avLst/>
          </a:prstGeom>
        </p:spPr>
      </p:pic>
      <p:pic>
        <p:nvPicPr>
          <p:cNvPr id="82" name="Picture 81">
            <a:extLst>
              <a:ext uri="{FF2B5EF4-FFF2-40B4-BE49-F238E27FC236}">
                <a16:creationId xmlns:a16="http://schemas.microsoft.com/office/drawing/2014/main" id="{FB988C69-3A4E-C61C-62D9-56DA122F5B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81033" y="6410007"/>
            <a:ext cx="5572760" cy="286385"/>
          </a:xfrm>
          <a:prstGeom prst="rect">
            <a:avLst/>
          </a:prstGeom>
        </p:spPr>
      </p:pic>
      <p:sp>
        <p:nvSpPr>
          <p:cNvPr id="83" name="TextBox 82">
            <a:extLst>
              <a:ext uri="{FF2B5EF4-FFF2-40B4-BE49-F238E27FC236}">
                <a16:creationId xmlns:a16="http://schemas.microsoft.com/office/drawing/2014/main" id="{52594869-34F8-AC7B-0AC3-814EA60C2DAD}"/>
              </a:ext>
            </a:extLst>
          </p:cNvPr>
          <p:cNvSpPr txBox="1"/>
          <p:nvPr/>
        </p:nvSpPr>
        <p:spPr>
          <a:xfrm>
            <a:off x="405354" y="266699"/>
            <a:ext cx="11166504" cy="369332"/>
          </a:xfrm>
          <a:prstGeom prst="rect">
            <a:avLst/>
          </a:prstGeom>
          <a:noFill/>
        </p:spPr>
        <p:txBody>
          <a:bodyPr wrap="square" rtlCol="0">
            <a:spAutoFit/>
          </a:bodyPr>
          <a:lstStyle/>
          <a:p>
            <a:pPr algn="ctr"/>
            <a:r>
              <a:rPr lang="en-US" b="1" kern="0" dirty="0">
                <a:solidFill>
                  <a:srgbClr val="FF0000"/>
                </a:solidFill>
                <a:latin typeface="Helvetica" panose="020B0604020202020204" pitchFamily="34" charset="0"/>
                <a:cs typeface="Helvetica" panose="020B0604020202020204" pitchFamily="34" charset="0"/>
              </a:rPr>
              <a:t>Polar WRF (4.4.0)  Monthly Simulations (60km): Temperature absolute error at 2m  (vs.  ERA-Interim)</a:t>
            </a:r>
            <a:endParaRPr lang="en-US" b="1" dirty="0">
              <a:solidFill>
                <a:srgbClr val="FF0000"/>
              </a:solidFill>
            </a:endParaRPr>
          </a:p>
        </p:txBody>
      </p:sp>
      <p:sp>
        <p:nvSpPr>
          <p:cNvPr id="84" name="TextBox 83">
            <a:extLst>
              <a:ext uri="{FF2B5EF4-FFF2-40B4-BE49-F238E27FC236}">
                <a16:creationId xmlns:a16="http://schemas.microsoft.com/office/drawing/2014/main" id="{E1DE9227-0B6E-0BA1-750C-B915C94C6D96}"/>
              </a:ext>
            </a:extLst>
          </p:cNvPr>
          <p:cNvSpPr txBox="1"/>
          <p:nvPr/>
        </p:nvSpPr>
        <p:spPr>
          <a:xfrm rot="5400000">
            <a:off x="9030338" y="3436792"/>
            <a:ext cx="5577097" cy="369332"/>
          </a:xfrm>
          <a:prstGeom prst="rect">
            <a:avLst/>
          </a:prstGeom>
          <a:noFill/>
        </p:spPr>
        <p:txBody>
          <a:bodyPr wrap="square" rtlCol="0">
            <a:spAutoFit/>
          </a:bodyPr>
          <a:lstStyle/>
          <a:p>
            <a:r>
              <a:rPr lang="en-US" b="1" kern="0" dirty="0">
                <a:solidFill>
                  <a:srgbClr val="0000FF"/>
                </a:solidFill>
                <a:latin typeface="Helvetica" panose="020B0604020202020204" pitchFamily="34" charset="0"/>
                <a:cs typeface="Helvetica" panose="020B0604020202020204" pitchFamily="34" charset="0"/>
              </a:rPr>
              <a:t>PWRF-Noah       WRF-</a:t>
            </a:r>
            <a:r>
              <a:rPr lang="en-US" b="1" kern="0" dirty="0" err="1">
                <a:solidFill>
                  <a:srgbClr val="0000FF"/>
                </a:solidFill>
                <a:latin typeface="Helvetica" panose="020B0604020202020204" pitchFamily="34" charset="0"/>
                <a:cs typeface="Helvetica" panose="020B0604020202020204" pitchFamily="34" charset="0"/>
              </a:rPr>
              <a:t>NoahMP</a:t>
            </a:r>
            <a:r>
              <a:rPr lang="en-US" b="1" kern="0" dirty="0">
                <a:solidFill>
                  <a:srgbClr val="0000FF"/>
                </a:solidFill>
                <a:latin typeface="Helvetica" panose="020B0604020202020204" pitchFamily="34" charset="0"/>
                <a:cs typeface="Helvetica" panose="020B0604020202020204" pitchFamily="34" charset="0"/>
              </a:rPr>
              <a:t>     PWRF-</a:t>
            </a:r>
            <a:r>
              <a:rPr lang="en-US" b="1" kern="0" dirty="0" err="1">
                <a:solidFill>
                  <a:srgbClr val="0000FF"/>
                </a:solidFill>
                <a:latin typeface="Helvetica" panose="020B0604020202020204" pitchFamily="34" charset="0"/>
                <a:cs typeface="Helvetica" panose="020B0604020202020204" pitchFamily="34" charset="0"/>
              </a:rPr>
              <a:t>NoahMP</a:t>
            </a:r>
            <a:endParaRPr lang="en-US" b="1" dirty="0">
              <a:solidFill>
                <a:srgbClr val="0000FF"/>
              </a:solidFill>
            </a:endParaRPr>
          </a:p>
        </p:txBody>
      </p:sp>
    </p:spTree>
    <p:extLst>
      <p:ext uri="{BB962C8B-B14F-4D97-AF65-F5344CB8AC3E}">
        <p14:creationId xmlns:p14="http://schemas.microsoft.com/office/powerpoint/2010/main" val="3497809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map, text&#10;&#10;Description automatically generated">
            <a:extLst>
              <a:ext uri="{FF2B5EF4-FFF2-40B4-BE49-F238E27FC236}">
                <a16:creationId xmlns:a16="http://schemas.microsoft.com/office/drawing/2014/main" id="{2B01C030-C8B5-069C-7694-16AE935E2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365" y="733424"/>
            <a:ext cx="1829341" cy="1828800"/>
          </a:xfrm>
          <a:prstGeom prst="rect">
            <a:avLst/>
          </a:prstGeom>
        </p:spPr>
      </p:pic>
      <p:pic>
        <p:nvPicPr>
          <p:cNvPr id="7" name="Picture 6" descr="A picture containing map, text&#10;&#10;Description automatically generated">
            <a:extLst>
              <a:ext uri="{FF2B5EF4-FFF2-40B4-BE49-F238E27FC236}">
                <a16:creationId xmlns:a16="http://schemas.microsoft.com/office/drawing/2014/main" id="{451A85B2-FA54-2BF5-C307-4BB5FAE07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246" y="733424"/>
            <a:ext cx="1829341" cy="1828800"/>
          </a:xfrm>
          <a:prstGeom prst="rect">
            <a:avLst/>
          </a:prstGeom>
        </p:spPr>
      </p:pic>
      <p:pic>
        <p:nvPicPr>
          <p:cNvPr id="9" name="Picture 8" descr="A picture containing map, atlas, text&#10;&#10;Description automatically generated">
            <a:extLst>
              <a:ext uri="{FF2B5EF4-FFF2-40B4-BE49-F238E27FC236}">
                <a16:creationId xmlns:a16="http://schemas.microsoft.com/office/drawing/2014/main" id="{591EA181-95ED-AF28-B2D9-98E04B3A3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37" y="733424"/>
            <a:ext cx="1829341" cy="1828800"/>
          </a:xfrm>
          <a:prstGeom prst="rect">
            <a:avLst/>
          </a:prstGeom>
        </p:spPr>
      </p:pic>
      <p:pic>
        <p:nvPicPr>
          <p:cNvPr id="11" name="Picture 10" descr="A picture containing map, text, screenshot, diagram&#10;&#10;Description automatically generated">
            <a:extLst>
              <a:ext uri="{FF2B5EF4-FFF2-40B4-BE49-F238E27FC236}">
                <a16:creationId xmlns:a16="http://schemas.microsoft.com/office/drawing/2014/main" id="{F6DA9D57-CAA9-D56C-7E87-BF9AD0DEC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720" y="733424"/>
            <a:ext cx="1829341" cy="1828800"/>
          </a:xfrm>
          <a:prstGeom prst="rect">
            <a:avLst/>
          </a:prstGeom>
        </p:spPr>
      </p:pic>
      <p:pic>
        <p:nvPicPr>
          <p:cNvPr id="13" name="Picture 12" descr="A picture containing screenshot, map, text&#10;&#10;Description automatically generated">
            <a:extLst>
              <a:ext uri="{FF2B5EF4-FFF2-40B4-BE49-F238E27FC236}">
                <a16:creationId xmlns:a16="http://schemas.microsoft.com/office/drawing/2014/main" id="{CFB915BA-3D26-6A04-9047-009A49F06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7603" y="733424"/>
            <a:ext cx="1829341" cy="1828800"/>
          </a:xfrm>
          <a:prstGeom prst="rect">
            <a:avLst/>
          </a:prstGeom>
        </p:spPr>
      </p:pic>
      <p:pic>
        <p:nvPicPr>
          <p:cNvPr id="15" name="Picture 14" descr="A picture containing screenshot, map&#10;&#10;Description automatically generated">
            <a:extLst>
              <a:ext uri="{FF2B5EF4-FFF2-40B4-BE49-F238E27FC236}">
                <a16:creationId xmlns:a16="http://schemas.microsoft.com/office/drawing/2014/main" id="{45F79B4E-9DF3-B828-0DFD-DB775F1CA2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0484" y="733424"/>
            <a:ext cx="1829341" cy="1828800"/>
          </a:xfrm>
          <a:prstGeom prst="rect">
            <a:avLst/>
          </a:prstGeom>
        </p:spPr>
      </p:pic>
      <p:pic>
        <p:nvPicPr>
          <p:cNvPr id="17" name="Picture 16" descr="A picture containing map&#10;&#10;Description automatically generated">
            <a:extLst>
              <a:ext uri="{FF2B5EF4-FFF2-40B4-BE49-F238E27FC236}">
                <a16:creationId xmlns:a16="http://schemas.microsoft.com/office/drawing/2014/main" id="{65ECA762-6ED7-5218-1086-91208C673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6246" y="2595562"/>
            <a:ext cx="1829341" cy="1828800"/>
          </a:xfrm>
          <a:prstGeom prst="rect">
            <a:avLst/>
          </a:prstGeom>
        </p:spPr>
      </p:pic>
      <p:pic>
        <p:nvPicPr>
          <p:cNvPr id="19" name="Picture 18" descr="A picture containing screenshot, diagram, map, text&#10;&#10;Description automatically generated">
            <a:extLst>
              <a:ext uri="{FF2B5EF4-FFF2-40B4-BE49-F238E27FC236}">
                <a16:creationId xmlns:a16="http://schemas.microsoft.com/office/drawing/2014/main" id="{CE39D41B-26B2-2A9A-4486-F9941BBD52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835" y="2595562"/>
            <a:ext cx="1829341" cy="1828800"/>
          </a:xfrm>
          <a:prstGeom prst="rect">
            <a:avLst/>
          </a:prstGeom>
        </p:spPr>
      </p:pic>
      <p:pic>
        <p:nvPicPr>
          <p:cNvPr id="21" name="Picture 20" descr="A picture containing map, screenshot, diagram&#10;&#10;Description automatically generated">
            <a:extLst>
              <a:ext uri="{FF2B5EF4-FFF2-40B4-BE49-F238E27FC236}">
                <a16:creationId xmlns:a16="http://schemas.microsoft.com/office/drawing/2014/main" id="{78E1B1F6-1DEE-C89F-AA2F-C766AECF9A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4720" y="2595562"/>
            <a:ext cx="1829341" cy="1828800"/>
          </a:xfrm>
          <a:prstGeom prst="rect">
            <a:avLst/>
          </a:prstGeom>
        </p:spPr>
      </p:pic>
      <p:pic>
        <p:nvPicPr>
          <p:cNvPr id="23" name="Picture 22" descr="A picture containing map, screenshot&#10;&#10;Description automatically generated">
            <a:extLst>
              <a:ext uri="{FF2B5EF4-FFF2-40B4-BE49-F238E27FC236}">
                <a16:creationId xmlns:a16="http://schemas.microsoft.com/office/drawing/2014/main" id="{6994EA76-A6E7-CD90-A832-9F32E3EE86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7602" y="2595562"/>
            <a:ext cx="1829341" cy="1828800"/>
          </a:xfrm>
          <a:prstGeom prst="rect">
            <a:avLst/>
          </a:prstGeom>
        </p:spPr>
      </p:pic>
      <p:pic>
        <p:nvPicPr>
          <p:cNvPr id="25" name="Picture 24" descr="A picture containing screenshot, map&#10;&#10;Description automatically generated">
            <a:extLst>
              <a:ext uri="{FF2B5EF4-FFF2-40B4-BE49-F238E27FC236}">
                <a16:creationId xmlns:a16="http://schemas.microsoft.com/office/drawing/2014/main" id="{5AFEA67A-9B90-73D2-8A5E-6DB29DB993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0483" y="2595562"/>
            <a:ext cx="1829341" cy="1828800"/>
          </a:xfrm>
          <a:prstGeom prst="rect">
            <a:avLst/>
          </a:prstGeom>
        </p:spPr>
      </p:pic>
      <p:pic>
        <p:nvPicPr>
          <p:cNvPr id="27" name="Picture 26" descr="A picture containing screenshot, map&#10;&#10;Description automatically generated">
            <a:extLst>
              <a:ext uri="{FF2B5EF4-FFF2-40B4-BE49-F238E27FC236}">
                <a16:creationId xmlns:a16="http://schemas.microsoft.com/office/drawing/2014/main" id="{EF725DE5-5C1A-DEE8-3BF7-43ADFD610F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9761" y="2595562"/>
            <a:ext cx="1829341" cy="1828800"/>
          </a:xfrm>
          <a:prstGeom prst="rect">
            <a:avLst/>
          </a:prstGeom>
        </p:spPr>
      </p:pic>
      <p:pic>
        <p:nvPicPr>
          <p:cNvPr id="29" name="Picture 28" descr="A picture containing screenshot, map, text&#10;&#10;Description automatically generated">
            <a:extLst>
              <a:ext uri="{FF2B5EF4-FFF2-40B4-BE49-F238E27FC236}">
                <a16:creationId xmlns:a16="http://schemas.microsoft.com/office/drawing/2014/main" id="{6ADF205C-331C-8D69-25F6-E008A170A9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9761" y="4457700"/>
            <a:ext cx="1829341" cy="1828800"/>
          </a:xfrm>
          <a:prstGeom prst="rect">
            <a:avLst/>
          </a:prstGeom>
        </p:spPr>
      </p:pic>
      <p:pic>
        <p:nvPicPr>
          <p:cNvPr id="31" name="Picture 30" descr="A picture containing map, atlas, text&#10;&#10;Description automatically generated">
            <a:extLst>
              <a:ext uri="{FF2B5EF4-FFF2-40B4-BE49-F238E27FC236}">
                <a16:creationId xmlns:a16="http://schemas.microsoft.com/office/drawing/2014/main" id="{77B4C1FA-6B25-BDD9-41F0-04E10ED814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36246" y="4457700"/>
            <a:ext cx="1829341" cy="1828800"/>
          </a:xfrm>
          <a:prstGeom prst="rect">
            <a:avLst/>
          </a:prstGeom>
        </p:spPr>
      </p:pic>
      <p:pic>
        <p:nvPicPr>
          <p:cNvPr id="33" name="Picture 32" descr="A picture containing map, text, diagram&#10;&#10;Description automatically generated">
            <a:extLst>
              <a:ext uri="{FF2B5EF4-FFF2-40B4-BE49-F238E27FC236}">
                <a16:creationId xmlns:a16="http://schemas.microsoft.com/office/drawing/2014/main" id="{A66A4122-E1E3-F03A-3279-869454D437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1835" y="4457700"/>
            <a:ext cx="1829341" cy="1828800"/>
          </a:xfrm>
          <a:prstGeom prst="rect">
            <a:avLst/>
          </a:prstGeom>
        </p:spPr>
      </p:pic>
      <p:pic>
        <p:nvPicPr>
          <p:cNvPr id="35" name="Picture 34" descr="A map of the north pole&#10;&#10;Description automatically generated with low confidence">
            <a:extLst>
              <a:ext uri="{FF2B5EF4-FFF2-40B4-BE49-F238E27FC236}">
                <a16:creationId xmlns:a16="http://schemas.microsoft.com/office/drawing/2014/main" id="{C3C88A3C-B06F-2A17-7826-029ED884EBB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24344" y="4457700"/>
            <a:ext cx="1829341" cy="1828800"/>
          </a:xfrm>
          <a:prstGeom prst="rect">
            <a:avLst/>
          </a:prstGeom>
        </p:spPr>
      </p:pic>
      <p:pic>
        <p:nvPicPr>
          <p:cNvPr id="37" name="Picture 36" descr="A picture containing map, screenshot, atlas, text&#10;&#10;Description automatically generated">
            <a:extLst>
              <a:ext uri="{FF2B5EF4-FFF2-40B4-BE49-F238E27FC236}">
                <a16:creationId xmlns:a16="http://schemas.microsoft.com/office/drawing/2014/main" id="{514C5A07-21DE-0B5F-C0A5-3602D207E0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76853" y="4457700"/>
            <a:ext cx="1829341" cy="1828800"/>
          </a:xfrm>
          <a:prstGeom prst="rect">
            <a:avLst/>
          </a:prstGeom>
        </p:spPr>
      </p:pic>
      <p:pic>
        <p:nvPicPr>
          <p:cNvPr id="39" name="Picture 38" descr="A picture containing screenshot, map, text&#10;&#10;Description automatically generated">
            <a:extLst>
              <a:ext uri="{FF2B5EF4-FFF2-40B4-BE49-F238E27FC236}">
                <a16:creationId xmlns:a16="http://schemas.microsoft.com/office/drawing/2014/main" id="{DB63B0C7-ABF6-AEE4-CBE2-87107A35E14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31434" y="4457700"/>
            <a:ext cx="1829341" cy="1828800"/>
          </a:xfrm>
          <a:prstGeom prst="rect">
            <a:avLst/>
          </a:prstGeom>
        </p:spPr>
      </p:pic>
      <p:pic>
        <p:nvPicPr>
          <p:cNvPr id="40" name="Picture 39">
            <a:extLst>
              <a:ext uri="{FF2B5EF4-FFF2-40B4-BE49-F238E27FC236}">
                <a16:creationId xmlns:a16="http://schemas.microsoft.com/office/drawing/2014/main" id="{A386A29C-0B13-0CF5-7FFB-FC2896BDE85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44103" y="6386194"/>
            <a:ext cx="5572760" cy="286385"/>
          </a:xfrm>
          <a:prstGeom prst="rect">
            <a:avLst/>
          </a:prstGeom>
        </p:spPr>
      </p:pic>
      <p:sp>
        <p:nvSpPr>
          <p:cNvPr id="41" name="TextBox 40">
            <a:extLst>
              <a:ext uri="{FF2B5EF4-FFF2-40B4-BE49-F238E27FC236}">
                <a16:creationId xmlns:a16="http://schemas.microsoft.com/office/drawing/2014/main" id="{B2B0ED75-6FA5-1AED-36F2-1D78E7ED503D}"/>
              </a:ext>
            </a:extLst>
          </p:cNvPr>
          <p:cNvSpPr txBox="1"/>
          <p:nvPr/>
        </p:nvSpPr>
        <p:spPr>
          <a:xfrm rot="5400000">
            <a:off x="9030338" y="3436792"/>
            <a:ext cx="5577097" cy="369332"/>
          </a:xfrm>
          <a:prstGeom prst="rect">
            <a:avLst/>
          </a:prstGeom>
          <a:noFill/>
        </p:spPr>
        <p:txBody>
          <a:bodyPr wrap="square" rtlCol="0">
            <a:spAutoFit/>
          </a:bodyPr>
          <a:lstStyle/>
          <a:p>
            <a:r>
              <a:rPr lang="en-US" b="1" kern="0" dirty="0">
                <a:solidFill>
                  <a:srgbClr val="0000FF"/>
                </a:solidFill>
                <a:latin typeface="Helvetica" panose="020B0604020202020204" pitchFamily="34" charset="0"/>
                <a:cs typeface="Helvetica" panose="020B0604020202020204" pitchFamily="34" charset="0"/>
              </a:rPr>
              <a:t>PWRF-Noah       WRF-</a:t>
            </a:r>
            <a:r>
              <a:rPr lang="en-US" b="1" kern="0" dirty="0" err="1">
                <a:solidFill>
                  <a:srgbClr val="0000FF"/>
                </a:solidFill>
                <a:latin typeface="Helvetica" panose="020B0604020202020204" pitchFamily="34" charset="0"/>
                <a:cs typeface="Helvetica" panose="020B0604020202020204" pitchFamily="34" charset="0"/>
              </a:rPr>
              <a:t>NoahMP</a:t>
            </a:r>
            <a:r>
              <a:rPr lang="en-US" b="1" kern="0" dirty="0">
                <a:solidFill>
                  <a:srgbClr val="0000FF"/>
                </a:solidFill>
                <a:latin typeface="Helvetica" panose="020B0604020202020204" pitchFamily="34" charset="0"/>
                <a:cs typeface="Helvetica" panose="020B0604020202020204" pitchFamily="34" charset="0"/>
              </a:rPr>
              <a:t>     PWRF-</a:t>
            </a:r>
            <a:r>
              <a:rPr lang="en-US" b="1" kern="0" dirty="0" err="1">
                <a:solidFill>
                  <a:srgbClr val="0000FF"/>
                </a:solidFill>
                <a:latin typeface="Helvetica" panose="020B0604020202020204" pitchFamily="34" charset="0"/>
                <a:cs typeface="Helvetica" panose="020B0604020202020204" pitchFamily="34" charset="0"/>
              </a:rPr>
              <a:t>NoahMP</a:t>
            </a:r>
            <a:endParaRPr lang="en-US" b="1" dirty="0">
              <a:solidFill>
                <a:srgbClr val="0000FF"/>
              </a:solidFill>
            </a:endParaRPr>
          </a:p>
        </p:txBody>
      </p:sp>
      <p:sp>
        <p:nvSpPr>
          <p:cNvPr id="43" name="TextBox 42">
            <a:extLst>
              <a:ext uri="{FF2B5EF4-FFF2-40B4-BE49-F238E27FC236}">
                <a16:creationId xmlns:a16="http://schemas.microsoft.com/office/drawing/2014/main" id="{668DD343-45C4-1F8E-D690-41E9C318256F}"/>
              </a:ext>
            </a:extLst>
          </p:cNvPr>
          <p:cNvSpPr txBox="1"/>
          <p:nvPr/>
        </p:nvSpPr>
        <p:spPr>
          <a:xfrm>
            <a:off x="405354" y="266699"/>
            <a:ext cx="11166504" cy="369332"/>
          </a:xfrm>
          <a:prstGeom prst="rect">
            <a:avLst/>
          </a:prstGeom>
          <a:noFill/>
        </p:spPr>
        <p:txBody>
          <a:bodyPr wrap="square" rtlCol="0">
            <a:spAutoFit/>
          </a:bodyPr>
          <a:lstStyle/>
          <a:p>
            <a:pPr algn="ctr"/>
            <a:r>
              <a:rPr lang="en-US" b="1" kern="0" dirty="0">
                <a:solidFill>
                  <a:srgbClr val="FF0000"/>
                </a:solidFill>
                <a:latin typeface="Helvetica" panose="020B0604020202020204" pitchFamily="34" charset="0"/>
                <a:cs typeface="Helvetica" panose="020B0604020202020204" pitchFamily="34" charset="0"/>
              </a:rPr>
              <a:t>Polar WRF (4.4.0)  Monthly Simulations (60km): Temperature absolute error at 2m  (vs.  ERA-Interim)</a:t>
            </a:r>
            <a:endParaRPr lang="en-US" b="1" dirty="0">
              <a:solidFill>
                <a:srgbClr val="FF0000"/>
              </a:solidFill>
            </a:endParaRPr>
          </a:p>
        </p:txBody>
      </p:sp>
    </p:spTree>
    <p:extLst>
      <p:ext uri="{BB962C8B-B14F-4D97-AF65-F5344CB8AC3E}">
        <p14:creationId xmlns:p14="http://schemas.microsoft.com/office/powerpoint/2010/main" val="3529295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2000" b="-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591F2B-A538-074E-A086-C3A161F4823C}"/>
              </a:ext>
            </a:extLst>
          </p:cNvPr>
          <p:cNvSpPr/>
          <p:nvPr/>
        </p:nvSpPr>
        <p:spPr>
          <a:xfrm>
            <a:off x="3758460" y="2697704"/>
            <a:ext cx="4295294" cy="923330"/>
          </a:xfrm>
          <a:prstGeom prst="rect">
            <a:avLst/>
          </a:prstGeom>
          <a:solidFill>
            <a:schemeClr val="bg1">
              <a:alpha val="44000"/>
            </a:schemeClr>
          </a:solidFill>
        </p:spPr>
        <p:txBody>
          <a:bodyPr wrap="squar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Thank you!</a:t>
            </a:r>
          </a:p>
        </p:txBody>
      </p:sp>
      <p:sp>
        <p:nvSpPr>
          <p:cNvPr id="2" name="Slide Number Placeholder 1">
            <a:extLst>
              <a:ext uri="{FF2B5EF4-FFF2-40B4-BE49-F238E27FC236}">
                <a16:creationId xmlns:a16="http://schemas.microsoft.com/office/drawing/2014/main" id="{502E01BC-3771-374F-A136-0A297DAA5774}"/>
              </a:ext>
            </a:extLst>
          </p:cNvPr>
          <p:cNvSpPr>
            <a:spLocks noGrp="1"/>
          </p:cNvSpPr>
          <p:nvPr>
            <p:ph type="sldNum" sz="quarter" idx="12"/>
          </p:nvPr>
        </p:nvSpPr>
        <p:spPr/>
        <p:txBody>
          <a:bodyPr/>
          <a:lstStyle/>
          <a:p>
            <a:fld id="{D0EACEB4-0474-E84A-B1A4-D6F0D98F4263}" type="slidenum">
              <a:rPr lang="en-US" smtClean="0"/>
              <a:t>19</a:t>
            </a:fld>
            <a:endParaRPr lang="en-US"/>
          </a:p>
        </p:txBody>
      </p:sp>
    </p:spTree>
    <p:extLst>
      <p:ext uri="{BB962C8B-B14F-4D97-AF65-F5344CB8AC3E}">
        <p14:creationId xmlns:p14="http://schemas.microsoft.com/office/powerpoint/2010/main" val="2530223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7772400" cy="761108"/>
          </a:xfrm>
        </p:spPr>
        <p:txBody>
          <a:bodyPr/>
          <a:lstStyle/>
          <a:p>
            <a:pPr marL="571500" indent="-571500" algn="ctr"/>
            <a:r>
              <a:rPr lang="en-US" altLang="en-US" sz="3600" b="1" dirty="0">
                <a:solidFill>
                  <a:srgbClr val="002060"/>
                </a:solidFill>
                <a:latin typeface="Helvetica" panose="020B0604020202020204" pitchFamily="34" charset="0"/>
                <a:cs typeface="Helvetica" panose="020B0604020202020204" pitchFamily="34" charset="0"/>
              </a:rPr>
              <a:t>Polar WRF Set Up</a:t>
            </a:r>
            <a:br>
              <a:rPr lang="en-US" altLang="en-US" sz="4400" b="1" dirty="0">
                <a:solidFill>
                  <a:srgbClr val="002060"/>
                </a:solidFill>
                <a:latin typeface="Helvetica" panose="020B0604020202020204" pitchFamily="34" charset="0"/>
                <a:cs typeface="Helvetica" panose="020B0604020202020204" pitchFamily="34" charset="0"/>
              </a:rPr>
            </a:br>
            <a:br>
              <a:rPr lang="en-US" altLang="en-US" sz="2400" b="1" dirty="0">
                <a:solidFill>
                  <a:srgbClr val="002060"/>
                </a:solidFill>
                <a:latin typeface="Helvetica" panose="020B0604020202020204" pitchFamily="34" charset="0"/>
                <a:cs typeface="Helvetica" panose="020B0604020202020204" pitchFamily="34" charset="0"/>
              </a:rPr>
            </a:b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19377465"/>
              </p:ext>
            </p:extLst>
          </p:nvPr>
        </p:nvGraphicFramePr>
        <p:xfrm>
          <a:off x="1981200" y="1136666"/>
          <a:ext cx="8083378" cy="5247222"/>
        </p:xfrm>
        <a:graphic>
          <a:graphicData uri="http://schemas.openxmlformats.org/drawingml/2006/table">
            <a:tbl>
              <a:tblPr firstRow="1" firstCol="1" bandRow="1">
                <a:tableStyleId>{5C22544A-7EE6-4342-B048-85BDC9FD1C3A}</a:tableStyleId>
              </a:tblPr>
              <a:tblGrid>
                <a:gridCol w="2438400">
                  <a:extLst>
                    <a:ext uri="{9D8B030D-6E8A-4147-A177-3AD203B41FA5}">
                      <a16:colId xmlns:a16="http://schemas.microsoft.com/office/drawing/2014/main" val="1430113681"/>
                    </a:ext>
                  </a:extLst>
                </a:gridCol>
                <a:gridCol w="2721318">
                  <a:extLst>
                    <a:ext uri="{9D8B030D-6E8A-4147-A177-3AD203B41FA5}">
                      <a16:colId xmlns:a16="http://schemas.microsoft.com/office/drawing/2014/main" val="3244961726"/>
                    </a:ext>
                  </a:extLst>
                </a:gridCol>
                <a:gridCol w="2923660">
                  <a:extLst>
                    <a:ext uri="{9D8B030D-6E8A-4147-A177-3AD203B41FA5}">
                      <a16:colId xmlns:a16="http://schemas.microsoft.com/office/drawing/2014/main" val="3548341076"/>
                    </a:ext>
                  </a:extLst>
                </a:gridCol>
              </a:tblGrid>
              <a:tr h="205472">
                <a:tc>
                  <a:txBody>
                    <a:bodyPr/>
                    <a:lstStyle/>
                    <a:p>
                      <a:pPr marL="0" marR="0" algn="l">
                        <a:lnSpc>
                          <a:spcPct val="107000"/>
                        </a:lnSpc>
                        <a:spcBef>
                          <a:spcPts val="0"/>
                        </a:spcBef>
                        <a:spcAft>
                          <a:spcPts val="0"/>
                        </a:spcAft>
                      </a:pPr>
                      <a:r>
                        <a:rPr lang="en-US" sz="1600" dirty="0">
                          <a:effectLst/>
                        </a:rPr>
                        <a:t>Description</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Forecast Mode Test</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Climate Mode Test</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32895481"/>
                  </a:ext>
                </a:extLst>
              </a:tr>
              <a:tr h="421818">
                <a:tc>
                  <a:txBody>
                    <a:bodyPr/>
                    <a:lstStyle/>
                    <a:p>
                      <a:pPr marL="0" marR="0" algn="just">
                        <a:lnSpc>
                          <a:spcPct val="107000"/>
                        </a:lnSpc>
                        <a:spcBef>
                          <a:spcPts val="0"/>
                        </a:spcBef>
                        <a:spcAft>
                          <a:spcPts val="0"/>
                        </a:spcAft>
                      </a:pPr>
                      <a:r>
                        <a:rPr lang="en-US" sz="1600" dirty="0">
                          <a:effectLst/>
                        </a:rPr>
                        <a:t>Horizontal Resolution</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15km</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60km</a:t>
                      </a:r>
                      <a:endParaRPr lang="en-US" sz="1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84832830"/>
                  </a:ext>
                </a:extLst>
              </a:tr>
              <a:tr h="421818">
                <a:tc>
                  <a:txBody>
                    <a:bodyPr/>
                    <a:lstStyle/>
                    <a:p>
                      <a:pPr marL="0" marR="0" algn="just">
                        <a:lnSpc>
                          <a:spcPct val="107000"/>
                        </a:lnSpc>
                        <a:spcBef>
                          <a:spcPts val="0"/>
                        </a:spcBef>
                        <a:spcAft>
                          <a:spcPts val="0"/>
                        </a:spcAft>
                      </a:pPr>
                      <a:r>
                        <a:rPr lang="en-US" sz="1600" dirty="0">
                          <a:effectLst/>
                        </a:rPr>
                        <a:t>Simulation </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Forecast Mode</a:t>
                      </a:r>
                    </a:p>
                    <a:p>
                      <a:pPr marL="0" marR="0" algn="ctr">
                        <a:lnSpc>
                          <a:spcPct val="107000"/>
                        </a:lnSpc>
                        <a:spcBef>
                          <a:spcPts val="0"/>
                        </a:spcBef>
                        <a:spcAft>
                          <a:spcPts val="0"/>
                        </a:spcAft>
                      </a:pPr>
                      <a:r>
                        <a:rPr lang="en-US" sz="1400" dirty="0">
                          <a:effectLst/>
                        </a:rPr>
                        <a:t>48hours run</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Climate Mode</a:t>
                      </a:r>
                    </a:p>
                    <a:p>
                      <a:pPr marL="0" marR="0" algn="ctr">
                        <a:lnSpc>
                          <a:spcPct val="107000"/>
                        </a:lnSpc>
                        <a:spcBef>
                          <a:spcPts val="0"/>
                        </a:spcBef>
                        <a:spcAft>
                          <a:spcPts val="0"/>
                        </a:spcAft>
                      </a:pPr>
                      <a:r>
                        <a:rPr lang="en-US" sz="1400" dirty="0">
                          <a:effectLst/>
                        </a:rPr>
                        <a:t>Monthly</a:t>
                      </a:r>
                    </a:p>
                  </a:txBody>
                  <a:tcPr marL="68580" marR="68580" marT="0" marB="0" anchor="ctr"/>
                </a:tc>
                <a:extLst>
                  <a:ext uri="{0D108BD9-81ED-4DB2-BD59-A6C34878D82A}">
                    <a16:rowId xmlns:a16="http://schemas.microsoft.com/office/drawing/2014/main" val="2952636492"/>
                  </a:ext>
                </a:extLst>
              </a:tr>
              <a:tr h="205472">
                <a:tc>
                  <a:txBody>
                    <a:bodyPr/>
                    <a:lstStyle/>
                    <a:p>
                      <a:pPr marL="0" marR="0" algn="just">
                        <a:lnSpc>
                          <a:spcPct val="107000"/>
                        </a:lnSpc>
                        <a:spcBef>
                          <a:spcPts val="0"/>
                        </a:spcBef>
                        <a:spcAft>
                          <a:spcPts val="0"/>
                        </a:spcAft>
                      </a:pPr>
                      <a:r>
                        <a:rPr lang="en-US" sz="1600" dirty="0">
                          <a:effectLst/>
                        </a:rPr>
                        <a:t>Spin-up </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24 hours</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10 days</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47436244"/>
                  </a:ext>
                </a:extLst>
              </a:tr>
              <a:tr h="421818">
                <a:tc>
                  <a:txBody>
                    <a:bodyPr/>
                    <a:lstStyle/>
                    <a:p>
                      <a:pPr marL="0" marR="0" algn="just">
                        <a:lnSpc>
                          <a:spcPct val="107000"/>
                        </a:lnSpc>
                        <a:spcBef>
                          <a:spcPts val="0"/>
                        </a:spcBef>
                        <a:spcAft>
                          <a:spcPts val="0"/>
                        </a:spcAft>
                      </a:pPr>
                      <a:r>
                        <a:rPr lang="en-US" sz="1200" dirty="0">
                          <a:effectLst/>
                        </a:rPr>
                        <a:t>Initial and Lateral Boundary</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 ERA-Interim</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555313849"/>
                  </a:ext>
                </a:extLst>
              </a:tr>
              <a:tr h="205472">
                <a:tc>
                  <a:txBody>
                    <a:bodyPr/>
                    <a:lstStyle/>
                    <a:p>
                      <a:pPr marL="0" marR="0" algn="just">
                        <a:lnSpc>
                          <a:spcPct val="107000"/>
                        </a:lnSpc>
                        <a:spcBef>
                          <a:spcPts val="0"/>
                        </a:spcBef>
                        <a:spcAft>
                          <a:spcPts val="0"/>
                        </a:spcAft>
                      </a:pPr>
                      <a:r>
                        <a:rPr lang="en-US" sz="1600" dirty="0">
                          <a:effectLst/>
                        </a:rPr>
                        <a:t>Vertical Level</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71,  Model top level at  3hPa</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003903215"/>
                  </a:ext>
                </a:extLst>
              </a:tr>
              <a:tr h="205472">
                <a:tc>
                  <a:txBody>
                    <a:bodyPr/>
                    <a:lstStyle/>
                    <a:p>
                      <a:pPr marL="0" marR="0" algn="just">
                        <a:lnSpc>
                          <a:spcPct val="107000"/>
                        </a:lnSpc>
                        <a:spcBef>
                          <a:spcPts val="0"/>
                        </a:spcBef>
                        <a:spcAft>
                          <a:spcPts val="0"/>
                        </a:spcAft>
                      </a:pPr>
                      <a:r>
                        <a:rPr lang="en-US" sz="1600" dirty="0">
                          <a:effectLst/>
                        </a:rPr>
                        <a:t>Coordinate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Hybrid Vertical Coordinate, eta = 0.3</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913445889"/>
                  </a:ext>
                </a:extLst>
              </a:tr>
              <a:tr h="421818">
                <a:tc>
                  <a:txBody>
                    <a:bodyPr/>
                    <a:lstStyle/>
                    <a:p>
                      <a:pPr marL="0" marR="0" algn="just">
                        <a:lnSpc>
                          <a:spcPct val="107000"/>
                        </a:lnSpc>
                        <a:spcBef>
                          <a:spcPts val="0"/>
                        </a:spcBef>
                        <a:spcAft>
                          <a:spcPts val="0"/>
                        </a:spcAft>
                      </a:pPr>
                      <a:r>
                        <a:rPr lang="en-US" sz="1600" dirty="0">
                          <a:effectLst/>
                        </a:rPr>
                        <a:t>Land Surface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Noah</a:t>
                      </a:r>
                    </a:p>
                    <a:p>
                      <a:pPr marL="0" marR="0" algn="ctr">
                        <a:lnSpc>
                          <a:spcPct val="107000"/>
                        </a:lnSpc>
                        <a:spcBef>
                          <a:spcPts val="0"/>
                        </a:spcBef>
                        <a:spcAft>
                          <a:spcPts val="0"/>
                        </a:spcAft>
                      </a:pPr>
                      <a:r>
                        <a:rPr lang="en-US" sz="1400" dirty="0" err="1">
                          <a:effectLst/>
                        </a:rPr>
                        <a:t>NoahMP</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124946270"/>
                  </a:ext>
                </a:extLst>
              </a:tr>
              <a:tr h="205472">
                <a:tc>
                  <a:txBody>
                    <a:bodyPr/>
                    <a:lstStyle/>
                    <a:p>
                      <a:pPr marL="0" marR="0" algn="l">
                        <a:lnSpc>
                          <a:spcPct val="107000"/>
                        </a:lnSpc>
                        <a:spcBef>
                          <a:spcPts val="0"/>
                        </a:spcBef>
                        <a:spcAft>
                          <a:spcPts val="0"/>
                        </a:spcAft>
                      </a:pPr>
                      <a:r>
                        <a:rPr lang="en-US" sz="1600" dirty="0">
                          <a:effectLst/>
                        </a:rPr>
                        <a:t>Microphysics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Morrison 2-mom</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617701973"/>
                  </a:ext>
                </a:extLst>
              </a:tr>
              <a:tr h="205472">
                <a:tc>
                  <a:txBody>
                    <a:bodyPr/>
                    <a:lstStyle/>
                    <a:p>
                      <a:pPr marL="0" marR="0" algn="l">
                        <a:lnSpc>
                          <a:spcPct val="107000"/>
                        </a:lnSpc>
                        <a:spcBef>
                          <a:spcPts val="0"/>
                        </a:spcBef>
                        <a:spcAft>
                          <a:spcPts val="0"/>
                        </a:spcAft>
                      </a:pPr>
                      <a:r>
                        <a:rPr lang="en-US" sz="1600" dirty="0">
                          <a:effectLst/>
                        </a:rPr>
                        <a:t>PBL Scheme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MYNN2</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455678485"/>
                  </a:ext>
                </a:extLst>
              </a:tr>
              <a:tr h="205472">
                <a:tc>
                  <a:txBody>
                    <a:bodyPr/>
                    <a:lstStyle/>
                    <a:p>
                      <a:pPr marL="0" marR="0" algn="l">
                        <a:lnSpc>
                          <a:spcPct val="107000"/>
                        </a:lnSpc>
                        <a:spcBef>
                          <a:spcPts val="0"/>
                        </a:spcBef>
                        <a:spcAft>
                          <a:spcPts val="0"/>
                        </a:spcAft>
                      </a:pPr>
                      <a:r>
                        <a:rPr lang="en-US" sz="1600" dirty="0">
                          <a:effectLst/>
                        </a:rPr>
                        <a:t>Short/Long Wave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Both RRTMG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822214572"/>
                  </a:ext>
                </a:extLst>
              </a:tr>
              <a:tr h="205472">
                <a:tc>
                  <a:txBody>
                    <a:bodyPr/>
                    <a:lstStyle/>
                    <a:p>
                      <a:pPr marL="0" marR="0" algn="l">
                        <a:lnSpc>
                          <a:spcPct val="107000"/>
                        </a:lnSpc>
                        <a:spcBef>
                          <a:spcPts val="0"/>
                        </a:spcBef>
                        <a:spcAft>
                          <a:spcPts val="0"/>
                        </a:spcAft>
                      </a:pPr>
                      <a:r>
                        <a:rPr lang="en-US" sz="1600" dirty="0">
                          <a:effectLst/>
                        </a:rPr>
                        <a:t>Cumulus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err="1">
                          <a:effectLst/>
                        </a:rPr>
                        <a:t>Kain</a:t>
                      </a:r>
                      <a:r>
                        <a:rPr lang="en-US" sz="1400" dirty="0">
                          <a:effectLst/>
                        </a:rPr>
                        <a:t>-Fritsch</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234525213"/>
                  </a:ext>
                </a:extLst>
              </a:tr>
              <a:tr h="205472">
                <a:tc>
                  <a:txBody>
                    <a:bodyPr/>
                    <a:lstStyle/>
                    <a:p>
                      <a:pPr marL="0" marR="0" algn="l">
                        <a:lnSpc>
                          <a:spcPct val="107000"/>
                        </a:lnSpc>
                        <a:spcBef>
                          <a:spcPts val="0"/>
                        </a:spcBef>
                        <a:spcAft>
                          <a:spcPts val="0"/>
                        </a:spcAft>
                      </a:pPr>
                      <a:r>
                        <a:rPr lang="en-US" sz="1600" dirty="0">
                          <a:effectLst/>
                        </a:rPr>
                        <a:t>Surface Layer </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MYNN</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86840994"/>
                  </a:ext>
                </a:extLst>
              </a:tr>
              <a:tr h="1036302">
                <a:tc>
                  <a:txBody>
                    <a:bodyPr/>
                    <a:lstStyle/>
                    <a:p>
                      <a:pPr marL="0" marR="0" algn="l">
                        <a:lnSpc>
                          <a:spcPct val="107000"/>
                        </a:lnSpc>
                        <a:spcBef>
                          <a:spcPts val="0"/>
                        </a:spcBef>
                        <a:spcAft>
                          <a:spcPts val="0"/>
                        </a:spcAft>
                      </a:pPr>
                      <a:r>
                        <a:rPr lang="en-US" sz="1600" dirty="0">
                          <a:effectLst/>
                        </a:rPr>
                        <a:t>Sea ice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l">
                        <a:lnSpc>
                          <a:spcPct val="107000"/>
                        </a:lnSpc>
                        <a:spcBef>
                          <a:spcPts val="0"/>
                        </a:spcBef>
                        <a:spcAft>
                          <a:spcPts val="0"/>
                        </a:spcAft>
                      </a:pPr>
                      <a:r>
                        <a:rPr lang="en-US" sz="1400" dirty="0">
                          <a:effectLst/>
                        </a:rPr>
                        <a:t>               </a:t>
                      </a:r>
                      <a:r>
                        <a:rPr lang="en-US" sz="1200" dirty="0">
                          <a:effectLst/>
                        </a:rPr>
                        <a:t>SEAICE_THICKNESS_DEFAULT = 1.0,</a:t>
                      </a:r>
                    </a:p>
                    <a:p>
                      <a:pPr marL="0" marR="0" algn="l">
                        <a:lnSpc>
                          <a:spcPct val="107000"/>
                        </a:lnSpc>
                        <a:spcBef>
                          <a:spcPts val="0"/>
                        </a:spcBef>
                        <a:spcAft>
                          <a:spcPts val="0"/>
                        </a:spcAft>
                      </a:pPr>
                      <a:r>
                        <a:rPr lang="en-US" sz="1200" dirty="0">
                          <a:effectLst/>
                        </a:rPr>
                        <a:t>                 SEAICE_SNOWDEPTH_MAX = 0.05(Jul.) , 0.02 (Jan.)</a:t>
                      </a:r>
                    </a:p>
                    <a:p>
                      <a:pPr marL="0" marR="0" algn="l">
                        <a:lnSpc>
                          <a:spcPct val="107000"/>
                        </a:lnSpc>
                        <a:spcBef>
                          <a:spcPts val="0"/>
                        </a:spcBef>
                        <a:spcAft>
                          <a:spcPts val="0"/>
                        </a:spcAft>
                      </a:pPr>
                      <a:r>
                        <a:rPr lang="en-US" sz="1200" dirty="0">
                          <a:effectLst/>
                        </a:rPr>
                        <a:t>                 SEAICE_SNOWDEPTH_MIN = 0.02(Jul.), 0.002(Jan.)</a:t>
                      </a:r>
                    </a:p>
                    <a:p>
                      <a:pPr marL="0" marR="0" algn="l">
                        <a:lnSpc>
                          <a:spcPct val="107000"/>
                        </a:lnSpc>
                        <a:spcBef>
                          <a:spcPts val="0"/>
                        </a:spcBef>
                        <a:spcAft>
                          <a:spcPts val="0"/>
                        </a:spcAft>
                      </a:pPr>
                      <a:r>
                        <a:rPr lang="en-US" sz="1200" dirty="0">
                          <a:effectLst/>
                        </a:rPr>
                        <a:t>                 SEAICE_ALBEDO_DEFAULT = 0.80</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96327176"/>
                  </a:ext>
                </a:extLst>
              </a:tr>
              <a:tr h="205472">
                <a:tc>
                  <a:txBody>
                    <a:bodyPr/>
                    <a:lstStyle/>
                    <a:p>
                      <a:pPr marL="0" marR="0" algn="l">
                        <a:lnSpc>
                          <a:spcPct val="107000"/>
                        </a:lnSpc>
                        <a:spcBef>
                          <a:spcPts val="0"/>
                        </a:spcBef>
                        <a:spcAft>
                          <a:spcPts val="0"/>
                        </a:spcAft>
                      </a:pPr>
                      <a:r>
                        <a:rPr lang="en-US" sz="1600" dirty="0">
                          <a:effectLst/>
                        </a:rPr>
                        <a:t>Spectral Nudging </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400" dirty="0">
                          <a:effectLst/>
                        </a:rPr>
                        <a:t>Spectral Nudging  </a:t>
                      </a:r>
                      <a:r>
                        <a:rPr lang="en-US" sz="1400" dirty="0" err="1">
                          <a:effectLst/>
                        </a:rPr>
                        <a:t>u,v,t</a:t>
                      </a:r>
                      <a:r>
                        <a:rPr lang="en-US" sz="1400" dirty="0">
                          <a:effectLst/>
                        </a:rPr>
                        <a:t>, </a:t>
                      </a:r>
                      <a:r>
                        <a:rPr lang="en-US" sz="1400" dirty="0" err="1">
                          <a:effectLst/>
                        </a:rPr>
                        <a:t>ph</a:t>
                      </a:r>
                      <a:r>
                        <a:rPr lang="en-US" sz="1400" dirty="0">
                          <a:effectLst/>
                        </a:rPr>
                        <a:t> above 200</a:t>
                      </a:r>
                      <a:r>
                        <a:rPr lang="en-US" sz="1400" baseline="0" dirty="0">
                          <a:effectLst/>
                        </a:rPr>
                        <a:t> mb</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503576889"/>
                  </a:ext>
                </a:extLst>
              </a:tr>
            </a:tbl>
          </a:graphicData>
        </a:graphic>
      </p:graphicFrame>
    </p:spTree>
    <p:extLst>
      <p:ext uri="{BB962C8B-B14F-4D97-AF65-F5344CB8AC3E}">
        <p14:creationId xmlns:p14="http://schemas.microsoft.com/office/powerpoint/2010/main" val="3538711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319BA7-A246-6766-A65D-16D5AA60B0E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Polar WRF 4.1.1 Numerical Experiments Performed</a:t>
            </a:r>
          </a:p>
        </p:txBody>
      </p:sp>
      <p:pic>
        <p:nvPicPr>
          <p:cNvPr id="5" name="Content Placeholder 4" descr="A picture containing text, screenshot, number, font&#10;&#10;Description automatically generated">
            <a:extLst>
              <a:ext uri="{FF2B5EF4-FFF2-40B4-BE49-F238E27FC236}">
                <a16:creationId xmlns:a16="http://schemas.microsoft.com/office/drawing/2014/main" id="{3DB9C2A2-0747-0EE4-7739-90859AA0EC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703222"/>
            <a:ext cx="10905066" cy="4338208"/>
          </a:xfrm>
          <a:prstGeom prst="rect">
            <a:avLst/>
          </a:prstGeom>
        </p:spPr>
      </p:pic>
    </p:spTree>
    <p:extLst>
      <p:ext uri="{BB962C8B-B14F-4D97-AF65-F5344CB8AC3E}">
        <p14:creationId xmlns:p14="http://schemas.microsoft.com/office/powerpoint/2010/main" val="3967680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10C2CFB6-EB39-10E4-A0B9-9E5FE57FD277}"/>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4100" b="1" kern="1200">
                <a:solidFill>
                  <a:schemeClr val="tx1"/>
                </a:solidFill>
                <a:latin typeface="+mj-lt"/>
                <a:ea typeface="+mj-ea"/>
                <a:cs typeface="+mj-cs"/>
              </a:rPr>
              <a:t>Observational Sites Employed  </a:t>
            </a:r>
          </a:p>
        </p:txBody>
      </p:sp>
      <p:sp>
        <p:nvSpPr>
          <p:cNvPr id="26"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A47EBF-CBB5-7E3C-151B-6A62FB776487}"/>
              </a:ext>
            </a:extLst>
          </p:cNvPr>
          <p:cNvSpPr txBox="1"/>
          <p:nvPr/>
        </p:nvSpPr>
        <p:spPr>
          <a:xfrm>
            <a:off x="4654295" y="502920"/>
            <a:ext cx="6894576" cy="1463040"/>
          </a:xfrm>
          <a:prstGeom prst="rect">
            <a:avLst/>
          </a:prstGeom>
        </p:spPr>
        <p:txBody>
          <a:bodyPr vert="horz" lIns="91440" tIns="45720" rIns="91440" bIns="45720" rtlCol="0" anchor="ctr">
            <a:normAutofit/>
          </a:bodyPr>
          <a:lstStyle/>
          <a:p>
            <a:pPr>
              <a:lnSpc>
                <a:spcPct val="90000"/>
              </a:lnSpc>
              <a:spcAft>
                <a:spcPts val="600"/>
              </a:spcAft>
            </a:pPr>
            <a:r>
              <a:rPr lang="en-US" sz="1500" b="0" i="0" u="none" strike="noStrike" baseline="0" dirty="0"/>
              <a:t>Location of the observation sites. (a) Total </a:t>
            </a:r>
            <a:r>
              <a:rPr lang="en-US" sz="1500" b="1" i="0" u="none" strike="noStrike" baseline="0" dirty="0"/>
              <a:t>surface</a:t>
            </a:r>
            <a:r>
              <a:rPr lang="en-US" sz="1500" b="0" i="0" u="none" strike="noStrike" baseline="0" dirty="0"/>
              <a:t> data stations used (97). Red dots (43), blue dots (54) denotes stations from OGIMET and AMRC, respectively. Inset maps are for the Antarctic Peninsula (top) and Ross ice shelf (bottom). (b) Five </a:t>
            </a:r>
            <a:r>
              <a:rPr lang="en-US" sz="1500" b="1" i="0" u="none" strike="noStrike" baseline="0" dirty="0"/>
              <a:t>BSRN</a:t>
            </a:r>
            <a:r>
              <a:rPr lang="en-US" sz="1500" b="0" i="0" u="none" strike="noStrike" baseline="0" dirty="0"/>
              <a:t> stations used (DOM, GVN, LAU, SPO, and SYO). (c) Total upper air </a:t>
            </a:r>
            <a:r>
              <a:rPr lang="en-US" sz="1500" b="1" i="0" u="none" strike="noStrike" baseline="0" dirty="0"/>
              <a:t>radiosonde stations </a:t>
            </a:r>
            <a:r>
              <a:rPr lang="en-US" sz="1500" b="0" i="0" u="none" strike="noStrike" baseline="0" dirty="0"/>
              <a:t>used (22). Red dots (21), blue dots (1) denotes stations from UW and PNRA, respectively.</a:t>
            </a:r>
            <a:endParaRPr lang="en-US" sz="1500" dirty="0"/>
          </a:p>
        </p:txBody>
      </p:sp>
      <p:pic>
        <p:nvPicPr>
          <p:cNvPr id="7" name="Picture 6" descr="A screenshot of a computer&#10;&#10;Description automatically generated">
            <a:extLst>
              <a:ext uri="{FF2B5EF4-FFF2-40B4-BE49-F238E27FC236}">
                <a16:creationId xmlns:a16="http://schemas.microsoft.com/office/drawing/2014/main" id="{218F9AF9-C454-57E6-CE90-D46610E25A03}"/>
              </a:ext>
            </a:extLst>
          </p:cNvPr>
          <p:cNvPicPr>
            <a:picLocks noChangeAspect="1"/>
          </p:cNvPicPr>
          <p:nvPr/>
        </p:nvPicPr>
        <p:blipFill rotWithShape="1">
          <a:blip r:embed="rId2">
            <a:extLst>
              <a:ext uri="{28A0092B-C50C-407E-A947-70E740481C1C}">
                <a14:useLocalDpi xmlns:a14="http://schemas.microsoft.com/office/drawing/2010/main" val="0"/>
              </a:ext>
            </a:extLst>
          </a:blip>
          <a:srcRect l="20930" t="36927" r="21686" b="26240"/>
          <a:stretch/>
        </p:blipFill>
        <p:spPr>
          <a:xfrm>
            <a:off x="630936" y="2413521"/>
            <a:ext cx="10917936" cy="3714181"/>
          </a:xfrm>
          <a:prstGeom prst="rect">
            <a:avLst/>
          </a:prstGeom>
        </p:spPr>
      </p:pic>
    </p:spTree>
    <p:extLst>
      <p:ext uri="{BB962C8B-B14F-4D97-AF65-F5344CB8AC3E}">
        <p14:creationId xmlns:p14="http://schemas.microsoft.com/office/powerpoint/2010/main" val="191963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Left-Right 10">
            <a:extLst>
              <a:ext uri="{FF2B5EF4-FFF2-40B4-BE49-F238E27FC236}">
                <a16:creationId xmlns:a16="http://schemas.microsoft.com/office/drawing/2014/main" id="{872C95AB-4E6F-F7AA-7F50-7D1D826E69F7}"/>
              </a:ext>
            </a:extLst>
          </p:cNvPr>
          <p:cNvSpPr/>
          <p:nvPr/>
        </p:nvSpPr>
        <p:spPr>
          <a:xfrm>
            <a:off x="4393442" y="4554646"/>
            <a:ext cx="3384884" cy="90563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D4A094D0-2E2B-BEAB-6EE3-842507929498}"/>
              </a:ext>
            </a:extLst>
          </p:cNvPr>
          <p:cNvSpPr/>
          <p:nvPr/>
        </p:nvSpPr>
        <p:spPr>
          <a:xfrm>
            <a:off x="4403558" y="3271464"/>
            <a:ext cx="3384884" cy="90563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Arrow: Left-Right 7">
            <a:extLst>
              <a:ext uri="{FF2B5EF4-FFF2-40B4-BE49-F238E27FC236}">
                <a16:creationId xmlns:a16="http://schemas.microsoft.com/office/drawing/2014/main" id="{F825E780-0DC4-F14A-5C36-3AA6070A66CF}"/>
              </a:ext>
            </a:extLst>
          </p:cNvPr>
          <p:cNvSpPr/>
          <p:nvPr/>
        </p:nvSpPr>
        <p:spPr>
          <a:xfrm>
            <a:off x="4403558" y="1988283"/>
            <a:ext cx="3384884" cy="90563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FBCEC89-7AF5-CE59-9EF1-FC1A16C6A8D8}"/>
              </a:ext>
            </a:extLst>
          </p:cNvPr>
          <p:cNvPicPr>
            <a:picLocks noChangeAspect="1"/>
          </p:cNvPicPr>
          <p:nvPr/>
        </p:nvPicPr>
        <p:blipFill rotWithShape="1">
          <a:blip r:embed="rId2"/>
          <a:srcRect l="30959" t="19690" r="50000" b="10387"/>
          <a:stretch/>
        </p:blipFill>
        <p:spPr>
          <a:xfrm>
            <a:off x="1756222" y="1496868"/>
            <a:ext cx="2124814" cy="4389120"/>
          </a:xfrm>
          <a:prstGeom prst="rect">
            <a:avLst/>
          </a:prstGeom>
        </p:spPr>
      </p:pic>
      <p:sp>
        <p:nvSpPr>
          <p:cNvPr id="9" name="TextBox 8">
            <a:extLst>
              <a:ext uri="{FF2B5EF4-FFF2-40B4-BE49-F238E27FC236}">
                <a16:creationId xmlns:a16="http://schemas.microsoft.com/office/drawing/2014/main" id="{A0FDDE85-8990-B789-1D3C-399E4C065575}"/>
              </a:ext>
            </a:extLst>
          </p:cNvPr>
          <p:cNvSpPr txBox="1"/>
          <p:nvPr/>
        </p:nvSpPr>
        <p:spPr>
          <a:xfrm>
            <a:off x="21413" y="5913266"/>
            <a:ext cx="5820204" cy="923330"/>
          </a:xfrm>
          <a:prstGeom prst="rect">
            <a:avLst/>
          </a:prstGeom>
          <a:noFill/>
        </p:spPr>
        <p:txBody>
          <a:bodyPr wrap="square">
            <a:spAutoFit/>
          </a:bodyPr>
          <a:lstStyle/>
          <a:p>
            <a:pPr algn="ctr"/>
            <a:r>
              <a:rPr lang="en-US" sz="1800" b="0" i="0" u="none" strike="noStrike" baseline="0" dirty="0">
                <a:latin typeface="TimesNewRomanPSMT"/>
              </a:rPr>
              <a:t>(a)–(c) Domain-averaged monthly 2 m air temperature statistics, total station numbers from June 2008 to May 2009 are 70, 67, 67, 67, 67, 75, 87, 87, 91, 90, 89, 85, respectively</a:t>
            </a:r>
            <a:endParaRPr lang="en-US" dirty="0"/>
          </a:p>
        </p:txBody>
      </p:sp>
      <p:pic>
        <p:nvPicPr>
          <p:cNvPr id="13" name="Picture 12">
            <a:extLst>
              <a:ext uri="{FF2B5EF4-FFF2-40B4-BE49-F238E27FC236}">
                <a16:creationId xmlns:a16="http://schemas.microsoft.com/office/drawing/2014/main" id="{2E6060C8-E0F1-6281-85B0-E97833D713F4}"/>
              </a:ext>
            </a:extLst>
          </p:cNvPr>
          <p:cNvPicPr>
            <a:picLocks noChangeAspect="1"/>
          </p:cNvPicPr>
          <p:nvPr/>
        </p:nvPicPr>
        <p:blipFill rotWithShape="1">
          <a:blip r:embed="rId3"/>
          <a:srcRect l="51192" t="20155" r="29768" b="9923"/>
          <a:stretch/>
        </p:blipFill>
        <p:spPr>
          <a:xfrm>
            <a:off x="8290733" y="1496868"/>
            <a:ext cx="2124814" cy="4389120"/>
          </a:xfrm>
          <a:prstGeom prst="rect">
            <a:avLst/>
          </a:prstGeom>
        </p:spPr>
      </p:pic>
      <p:sp>
        <p:nvSpPr>
          <p:cNvPr id="15" name="TextBox 14">
            <a:extLst>
              <a:ext uri="{FF2B5EF4-FFF2-40B4-BE49-F238E27FC236}">
                <a16:creationId xmlns:a16="http://schemas.microsoft.com/office/drawing/2014/main" id="{3DF21BD0-18BE-7283-DF2F-3ACC45224D4B}"/>
              </a:ext>
            </a:extLst>
          </p:cNvPr>
          <p:cNvSpPr txBox="1"/>
          <p:nvPr/>
        </p:nvSpPr>
        <p:spPr>
          <a:xfrm>
            <a:off x="6499508" y="5895904"/>
            <a:ext cx="5721674" cy="923330"/>
          </a:xfrm>
          <a:prstGeom prst="rect">
            <a:avLst/>
          </a:prstGeom>
          <a:noFill/>
        </p:spPr>
        <p:txBody>
          <a:bodyPr wrap="square">
            <a:spAutoFit/>
          </a:bodyPr>
          <a:lstStyle/>
          <a:p>
            <a:pPr algn="ctr"/>
            <a:r>
              <a:rPr lang="en-US" sz="1800" b="0" i="0" u="none" strike="noStrike" baseline="0" dirty="0">
                <a:latin typeface="TimesNewRomanPSMT"/>
              </a:rPr>
              <a:t>(a)–(c) Domain-averaged monthly 2 m dew point statistics, total station numbers from June 2008 to May 2009 are 58, 57, 57, 57, 57, 64, 71, 70, 75, 73, 73, 70, respectively</a:t>
            </a:r>
            <a:endParaRPr lang="en-US" dirty="0"/>
          </a:p>
        </p:txBody>
      </p:sp>
      <p:sp>
        <p:nvSpPr>
          <p:cNvPr id="16" name="Title 15">
            <a:extLst>
              <a:ext uri="{FF2B5EF4-FFF2-40B4-BE49-F238E27FC236}">
                <a16:creationId xmlns:a16="http://schemas.microsoft.com/office/drawing/2014/main" id="{4C0FA097-994D-4365-EDB2-ACE7B5382CFF}"/>
              </a:ext>
            </a:extLst>
          </p:cNvPr>
          <p:cNvSpPr>
            <a:spLocks noGrp="1"/>
          </p:cNvSpPr>
          <p:nvPr>
            <p:ph type="title"/>
          </p:nvPr>
        </p:nvSpPr>
        <p:spPr>
          <a:xfrm>
            <a:off x="838200" y="28243"/>
            <a:ext cx="10515600" cy="1325563"/>
          </a:xfrm>
        </p:spPr>
        <p:txBody>
          <a:bodyPr/>
          <a:lstStyle/>
          <a:p>
            <a:r>
              <a:rPr lang="en-US" b="1" dirty="0"/>
              <a:t>Forecast Skill for Temperature and Moisture</a:t>
            </a:r>
          </a:p>
        </p:txBody>
      </p:sp>
      <p:sp>
        <p:nvSpPr>
          <p:cNvPr id="2" name="TextBox 1">
            <a:extLst>
              <a:ext uri="{FF2B5EF4-FFF2-40B4-BE49-F238E27FC236}">
                <a16:creationId xmlns:a16="http://schemas.microsoft.com/office/drawing/2014/main" id="{9130BE4B-BF4F-1EED-2782-C2145D139AB4}"/>
              </a:ext>
            </a:extLst>
          </p:cNvPr>
          <p:cNvSpPr txBox="1"/>
          <p:nvPr/>
        </p:nvSpPr>
        <p:spPr>
          <a:xfrm>
            <a:off x="5477241" y="2258384"/>
            <a:ext cx="1237518" cy="369332"/>
          </a:xfrm>
          <a:prstGeom prst="rect">
            <a:avLst/>
          </a:prstGeom>
          <a:noFill/>
        </p:spPr>
        <p:txBody>
          <a:bodyPr wrap="none" rtlCol="0">
            <a:spAutoFit/>
          </a:bodyPr>
          <a:lstStyle/>
          <a:p>
            <a:r>
              <a:rPr lang="en-US" dirty="0"/>
              <a:t>Correlation</a:t>
            </a:r>
          </a:p>
        </p:txBody>
      </p:sp>
      <p:sp>
        <p:nvSpPr>
          <p:cNvPr id="3" name="TextBox 2">
            <a:extLst>
              <a:ext uri="{FF2B5EF4-FFF2-40B4-BE49-F238E27FC236}">
                <a16:creationId xmlns:a16="http://schemas.microsoft.com/office/drawing/2014/main" id="{F34CB7CE-E8D9-D08B-F4B2-2D467F3F6870}"/>
              </a:ext>
            </a:extLst>
          </p:cNvPr>
          <p:cNvSpPr txBox="1"/>
          <p:nvPr/>
        </p:nvSpPr>
        <p:spPr>
          <a:xfrm>
            <a:off x="5814512" y="3537161"/>
            <a:ext cx="562975" cy="369332"/>
          </a:xfrm>
          <a:prstGeom prst="rect">
            <a:avLst/>
          </a:prstGeom>
          <a:noFill/>
        </p:spPr>
        <p:txBody>
          <a:bodyPr wrap="none" rtlCol="0">
            <a:spAutoFit/>
          </a:bodyPr>
          <a:lstStyle/>
          <a:p>
            <a:r>
              <a:rPr lang="en-US" dirty="0"/>
              <a:t>Bias</a:t>
            </a:r>
          </a:p>
        </p:txBody>
      </p:sp>
      <p:sp>
        <p:nvSpPr>
          <p:cNvPr id="4" name="TextBox 3">
            <a:extLst>
              <a:ext uri="{FF2B5EF4-FFF2-40B4-BE49-F238E27FC236}">
                <a16:creationId xmlns:a16="http://schemas.microsoft.com/office/drawing/2014/main" id="{6CEE6188-B2EE-932B-17BA-F50BF7335EEC}"/>
              </a:ext>
            </a:extLst>
          </p:cNvPr>
          <p:cNvSpPr txBox="1"/>
          <p:nvPr/>
        </p:nvSpPr>
        <p:spPr>
          <a:xfrm>
            <a:off x="5733560" y="4806753"/>
            <a:ext cx="724878" cy="369332"/>
          </a:xfrm>
          <a:prstGeom prst="rect">
            <a:avLst/>
          </a:prstGeom>
          <a:noFill/>
        </p:spPr>
        <p:txBody>
          <a:bodyPr wrap="none" rtlCol="0">
            <a:spAutoFit/>
          </a:bodyPr>
          <a:lstStyle/>
          <a:p>
            <a:r>
              <a:rPr lang="en-US" dirty="0"/>
              <a:t>RMSE</a:t>
            </a:r>
          </a:p>
        </p:txBody>
      </p:sp>
      <p:sp>
        <p:nvSpPr>
          <p:cNvPr id="5" name="TextBox 4">
            <a:extLst>
              <a:ext uri="{FF2B5EF4-FFF2-40B4-BE49-F238E27FC236}">
                <a16:creationId xmlns:a16="http://schemas.microsoft.com/office/drawing/2014/main" id="{3E2E303B-6B30-ADEA-C731-FB39388096DE}"/>
              </a:ext>
            </a:extLst>
          </p:cNvPr>
          <p:cNvSpPr txBox="1"/>
          <p:nvPr/>
        </p:nvSpPr>
        <p:spPr>
          <a:xfrm>
            <a:off x="1989684" y="1127536"/>
            <a:ext cx="1815690" cy="369332"/>
          </a:xfrm>
          <a:prstGeom prst="rect">
            <a:avLst/>
          </a:prstGeom>
          <a:noFill/>
        </p:spPr>
        <p:txBody>
          <a:bodyPr wrap="none" rtlCol="0">
            <a:spAutoFit/>
          </a:bodyPr>
          <a:lstStyle/>
          <a:p>
            <a:r>
              <a:rPr lang="en-US" b="1" dirty="0"/>
              <a:t>Temperature (</a:t>
            </a:r>
            <a:r>
              <a:rPr lang="en-US" b="1" i="0" dirty="0">
                <a:solidFill>
                  <a:srgbClr val="5F6368"/>
                </a:solidFill>
                <a:effectLst/>
                <a:latin typeface="Roboto" panose="020B0604020202020204" pitchFamily="2" charset="0"/>
              </a:rPr>
              <a:t>°</a:t>
            </a:r>
            <a:r>
              <a:rPr lang="en-US" b="1" dirty="0"/>
              <a:t>C)</a:t>
            </a:r>
          </a:p>
        </p:txBody>
      </p:sp>
      <p:sp>
        <p:nvSpPr>
          <p:cNvPr id="6" name="TextBox 5">
            <a:extLst>
              <a:ext uri="{FF2B5EF4-FFF2-40B4-BE49-F238E27FC236}">
                <a16:creationId xmlns:a16="http://schemas.microsoft.com/office/drawing/2014/main" id="{7811DCC4-7ADC-3798-5C70-072C4D891DB8}"/>
              </a:ext>
            </a:extLst>
          </p:cNvPr>
          <p:cNvSpPr txBox="1"/>
          <p:nvPr/>
        </p:nvSpPr>
        <p:spPr>
          <a:xfrm>
            <a:off x="8643129" y="1127536"/>
            <a:ext cx="1578702" cy="369332"/>
          </a:xfrm>
          <a:prstGeom prst="rect">
            <a:avLst/>
          </a:prstGeom>
          <a:noFill/>
        </p:spPr>
        <p:txBody>
          <a:bodyPr wrap="none" rtlCol="0">
            <a:spAutoFit/>
          </a:bodyPr>
          <a:lstStyle/>
          <a:p>
            <a:r>
              <a:rPr lang="en-US" b="1" dirty="0"/>
              <a:t>Dew Point (</a:t>
            </a:r>
            <a:r>
              <a:rPr lang="en-US" b="1" i="0" dirty="0">
                <a:solidFill>
                  <a:srgbClr val="5F6368"/>
                </a:solidFill>
                <a:effectLst/>
                <a:latin typeface="Roboto" panose="02000000000000000000" pitchFamily="2" charset="0"/>
              </a:rPr>
              <a:t>°</a:t>
            </a:r>
            <a:r>
              <a:rPr lang="en-US" b="1" dirty="0"/>
              <a:t>C)</a:t>
            </a:r>
          </a:p>
        </p:txBody>
      </p:sp>
      <p:sp>
        <p:nvSpPr>
          <p:cNvPr id="12" name="TextBox 11">
            <a:extLst>
              <a:ext uri="{FF2B5EF4-FFF2-40B4-BE49-F238E27FC236}">
                <a16:creationId xmlns:a16="http://schemas.microsoft.com/office/drawing/2014/main" id="{195D984B-A909-1167-38B9-7E1C037A38E7}"/>
              </a:ext>
            </a:extLst>
          </p:cNvPr>
          <p:cNvSpPr txBox="1"/>
          <p:nvPr/>
        </p:nvSpPr>
        <p:spPr>
          <a:xfrm>
            <a:off x="239660" y="3163190"/>
            <a:ext cx="1536793" cy="923330"/>
          </a:xfrm>
          <a:prstGeom prst="rect">
            <a:avLst/>
          </a:prstGeom>
          <a:noFill/>
        </p:spPr>
        <p:txBody>
          <a:bodyPr wrap="square" rtlCol="0">
            <a:spAutoFit/>
          </a:bodyPr>
          <a:lstStyle/>
          <a:p>
            <a:pPr algn="ctr"/>
            <a:r>
              <a:rPr lang="en-US" dirty="0">
                <a:solidFill>
                  <a:srgbClr val="FF0000"/>
                </a:solidFill>
              </a:rPr>
              <a:t>Cold bias but smaller in summer </a:t>
            </a:r>
          </a:p>
        </p:txBody>
      </p:sp>
      <p:sp>
        <p:nvSpPr>
          <p:cNvPr id="14" name="TextBox 13">
            <a:extLst>
              <a:ext uri="{FF2B5EF4-FFF2-40B4-BE49-F238E27FC236}">
                <a16:creationId xmlns:a16="http://schemas.microsoft.com/office/drawing/2014/main" id="{5FDB799A-3ED3-3A40-0DB2-C84559A097C8}"/>
              </a:ext>
            </a:extLst>
          </p:cNvPr>
          <p:cNvSpPr txBox="1"/>
          <p:nvPr/>
        </p:nvSpPr>
        <p:spPr>
          <a:xfrm>
            <a:off x="10348435" y="3316108"/>
            <a:ext cx="1536793" cy="646331"/>
          </a:xfrm>
          <a:prstGeom prst="rect">
            <a:avLst/>
          </a:prstGeom>
          <a:noFill/>
        </p:spPr>
        <p:txBody>
          <a:bodyPr wrap="square" rtlCol="0">
            <a:spAutoFit/>
          </a:bodyPr>
          <a:lstStyle/>
          <a:p>
            <a:pPr algn="ctr"/>
            <a:r>
              <a:rPr lang="en-US" dirty="0">
                <a:solidFill>
                  <a:srgbClr val="FF0000"/>
                </a:solidFill>
              </a:rPr>
              <a:t>Low Td in winter </a:t>
            </a:r>
          </a:p>
        </p:txBody>
      </p:sp>
    </p:spTree>
    <p:extLst>
      <p:ext uri="{BB962C8B-B14F-4D97-AF65-F5344CB8AC3E}">
        <p14:creationId xmlns:p14="http://schemas.microsoft.com/office/powerpoint/2010/main" val="22383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FAB93B-8717-4232-B6C4-BA23B5EBFA49}"/>
              </a:ext>
            </a:extLst>
          </p:cNvPr>
          <p:cNvPicPr>
            <a:picLocks noChangeAspect="1"/>
          </p:cNvPicPr>
          <p:nvPr/>
        </p:nvPicPr>
        <p:blipFill rotWithShape="1">
          <a:blip r:embed="rId2"/>
          <a:srcRect l="52151" t="18616" r="28401" b="12092"/>
          <a:stretch/>
        </p:blipFill>
        <p:spPr>
          <a:xfrm>
            <a:off x="8264396" y="1496867"/>
            <a:ext cx="2151151" cy="4311357"/>
          </a:xfrm>
          <a:prstGeom prst="rect">
            <a:avLst/>
          </a:prstGeom>
        </p:spPr>
      </p:pic>
      <p:pic>
        <p:nvPicPr>
          <p:cNvPr id="12" name="Picture 11">
            <a:extLst>
              <a:ext uri="{FF2B5EF4-FFF2-40B4-BE49-F238E27FC236}">
                <a16:creationId xmlns:a16="http://schemas.microsoft.com/office/drawing/2014/main" id="{31B91B52-A931-F345-4826-4E8BBCBBD663}"/>
              </a:ext>
            </a:extLst>
          </p:cNvPr>
          <p:cNvPicPr>
            <a:picLocks noChangeAspect="1"/>
          </p:cNvPicPr>
          <p:nvPr/>
        </p:nvPicPr>
        <p:blipFill rotWithShape="1">
          <a:blip r:embed="rId3"/>
          <a:srcRect l="30610" t="18140" r="50001" b="11473"/>
          <a:stretch/>
        </p:blipFill>
        <p:spPr>
          <a:xfrm>
            <a:off x="1717273" y="1496868"/>
            <a:ext cx="2149443" cy="4389120"/>
          </a:xfrm>
          <a:prstGeom prst="rect">
            <a:avLst/>
          </a:prstGeom>
        </p:spPr>
      </p:pic>
      <p:sp>
        <p:nvSpPr>
          <p:cNvPr id="11" name="Arrow: Left-Right 10">
            <a:extLst>
              <a:ext uri="{FF2B5EF4-FFF2-40B4-BE49-F238E27FC236}">
                <a16:creationId xmlns:a16="http://schemas.microsoft.com/office/drawing/2014/main" id="{872C95AB-4E6F-F7AA-7F50-7D1D826E69F7}"/>
              </a:ext>
            </a:extLst>
          </p:cNvPr>
          <p:cNvSpPr/>
          <p:nvPr/>
        </p:nvSpPr>
        <p:spPr>
          <a:xfrm>
            <a:off x="4393442" y="4554646"/>
            <a:ext cx="3384884" cy="90563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D4A094D0-2E2B-BEAB-6EE3-842507929498}"/>
              </a:ext>
            </a:extLst>
          </p:cNvPr>
          <p:cNvSpPr/>
          <p:nvPr/>
        </p:nvSpPr>
        <p:spPr>
          <a:xfrm>
            <a:off x="4403558" y="3271464"/>
            <a:ext cx="3384884" cy="90563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Arrow: Left-Right 7">
            <a:extLst>
              <a:ext uri="{FF2B5EF4-FFF2-40B4-BE49-F238E27FC236}">
                <a16:creationId xmlns:a16="http://schemas.microsoft.com/office/drawing/2014/main" id="{F825E780-0DC4-F14A-5C36-3AA6070A66CF}"/>
              </a:ext>
            </a:extLst>
          </p:cNvPr>
          <p:cNvSpPr/>
          <p:nvPr/>
        </p:nvSpPr>
        <p:spPr>
          <a:xfrm>
            <a:off x="4403558" y="1988283"/>
            <a:ext cx="3384884" cy="90563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0FDDE85-8990-B789-1D3C-399E4C065575}"/>
              </a:ext>
            </a:extLst>
          </p:cNvPr>
          <p:cNvSpPr txBox="1"/>
          <p:nvPr/>
        </p:nvSpPr>
        <p:spPr>
          <a:xfrm>
            <a:off x="21413" y="5913266"/>
            <a:ext cx="5820204" cy="923330"/>
          </a:xfrm>
          <a:prstGeom prst="rect">
            <a:avLst/>
          </a:prstGeom>
          <a:noFill/>
        </p:spPr>
        <p:txBody>
          <a:bodyPr wrap="square">
            <a:spAutoFit/>
          </a:bodyPr>
          <a:lstStyle/>
          <a:p>
            <a:r>
              <a:rPr lang="en-US" dirty="0"/>
              <a:t>(a)–(c) Domain-averaged monthly 10m wind speed statistics,</a:t>
            </a:r>
          </a:p>
          <a:p>
            <a:r>
              <a:rPr lang="en-US" dirty="0"/>
              <a:t>total station numbers from June 2008 to May 2009 are 59, 59, 56, 59, 58, 65, 80, 80, 83, 84, 78, 71, respectively</a:t>
            </a:r>
          </a:p>
        </p:txBody>
      </p:sp>
      <p:sp>
        <p:nvSpPr>
          <p:cNvPr id="15" name="TextBox 14">
            <a:extLst>
              <a:ext uri="{FF2B5EF4-FFF2-40B4-BE49-F238E27FC236}">
                <a16:creationId xmlns:a16="http://schemas.microsoft.com/office/drawing/2014/main" id="{3DF21BD0-18BE-7283-DF2F-3ACC45224D4B}"/>
              </a:ext>
            </a:extLst>
          </p:cNvPr>
          <p:cNvSpPr txBox="1"/>
          <p:nvPr/>
        </p:nvSpPr>
        <p:spPr>
          <a:xfrm>
            <a:off x="6499508" y="5895904"/>
            <a:ext cx="5721674" cy="923330"/>
          </a:xfrm>
          <a:prstGeom prst="rect">
            <a:avLst/>
          </a:prstGeom>
          <a:noFill/>
        </p:spPr>
        <p:txBody>
          <a:bodyPr wrap="square">
            <a:spAutoFit/>
          </a:bodyPr>
          <a:lstStyle/>
          <a:p>
            <a:pPr algn="l"/>
            <a:r>
              <a:rPr lang="en-US" sz="1800" b="0" i="0" u="none" strike="noStrike" baseline="0" dirty="0">
                <a:latin typeface="TimesNewRomanPSMT"/>
              </a:rPr>
              <a:t>(a)–(c) Domain-averaged monthly surface pressure statistics, total station numbers from June 2008 to May 2009 are 67, 66, 62, 66, 64, 71, 84, 83, 84, 83, 83, 80,respectively</a:t>
            </a:r>
            <a:endParaRPr lang="en-US" dirty="0"/>
          </a:p>
        </p:txBody>
      </p:sp>
      <p:sp>
        <p:nvSpPr>
          <p:cNvPr id="16" name="Title 15">
            <a:extLst>
              <a:ext uri="{FF2B5EF4-FFF2-40B4-BE49-F238E27FC236}">
                <a16:creationId xmlns:a16="http://schemas.microsoft.com/office/drawing/2014/main" id="{4C0FA097-994D-4365-EDB2-ACE7B5382CFF}"/>
              </a:ext>
            </a:extLst>
          </p:cNvPr>
          <p:cNvSpPr>
            <a:spLocks noGrp="1"/>
          </p:cNvSpPr>
          <p:nvPr>
            <p:ph type="title"/>
          </p:nvPr>
        </p:nvSpPr>
        <p:spPr>
          <a:xfrm>
            <a:off x="838200" y="28243"/>
            <a:ext cx="10515600" cy="1325563"/>
          </a:xfrm>
        </p:spPr>
        <p:txBody>
          <a:bodyPr/>
          <a:lstStyle/>
          <a:p>
            <a:r>
              <a:rPr lang="en-US" b="1" dirty="0"/>
              <a:t>Forecast Skill for Temperature and Moisture</a:t>
            </a:r>
          </a:p>
        </p:txBody>
      </p:sp>
      <p:sp>
        <p:nvSpPr>
          <p:cNvPr id="2" name="TextBox 1">
            <a:extLst>
              <a:ext uri="{FF2B5EF4-FFF2-40B4-BE49-F238E27FC236}">
                <a16:creationId xmlns:a16="http://schemas.microsoft.com/office/drawing/2014/main" id="{9130BE4B-BF4F-1EED-2782-C2145D139AB4}"/>
              </a:ext>
            </a:extLst>
          </p:cNvPr>
          <p:cNvSpPr txBox="1"/>
          <p:nvPr/>
        </p:nvSpPr>
        <p:spPr>
          <a:xfrm>
            <a:off x="5477241" y="2258384"/>
            <a:ext cx="1237518" cy="369332"/>
          </a:xfrm>
          <a:prstGeom prst="rect">
            <a:avLst/>
          </a:prstGeom>
          <a:noFill/>
        </p:spPr>
        <p:txBody>
          <a:bodyPr wrap="none" rtlCol="0">
            <a:spAutoFit/>
          </a:bodyPr>
          <a:lstStyle/>
          <a:p>
            <a:r>
              <a:rPr lang="en-US" dirty="0"/>
              <a:t>Correlation</a:t>
            </a:r>
          </a:p>
        </p:txBody>
      </p:sp>
      <p:sp>
        <p:nvSpPr>
          <p:cNvPr id="3" name="TextBox 2">
            <a:extLst>
              <a:ext uri="{FF2B5EF4-FFF2-40B4-BE49-F238E27FC236}">
                <a16:creationId xmlns:a16="http://schemas.microsoft.com/office/drawing/2014/main" id="{F34CB7CE-E8D9-D08B-F4B2-2D467F3F6870}"/>
              </a:ext>
            </a:extLst>
          </p:cNvPr>
          <p:cNvSpPr txBox="1"/>
          <p:nvPr/>
        </p:nvSpPr>
        <p:spPr>
          <a:xfrm>
            <a:off x="5814512" y="3537161"/>
            <a:ext cx="562975" cy="369332"/>
          </a:xfrm>
          <a:prstGeom prst="rect">
            <a:avLst/>
          </a:prstGeom>
          <a:noFill/>
        </p:spPr>
        <p:txBody>
          <a:bodyPr wrap="none" rtlCol="0">
            <a:spAutoFit/>
          </a:bodyPr>
          <a:lstStyle/>
          <a:p>
            <a:r>
              <a:rPr lang="en-US" dirty="0"/>
              <a:t>Bias</a:t>
            </a:r>
          </a:p>
        </p:txBody>
      </p:sp>
      <p:sp>
        <p:nvSpPr>
          <p:cNvPr id="4" name="TextBox 3">
            <a:extLst>
              <a:ext uri="{FF2B5EF4-FFF2-40B4-BE49-F238E27FC236}">
                <a16:creationId xmlns:a16="http://schemas.microsoft.com/office/drawing/2014/main" id="{6CEE6188-B2EE-932B-17BA-F50BF7335EEC}"/>
              </a:ext>
            </a:extLst>
          </p:cNvPr>
          <p:cNvSpPr txBox="1"/>
          <p:nvPr/>
        </p:nvSpPr>
        <p:spPr>
          <a:xfrm>
            <a:off x="5733560" y="4806753"/>
            <a:ext cx="724878" cy="369332"/>
          </a:xfrm>
          <a:prstGeom prst="rect">
            <a:avLst/>
          </a:prstGeom>
          <a:noFill/>
        </p:spPr>
        <p:txBody>
          <a:bodyPr wrap="none" rtlCol="0">
            <a:spAutoFit/>
          </a:bodyPr>
          <a:lstStyle/>
          <a:p>
            <a:r>
              <a:rPr lang="en-US" dirty="0"/>
              <a:t>RMSE</a:t>
            </a:r>
          </a:p>
        </p:txBody>
      </p:sp>
      <p:sp>
        <p:nvSpPr>
          <p:cNvPr id="5" name="TextBox 4">
            <a:extLst>
              <a:ext uri="{FF2B5EF4-FFF2-40B4-BE49-F238E27FC236}">
                <a16:creationId xmlns:a16="http://schemas.microsoft.com/office/drawing/2014/main" id="{3E2E303B-6B30-ADEA-C731-FB39388096DE}"/>
              </a:ext>
            </a:extLst>
          </p:cNvPr>
          <p:cNvSpPr txBox="1"/>
          <p:nvPr/>
        </p:nvSpPr>
        <p:spPr>
          <a:xfrm>
            <a:off x="1989684" y="1127536"/>
            <a:ext cx="1906484" cy="369332"/>
          </a:xfrm>
          <a:prstGeom prst="rect">
            <a:avLst/>
          </a:prstGeom>
          <a:noFill/>
        </p:spPr>
        <p:txBody>
          <a:bodyPr wrap="none" rtlCol="0">
            <a:spAutoFit/>
          </a:bodyPr>
          <a:lstStyle/>
          <a:p>
            <a:r>
              <a:rPr lang="en-US" b="1" dirty="0"/>
              <a:t>Wind Speed (m/s)</a:t>
            </a:r>
          </a:p>
        </p:txBody>
      </p:sp>
      <p:sp>
        <p:nvSpPr>
          <p:cNvPr id="6" name="TextBox 5">
            <a:extLst>
              <a:ext uri="{FF2B5EF4-FFF2-40B4-BE49-F238E27FC236}">
                <a16:creationId xmlns:a16="http://schemas.microsoft.com/office/drawing/2014/main" id="{7811DCC4-7ADC-3798-5C70-072C4D891DB8}"/>
              </a:ext>
            </a:extLst>
          </p:cNvPr>
          <p:cNvSpPr txBox="1"/>
          <p:nvPr/>
        </p:nvSpPr>
        <p:spPr>
          <a:xfrm>
            <a:off x="8643129" y="1127536"/>
            <a:ext cx="1556836" cy="369332"/>
          </a:xfrm>
          <a:prstGeom prst="rect">
            <a:avLst/>
          </a:prstGeom>
          <a:noFill/>
        </p:spPr>
        <p:txBody>
          <a:bodyPr wrap="none" rtlCol="0">
            <a:spAutoFit/>
          </a:bodyPr>
          <a:lstStyle/>
          <a:p>
            <a:r>
              <a:rPr lang="en-US" b="1" dirty="0"/>
              <a:t>Pressure (</a:t>
            </a:r>
            <a:r>
              <a:rPr lang="en-US" b="1" dirty="0" err="1"/>
              <a:t>hPa</a:t>
            </a:r>
            <a:r>
              <a:rPr lang="en-US" b="1" dirty="0"/>
              <a:t>)</a:t>
            </a:r>
          </a:p>
        </p:txBody>
      </p:sp>
      <p:sp>
        <p:nvSpPr>
          <p:cNvPr id="7" name="TextBox 6">
            <a:extLst>
              <a:ext uri="{FF2B5EF4-FFF2-40B4-BE49-F238E27FC236}">
                <a16:creationId xmlns:a16="http://schemas.microsoft.com/office/drawing/2014/main" id="{5F15166F-E867-A382-2B79-2247B66B3CDC}"/>
              </a:ext>
            </a:extLst>
          </p:cNvPr>
          <p:cNvSpPr txBox="1"/>
          <p:nvPr/>
        </p:nvSpPr>
        <p:spPr>
          <a:xfrm>
            <a:off x="268144" y="3213995"/>
            <a:ext cx="1449129" cy="646331"/>
          </a:xfrm>
          <a:prstGeom prst="rect">
            <a:avLst/>
          </a:prstGeom>
          <a:noFill/>
        </p:spPr>
        <p:txBody>
          <a:bodyPr wrap="square" rtlCol="0">
            <a:spAutoFit/>
          </a:bodyPr>
          <a:lstStyle/>
          <a:p>
            <a:pPr algn="ctr"/>
            <a:r>
              <a:rPr lang="en-US" dirty="0">
                <a:solidFill>
                  <a:srgbClr val="FF0000"/>
                </a:solidFill>
              </a:rPr>
              <a:t>Positive bias in winter</a:t>
            </a:r>
          </a:p>
        </p:txBody>
      </p:sp>
      <p:sp>
        <p:nvSpPr>
          <p:cNvPr id="13" name="TextBox 12">
            <a:extLst>
              <a:ext uri="{FF2B5EF4-FFF2-40B4-BE49-F238E27FC236}">
                <a16:creationId xmlns:a16="http://schemas.microsoft.com/office/drawing/2014/main" id="{F4F6A576-A55B-4302-D78D-20E797F07EBE}"/>
              </a:ext>
            </a:extLst>
          </p:cNvPr>
          <p:cNvSpPr txBox="1"/>
          <p:nvPr/>
        </p:nvSpPr>
        <p:spPr>
          <a:xfrm>
            <a:off x="10415547" y="1794767"/>
            <a:ext cx="1617628" cy="646331"/>
          </a:xfrm>
          <a:prstGeom prst="rect">
            <a:avLst/>
          </a:prstGeom>
          <a:noFill/>
        </p:spPr>
        <p:txBody>
          <a:bodyPr wrap="square" rtlCol="0">
            <a:spAutoFit/>
          </a:bodyPr>
          <a:lstStyle/>
          <a:p>
            <a:pPr algn="ctr"/>
            <a:r>
              <a:rPr lang="en-US" dirty="0">
                <a:solidFill>
                  <a:srgbClr val="FF0000"/>
                </a:solidFill>
              </a:rPr>
              <a:t>Highest forecast skill</a:t>
            </a:r>
          </a:p>
        </p:txBody>
      </p:sp>
    </p:spTree>
    <p:extLst>
      <p:ext uri="{BB962C8B-B14F-4D97-AF65-F5344CB8AC3E}">
        <p14:creationId xmlns:p14="http://schemas.microsoft.com/office/powerpoint/2010/main" val="124228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7EFB7-B176-C544-7798-C5C6A9B1908B}"/>
              </a:ext>
            </a:extLst>
          </p:cNvPr>
          <p:cNvSpPr>
            <a:spLocks noGrp="1"/>
          </p:cNvSpPr>
          <p:nvPr>
            <p:ph type="title"/>
          </p:nvPr>
        </p:nvSpPr>
        <p:spPr>
          <a:xfrm>
            <a:off x="630936" y="639520"/>
            <a:ext cx="3429000" cy="1719072"/>
          </a:xfrm>
        </p:spPr>
        <p:txBody>
          <a:bodyPr vert="horz" lIns="91440" tIns="45720" rIns="91440" bIns="45720" rtlCol="0" anchor="b">
            <a:normAutofit/>
          </a:bodyPr>
          <a:lstStyle/>
          <a:p>
            <a:pPr algn="ctr"/>
            <a:r>
              <a:rPr lang="en-US" sz="3000" b="1" kern="1200" dirty="0">
                <a:solidFill>
                  <a:schemeClr val="tx1"/>
                </a:solidFill>
                <a:latin typeface="+mj-lt"/>
                <a:ea typeface="+mj-ea"/>
                <a:cs typeface="+mj-cs"/>
              </a:rPr>
              <a:t>Forecast Skill for Longwave Downward Radiation</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85EE03-FBF9-8390-3BCE-CBE2E8B17046}"/>
              </a:ext>
            </a:extLst>
          </p:cNvPr>
          <p:cNvSpPr txBox="1"/>
          <p:nvPr/>
        </p:nvSpPr>
        <p:spPr>
          <a:xfrm>
            <a:off x="294998" y="2807208"/>
            <a:ext cx="4839422" cy="3410712"/>
          </a:xfrm>
          <a:prstGeom prst="rect">
            <a:avLst/>
          </a:prstGeom>
        </p:spPr>
        <p:txBody>
          <a:bodyPr vert="horz" lIns="91440" tIns="45720" rIns="91440" bIns="45720" rtlCol="0" anchor="t">
            <a:normAutofit/>
          </a:bodyPr>
          <a:lstStyle/>
          <a:p>
            <a:pPr>
              <a:lnSpc>
                <a:spcPct val="90000"/>
              </a:lnSpc>
              <a:spcAft>
                <a:spcPts val="600"/>
              </a:spcAft>
            </a:pPr>
            <a:r>
              <a:rPr lang="en-US" sz="2000" b="0" i="0" u="none" strike="noStrike" baseline="0" dirty="0"/>
              <a:t>(a)–(b) Mean monthly incident longwave radiation at the surface. BSRN, Model, denotes station-averaged observation and forecast data (</a:t>
            </a:r>
            <a:r>
              <a:rPr lang="en-US" sz="2000" b="0" i="0" u="none" strike="noStrike" baseline="0" dirty="0" err="1"/>
              <a:t>NoahMP</a:t>
            </a:r>
            <a:r>
              <a:rPr lang="en-US" sz="2000" b="0" i="0" u="none" strike="noStrike" baseline="0" dirty="0"/>
              <a:t> FM simulation) respectively. Group is computed for additional locations of similar characteristics from the forecasts. (a) Coastal stations, Group number is 16, including 3 BSRN station sites (GVN, LAU, SYO). (b) Inland stations, Group number is12, including 2 BSRN station sites (DOM, SPO).</a:t>
            </a:r>
            <a:endParaRPr lang="en-US" sz="2000" dirty="0"/>
          </a:p>
        </p:txBody>
      </p:sp>
      <p:pic>
        <p:nvPicPr>
          <p:cNvPr id="6" name="Picture 5">
            <a:extLst>
              <a:ext uri="{FF2B5EF4-FFF2-40B4-BE49-F238E27FC236}">
                <a16:creationId xmlns:a16="http://schemas.microsoft.com/office/drawing/2014/main" id="{AB85E20C-A786-C0E3-3580-7941CEB90BC3}"/>
              </a:ext>
            </a:extLst>
          </p:cNvPr>
          <p:cNvPicPr>
            <a:picLocks noChangeAspect="1"/>
          </p:cNvPicPr>
          <p:nvPr/>
        </p:nvPicPr>
        <p:blipFill rotWithShape="1">
          <a:blip r:embed="rId2"/>
          <a:srcRect l="31221" t="27287" r="50000" b="22635"/>
          <a:stretch/>
        </p:blipFill>
        <p:spPr>
          <a:xfrm>
            <a:off x="8037096" y="640080"/>
            <a:ext cx="3718514" cy="5577840"/>
          </a:xfrm>
          <a:prstGeom prst="rect">
            <a:avLst/>
          </a:prstGeom>
        </p:spPr>
      </p:pic>
      <p:sp>
        <p:nvSpPr>
          <p:cNvPr id="5" name="TextBox 4">
            <a:extLst>
              <a:ext uri="{FF2B5EF4-FFF2-40B4-BE49-F238E27FC236}">
                <a16:creationId xmlns:a16="http://schemas.microsoft.com/office/drawing/2014/main" id="{0DE71C97-7886-57DA-3080-F1DF704C1C56}"/>
              </a:ext>
            </a:extLst>
          </p:cNvPr>
          <p:cNvSpPr txBox="1"/>
          <p:nvPr/>
        </p:nvSpPr>
        <p:spPr>
          <a:xfrm>
            <a:off x="5769502" y="1740723"/>
            <a:ext cx="2048381" cy="369332"/>
          </a:xfrm>
          <a:prstGeom prst="rect">
            <a:avLst/>
          </a:prstGeom>
          <a:noFill/>
        </p:spPr>
        <p:txBody>
          <a:bodyPr wrap="none" rtlCol="0">
            <a:spAutoFit/>
          </a:bodyPr>
          <a:lstStyle/>
          <a:p>
            <a:r>
              <a:rPr lang="en-US" dirty="0"/>
              <a:t>Bias Coastal (W/m</a:t>
            </a:r>
            <a:r>
              <a:rPr lang="en-US" baseline="30000" dirty="0"/>
              <a:t>2</a:t>
            </a:r>
            <a:r>
              <a:rPr lang="en-US" dirty="0"/>
              <a:t>)</a:t>
            </a:r>
          </a:p>
        </p:txBody>
      </p:sp>
      <p:sp>
        <p:nvSpPr>
          <p:cNvPr id="8" name="TextBox 7">
            <a:extLst>
              <a:ext uri="{FF2B5EF4-FFF2-40B4-BE49-F238E27FC236}">
                <a16:creationId xmlns:a16="http://schemas.microsoft.com/office/drawing/2014/main" id="{097160F6-A1D5-F4B7-1C18-4BD6932EA660}"/>
              </a:ext>
            </a:extLst>
          </p:cNvPr>
          <p:cNvSpPr txBox="1"/>
          <p:nvPr/>
        </p:nvSpPr>
        <p:spPr>
          <a:xfrm>
            <a:off x="5863502" y="4317164"/>
            <a:ext cx="1954381" cy="369332"/>
          </a:xfrm>
          <a:prstGeom prst="rect">
            <a:avLst/>
          </a:prstGeom>
          <a:noFill/>
        </p:spPr>
        <p:txBody>
          <a:bodyPr wrap="none" rtlCol="0">
            <a:spAutoFit/>
          </a:bodyPr>
          <a:lstStyle/>
          <a:p>
            <a:r>
              <a:rPr lang="en-US" dirty="0"/>
              <a:t>Bias Inland (W/m</a:t>
            </a:r>
            <a:r>
              <a:rPr lang="en-US" baseline="30000" dirty="0"/>
              <a:t>2</a:t>
            </a:r>
            <a:r>
              <a:rPr lang="en-US" dirty="0"/>
              <a:t>)</a:t>
            </a:r>
          </a:p>
        </p:txBody>
      </p:sp>
      <p:cxnSp>
        <p:nvCxnSpPr>
          <p:cNvPr id="10" name="Straight Arrow Connector 9">
            <a:extLst>
              <a:ext uri="{FF2B5EF4-FFF2-40B4-BE49-F238E27FC236}">
                <a16:creationId xmlns:a16="http://schemas.microsoft.com/office/drawing/2014/main" id="{65C1C755-B41B-890A-FC21-860E5C97D72E}"/>
              </a:ext>
            </a:extLst>
          </p:cNvPr>
          <p:cNvCxnSpPr>
            <a:cxnSpLocks/>
          </p:cNvCxnSpPr>
          <p:nvPr/>
        </p:nvCxnSpPr>
        <p:spPr>
          <a:xfrm>
            <a:off x="5625124" y="2053794"/>
            <a:ext cx="2411972"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904E76-A740-1BF8-F007-555A260B8808}"/>
              </a:ext>
            </a:extLst>
          </p:cNvPr>
          <p:cNvCxnSpPr>
            <a:cxnSpLocks/>
          </p:cNvCxnSpPr>
          <p:nvPr/>
        </p:nvCxnSpPr>
        <p:spPr>
          <a:xfrm>
            <a:off x="5625124" y="4668093"/>
            <a:ext cx="2411972"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A7EB49-510D-AED5-B357-51C6929B8F94}"/>
              </a:ext>
            </a:extLst>
          </p:cNvPr>
          <p:cNvSpPr txBox="1"/>
          <p:nvPr/>
        </p:nvSpPr>
        <p:spPr>
          <a:xfrm>
            <a:off x="6230541" y="2110055"/>
            <a:ext cx="897553" cy="369332"/>
          </a:xfrm>
          <a:prstGeom prst="rect">
            <a:avLst/>
          </a:prstGeom>
          <a:noFill/>
        </p:spPr>
        <p:txBody>
          <a:bodyPr wrap="none" rtlCol="0">
            <a:spAutoFit/>
          </a:bodyPr>
          <a:lstStyle/>
          <a:p>
            <a:r>
              <a:rPr lang="en-US" dirty="0">
                <a:solidFill>
                  <a:srgbClr val="FF0000"/>
                </a:solidFill>
              </a:rPr>
              <a:t>Deficit</a:t>
            </a:r>
            <a:r>
              <a:rPr lang="en-US" dirty="0"/>
              <a:t>  </a:t>
            </a:r>
          </a:p>
        </p:txBody>
      </p:sp>
      <p:sp>
        <p:nvSpPr>
          <p:cNvPr id="4" name="TextBox 3">
            <a:extLst>
              <a:ext uri="{FF2B5EF4-FFF2-40B4-BE49-F238E27FC236}">
                <a16:creationId xmlns:a16="http://schemas.microsoft.com/office/drawing/2014/main" id="{E482679A-9F4C-4A49-6750-46E60E5E0355}"/>
              </a:ext>
            </a:extLst>
          </p:cNvPr>
          <p:cNvSpPr txBox="1"/>
          <p:nvPr/>
        </p:nvSpPr>
        <p:spPr>
          <a:xfrm>
            <a:off x="6230541" y="4724353"/>
            <a:ext cx="836704" cy="369332"/>
          </a:xfrm>
          <a:prstGeom prst="rect">
            <a:avLst/>
          </a:prstGeom>
          <a:noFill/>
        </p:spPr>
        <p:txBody>
          <a:bodyPr wrap="none" rtlCol="0">
            <a:spAutoFit/>
          </a:bodyPr>
          <a:lstStyle/>
          <a:p>
            <a:r>
              <a:rPr lang="en-US" dirty="0">
                <a:solidFill>
                  <a:srgbClr val="FF0000"/>
                </a:solidFill>
              </a:rPr>
              <a:t>Excess </a:t>
            </a:r>
            <a:endParaRPr lang="en-US" dirty="0"/>
          </a:p>
        </p:txBody>
      </p:sp>
    </p:spTree>
    <p:extLst>
      <p:ext uri="{BB962C8B-B14F-4D97-AF65-F5344CB8AC3E}">
        <p14:creationId xmlns:p14="http://schemas.microsoft.com/office/powerpoint/2010/main" val="92968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A6B8010-B16C-DF5F-8D1A-A8106B931F04}"/>
              </a:ext>
            </a:extLst>
          </p:cNvPr>
          <p:cNvSpPr txBox="1">
            <a:spLocks/>
          </p:cNvSpPr>
          <p:nvPr/>
        </p:nvSpPr>
        <p:spPr>
          <a:xfrm>
            <a:off x="630936" y="639520"/>
            <a:ext cx="3429000" cy="1719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b="1" kern="1200" dirty="0">
                <a:solidFill>
                  <a:schemeClr val="tx1"/>
                </a:solidFill>
                <a:latin typeface="+mj-lt"/>
                <a:ea typeface="+mj-ea"/>
                <a:cs typeface="+mj-cs"/>
              </a:rPr>
              <a:t>Forecast Skill for Shortwave Downward Radiation</a:t>
            </a:r>
          </a:p>
        </p:txBody>
      </p:sp>
      <p:sp>
        <p:nvSpPr>
          <p:cNvPr id="1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88A3EF-5F8E-A9C3-CEB6-8BF87B8130FA}"/>
              </a:ext>
            </a:extLst>
          </p:cNvPr>
          <p:cNvSpPr txBox="1"/>
          <p:nvPr/>
        </p:nvSpPr>
        <p:spPr>
          <a:xfrm>
            <a:off x="315466" y="2807768"/>
            <a:ext cx="5137284" cy="3410712"/>
          </a:xfrm>
          <a:prstGeom prst="rect">
            <a:avLst/>
          </a:prstGeom>
        </p:spPr>
        <p:txBody>
          <a:bodyPr vert="horz" lIns="91440" tIns="45720" rIns="91440" bIns="45720" rtlCol="0" anchor="t">
            <a:noAutofit/>
          </a:bodyPr>
          <a:lstStyle/>
          <a:p>
            <a:pPr>
              <a:lnSpc>
                <a:spcPct val="90000"/>
              </a:lnSpc>
              <a:spcAft>
                <a:spcPts val="600"/>
              </a:spcAft>
            </a:pPr>
            <a:r>
              <a:rPr lang="en-US" sz="2000" b="0" i="0" u="none" strike="noStrike" baseline="0" dirty="0"/>
              <a:t>(a)–(c) Mean monthly incident shortwave radiation at the surface. BSRN, Model, denotes station-averaged observation and forecast data (</a:t>
            </a:r>
            <a:r>
              <a:rPr lang="en-US" sz="2000" b="0" i="0" u="none" strike="noStrike" baseline="0" dirty="0" err="1"/>
              <a:t>NoahMP</a:t>
            </a:r>
            <a:r>
              <a:rPr lang="en-US" sz="2000" b="0" i="0" u="none" strike="noStrike" baseline="0" dirty="0"/>
              <a:t> FM simulation) respectively. Group is computed for additional locations of similar characteristics from the forecasts. (a) Coastal stations. Group number is 16, including 3 BSRN station sites (GVN, LAU, SYO). (b) Plateau stations. Group number is 5, including 1 BSRN station site (DOM). (c) South Pole other inland stations. Group number is 7, including 1 BSRN station site (SPO).</a:t>
            </a:r>
            <a:endParaRPr lang="en-US" sz="2000" dirty="0"/>
          </a:p>
        </p:txBody>
      </p:sp>
      <p:pic>
        <p:nvPicPr>
          <p:cNvPr id="5" name="Picture 4" descr="A screenshot of a computer&#10;&#10;Description automatically generated">
            <a:extLst>
              <a:ext uri="{FF2B5EF4-FFF2-40B4-BE49-F238E27FC236}">
                <a16:creationId xmlns:a16="http://schemas.microsoft.com/office/drawing/2014/main" id="{21913E56-B93A-DA9A-D28A-48BF83D55683}"/>
              </a:ext>
            </a:extLst>
          </p:cNvPr>
          <p:cNvPicPr>
            <a:picLocks noChangeAspect="1"/>
          </p:cNvPicPr>
          <p:nvPr/>
        </p:nvPicPr>
        <p:blipFill rotWithShape="1">
          <a:blip r:embed="rId2"/>
          <a:srcRect l="51454" t="18760" r="29884" b="7752"/>
          <a:stretch/>
        </p:blipFill>
        <p:spPr>
          <a:xfrm>
            <a:off x="8765895" y="210347"/>
            <a:ext cx="2906184" cy="6437305"/>
          </a:xfrm>
          <a:prstGeom prst="rect">
            <a:avLst/>
          </a:prstGeom>
        </p:spPr>
      </p:pic>
      <p:cxnSp>
        <p:nvCxnSpPr>
          <p:cNvPr id="2" name="Straight Arrow Connector 1">
            <a:extLst>
              <a:ext uri="{FF2B5EF4-FFF2-40B4-BE49-F238E27FC236}">
                <a16:creationId xmlns:a16="http://schemas.microsoft.com/office/drawing/2014/main" id="{03EB5D8F-8ACE-DDB1-4A0B-6F471B9C00C7}"/>
              </a:ext>
            </a:extLst>
          </p:cNvPr>
          <p:cNvCxnSpPr>
            <a:cxnSpLocks/>
          </p:cNvCxnSpPr>
          <p:nvPr/>
        </p:nvCxnSpPr>
        <p:spPr>
          <a:xfrm>
            <a:off x="6095999" y="1255295"/>
            <a:ext cx="27432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6C9E32C-A9FE-3D58-ABAF-DF556696387B}"/>
              </a:ext>
            </a:extLst>
          </p:cNvPr>
          <p:cNvCxnSpPr>
            <a:cxnSpLocks/>
          </p:cNvCxnSpPr>
          <p:nvPr/>
        </p:nvCxnSpPr>
        <p:spPr>
          <a:xfrm>
            <a:off x="6095999" y="3316706"/>
            <a:ext cx="27432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283509C-D0D8-696B-421F-9833B4E0CD5C}"/>
              </a:ext>
            </a:extLst>
          </p:cNvPr>
          <p:cNvCxnSpPr>
            <a:cxnSpLocks/>
          </p:cNvCxnSpPr>
          <p:nvPr/>
        </p:nvCxnSpPr>
        <p:spPr>
          <a:xfrm>
            <a:off x="6095999" y="5342426"/>
            <a:ext cx="27432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C8C08A-5D59-B405-F674-235D79105D41}"/>
              </a:ext>
            </a:extLst>
          </p:cNvPr>
          <p:cNvSpPr txBox="1"/>
          <p:nvPr/>
        </p:nvSpPr>
        <p:spPr>
          <a:xfrm>
            <a:off x="6439824" y="847376"/>
            <a:ext cx="2048381" cy="369332"/>
          </a:xfrm>
          <a:prstGeom prst="rect">
            <a:avLst/>
          </a:prstGeom>
          <a:noFill/>
        </p:spPr>
        <p:txBody>
          <a:bodyPr wrap="none" rtlCol="0">
            <a:spAutoFit/>
          </a:bodyPr>
          <a:lstStyle/>
          <a:p>
            <a:r>
              <a:rPr lang="en-US" dirty="0"/>
              <a:t>Bias Coastal (W/m</a:t>
            </a:r>
            <a:r>
              <a:rPr lang="en-US" baseline="30000" dirty="0"/>
              <a:t>2</a:t>
            </a:r>
            <a:r>
              <a:rPr lang="en-US" dirty="0"/>
              <a:t>)</a:t>
            </a:r>
          </a:p>
        </p:txBody>
      </p:sp>
      <p:sp>
        <p:nvSpPr>
          <p:cNvPr id="13" name="TextBox 12">
            <a:extLst>
              <a:ext uri="{FF2B5EF4-FFF2-40B4-BE49-F238E27FC236}">
                <a16:creationId xmlns:a16="http://schemas.microsoft.com/office/drawing/2014/main" id="{C5627154-7BCD-CBB6-9A9D-90B98E9E311E}"/>
              </a:ext>
            </a:extLst>
          </p:cNvPr>
          <p:cNvSpPr txBox="1"/>
          <p:nvPr/>
        </p:nvSpPr>
        <p:spPr>
          <a:xfrm>
            <a:off x="6096000" y="4924967"/>
            <a:ext cx="2541273" cy="369332"/>
          </a:xfrm>
          <a:prstGeom prst="rect">
            <a:avLst/>
          </a:prstGeom>
          <a:noFill/>
        </p:spPr>
        <p:txBody>
          <a:bodyPr wrap="none" rtlCol="0">
            <a:spAutoFit/>
          </a:bodyPr>
          <a:lstStyle/>
          <a:p>
            <a:r>
              <a:rPr lang="en-US" dirty="0"/>
              <a:t>Bias South Pole + (W/m</a:t>
            </a:r>
            <a:r>
              <a:rPr lang="en-US" baseline="30000" dirty="0"/>
              <a:t>2</a:t>
            </a:r>
            <a:r>
              <a:rPr lang="en-US" dirty="0"/>
              <a:t>)</a:t>
            </a:r>
          </a:p>
        </p:txBody>
      </p:sp>
      <p:sp>
        <p:nvSpPr>
          <p:cNvPr id="15" name="TextBox 14">
            <a:extLst>
              <a:ext uri="{FF2B5EF4-FFF2-40B4-BE49-F238E27FC236}">
                <a16:creationId xmlns:a16="http://schemas.microsoft.com/office/drawing/2014/main" id="{29E592A7-6C37-B483-4B10-538BB6D4D03D}"/>
              </a:ext>
            </a:extLst>
          </p:cNvPr>
          <p:cNvSpPr txBox="1"/>
          <p:nvPr/>
        </p:nvSpPr>
        <p:spPr>
          <a:xfrm>
            <a:off x="6423782" y="2947374"/>
            <a:ext cx="2069990" cy="369332"/>
          </a:xfrm>
          <a:prstGeom prst="rect">
            <a:avLst/>
          </a:prstGeom>
          <a:noFill/>
        </p:spPr>
        <p:txBody>
          <a:bodyPr wrap="none" rtlCol="0">
            <a:spAutoFit/>
          </a:bodyPr>
          <a:lstStyle/>
          <a:p>
            <a:r>
              <a:rPr lang="en-US" dirty="0"/>
              <a:t>Bias Plateau (W/m</a:t>
            </a:r>
            <a:r>
              <a:rPr lang="en-US" baseline="30000" dirty="0"/>
              <a:t>2</a:t>
            </a:r>
            <a:r>
              <a:rPr lang="en-US" dirty="0"/>
              <a:t>)</a:t>
            </a:r>
          </a:p>
        </p:txBody>
      </p:sp>
      <p:sp>
        <p:nvSpPr>
          <p:cNvPr id="4" name="TextBox 3">
            <a:extLst>
              <a:ext uri="{FF2B5EF4-FFF2-40B4-BE49-F238E27FC236}">
                <a16:creationId xmlns:a16="http://schemas.microsoft.com/office/drawing/2014/main" id="{5ED9A0B7-DB9A-DCC4-BFE8-49158E030623}"/>
              </a:ext>
            </a:extLst>
          </p:cNvPr>
          <p:cNvSpPr txBox="1"/>
          <p:nvPr/>
        </p:nvSpPr>
        <p:spPr>
          <a:xfrm>
            <a:off x="6982171" y="1290987"/>
            <a:ext cx="889603" cy="369332"/>
          </a:xfrm>
          <a:prstGeom prst="rect">
            <a:avLst/>
          </a:prstGeom>
          <a:noFill/>
        </p:spPr>
        <p:txBody>
          <a:bodyPr wrap="none" rtlCol="0">
            <a:spAutoFit/>
          </a:bodyPr>
          <a:lstStyle/>
          <a:p>
            <a:r>
              <a:rPr lang="en-US" dirty="0">
                <a:solidFill>
                  <a:srgbClr val="FF0000"/>
                </a:solidFill>
              </a:rPr>
              <a:t>Excess</a:t>
            </a:r>
            <a:r>
              <a:rPr lang="en-US" dirty="0"/>
              <a:t>  </a:t>
            </a:r>
          </a:p>
        </p:txBody>
      </p:sp>
      <p:sp>
        <p:nvSpPr>
          <p:cNvPr id="6" name="TextBox 5">
            <a:extLst>
              <a:ext uri="{FF2B5EF4-FFF2-40B4-BE49-F238E27FC236}">
                <a16:creationId xmlns:a16="http://schemas.microsoft.com/office/drawing/2014/main" id="{793E74DC-B4DC-8D5E-3DF9-183120E52990}"/>
              </a:ext>
            </a:extLst>
          </p:cNvPr>
          <p:cNvSpPr txBox="1"/>
          <p:nvPr/>
        </p:nvSpPr>
        <p:spPr>
          <a:xfrm>
            <a:off x="6678787" y="3364833"/>
            <a:ext cx="1375698" cy="369332"/>
          </a:xfrm>
          <a:prstGeom prst="rect">
            <a:avLst/>
          </a:prstGeom>
          <a:noFill/>
        </p:spPr>
        <p:txBody>
          <a:bodyPr wrap="none" rtlCol="0">
            <a:spAutoFit/>
          </a:bodyPr>
          <a:lstStyle/>
          <a:p>
            <a:r>
              <a:rPr lang="en-US" dirty="0">
                <a:solidFill>
                  <a:srgbClr val="FF0000"/>
                </a:solidFill>
              </a:rPr>
              <a:t>Variable bias</a:t>
            </a:r>
            <a:endParaRPr lang="en-US" dirty="0"/>
          </a:p>
        </p:txBody>
      </p:sp>
      <p:sp>
        <p:nvSpPr>
          <p:cNvPr id="8" name="TextBox 7">
            <a:extLst>
              <a:ext uri="{FF2B5EF4-FFF2-40B4-BE49-F238E27FC236}">
                <a16:creationId xmlns:a16="http://schemas.microsoft.com/office/drawing/2014/main" id="{E775EFA7-8B00-48F3-A718-D2246E480FD8}"/>
              </a:ext>
            </a:extLst>
          </p:cNvPr>
          <p:cNvSpPr txBox="1"/>
          <p:nvPr/>
        </p:nvSpPr>
        <p:spPr>
          <a:xfrm>
            <a:off x="6976480" y="5390554"/>
            <a:ext cx="889603" cy="369332"/>
          </a:xfrm>
          <a:prstGeom prst="rect">
            <a:avLst/>
          </a:prstGeom>
          <a:noFill/>
        </p:spPr>
        <p:txBody>
          <a:bodyPr wrap="none" rtlCol="0">
            <a:spAutoFit/>
          </a:bodyPr>
          <a:lstStyle/>
          <a:p>
            <a:r>
              <a:rPr lang="en-US" dirty="0">
                <a:solidFill>
                  <a:srgbClr val="FF0000"/>
                </a:solidFill>
              </a:rPr>
              <a:t>Excess</a:t>
            </a:r>
            <a:r>
              <a:rPr lang="en-US" dirty="0"/>
              <a:t>  </a:t>
            </a:r>
          </a:p>
        </p:txBody>
      </p:sp>
    </p:spTree>
    <p:extLst>
      <p:ext uri="{BB962C8B-B14F-4D97-AF65-F5344CB8AC3E}">
        <p14:creationId xmlns:p14="http://schemas.microsoft.com/office/powerpoint/2010/main" val="372772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1E0DAC-B933-950F-819B-E426DF6B6889}"/>
              </a:ext>
            </a:extLst>
          </p:cNvPr>
          <p:cNvSpPr>
            <a:spLocks noGrp="1"/>
          </p:cNvSpPr>
          <p:nvPr>
            <p:ph type="title"/>
          </p:nvPr>
        </p:nvSpPr>
        <p:spPr>
          <a:xfrm>
            <a:off x="841248" y="256032"/>
            <a:ext cx="10506456" cy="1014984"/>
          </a:xfrm>
        </p:spPr>
        <p:txBody>
          <a:bodyPr anchor="b">
            <a:normAutofit/>
          </a:bodyPr>
          <a:lstStyle/>
          <a:p>
            <a:r>
              <a:rPr lang="en-US" b="1" dirty="0"/>
              <a:t>Forecast Skill for Upper Air Temperature</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568DE2F9-C37F-4F43-38E7-936400B321EC}"/>
              </a:ext>
            </a:extLst>
          </p:cNvPr>
          <p:cNvPicPr>
            <a:picLocks noChangeAspect="1"/>
          </p:cNvPicPr>
          <p:nvPr/>
        </p:nvPicPr>
        <p:blipFill rotWithShape="1">
          <a:blip r:embed="rId2"/>
          <a:srcRect l="30262" t="19071" r="29622" b="19069"/>
          <a:stretch/>
        </p:blipFill>
        <p:spPr>
          <a:xfrm>
            <a:off x="6256997" y="1694501"/>
            <a:ext cx="5394960" cy="4679543"/>
          </a:xfrm>
          <a:prstGeom prst="rect">
            <a:avLst/>
          </a:prstGeom>
        </p:spPr>
      </p:pic>
      <p:sp>
        <p:nvSpPr>
          <p:cNvPr id="7" name="TextBox 6">
            <a:extLst>
              <a:ext uri="{FF2B5EF4-FFF2-40B4-BE49-F238E27FC236}">
                <a16:creationId xmlns:a16="http://schemas.microsoft.com/office/drawing/2014/main" id="{D6B696AA-133B-384D-B6DE-CA2101533045}"/>
              </a:ext>
            </a:extLst>
          </p:cNvPr>
          <p:cNvSpPr txBox="1"/>
          <p:nvPr/>
        </p:nvSpPr>
        <p:spPr>
          <a:xfrm>
            <a:off x="838201" y="2195459"/>
            <a:ext cx="4102768" cy="3819139"/>
          </a:xfrm>
          <a:prstGeom prst="rect">
            <a:avLst/>
          </a:prstGeom>
          <a:noFill/>
        </p:spPr>
        <p:txBody>
          <a:bodyPr wrap="square">
            <a:spAutoFit/>
          </a:bodyPr>
          <a:lstStyle/>
          <a:p>
            <a:pPr defTabSz="877824">
              <a:spcAft>
                <a:spcPts val="600"/>
              </a:spcAft>
            </a:pPr>
            <a:r>
              <a:rPr lang="en-US" sz="1728" kern="1200" dirty="0">
                <a:solidFill>
                  <a:schemeClr val="tx1"/>
                </a:solidFill>
                <a:latin typeface="TimesNewRomanPSMT"/>
                <a:ea typeface="+mn-ea"/>
                <a:cs typeface="+mn-cs"/>
              </a:rPr>
              <a:t>(a)–(c) July 2008 and (d)–(f) January 2009 monthly means vertical temperature profiles for 22 stations of observations (Figs. 8(a) and 8(d)), PWRFs (Figs. 8(b) and 8(e)), and means (Figs. 8(c) and 8(f)) plotted from 925 </a:t>
            </a:r>
            <a:r>
              <a:rPr lang="en-US" sz="1728" kern="1200" dirty="0" err="1">
                <a:solidFill>
                  <a:schemeClr val="tx1"/>
                </a:solidFill>
                <a:latin typeface="TimesNewRomanPSMT"/>
                <a:ea typeface="+mn-ea"/>
                <a:cs typeface="+mn-cs"/>
              </a:rPr>
              <a:t>hPh</a:t>
            </a:r>
            <a:r>
              <a:rPr lang="en-US" sz="1728" kern="1200" dirty="0">
                <a:solidFill>
                  <a:schemeClr val="tx1"/>
                </a:solidFill>
                <a:latin typeface="TimesNewRomanPSMT"/>
                <a:ea typeface="+mn-ea"/>
                <a:cs typeface="+mn-cs"/>
              </a:rPr>
              <a:t> to 100 </a:t>
            </a:r>
            <a:r>
              <a:rPr lang="en-US" sz="1728" kern="1200" dirty="0" err="1">
                <a:solidFill>
                  <a:schemeClr val="tx1"/>
                </a:solidFill>
                <a:latin typeface="TimesNewRomanPSMT"/>
                <a:ea typeface="+mn-ea"/>
                <a:cs typeface="+mn-cs"/>
              </a:rPr>
              <a:t>hPa</a:t>
            </a:r>
            <a:r>
              <a:rPr lang="en-US" sz="1728" kern="1200" dirty="0">
                <a:solidFill>
                  <a:schemeClr val="tx1"/>
                </a:solidFill>
                <a:latin typeface="TimesNewRomanPSMT"/>
                <a:ea typeface="+mn-ea"/>
                <a:cs typeface="+mn-cs"/>
              </a:rPr>
              <a:t> vertical levels. Figures 8(a), 8(b), 8(d), and 8(e) are individual stations plotted with dashed lines. Figures 8(c) and 8(f) are the station means with the blue solid line for observation and red dashed line for PWRF. Thick horizontal bars (blue) and thin horizontal bars (red) at the vertical standard levels represent standard deviation for observation and PWRF, respectively.</a:t>
            </a:r>
            <a:endParaRPr lang="en-US" dirty="0"/>
          </a:p>
        </p:txBody>
      </p:sp>
      <p:sp>
        <p:nvSpPr>
          <p:cNvPr id="6" name="TextBox 5">
            <a:extLst>
              <a:ext uri="{FF2B5EF4-FFF2-40B4-BE49-F238E27FC236}">
                <a16:creationId xmlns:a16="http://schemas.microsoft.com/office/drawing/2014/main" id="{61B27332-5E18-CBE4-11D7-41BBECB16B98}"/>
              </a:ext>
            </a:extLst>
          </p:cNvPr>
          <p:cNvSpPr txBox="1"/>
          <p:nvPr/>
        </p:nvSpPr>
        <p:spPr>
          <a:xfrm>
            <a:off x="5860753" y="2761601"/>
            <a:ext cx="545432" cy="358240"/>
          </a:xfrm>
          <a:prstGeom prst="rect">
            <a:avLst/>
          </a:prstGeom>
          <a:noFill/>
        </p:spPr>
        <p:txBody>
          <a:bodyPr wrap="square" rtlCol="0">
            <a:spAutoFit/>
          </a:bodyPr>
          <a:lstStyle/>
          <a:p>
            <a:pPr defTabSz="877824">
              <a:spcAft>
                <a:spcPts val="600"/>
              </a:spcAft>
            </a:pPr>
            <a:r>
              <a:rPr lang="en-US" sz="1728" kern="1200" dirty="0">
                <a:solidFill>
                  <a:schemeClr val="tx1"/>
                </a:solidFill>
                <a:latin typeface="+mn-lt"/>
                <a:ea typeface="+mn-ea"/>
                <a:cs typeface="+mn-cs"/>
              </a:rPr>
              <a:t>July</a:t>
            </a:r>
            <a:endParaRPr lang="en-US" dirty="0"/>
          </a:p>
        </p:txBody>
      </p:sp>
      <p:sp>
        <p:nvSpPr>
          <p:cNvPr id="8" name="TextBox 7">
            <a:extLst>
              <a:ext uri="{FF2B5EF4-FFF2-40B4-BE49-F238E27FC236}">
                <a16:creationId xmlns:a16="http://schemas.microsoft.com/office/drawing/2014/main" id="{8B21CDD1-AE9D-276C-057F-335B878CFB1B}"/>
              </a:ext>
            </a:extLst>
          </p:cNvPr>
          <p:cNvSpPr txBox="1"/>
          <p:nvPr/>
        </p:nvSpPr>
        <p:spPr>
          <a:xfrm>
            <a:off x="5928169" y="5223498"/>
            <a:ext cx="478016" cy="358240"/>
          </a:xfrm>
          <a:prstGeom prst="rect">
            <a:avLst/>
          </a:prstGeom>
          <a:noFill/>
        </p:spPr>
        <p:txBody>
          <a:bodyPr wrap="none" rtlCol="0">
            <a:spAutoFit/>
          </a:bodyPr>
          <a:lstStyle/>
          <a:p>
            <a:pPr defTabSz="877824">
              <a:spcAft>
                <a:spcPts val="600"/>
              </a:spcAft>
            </a:pPr>
            <a:r>
              <a:rPr lang="en-US" sz="1728" kern="1200" dirty="0">
                <a:solidFill>
                  <a:schemeClr val="tx1"/>
                </a:solidFill>
                <a:latin typeface="+mn-lt"/>
                <a:ea typeface="+mn-ea"/>
                <a:cs typeface="+mn-cs"/>
              </a:rPr>
              <a:t>Jan</a:t>
            </a:r>
            <a:endParaRPr lang="en-US" dirty="0"/>
          </a:p>
        </p:txBody>
      </p:sp>
      <p:cxnSp>
        <p:nvCxnSpPr>
          <p:cNvPr id="9" name="Connector: Elbow 8">
            <a:extLst>
              <a:ext uri="{FF2B5EF4-FFF2-40B4-BE49-F238E27FC236}">
                <a16:creationId xmlns:a16="http://schemas.microsoft.com/office/drawing/2014/main" id="{7746E505-C737-593F-3E2F-91E050A67AC5}"/>
              </a:ext>
            </a:extLst>
          </p:cNvPr>
          <p:cNvCxnSpPr>
            <a:cxnSpLocks/>
          </p:cNvCxnSpPr>
          <p:nvPr/>
        </p:nvCxnSpPr>
        <p:spPr>
          <a:xfrm>
            <a:off x="6031016" y="3059785"/>
            <a:ext cx="272322" cy="1606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8D63C38A-C191-8752-ED48-29FDDE023F3F}"/>
              </a:ext>
            </a:extLst>
          </p:cNvPr>
          <p:cNvCxnSpPr>
            <a:cxnSpLocks/>
          </p:cNvCxnSpPr>
          <p:nvPr/>
        </p:nvCxnSpPr>
        <p:spPr>
          <a:xfrm>
            <a:off x="6091749" y="5533487"/>
            <a:ext cx="272322" cy="1606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0127C3-9A55-504D-925D-3435D4C18158}"/>
              </a:ext>
            </a:extLst>
          </p:cNvPr>
          <p:cNvSpPr txBox="1"/>
          <p:nvPr/>
        </p:nvSpPr>
        <p:spPr>
          <a:xfrm>
            <a:off x="7183916" y="1236301"/>
            <a:ext cx="3945952" cy="369332"/>
          </a:xfrm>
          <a:prstGeom prst="rect">
            <a:avLst/>
          </a:prstGeom>
          <a:noFill/>
        </p:spPr>
        <p:txBody>
          <a:bodyPr wrap="none" rtlCol="0">
            <a:spAutoFit/>
          </a:bodyPr>
          <a:lstStyle/>
          <a:p>
            <a:r>
              <a:rPr lang="en-US" dirty="0">
                <a:solidFill>
                  <a:srgbClr val="FF0000"/>
                </a:solidFill>
              </a:rPr>
              <a:t>High forecast skill in winter and summer</a:t>
            </a:r>
            <a:endParaRPr lang="en-US" dirty="0"/>
          </a:p>
        </p:txBody>
      </p:sp>
    </p:spTree>
    <p:extLst>
      <p:ext uri="{BB962C8B-B14F-4D97-AF65-F5344CB8AC3E}">
        <p14:creationId xmlns:p14="http://schemas.microsoft.com/office/powerpoint/2010/main" val="1314533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defadc">
  <a:themeElements>
    <a:clrScheme name="Sidefad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idefadc">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Sidefad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fad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fad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fad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fad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fad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fad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292</TotalTime>
  <Words>1804</Words>
  <Application>Microsoft Office PowerPoint</Application>
  <PresentationFormat>Widescreen</PresentationFormat>
  <Paragraphs>148</Paragraphs>
  <Slides>19</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Arial</vt:lpstr>
      <vt:lpstr>Book Antiqua</vt:lpstr>
      <vt:lpstr>Calibri</vt:lpstr>
      <vt:lpstr>Calibri Light</vt:lpstr>
      <vt:lpstr>Courier New</vt:lpstr>
      <vt:lpstr>FZSSJW--GB1-0</vt:lpstr>
      <vt:lpstr>Helvetica</vt:lpstr>
      <vt:lpstr>Monotype Sorts</vt:lpstr>
      <vt:lpstr>NewCenturySchlbk</vt:lpstr>
      <vt:lpstr>Roboto</vt:lpstr>
      <vt:lpstr>Tahoma</vt:lpstr>
      <vt:lpstr>Times New Roman</vt:lpstr>
      <vt:lpstr>TimesNewRomanPSMT</vt:lpstr>
      <vt:lpstr>Office Theme</vt:lpstr>
      <vt:lpstr>Office Theme</vt:lpstr>
      <vt:lpstr>Sidefadc</vt:lpstr>
      <vt:lpstr>PowerPoint Presentation</vt:lpstr>
      <vt:lpstr>Polar WRF Set Up  </vt:lpstr>
      <vt:lpstr>Polar WRF 4.1.1 Numerical Experiments Performed</vt:lpstr>
      <vt:lpstr>Observational Sites Employed  </vt:lpstr>
      <vt:lpstr>Forecast Skill for Temperature and Moisture</vt:lpstr>
      <vt:lpstr>Forecast Skill for Temperature and Moisture</vt:lpstr>
      <vt:lpstr>Forecast Skill for Longwave Downward Radiation</vt:lpstr>
      <vt:lpstr>PowerPoint Presentation</vt:lpstr>
      <vt:lpstr>Forecast Skill for Upper Air Temperature</vt:lpstr>
      <vt:lpstr>Forecast Skill for Upper Air Wind Speed </vt:lpstr>
      <vt:lpstr>Forecast Summer Temperature with Different Land Surface Models</vt:lpstr>
      <vt:lpstr>Forecast Longwave Down for Different Land Surface Models </vt:lpstr>
      <vt:lpstr>PowerPoint Presentation</vt:lpstr>
      <vt:lpstr>Forecast Diurnal Temperature Cycle</vt:lpstr>
      <vt:lpstr>Conclusions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Fontolan Litell, Mariana</dc:creator>
  <cp:lastModifiedBy>Bromwich, David</cp:lastModifiedBy>
  <cp:revision>35</cp:revision>
  <dcterms:created xsi:type="dcterms:W3CDTF">2023-05-24T01:48:13Z</dcterms:created>
  <dcterms:modified xsi:type="dcterms:W3CDTF">2023-06-02T11:50:24Z</dcterms:modified>
</cp:coreProperties>
</file>