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2" r:id="rId2"/>
    <p:sldId id="256" r:id="rId3"/>
    <p:sldId id="257" r:id="rId4"/>
    <p:sldId id="281" r:id="rId5"/>
    <p:sldId id="260" r:id="rId6"/>
    <p:sldId id="259" r:id="rId7"/>
    <p:sldId id="261" r:id="rId8"/>
    <p:sldId id="284" r:id="rId9"/>
    <p:sldId id="283" r:id="rId10"/>
    <p:sldId id="285" r:id="rId11"/>
    <p:sldId id="287" r:id="rId12"/>
    <p:sldId id="269" r:id="rId13"/>
    <p:sldId id="264" r:id="rId14"/>
    <p:sldId id="289" r:id="rId15"/>
    <p:sldId id="290" r:id="rId16"/>
    <p:sldId id="291" r:id="rId17"/>
    <p:sldId id="293" r:id="rId18"/>
    <p:sldId id="266" r:id="rId19"/>
    <p:sldId id="26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ms, Mairi" initials="SM" lastIdx="2" clrIdx="0">
    <p:extLst>
      <p:ext uri="{19B8F6BF-5375-455C-9EA6-DF929625EA0E}">
        <p15:presenceInfo xmlns:p15="http://schemas.microsoft.com/office/powerpoint/2012/main" userId="S-1-5-21-806336098-328524925-2139088911-32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343" autoAdjust="0"/>
  </p:normalViewPr>
  <p:slideViewPr>
    <p:cSldViewPr snapToGrid="0">
      <p:cViewPr varScale="1">
        <p:scale>
          <a:sx n="69" d="100"/>
          <a:sy n="69" d="100"/>
        </p:scale>
        <p:origin x="11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454A3-9428-4E1D-A1B9-53C6384B0E6E}" type="datetimeFigureOut">
              <a:rPr lang="en-GB" smtClean="0"/>
              <a:t>04/06/2020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F41E7-2EA5-4A87-BE47-95671F8F58C3}" type="slidenum">
              <a:rPr lang="en-GB" smtClean="0"/>
              <a:t>‹#›</a:t>
            </a:fld>
            <a:endParaRPr lang="en-GB"/>
          </a:p>
        </p:txBody>
      </p:sp>
    </p:spTree>
    <p:extLst>
      <p:ext uri="{BB962C8B-B14F-4D97-AF65-F5344CB8AC3E}">
        <p14:creationId xmlns:p14="http://schemas.microsoft.com/office/powerpoint/2010/main" val="1690011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Rothera and Halley summer and winter meteorologists</a:t>
            </a:r>
          </a:p>
        </p:txBody>
      </p:sp>
      <p:sp>
        <p:nvSpPr>
          <p:cNvPr id="4" name="Slide Number Placeholder 3"/>
          <p:cNvSpPr>
            <a:spLocks noGrp="1"/>
          </p:cNvSpPr>
          <p:nvPr>
            <p:ph type="sldNum" sz="quarter" idx="10"/>
          </p:nvPr>
        </p:nvSpPr>
        <p:spPr/>
        <p:txBody>
          <a:bodyPr/>
          <a:lstStyle/>
          <a:p>
            <a:fld id="{CDAF41E7-2EA5-4A87-BE47-95671F8F58C3}" type="slidenum">
              <a:rPr lang="en-GB" smtClean="0"/>
              <a:t>2</a:t>
            </a:fld>
            <a:endParaRPr lang="en-GB"/>
          </a:p>
        </p:txBody>
      </p:sp>
    </p:spTree>
    <p:extLst>
      <p:ext uri="{BB962C8B-B14F-4D97-AF65-F5344CB8AC3E}">
        <p14:creationId xmlns:p14="http://schemas.microsoft.com/office/powerpoint/2010/main" val="296639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Limbert</a:t>
            </a:r>
            <a:r>
              <a:rPr lang="en-GB" dirty="0"/>
              <a:t> is the furthest of the AWS serviced by the Rothera met team making visits very opportunistic. BAS aircraft have many depots on the Ronne ice shelf and regularly take this route when transiting from or to Halley. This makes the chances of an aircraft flying via the AWS (it is located next to an unmanned fuel depot) high, however the distances and payload involved mean that other projects and logistics often take priority, not to mention hitting the required weather and time critical windows at refuelling locations </a:t>
            </a:r>
            <a:r>
              <a:rPr lang="en-GB" dirty="0" err="1"/>
              <a:t>en</a:t>
            </a:r>
            <a:r>
              <a:rPr lang="en-GB" dirty="0"/>
              <a:t> route. Never-the-less the </a:t>
            </a:r>
            <a:r>
              <a:rPr lang="en-GB" dirty="0" err="1"/>
              <a:t>Limbert</a:t>
            </a:r>
            <a:r>
              <a:rPr lang="en-GB" dirty="0"/>
              <a:t> AWS is serviced most seasons, although not in the 2018/19 season.</a:t>
            </a:r>
          </a:p>
        </p:txBody>
      </p:sp>
      <p:sp>
        <p:nvSpPr>
          <p:cNvPr id="4" name="Slide Number Placeholder 3"/>
          <p:cNvSpPr>
            <a:spLocks noGrp="1"/>
          </p:cNvSpPr>
          <p:nvPr>
            <p:ph type="sldNum" sz="quarter" idx="10"/>
          </p:nvPr>
        </p:nvSpPr>
        <p:spPr/>
        <p:txBody>
          <a:bodyPr/>
          <a:lstStyle/>
          <a:p>
            <a:fld id="{CDAF41E7-2EA5-4A87-BE47-95671F8F58C3}" type="slidenum">
              <a:rPr lang="en-GB" smtClean="0"/>
              <a:t>11</a:t>
            </a:fld>
            <a:endParaRPr lang="en-GB"/>
          </a:p>
        </p:txBody>
      </p:sp>
    </p:spTree>
    <p:extLst>
      <p:ext uri="{BB962C8B-B14F-4D97-AF65-F5344CB8AC3E}">
        <p14:creationId xmlns:p14="http://schemas.microsoft.com/office/powerpoint/2010/main" val="362963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AF41E7-2EA5-4A87-BE47-95671F8F58C3}" type="slidenum">
              <a:rPr lang="en-GB" smtClean="0"/>
              <a:t>12</a:t>
            </a:fld>
            <a:endParaRPr lang="en-GB"/>
          </a:p>
        </p:txBody>
      </p:sp>
    </p:spTree>
    <p:extLst>
      <p:ext uri="{BB962C8B-B14F-4D97-AF65-F5344CB8AC3E}">
        <p14:creationId xmlns:p14="http://schemas.microsoft.com/office/powerpoint/2010/main" val="206057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Utrecht IMAU </a:t>
            </a:r>
            <a:r>
              <a:rPr lang="en-GB" dirty="0" err="1"/>
              <a:t>iWS</a:t>
            </a:r>
            <a:r>
              <a:rPr lang="en-GB" dirty="0"/>
              <a:t> 14 is located on the Northern side of Larsen ice shelf. A flight to here normally takes around 1 hour.</a:t>
            </a:r>
          </a:p>
        </p:txBody>
      </p:sp>
      <p:sp>
        <p:nvSpPr>
          <p:cNvPr id="4" name="Slide Number Placeholder 3"/>
          <p:cNvSpPr>
            <a:spLocks noGrp="1"/>
          </p:cNvSpPr>
          <p:nvPr>
            <p:ph type="sldNum" sz="quarter" idx="10"/>
          </p:nvPr>
        </p:nvSpPr>
        <p:spPr/>
        <p:txBody>
          <a:bodyPr/>
          <a:lstStyle/>
          <a:p>
            <a:fld id="{CDAF41E7-2EA5-4A87-BE47-95671F8F58C3}" type="slidenum">
              <a:rPr lang="en-GB" smtClean="0"/>
              <a:t>14</a:t>
            </a:fld>
            <a:endParaRPr lang="en-GB"/>
          </a:p>
        </p:txBody>
      </p:sp>
    </p:spTree>
    <p:extLst>
      <p:ext uri="{BB962C8B-B14F-4D97-AF65-F5344CB8AC3E}">
        <p14:creationId xmlns:p14="http://schemas.microsoft.com/office/powerpoint/2010/main" val="232359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Utrecht IMAU </a:t>
            </a:r>
            <a:r>
              <a:rPr lang="en-GB" dirty="0" err="1"/>
              <a:t>iWS</a:t>
            </a:r>
            <a:r>
              <a:rPr lang="en-GB" dirty="0"/>
              <a:t> 18 is located at Cabinet Inlet on the Northern side of Larsen ice shelf. A flight to this site normally takes around 45 minutes.</a:t>
            </a:r>
          </a:p>
        </p:txBody>
      </p:sp>
      <p:sp>
        <p:nvSpPr>
          <p:cNvPr id="4" name="Slide Number Placeholder 3"/>
          <p:cNvSpPr>
            <a:spLocks noGrp="1"/>
          </p:cNvSpPr>
          <p:nvPr>
            <p:ph type="sldNum" sz="quarter" idx="10"/>
          </p:nvPr>
        </p:nvSpPr>
        <p:spPr/>
        <p:txBody>
          <a:bodyPr/>
          <a:lstStyle/>
          <a:p>
            <a:fld id="{CDAF41E7-2EA5-4A87-BE47-95671F8F58C3}" type="slidenum">
              <a:rPr lang="en-GB" smtClean="0"/>
              <a:t>15</a:t>
            </a:fld>
            <a:endParaRPr lang="en-GB"/>
          </a:p>
        </p:txBody>
      </p:sp>
    </p:spTree>
    <p:extLst>
      <p:ext uri="{BB962C8B-B14F-4D97-AF65-F5344CB8AC3E}">
        <p14:creationId xmlns:p14="http://schemas.microsoft.com/office/powerpoint/2010/main" val="257279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WSL </a:t>
            </a:r>
            <a:r>
              <a:rPr lang="en-GB" dirty="0" err="1"/>
              <a:t>Koni</a:t>
            </a:r>
            <a:r>
              <a:rPr lang="en-GB" dirty="0"/>
              <a:t> Steffen AWS is situated on the Larsen Ice Shelf. It is a 40 minute flight from Rothera. It had not been visited for 3 seasons. The site was easy to spot from the air. On arrival the mast was at a slight angle and although the instruments and power system seemed to be working the site had suffered from not being visited for a while. The lower boom and logger box were raised but with no new mast section the ideal 1m vertical separation between booms could not be adhered to. The logger would not accept the CF card on departure. Further tests were not possible due to time running out so the AWS was left in this state.  </a:t>
            </a:r>
          </a:p>
        </p:txBody>
      </p:sp>
      <p:sp>
        <p:nvSpPr>
          <p:cNvPr id="4" name="Slide Number Placeholder 3"/>
          <p:cNvSpPr>
            <a:spLocks noGrp="1"/>
          </p:cNvSpPr>
          <p:nvPr>
            <p:ph type="sldNum" sz="quarter" idx="10"/>
          </p:nvPr>
        </p:nvSpPr>
        <p:spPr/>
        <p:txBody>
          <a:bodyPr/>
          <a:lstStyle/>
          <a:p>
            <a:fld id="{CDAF41E7-2EA5-4A87-BE47-95671F8F58C3}" type="slidenum">
              <a:rPr lang="en-GB" smtClean="0"/>
              <a:t>16</a:t>
            </a:fld>
            <a:endParaRPr lang="en-GB"/>
          </a:p>
        </p:txBody>
      </p:sp>
    </p:spTree>
    <p:extLst>
      <p:ext uri="{BB962C8B-B14F-4D97-AF65-F5344CB8AC3E}">
        <p14:creationId xmlns:p14="http://schemas.microsoft.com/office/powerpoint/2010/main" val="2346037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Luckily a second visit was made a week or so later to rectify the CF card issue. </a:t>
            </a:r>
          </a:p>
        </p:txBody>
      </p:sp>
      <p:sp>
        <p:nvSpPr>
          <p:cNvPr id="4" name="Slide Number Placeholder 3"/>
          <p:cNvSpPr>
            <a:spLocks noGrp="1"/>
          </p:cNvSpPr>
          <p:nvPr>
            <p:ph type="sldNum" sz="quarter" idx="10"/>
          </p:nvPr>
        </p:nvSpPr>
        <p:spPr/>
        <p:txBody>
          <a:bodyPr/>
          <a:lstStyle/>
          <a:p>
            <a:fld id="{CDAF41E7-2EA5-4A87-BE47-95671F8F58C3}" type="slidenum">
              <a:rPr lang="en-GB" smtClean="0"/>
              <a:t>17</a:t>
            </a:fld>
            <a:endParaRPr lang="en-GB"/>
          </a:p>
        </p:txBody>
      </p:sp>
    </p:spTree>
    <p:extLst>
      <p:ext uri="{BB962C8B-B14F-4D97-AF65-F5344CB8AC3E}">
        <p14:creationId xmlns:p14="http://schemas.microsoft.com/office/powerpoint/2010/main" val="255027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a:t>
            </a:r>
            <a:r>
              <a:rPr lang="en-GB" baseline="0" dirty="0"/>
              <a:t> currently run 8 AWS on the Antarctic Peninsula and around the Halley and Coats Land region - they are denoted by circles on this map. Fossil Bluff, Butler Island, Sky Blu, </a:t>
            </a:r>
            <a:r>
              <a:rPr lang="en-GB" baseline="0" dirty="0" err="1"/>
              <a:t>Limbert</a:t>
            </a:r>
            <a:r>
              <a:rPr lang="en-GB" baseline="0" dirty="0"/>
              <a:t>, Baldrick and three in the Halley region. Rothera is manned 365 days of the year whereas Halley is now a summer only base. The BAS met team aim to service all of these AWS annually during the summer months when weather and aircraft availability comply. </a:t>
            </a:r>
            <a:endParaRPr lang="en-GB" dirty="0"/>
          </a:p>
        </p:txBody>
      </p:sp>
      <p:sp>
        <p:nvSpPr>
          <p:cNvPr id="4" name="Slide Number Placeholder 3"/>
          <p:cNvSpPr>
            <a:spLocks noGrp="1"/>
          </p:cNvSpPr>
          <p:nvPr>
            <p:ph type="sldNum" sz="quarter" idx="10"/>
          </p:nvPr>
        </p:nvSpPr>
        <p:spPr/>
        <p:txBody>
          <a:bodyPr/>
          <a:lstStyle/>
          <a:p>
            <a:fld id="{CDAF41E7-2EA5-4A87-BE47-95671F8F58C3}" type="slidenum">
              <a:rPr lang="en-GB" smtClean="0"/>
              <a:t>3</a:t>
            </a:fld>
            <a:endParaRPr lang="en-GB"/>
          </a:p>
        </p:txBody>
      </p:sp>
    </p:spTree>
    <p:extLst>
      <p:ext uri="{BB962C8B-B14F-4D97-AF65-F5344CB8AC3E}">
        <p14:creationId xmlns:p14="http://schemas.microsoft.com/office/powerpoint/2010/main" val="166635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team also aim to service AWS in this area that are owned by other institutions if asked, either on a regular annual basis or an ad hoc basis. These AWS are denoted by crosses on the map and are owned by the Institute for Marine and Atmospheric Research at the University of Utrecht, </a:t>
            </a:r>
            <a:r>
              <a:rPr lang="en-GB" baseline="0" dirty="0" err="1"/>
              <a:t>Koni</a:t>
            </a:r>
            <a:r>
              <a:rPr lang="en-GB" baseline="0" dirty="0"/>
              <a:t> </a:t>
            </a:r>
            <a:r>
              <a:rPr lang="en-GB" baseline="0" dirty="0" err="1"/>
              <a:t>Steffan</a:t>
            </a:r>
            <a:r>
              <a:rPr lang="en-GB" baseline="0" dirty="0"/>
              <a:t> AWS from WSL and a University of Wisconsin AWS at Dismal Island.</a:t>
            </a:r>
            <a:endParaRPr lang="en-GB" dirty="0"/>
          </a:p>
        </p:txBody>
      </p:sp>
      <p:sp>
        <p:nvSpPr>
          <p:cNvPr id="4" name="Slide Number Placeholder 3"/>
          <p:cNvSpPr>
            <a:spLocks noGrp="1"/>
          </p:cNvSpPr>
          <p:nvPr>
            <p:ph type="sldNum" sz="quarter" idx="10"/>
          </p:nvPr>
        </p:nvSpPr>
        <p:spPr/>
        <p:txBody>
          <a:bodyPr/>
          <a:lstStyle/>
          <a:p>
            <a:fld id="{CDAF41E7-2EA5-4A87-BE47-95671F8F58C3}" type="slidenum">
              <a:rPr lang="en-GB" smtClean="0"/>
              <a:t>4</a:t>
            </a:fld>
            <a:endParaRPr lang="en-GB"/>
          </a:p>
        </p:txBody>
      </p:sp>
    </p:spTree>
    <p:extLst>
      <p:ext uri="{BB962C8B-B14F-4D97-AF65-F5344CB8AC3E}">
        <p14:creationId xmlns:p14="http://schemas.microsoft.com/office/powerpoint/2010/main" val="342872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AF41E7-2EA5-4A87-BE47-95671F8F58C3}" type="slidenum">
              <a:rPr lang="en-GB" smtClean="0"/>
              <a:t>5</a:t>
            </a:fld>
            <a:endParaRPr lang="en-GB"/>
          </a:p>
        </p:txBody>
      </p:sp>
    </p:spTree>
    <p:extLst>
      <p:ext uri="{BB962C8B-B14F-4D97-AF65-F5344CB8AC3E}">
        <p14:creationId xmlns:p14="http://schemas.microsoft.com/office/powerpoint/2010/main" val="287132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typical BAS AWS set up. The only thing not visible in this photo is the battery box which is buried beneath the surface of the snow. This requires digging out each visit and raising to the surface. A piece of plywood is placed on the top and bottom of the battery box to prevent summer melt and therefore ice layers forming making digging difficult the following season. Other standard site visit procedures are raising the instruments higher up the mast due to snow accumulation and adding a guyed mast section if required. Standard checks involve visual inspections of instruments, cables and mast infrastructure, uploading new software, downloading data if necessary, checking instrument values and checking power. </a:t>
            </a:r>
          </a:p>
        </p:txBody>
      </p:sp>
      <p:sp>
        <p:nvSpPr>
          <p:cNvPr id="4" name="Slide Number Placeholder 3"/>
          <p:cNvSpPr>
            <a:spLocks noGrp="1"/>
          </p:cNvSpPr>
          <p:nvPr>
            <p:ph type="sldNum" sz="quarter" idx="10"/>
          </p:nvPr>
        </p:nvSpPr>
        <p:spPr/>
        <p:txBody>
          <a:bodyPr/>
          <a:lstStyle/>
          <a:p>
            <a:fld id="{CDAF41E7-2EA5-4A87-BE47-95671F8F58C3}" type="slidenum">
              <a:rPr lang="en-GB" smtClean="0"/>
              <a:t>6</a:t>
            </a:fld>
            <a:endParaRPr lang="en-GB"/>
          </a:p>
        </p:txBody>
      </p:sp>
    </p:spTree>
    <p:extLst>
      <p:ext uri="{BB962C8B-B14F-4D97-AF65-F5344CB8AC3E}">
        <p14:creationId xmlns:p14="http://schemas.microsoft.com/office/powerpoint/2010/main" val="3420762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AF41E7-2EA5-4A87-BE47-95671F8F58C3}" type="slidenum">
              <a:rPr lang="en-GB" smtClean="0"/>
              <a:t>7</a:t>
            </a:fld>
            <a:endParaRPr lang="en-GB"/>
          </a:p>
        </p:txBody>
      </p:sp>
    </p:spTree>
    <p:extLst>
      <p:ext uri="{BB962C8B-B14F-4D97-AF65-F5344CB8AC3E}">
        <p14:creationId xmlns:p14="http://schemas.microsoft.com/office/powerpoint/2010/main" val="175407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Fossil Bluff AWS is located at a summer-only manned refuelling depot for BAS aircraft. The depot is regularly visited for refuelling purposes and personnel swap-outs making a flight to Fossil Bluff easy to achieve in the summer season. It is roughly 1.5 hrs flight south of Rothera. Fossil Bluff AWS is also mounted on rock, meaning that the usual digging out of the battery box and the raising of instruments and mast sections does not apply here. Standard service visits are therefore normally very short.</a:t>
            </a:r>
          </a:p>
        </p:txBody>
      </p:sp>
      <p:sp>
        <p:nvSpPr>
          <p:cNvPr id="4" name="Slide Number Placeholder 3"/>
          <p:cNvSpPr>
            <a:spLocks noGrp="1"/>
          </p:cNvSpPr>
          <p:nvPr>
            <p:ph type="sldNum" sz="quarter" idx="10"/>
          </p:nvPr>
        </p:nvSpPr>
        <p:spPr/>
        <p:txBody>
          <a:bodyPr/>
          <a:lstStyle/>
          <a:p>
            <a:fld id="{CDAF41E7-2EA5-4A87-BE47-95671F8F58C3}" type="slidenum">
              <a:rPr lang="en-GB" smtClean="0"/>
              <a:t>8</a:t>
            </a:fld>
            <a:endParaRPr lang="en-GB"/>
          </a:p>
        </p:txBody>
      </p:sp>
    </p:spTree>
    <p:extLst>
      <p:ext uri="{BB962C8B-B14F-4D97-AF65-F5344CB8AC3E}">
        <p14:creationId xmlns:p14="http://schemas.microsoft.com/office/powerpoint/2010/main" val="76315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Butler Island AWS is normally serviced via a refuel stop at Fossil Bluff. It is just over an hours flight ESE from Fossil Bluff.</a:t>
            </a:r>
          </a:p>
        </p:txBody>
      </p:sp>
      <p:sp>
        <p:nvSpPr>
          <p:cNvPr id="4" name="Slide Number Placeholder 3"/>
          <p:cNvSpPr>
            <a:spLocks noGrp="1"/>
          </p:cNvSpPr>
          <p:nvPr>
            <p:ph type="sldNum" sz="quarter" idx="10"/>
          </p:nvPr>
        </p:nvSpPr>
        <p:spPr/>
        <p:txBody>
          <a:bodyPr/>
          <a:lstStyle/>
          <a:p>
            <a:fld id="{CDAF41E7-2EA5-4A87-BE47-95671F8F58C3}" type="slidenum">
              <a:rPr lang="en-GB" smtClean="0"/>
              <a:t>9</a:t>
            </a:fld>
            <a:endParaRPr lang="en-GB"/>
          </a:p>
        </p:txBody>
      </p:sp>
    </p:spTree>
    <p:extLst>
      <p:ext uri="{BB962C8B-B14F-4D97-AF65-F5344CB8AC3E}">
        <p14:creationId xmlns:p14="http://schemas.microsoft.com/office/powerpoint/2010/main" val="299500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Sky Blu AWS is situated around 10km N of the busy BAS manned, summer-only refuelling depot at Sky Blu. Therefore it, like Fossil Bluff is easy to get to. However to access the AWS from Sky Blu a flight is necessary as to get there on foot or skidoo would involve a 600ft accent through crevassed territory. The flight from Sky Blu takes around 3 minutes but it takes longer when you have to try and spot the AWS and trail aircraft skis before making sure it’s safe to land. </a:t>
            </a:r>
          </a:p>
        </p:txBody>
      </p:sp>
      <p:sp>
        <p:nvSpPr>
          <p:cNvPr id="4" name="Slide Number Placeholder 3"/>
          <p:cNvSpPr>
            <a:spLocks noGrp="1"/>
          </p:cNvSpPr>
          <p:nvPr>
            <p:ph type="sldNum" sz="quarter" idx="10"/>
          </p:nvPr>
        </p:nvSpPr>
        <p:spPr/>
        <p:txBody>
          <a:bodyPr/>
          <a:lstStyle/>
          <a:p>
            <a:fld id="{CDAF41E7-2EA5-4A87-BE47-95671F8F58C3}" type="slidenum">
              <a:rPr lang="en-GB" smtClean="0"/>
              <a:t>10</a:t>
            </a:fld>
            <a:endParaRPr lang="en-GB"/>
          </a:p>
        </p:txBody>
      </p:sp>
    </p:spTree>
    <p:extLst>
      <p:ext uri="{BB962C8B-B14F-4D97-AF65-F5344CB8AC3E}">
        <p14:creationId xmlns:p14="http://schemas.microsoft.com/office/powerpoint/2010/main" val="3212400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ADD9CD7-1006-4D97-A027-2FE8EBDC0E03}"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161196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DD9CD7-1006-4D97-A027-2FE8EBDC0E03}"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67924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DD9CD7-1006-4D97-A027-2FE8EBDC0E03}"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231687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DD9CD7-1006-4D97-A027-2FE8EBDC0E03}"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301608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DD9CD7-1006-4D97-A027-2FE8EBDC0E03}"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59818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ADD9CD7-1006-4D97-A027-2FE8EBDC0E03}" type="datetimeFigureOut">
              <a:rPr lang="en-GB" smtClean="0"/>
              <a:t>04/06/2020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65822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DD9CD7-1006-4D97-A027-2FE8EBDC0E03}" type="datetimeFigureOut">
              <a:rPr lang="en-GB" smtClean="0"/>
              <a:t>04/06/2020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157186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ADD9CD7-1006-4D97-A027-2FE8EBDC0E03}" type="datetimeFigureOut">
              <a:rPr lang="en-GB" smtClean="0"/>
              <a:t>04/06/2020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418961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D9CD7-1006-4D97-A027-2FE8EBDC0E03}" type="datetimeFigureOut">
              <a:rPr lang="en-GB" smtClean="0"/>
              <a:t>04/06/2020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84726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DD9CD7-1006-4D97-A027-2FE8EBDC0E03}" type="datetimeFigureOut">
              <a:rPr lang="en-GB" smtClean="0"/>
              <a:t>04/06/2020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332549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DD9CD7-1006-4D97-A027-2FE8EBDC0E03}" type="datetimeFigureOut">
              <a:rPr lang="en-GB" smtClean="0"/>
              <a:t>04/06/2020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D92DC9-52CD-4CA3-8476-E282F44EF802}" type="slidenum">
              <a:rPr lang="en-GB" smtClean="0"/>
              <a:t>‹#›</a:t>
            </a:fld>
            <a:endParaRPr lang="en-GB"/>
          </a:p>
        </p:txBody>
      </p:sp>
    </p:spTree>
    <p:extLst>
      <p:ext uri="{BB962C8B-B14F-4D97-AF65-F5344CB8AC3E}">
        <p14:creationId xmlns:p14="http://schemas.microsoft.com/office/powerpoint/2010/main" val="197013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D9CD7-1006-4D97-A027-2FE8EBDC0E03}" type="datetimeFigureOut">
              <a:rPr lang="en-GB" smtClean="0"/>
              <a:t>04/06/2020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92DC9-52CD-4CA3-8476-E282F44EF802}" type="slidenum">
              <a:rPr lang="en-GB" smtClean="0"/>
              <a:t>‹#›</a:t>
            </a:fld>
            <a:endParaRPr lang="en-GB"/>
          </a:p>
        </p:txBody>
      </p:sp>
    </p:spTree>
    <p:extLst>
      <p:ext uri="{BB962C8B-B14F-4D97-AF65-F5344CB8AC3E}">
        <p14:creationId xmlns:p14="http://schemas.microsoft.com/office/powerpoint/2010/main" val="33990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965200" y="1460500"/>
            <a:ext cx="10388600" cy="4339650"/>
          </a:xfrm>
          <a:prstGeom prst="rect">
            <a:avLst/>
          </a:prstGeom>
          <a:noFill/>
        </p:spPr>
        <p:txBody>
          <a:bodyPr wrap="square" rtlCol="0">
            <a:spAutoFit/>
          </a:bodyPr>
          <a:lstStyle/>
          <a:p>
            <a:pPr algn="ctr"/>
            <a:r>
              <a:rPr lang="en-GB" sz="4400" dirty="0">
                <a:latin typeface="+mj-lt"/>
              </a:rPr>
              <a:t>British Antarctic Survey</a:t>
            </a:r>
          </a:p>
          <a:p>
            <a:pPr algn="ctr"/>
            <a:endParaRPr lang="en-GB" sz="4400" dirty="0">
              <a:latin typeface="+mj-lt"/>
            </a:endParaRPr>
          </a:p>
          <a:p>
            <a:pPr algn="ctr"/>
            <a:r>
              <a:rPr lang="en-GB" sz="4400" dirty="0">
                <a:latin typeface="+mj-lt"/>
              </a:rPr>
              <a:t>Automatic Weather Station Network</a:t>
            </a:r>
          </a:p>
          <a:p>
            <a:pPr algn="ctr"/>
            <a:r>
              <a:rPr lang="en-GB" sz="4400" dirty="0">
                <a:latin typeface="+mj-lt"/>
              </a:rPr>
              <a:t>2019/20 Season Review</a:t>
            </a:r>
          </a:p>
          <a:p>
            <a:pPr algn="ctr"/>
            <a:endParaRPr lang="en-GB" sz="4400" dirty="0">
              <a:latin typeface="+mj-lt"/>
            </a:endParaRPr>
          </a:p>
          <a:p>
            <a:pPr algn="ctr"/>
            <a:r>
              <a:rPr lang="en-GB" sz="2800" dirty="0">
                <a:latin typeface="+mj-lt"/>
              </a:rPr>
              <a:t>Mairi Simms, Steve Colwell, John Law, Jack Farr, Hannah Walker and Josh Eveson</a:t>
            </a:r>
          </a:p>
        </p:txBody>
      </p:sp>
    </p:spTree>
    <p:extLst>
      <p:ext uri="{BB962C8B-B14F-4D97-AF65-F5344CB8AC3E}">
        <p14:creationId xmlns:p14="http://schemas.microsoft.com/office/powerpoint/2010/main" val="1700865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DDE32-771F-44CD-923B-09C965B1DFEC}"/>
              </a:ext>
            </a:extLst>
          </p:cNvPr>
          <p:cNvPicPr>
            <a:picLocks noChangeAspect="1"/>
          </p:cNvPicPr>
          <p:nvPr/>
        </p:nvPicPr>
        <p:blipFill>
          <a:blip r:embed="rId3"/>
          <a:stretch>
            <a:fillRect/>
          </a:stretch>
        </p:blipFill>
        <p:spPr>
          <a:xfrm>
            <a:off x="0" y="1"/>
            <a:ext cx="12192000" cy="6857999"/>
          </a:xfrm>
          <a:prstGeom prst="rect">
            <a:avLst/>
          </a:prstGeom>
        </p:spPr>
      </p:pic>
      <p:sp>
        <p:nvSpPr>
          <p:cNvPr id="6" name="TextBox 5"/>
          <p:cNvSpPr txBox="1"/>
          <p:nvPr/>
        </p:nvSpPr>
        <p:spPr>
          <a:xfrm>
            <a:off x="4661883" y="0"/>
            <a:ext cx="3546274" cy="646331"/>
          </a:xfrm>
          <a:prstGeom prst="rect">
            <a:avLst/>
          </a:prstGeom>
          <a:noFill/>
        </p:spPr>
        <p:txBody>
          <a:bodyPr wrap="square" rtlCol="0">
            <a:spAutoFit/>
          </a:bodyPr>
          <a:lstStyle/>
          <a:p>
            <a:pPr algn="ctr"/>
            <a:r>
              <a:rPr lang="en-GB" sz="3600" dirty="0">
                <a:latin typeface="+mj-lt"/>
              </a:rPr>
              <a:t>Sky Blu</a:t>
            </a:r>
          </a:p>
        </p:txBody>
      </p:sp>
      <p:sp>
        <p:nvSpPr>
          <p:cNvPr id="8" name="TextBox 7"/>
          <p:cNvSpPr txBox="1"/>
          <p:nvPr/>
        </p:nvSpPr>
        <p:spPr>
          <a:xfrm>
            <a:off x="3952071" y="716187"/>
            <a:ext cx="4965898" cy="4708981"/>
          </a:xfrm>
          <a:prstGeom prst="rect">
            <a:avLst/>
          </a:prstGeom>
          <a:noFill/>
        </p:spPr>
        <p:txBody>
          <a:bodyPr wrap="square" rtlCol="0">
            <a:spAutoFit/>
          </a:bodyPr>
          <a:lstStyle/>
          <a:p>
            <a:r>
              <a:rPr lang="en-GB" sz="2000" u="sng" dirty="0"/>
              <a:t>On arrival</a:t>
            </a:r>
          </a:p>
          <a:p>
            <a:pPr marL="342900" indent="-342900">
              <a:buFont typeface="Wingdings" panose="05000000000000000000" pitchFamily="2" charset="2"/>
              <a:buChar char="Ø"/>
            </a:pPr>
            <a:r>
              <a:rPr lang="en-GB" sz="2000" dirty="0"/>
              <a:t>Power, data transmission and most instruments working well and cables secure, SR50 not working</a:t>
            </a:r>
          </a:p>
          <a:p>
            <a:pPr marL="342900" indent="-342900">
              <a:buFont typeface="Wingdings" panose="05000000000000000000" pitchFamily="2" charset="2"/>
              <a:buChar char="Ø"/>
            </a:pPr>
            <a:endParaRPr lang="en-GB" sz="2000" dirty="0"/>
          </a:p>
          <a:p>
            <a:r>
              <a:rPr lang="en-GB" sz="2000" u="sng" dirty="0"/>
              <a:t>Work carried out</a:t>
            </a:r>
          </a:p>
          <a:p>
            <a:pPr marL="342900" indent="-342900">
              <a:buFont typeface="Wingdings" panose="05000000000000000000" pitchFamily="2" charset="2"/>
              <a:buChar char="Ø"/>
            </a:pPr>
            <a:r>
              <a:rPr lang="en-GB" sz="2000" dirty="0"/>
              <a:t>SR50 replaced</a:t>
            </a:r>
          </a:p>
          <a:p>
            <a:endParaRPr lang="en-GB" sz="2000" dirty="0"/>
          </a:p>
          <a:p>
            <a:pPr marL="342900" indent="-342900">
              <a:buFont typeface="Wingdings" panose="05000000000000000000" pitchFamily="2" charset="2"/>
              <a:buChar char="Ø"/>
            </a:pPr>
            <a:r>
              <a:rPr lang="en-GB" sz="2000" dirty="0"/>
              <a:t>Battery box dug up and raised (50cm accumulated estimated since last visit, 11 months ago)</a:t>
            </a:r>
          </a:p>
          <a:p>
            <a:endParaRPr lang="en-GB" sz="2000" dirty="0"/>
          </a:p>
          <a:p>
            <a:pPr marL="342900" indent="-342900">
              <a:buFont typeface="Wingdings" panose="05000000000000000000" pitchFamily="2" charset="2"/>
              <a:buChar char="Ø"/>
            </a:pPr>
            <a:r>
              <a:rPr lang="en-GB" sz="2000" dirty="0"/>
              <a:t>Logger box and dump box raised</a:t>
            </a:r>
          </a:p>
          <a:p>
            <a:endParaRPr lang="en-GB" sz="2000" dirty="0"/>
          </a:p>
          <a:p>
            <a:pPr marL="342900" indent="-342900">
              <a:buFont typeface="Wingdings" panose="05000000000000000000" pitchFamily="2" charset="2"/>
              <a:buChar char="Ø"/>
            </a:pPr>
            <a:r>
              <a:rPr lang="en-GB" sz="2000" dirty="0"/>
              <a:t>Service time – 3 hrs 15 mins</a:t>
            </a:r>
          </a:p>
        </p:txBody>
      </p:sp>
      <p:pic>
        <p:nvPicPr>
          <p:cNvPr id="10" name="Picture 9">
            <a:extLst>
              <a:ext uri="{FF2B5EF4-FFF2-40B4-BE49-F238E27FC236}">
                <a16:creationId xmlns:a16="http://schemas.microsoft.com/office/drawing/2014/main" id="{F451A9E9-186F-4170-A6A7-6369BCCAB2C6}"/>
              </a:ext>
            </a:extLst>
          </p:cNvPr>
          <p:cNvPicPr/>
          <p:nvPr/>
        </p:nvPicPr>
        <p:blipFill rotWithShape="1">
          <a:blip r:embed="rId4" cstate="print">
            <a:extLst>
              <a:ext uri="{28A0092B-C50C-407E-A947-70E740481C1C}">
                <a14:useLocalDpi xmlns:a14="http://schemas.microsoft.com/office/drawing/2010/main" val="0"/>
              </a:ext>
            </a:extLst>
          </a:blip>
          <a:srcRect l="23538" t="23374" r="4997" b="10367"/>
          <a:stretch/>
        </p:blipFill>
        <p:spPr>
          <a:xfrm rot="5400000">
            <a:off x="-1025102" y="1025102"/>
            <a:ext cx="6002273" cy="3952072"/>
          </a:xfrm>
          <a:prstGeom prst="rect">
            <a:avLst/>
          </a:prstGeom>
        </p:spPr>
      </p:pic>
      <p:pic>
        <p:nvPicPr>
          <p:cNvPr id="2" name="Picture 1">
            <a:extLst>
              <a:ext uri="{FF2B5EF4-FFF2-40B4-BE49-F238E27FC236}">
                <a16:creationId xmlns:a16="http://schemas.microsoft.com/office/drawing/2014/main" id="{54C5EFDF-FD12-4EE7-BC58-4B979A56F00D}"/>
              </a:ext>
            </a:extLst>
          </p:cNvPr>
          <p:cNvPicPr>
            <a:picLocks noChangeAspect="1"/>
          </p:cNvPicPr>
          <p:nvPr/>
        </p:nvPicPr>
        <p:blipFill rotWithShape="1">
          <a:blip r:embed="rId5"/>
          <a:srcRect l="30880" t="11011" r="16329" b="13120"/>
          <a:stretch/>
        </p:blipFill>
        <p:spPr>
          <a:xfrm>
            <a:off x="9054964" y="-3410"/>
            <a:ext cx="3135343" cy="6005683"/>
          </a:xfrm>
          <a:prstGeom prst="rect">
            <a:avLst/>
          </a:prstGeom>
        </p:spPr>
      </p:pic>
      <p:sp>
        <p:nvSpPr>
          <p:cNvPr id="11" name="TextBox 10">
            <a:extLst>
              <a:ext uri="{FF2B5EF4-FFF2-40B4-BE49-F238E27FC236}">
                <a16:creationId xmlns:a16="http://schemas.microsoft.com/office/drawing/2014/main" id="{F31A8332-5735-48C3-9312-C70C3A0AD96C}"/>
              </a:ext>
            </a:extLst>
          </p:cNvPr>
          <p:cNvSpPr txBox="1"/>
          <p:nvPr/>
        </p:nvSpPr>
        <p:spPr>
          <a:xfrm>
            <a:off x="1693" y="12400"/>
            <a:ext cx="1385322" cy="584775"/>
          </a:xfrm>
          <a:prstGeom prst="rect">
            <a:avLst/>
          </a:prstGeom>
          <a:noFill/>
        </p:spPr>
        <p:txBody>
          <a:bodyPr wrap="square" rtlCol="0">
            <a:spAutoFit/>
          </a:bodyPr>
          <a:lstStyle/>
          <a:p>
            <a:r>
              <a:rPr lang="en-GB" sz="3200" b="1" dirty="0">
                <a:solidFill>
                  <a:schemeClr val="bg1"/>
                </a:solidFill>
              </a:rPr>
              <a:t>Before</a:t>
            </a:r>
          </a:p>
        </p:txBody>
      </p:sp>
      <p:sp>
        <p:nvSpPr>
          <p:cNvPr id="12" name="TextBox 11">
            <a:extLst>
              <a:ext uri="{FF2B5EF4-FFF2-40B4-BE49-F238E27FC236}">
                <a16:creationId xmlns:a16="http://schemas.microsoft.com/office/drawing/2014/main" id="{D2477D4C-6935-4473-8732-0F1758319259}"/>
              </a:ext>
            </a:extLst>
          </p:cNvPr>
          <p:cNvSpPr txBox="1"/>
          <p:nvPr/>
        </p:nvSpPr>
        <p:spPr>
          <a:xfrm>
            <a:off x="9054965" y="-2150"/>
            <a:ext cx="1385322" cy="584775"/>
          </a:xfrm>
          <a:prstGeom prst="rect">
            <a:avLst/>
          </a:prstGeom>
          <a:noFill/>
        </p:spPr>
        <p:txBody>
          <a:bodyPr wrap="square" rtlCol="0">
            <a:spAutoFit/>
          </a:bodyPr>
          <a:lstStyle/>
          <a:p>
            <a:r>
              <a:rPr lang="en-GB" sz="3200" b="1" dirty="0">
                <a:solidFill>
                  <a:schemeClr val="bg1"/>
                </a:solidFill>
              </a:rPr>
              <a:t>After</a:t>
            </a:r>
          </a:p>
        </p:txBody>
      </p:sp>
    </p:spTree>
    <p:extLst>
      <p:ext uri="{BB962C8B-B14F-4D97-AF65-F5344CB8AC3E}">
        <p14:creationId xmlns:p14="http://schemas.microsoft.com/office/powerpoint/2010/main" val="1785312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DDE32-771F-44CD-923B-09C965B1DFEC}"/>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p:cNvSpPr txBox="1"/>
          <p:nvPr/>
        </p:nvSpPr>
        <p:spPr>
          <a:xfrm>
            <a:off x="4297483" y="-1"/>
            <a:ext cx="3546274" cy="646331"/>
          </a:xfrm>
          <a:prstGeom prst="rect">
            <a:avLst/>
          </a:prstGeom>
          <a:noFill/>
        </p:spPr>
        <p:txBody>
          <a:bodyPr wrap="square" rtlCol="0">
            <a:spAutoFit/>
          </a:bodyPr>
          <a:lstStyle/>
          <a:p>
            <a:pPr algn="ctr"/>
            <a:r>
              <a:rPr lang="en-GB" sz="3600" dirty="0" err="1">
                <a:latin typeface="+mj-lt"/>
              </a:rPr>
              <a:t>Limbert</a:t>
            </a:r>
            <a:endParaRPr lang="en-GB" sz="3600" dirty="0">
              <a:latin typeface="+mj-lt"/>
            </a:endParaRPr>
          </a:p>
        </p:txBody>
      </p:sp>
      <p:sp>
        <p:nvSpPr>
          <p:cNvPr id="8" name="TextBox 7"/>
          <p:cNvSpPr txBox="1"/>
          <p:nvPr/>
        </p:nvSpPr>
        <p:spPr>
          <a:xfrm>
            <a:off x="3575408" y="597592"/>
            <a:ext cx="5121080" cy="5632311"/>
          </a:xfrm>
          <a:prstGeom prst="rect">
            <a:avLst/>
          </a:prstGeom>
          <a:noFill/>
        </p:spPr>
        <p:txBody>
          <a:bodyPr wrap="square" rtlCol="0">
            <a:spAutoFit/>
          </a:bodyPr>
          <a:lstStyle/>
          <a:p>
            <a:r>
              <a:rPr lang="en-GB" sz="2000" u="sng" dirty="0"/>
              <a:t>On arrival</a:t>
            </a:r>
          </a:p>
          <a:p>
            <a:pPr marL="342900" indent="-342900">
              <a:buFont typeface="Wingdings" panose="05000000000000000000" pitchFamily="2" charset="2"/>
              <a:buChar char="Ø"/>
            </a:pPr>
            <a:r>
              <a:rPr lang="en-GB" sz="2000" dirty="0"/>
              <a:t>All instruments, power and data transmission working well and cables secure</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119cm accumulation since last visit - 25 months ago</a:t>
            </a:r>
          </a:p>
          <a:p>
            <a:endParaRPr lang="en-GB" sz="2000" dirty="0"/>
          </a:p>
          <a:p>
            <a:r>
              <a:rPr lang="en-GB" sz="2000" u="sng" dirty="0"/>
              <a:t>Work carried out</a:t>
            </a:r>
          </a:p>
          <a:p>
            <a:pPr marL="342900" indent="-342900">
              <a:buFont typeface="Wingdings" panose="05000000000000000000" pitchFamily="2" charset="2"/>
              <a:buChar char="Ø"/>
            </a:pPr>
            <a:r>
              <a:rPr lang="en-GB" sz="2000" dirty="0"/>
              <a:t>Battery box dug up (1m down), raised to surface and covered with snow blocks (as opposed to being buried just below surface)</a:t>
            </a:r>
          </a:p>
          <a:p>
            <a:endParaRPr lang="en-GB" sz="2000" dirty="0"/>
          </a:p>
          <a:p>
            <a:pPr marL="342900" indent="-342900">
              <a:buFont typeface="Wingdings" panose="05000000000000000000" pitchFamily="2" charset="2"/>
              <a:buChar char="Ø"/>
            </a:pPr>
            <a:r>
              <a:rPr lang="en-GB" sz="2000" dirty="0"/>
              <a:t>All instruments raised (except </a:t>
            </a:r>
            <a:r>
              <a:rPr lang="en-GB" sz="2000" dirty="0" err="1"/>
              <a:t>propvane</a:t>
            </a:r>
            <a:r>
              <a:rPr lang="en-GB" sz="2000" dirty="0"/>
              <a:t>) as high as possible but with some metalwork restricting maximum height achievable</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Service time – 6 hrs 17 mins</a:t>
            </a:r>
          </a:p>
          <a:p>
            <a:pPr marL="342900" indent="-342900">
              <a:buFont typeface="Wingdings" panose="05000000000000000000" pitchFamily="2" charset="2"/>
              <a:buChar char="Ø"/>
            </a:pPr>
            <a:endParaRPr lang="en-GB" sz="2000" dirty="0"/>
          </a:p>
        </p:txBody>
      </p:sp>
      <p:sp>
        <p:nvSpPr>
          <p:cNvPr id="10" name="TextBox 9">
            <a:extLst>
              <a:ext uri="{FF2B5EF4-FFF2-40B4-BE49-F238E27FC236}">
                <a16:creationId xmlns:a16="http://schemas.microsoft.com/office/drawing/2014/main" id="{F543DE1E-407E-4D5A-A0BF-63CD66C98BC5}"/>
              </a:ext>
            </a:extLst>
          </p:cNvPr>
          <p:cNvSpPr txBox="1"/>
          <p:nvPr/>
        </p:nvSpPr>
        <p:spPr>
          <a:xfrm>
            <a:off x="207173" y="135688"/>
            <a:ext cx="1385322" cy="584775"/>
          </a:xfrm>
          <a:prstGeom prst="rect">
            <a:avLst/>
          </a:prstGeom>
          <a:noFill/>
        </p:spPr>
        <p:txBody>
          <a:bodyPr wrap="square" rtlCol="0">
            <a:spAutoFit/>
          </a:bodyPr>
          <a:lstStyle/>
          <a:p>
            <a:r>
              <a:rPr lang="en-GB" sz="3200" b="1" dirty="0">
                <a:solidFill>
                  <a:schemeClr val="bg1"/>
                </a:solidFill>
              </a:rPr>
              <a:t>Before</a:t>
            </a:r>
          </a:p>
        </p:txBody>
      </p:sp>
      <p:sp>
        <p:nvSpPr>
          <p:cNvPr id="18" name="TextBox 17">
            <a:extLst>
              <a:ext uri="{FF2B5EF4-FFF2-40B4-BE49-F238E27FC236}">
                <a16:creationId xmlns:a16="http://schemas.microsoft.com/office/drawing/2014/main" id="{BBE74BC9-E320-40BE-8E68-8A75993FC8AA}"/>
              </a:ext>
            </a:extLst>
          </p:cNvPr>
          <p:cNvSpPr txBox="1"/>
          <p:nvPr/>
        </p:nvSpPr>
        <p:spPr>
          <a:xfrm>
            <a:off x="8938494" y="104911"/>
            <a:ext cx="1385322" cy="584775"/>
          </a:xfrm>
          <a:prstGeom prst="rect">
            <a:avLst/>
          </a:prstGeom>
          <a:noFill/>
        </p:spPr>
        <p:txBody>
          <a:bodyPr wrap="square" rtlCol="0">
            <a:spAutoFit/>
          </a:bodyPr>
          <a:lstStyle/>
          <a:p>
            <a:r>
              <a:rPr lang="en-GB" sz="3200" b="1" dirty="0">
                <a:solidFill>
                  <a:schemeClr val="bg1"/>
                </a:solidFill>
              </a:rPr>
              <a:t>After</a:t>
            </a:r>
          </a:p>
        </p:txBody>
      </p:sp>
      <p:pic>
        <p:nvPicPr>
          <p:cNvPr id="2" name="Picture 1">
            <a:extLst>
              <a:ext uri="{FF2B5EF4-FFF2-40B4-BE49-F238E27FC236}">
                <a16:creationId xmlns:a16="http://schemas.microsoft.com/office/drawing/2014/main" id="{9042F8F2-79B6-43BD-A711-EB5585AC164F}"/>
              </a:ext>
            </a:extLst>
          </p:cNvPr>
          <p:cNvPicPr>
            <a:picLocks noChangeAspect="1"/>
          </p:cNvPicPr>
          <p:nvPr/>
        </p:nvPicPr>
        <p:blipFill rotWithShape="1">
          <a:blip r:embed="rId4"/>
          <a:srcRect l="13017" t="10054" r="17414" b="378"/>
          <a:stretch/>
        </p:blipFill>
        <p:spPr>
          <a:xfrm>
            <a:off x="-1" y="-1"/>
            <a:ext cx="3495515" cy="5989833"/>
          </a:xfrm>
          <a:prstGeom prst="rect">
            <a:avLst/>
          </a:prstGeom>
        </p:spPr>
      </p:pic>
      <p:sp>
        <p:nvSpPr>
          <p:cNvPr id="11" name="TextBox 10">
            <a:extLst>
              <a:ext uri="{FF2B5EF4-FFF2-40B4-BE49-F238E27FC236}">
                <a16:creationId xmlns:a16="http://schemas.microsoft.com/office/drawing/2014/main" id="{31D9CD7B-789A-4497-80BB-5928919D8CD4}"/>
              </a:ext>
            </a:extLst>
          </p:cNvPr>
          <p:cNvSpPr txBox="1"/>
          <p:nvPr/>
        </p:nvSpPr>
        <p:spPr>
          <a:xfrm>
            <a:off x="-2" y="1271"/>
            <a:ext cx="1385322" cy="584775"/>
          </a:xfrm>
          <a:prstGeom prst="rect">
            <a:avLst/>
          </a:prstGeom>
          <a:noFill/>
        </p:spPr>
        <p:txBody>
          <a:bodyPr wrap="square" rtlCol="0">
            <a:spAutoFit/>
          </a:bodyPr>
          <a:lstStyle/>
          <a:p>
            <a:r>
              <a:rPr lang="en-GB" sz="3200" b="1" dirty="0">
                <a:solidFill>
                  <a:schemeClr val="bg1"/>
                </a:solidFill>
              </a:rPr>
              <a:t>Before</a:t>
            </a:r>
          </a:p>
        </p:txBody>
      </p:sp>
      <p:pic>
        <p:nvPicPr>
          <p:cNvPr id="3" name="Picture 2">
            <a:extLst>
              <a:ext uri="{FF2B5EF4-FFF2-40B4-BE49-F238E27FC236}">
                <a16:creationId xmlns:a16="http://schemas.microsoft.com/office/drawing/2014/main" id="{DB10BBCC-ABEB-4E15-A46F-3E958D2C2E03}"/>
              </a:ext>
            </a:extLst>
          </p:cNvPr>
          <p:cNvPicPr>
            <a:picLocks noChangeAspect="1"/>
          </p:cNvPicPr>
          <p:nvPr/>
        </p:nvPicPr>
        <p:blipFill rotWithShape="1">
          <a:blip r:embed="rId5"/>
          <a:srcRect l="29997" t="7868" r="34641" b="1015"/>
          <a:stretch/>
        </p:blipFill>
        <p:spPr>
          <a:xfrm>
            <a:off x="8706900" y="0"/>
            <a:ext cx="3485099" cy="5989832"/>
          </a:xfrm>
          <a:prstGeom prst="rect">
            <a:avLst/>
          </a:prstGeom>
        </p:spPr>
      </p:pic>
      <p:sp>
        <p:nvSpPr>
          <p:cNvPr id="12" name="TextBox 11">
            <a:extLst>
              <a:ext uri="{FF2B5EF4-FFF2-40B4-BE49-F238E27FC236}">
                <a16:creationId xmlns:a16="http://schemas.microsoft.com/office/drawing/2014/main" id="{8C21696A-1D6E-4CBB-92FF-2C6A0F51FF06}"/>
              </a:ext>
            </a:extLst>
          </p:cNvPr>
          <p:cNvSpPr txBox="1"/>
          <p:nvPr/>
        </p:nvSpPr>
        <p:spPr>
          <a:xfrm>
            <a:off x="8706899" y="2171"/>
            <a:ext cx="1385322" cy="584775"/>
          </a:xfrm>
          <a:prstGeom prst="rect">
            <a:avLst/>
          </a:prstGeom>
          <a:noFill/>
        </p:spPr>
        <p:txBody>
          <a:bodyPr wrap="square" rtlCol="0">
            <a:spAutoFit/>
          </a:bodyPr>
          <a:lstStyle/>
          <a:p>
            <a:r>
              <a:rPr lang="en-GB" sz="3200" b="1" dirty="0">
                <a:solidFill>
                  <a:schemeClr val="bg1"/>
                </a:solidFill>
              </a:rPr>
              <a:t>After</a:t>
            </a:r>
          </a:p>
        </p:txBody>
      </p:sp>
    </p:spTree>
    <p:extLst>
      <p:ext uri="{BB962C8B-B14F-4D97-AF65-F5344CB8AC3E}">
        <p14:creationId xmlns:p14="http://schemas.microsoft.com/office/powerpoint/2010/main" val="2552623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2700"/>
            <a:ext cx="12395200" cy="6908800"/>
          </a:xfrm>
          <a:prstGeom prst="rect">
            <a:avLst/>
          </a:prstGeom>
        </p:spPr>
      </p:pic>
      <p:grpSp>
        <p:nvGrpSpPr>
          <p:cNvPr id="7" name="Group 40"/>
          <p:cNvGrpSpPr/>
          <p:nvPr/>
        </p:nvGrpSpPr>
        <p:grpSpPr>
          <a:xfrm>
            <a:off x="-1016" y="0"/>
            <a:ext cx="5208016" cy="6908800"/>
            <a:chOff x="1223120" y="305272"/>
            <a:chExt cx="4785332" cy="6408712"/>
          </a:xfrm>
        </p:grpSpPr>
        <p:grpSp>
          <p:nvGrpSpPr>
            <p:cNvPr id="8" name="Group 35"/>
            <p:cNvGrpSpPr/>
            <p:nvPr/>
          </p:nvGrpSpPr>
          <p:grpSpPr>
            <a:xfrm>
              <a:off x="1223120" y="305272"/>
              <a:ext cx="4785332" cy="6408712"/>
              <a:chOff x="683568" y="188640"/>
              <a:chExt cx="4785332" cy="6408712"/>
            </a:xfrm>
          </p:grpSpPr>
          <p:pic>
            <p:nvPicPr>
              <p:cNvPr id="11" name="Picture 4" descr="Antarctic_Peninsula_region_relief_location_map.png"/>
              <p:cNvPicPr>
                <a:picLocks noChangeAspect="1"/>
              </p:cNvPicPr>
              <p:nvPr/>
            </p:nvPicPr>
            <p:blipFill>
              <a:blip r:embed="rId4" cstate="print"/>
              <a:srcRect l="12499" t="2751" b="3801"/>
              <a:stretch>
                <a:fillRect/>
              </a:stretch>
            </p:blipFill>
            <p:spPr>
              <a:xfrm>
                <a:off x="683568" y="188640"/>
                <a:ext cx="4785332" cy="6408712"/>
              </a:xfrm>
              <a:prstGeom prst="rect">
                <a:avLst/>
              </a:prstGeom>
            </p:spPr>
          </p:pic>
          <p:sp>
            <p:nvSpPr>
              <p:cNvPr id="12" name="Oval 11"/>
              <p:cNvSpPr/>
              <p:nvPr/>
            </p:nvSpPr>
            <p:spPr>
              <a:xfrm>
                <a:off x="1835696" y="213285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Oval 13"/>
              <p:cNvSpPr/>
              <p:nvPr/>
            </p:nvSpPr>
            <p:spPr>
              <a:xfrm>
                <a:off x="1979712" y="314096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2699792" y="328498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2592000" y="4212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2123728" y="40050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Oval 17"/>
              <p:cNvSpPr/>
              <p:nvPr/>
            </p:nvSpPr>
            <p:spPr>
              <a:xfrm>
                <a:off x="4860032" y="486916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2339752" y="22048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Oval 19"/>
              <p:cNvSpPr/>
              <p:nvPr/>
            </p:nvSpPr>
            <p:spPr>
              <a:xfrm>
                <a:off x="4788024" y="638132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Oval 8"/>
            <p:cNvSpPr/>
            <p:nvPr/>
          </p:nvSpPr>
          <p:spPr>
            <a:xfrm>
              <a:off x="5436096" y="501317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5400000" y="5040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Rectangle 4"/>
          <p:cNvSpPr/>
          <p:nvPr/>
        </p:nvSpPr>
        <p:spPr>
          <a:xfrm>
            <a:off x="3930555" y="4517409"/>
            <a:ext cx="1276445" cy="11327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5913335" y="409433"/>
            <a:ext cx="5372139" cy="1477328"/>
          </a:xfrm>
          <a:prstGeom prst="rect">
            <a:avLst/>
          </a:prstGeom>
          <a:noFill/>
        </p:spPr>
        <p:txBody>
          <a:bodyPr wrap="square" rtlCol="0">
            <a:spAutoFit/>
          </a:bodyPr>
          <a:lstStyle/>
          <a:p>
            <a:pPr algn="ctr"/>
            <a:r>
              <a:rPr lang="en-GB" sz="3600" dirty="0">
                <a:latin typeface="+mj-lt"/>
              </a:rPr>
              <a:t>BAS AWS Network</a:t>
            </a:r>
          </a:p>
          <a:p>
            <a:pPr algn="ctr"/>
            <a:r>
              <a:rPr lang="en-GB" sz="3600" dirty="0">
                <a:latin typeface="+mj-lt"/>
              </a:rPr>
              <a:t>Work Carried out 2019/20</a:t>
            </a:r>
          </a:p>
          <a:p>
            <a:endParaRPr lang="en-GB" dirty="0"/>
          </a:p>
        </p:txBody>
      </p:sp>
      <p:sp>
        <p:nvSpPr>
          <p:cNvPr id="6" name="TextBox 5"/>
          <p:cNvSpPr txBox="1"/>
          <p:nvPr/>
        </p:nvSpPr>
        <p:spPr>
          <a:xfrm>
            <a:off x="5913335" y="2222842"/>
            <a:ext cx="5973865" cy="2246769"/>
          </a:xfrm>
          <a:prstGeom prst="rect">
            <a:avLst/>
          </a:prstGeom>
          <a:noFill/>
        </p:spPr>
        <p:txBody>
          <a:bodyPr wrap="square" rtlCol="0">
            <a:spAutoFit/>
          </a:bodyPr>
          <a:lstStyle/>
          <a:p>
            <a:r>
              <a:rPr lang="en-GB" sz="2800" dirty="0"/>
              <a:t>Over at Halley….</a:t>
            </a:r>
          </a:p>
          <a:p>
            <a:endParaRPr lang="en-GB" sz="2800" dirty="0"/>
          </a:p>
          <a:p>
            <a:r>
              <a:rPr lang="en-GB" sz="2800" dirty="0" smtClean="0"/>
              <a:t>6a </a:t>
            </a:r>
            <a:r>
              <a:rPr lang="en-GB" sz="2800" dirty="0"/>
              <a:t>AWS, </a:t>
            </a:r>
            <a:r>
              <a:rPr lang="en-GB" sz="2800" dirty="0" smtClean="0"/>
              <a:t>TT03 AWS and </a:t>
            </a:r>
            <a:r>
              <a:rPr lang="en-GB" sz="2800" dirty="0" err="1" smtClean="0"/>
              <a:t>CASLab</a:t>
            </a:r>
            <a:r>
              <a:rPr lang="en-GB" sz="2800" dirty="0" smtClean="0"/>
              <a:t> AWS all </a:t>
            </a:r>
            <a:r>
              <a:rPr lang="en-GB" sz="2800" dirty="0"/>
              <a:t>raised but problem persists with </a:t>
            </a:r>
            <a:r>
              <a:rPr lang="en-GB" sz="2800" dirty="0" err="1" smtClean="0"/>
              <a:t>CASLab</a:t>
            </a:r>
            <a:r>
              <a:rPr lang="en-GB" sz="2800" dirty="0" smtClean="0"/>
              <a:t> </a:t>
            </a:r>
            <a:r>
              <a:rPr lang="en-GB" sz="2800" dirty="0"/>
              <a:t>power system</a:t>
            </a:r>
          </a:p>
        </p:txBody>
      </p:sp>
    </p:spTree>
    <p:extLst>
      <p:ext uri="{BB962C8B-B14F-4D97-AF65-F5344CB8AC3E}">
        <p14:creationId xmlns:p14="http://schemas.microsoft.com/office/powerpoint/2010/main" val="2852253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54"/>
            <a:ext cx="12192000" cy="6858000"/>
          </a:xfrm>
          <a:prstGeom prst="rect">
            <a:avLst/>
          </a:prstGeom>
        </p:spPr>
      </p:pic>
      <p:sp>
        <p:nvSpPr>
          <p:cNvPr id="58" name="TextBox 57"/>
          <p:cNvSpPr txBox="1"/>
          <p:nvPr/>
        </p:nvSpPr>
        <p:spPr>
          <a:xfrm>
            <a:off x="2078064" y="1635613"/>
            <a:ext cx="861608" cy="369332"/>
          </a:xfrm>
          <a:prstGeom prst="rect">
            <a:avLst/>
          </a:prstGeom>
          <a:noFill/>
        </p:spPr>
        <p:txBody>
          <a:bodyPr wrap="square" rtlCol="0">
            <a:spAutoFit/>
          </a:bodyPr>
          <a:lstStyle/>
          <a:p>
            <a:r>
              <a:rPr lang="en-GB" dirty="0"/>
              <a:t>iWS14</a:t>
            </a:r>
          </a:p>
        </p:txBody>
      </p:sp>
      <p:sp>
        <p:nvSpPr>
          <p:cNvPr id="59" name="TextBox 58"/>
          <p:cNvSpPr txBox="1"/>
          <p:nvPr/>
        </p:nvSpPr>
        <p:spPr>
          <a:xfrm>
            <a:off x="1089824" y="1307496"/>
            <a:ext cx="824789" cy="369332"/>
          </a:xfrm>
          <a:prstGeom prst="rect">
            <a:avLst/>
          </a:prstGeom>
          <a:noFill/>
        </p:spPr>
        <p:txBody>
          <a:bodyPr wrap="square" rtlCol="0">
            <a:spAutoFit/>
          </a:bodyPr>
          <a:lstStyle/>
          <a:p>
            <a:r>
              <a:rPr lang="en-GB" dirty="0"/>
              <a:t>iWS18</a:t>
            </a:r>
          </a:p>
        </p:txBody>
      </p:sp>
      <p:sp>
        <p:nvSpPr>
          <p:cNvPr id="64" name="TextBox 63"/>
          <p:cNvSpPr txBox="1"/>
          <p:nvPr/>
        </p:nvSpPr>
        <p:spPr>
          <a:xfrm>
            <a:off x="5063374" y="259698"/>
            <a:ext cx="7183271" cy="1200329"/>
          </a:xfrm>
          <a:prstGeom prst="rect">
            <a:avLst/>
          </a:prstGeom>
          <a:noFill/>
        </p:spPr>
        <p:txBody>
          <a:bodyPr wrap="square" rtlCol="0">
            <a:spAutoFit/>
          </a:bodyPr>
          <a:lstStyle/>
          <a:p>
            <a:pPr algn="ctr"/>
            <a:r>
              <a:rPr lang="en-GB" sz="3600" dirty="0">
                <a:latin typeface="+mj-lt"/>
              </a:rPr>
              <a:t>Non-BAS AWS Network</a:t>
            </a:r>
          </a:p>
          <a:p>
            <a:pPr algn="ctr"/>
            <a:r>
              <a:rPr lang="en-GB" sz="3600" dirty="0">
                <a:latin typeface="+mj-lt"/>
              </a:rPr>
              <a:t>Work Carried out 2019/20</a:t>
            </a:r>
          </a:p>
        </p:txBody>
      </p:sp>
      <p:sp>
        <p:nvSpPr>
          <p:cNvPr id="31" name="TextBox 30"/>
          <p:cNvSpPr txBox="1"/>
          <p:nvPr/>
        </p:nvSpPr>
        <p:spPr>
          <a:xfrm>
            <a:off x="5432880" y="1591475"/>
            <a:ext cx="3767638" cy="4555093"/>
          </a:xfrm>
          <a:prstGeom prst="rect">
            <a:avLst/>
          </a:prstGeom>
          <a:noFill/>
        </p:spPr>
        <p:txBody>
          <a:bodyPr wrap="square" rtlCol="0">
            <a:spAutoFit/>
          </a:bodyPr>
          <a:lstStyle/>
          <a:p>
            <a:r>
              <a:rPr lang="en-GB" sz="2200" u="sng" dirty="0"/>
              <a:t>University of Utrecht – IMAU</a:t>
            </a:r>
          </a:p>
          <a:p>
            <a:endParaRPr lang="en-GB" sz="2200" u="sng" dirty="0"/>
          </a:p>
          <a:p>
            <a:pPr marL="342900" indent="-342900">
              <a:buFont typeface="Wingdings" panose="05000000000000000000" pitchFamily="2" charset="2"/>
              <a:buChar char="Ø"/>
            </a:pPr>
            <a:r>
              <a:rPr lang="en-GB" sz="2200" dirty="0" err="1"/>
              <a:t>iWS</a:t>
            </a:r>
            <a:r>
              <a:rPr lang="en-GB" sz="2200" dirty="0"/>
              <a:t> 14 (Larsen) </a:t>
            </a:r>
          </a:p>
          <a:p>
            <a:pPr marL="342900" indent="-342900">
              <a:buFont typeface="Wingdings" panose="05000000000000000000" pitchFamily="2" charset="2"/>
              <a:buChar char="Ø"/>
            </a:pPr>
            <a:endParaRPr lang="en-GB" sz="2200" dirty="0"/>
          </a:p>
          <a:p>
            <a:pPr marL="342900" indent="-342900">
              <a:buFont typeface="Wingdings" panose="05000000000000000000" pitchFamily="2" charset="2"/>
              <a:buChar char="Ø"/>
            </a:pPr>
            <a:r>
              <a:rPr lang="en-GB" sz="2200" dirty="0" err="1"/>
              <a:t>iWS</a:t>
            </a:r>
            <a:r>
              <a:rPr lang="en-GB" sz="2200" dirty="0"/>
              <a:t> 18 (Cabinet Inlet)</a:t>
            </a:r>
          </a:p>
          <a:p>
            <a:endParaRPr lang="en-GB" sz="2200" u="sng" dirty="0"/>
          </a:p>
          <a:p>
            <a:endParaRPr lang="en-GB" sz="2200" u="sng" dirty="0"/>
          </a:p>
          <a:p>
            <a:r>
              <a:rPr lang="en-GB" sz="2200" u="sng" dirty="0"/>
              <a:t>WSL</a:t>
            </a:r>
            <a:r>
              <a:rPr lang="en-GB" sz="2200" dirty="0"/>
              <a:t> </a:t>
            </a:r>
          </a:p>
          <a:p>
            <a:pPr marL="285750" indent="-285750">
              <a:buFont typeface="Wingdings" panose="05000000000000000000" pitchFamily="2" charset="2"/>
              <a:buChar char="Ø"/>
            </a:pPr>
            <a:endParaRPr lang="en-GB" sz="2200" dirty="0"/>
          </a:p>
          <a:p>
            <a:pPr marL="285750" indent="-285750">
              <a:buFont typeface="Wingdings" panose="05000000000000000000" pitchFamily="2" charset="2"/>
              <a:buChar char="Ø"/>
            </a:pPr>
            <a:r>
              <a:rPr lang="en-GB" sz="2200" dirty="0" err="1"/>
              <a:t>Koni</a:t>
            </a:r>
            <a:r>
              <a:rPr lang="en-GB" sz="2200" dirty="0"/>
              <a:t> Steffen AWS</a:t>
            </a:r>
          </a:p>
          <a:p>
            <a:pPr marL="285750" indent="-285750">
              <a:buFont typeface="Wingdings" panose="05000000000000000000" pitchFamily="2" charset="2"/>
              <a:buChar char="Ø"/>
            </a:pPr>
            <a:endParaRPr lang="en-GB" sz="2200" dirty="0"/>
          </a:p>
          <a:p>
            <a:endParaRPr lang="en-GB" sz="2400" dirty="0"/>
          </a:p>
          <a:p>
            <a:pPr marL="285750" indent="-285750">
              <a:buFont typeface="Wingdings" panose="05000000000000000000" pitchFamily="2" charset="2"/>
              <a:buChar char="Ø"/>
            </a:pPr>
            <a:endParaRPr lang="en-GB" sz="2400" dirty="0"/>
          </a:p>
        </p:txBody>
      </p:sp>
      <p:grpSp>
        <p:nvGrpSpPr>
          <p:cNvPr id="35" name="Group 34"/>
          <p:cNvGrpSpPr/>
          <p:nvPr/>
        </p:nvGrpSpPr>
        <p:grpSpPr>
          <a:xfrm>
            <a:off x="-38466" y="-2118"/>
            <a:ext cx="5149080" cy="6895858"/>
            <a:chOff x="-1016" y="0"/>
            <a:chExt cx="5149080" cy="6895858"/>
          </a:xfrm>
        </p:grpSpPr>
        <p:grpSp>
          <p:nvGrpSpPr>
            <p:cNvPr id="46" name="Group 40"/>
            <p:cNvGrpSpPr/>
            <p:nvPr/>
          </p:nvGrpSpPr>
          <p:grpSpPr>
            <a:xfrm>
              <a:off x="-1016" y="0"/>
              <a:ext cx="5149080" cy="6895858"/>
              <a:chOff x="1223120" y="305272"/>
              <a:chExt cx="4785332" cy="6408712"/>
            </a:xfrm>
          </p:grpSpPr>
          <p:grpSp>
            <p:nvGrpSpPr>
              <p:cNvPr id="61" name="Group 60"/>
              <p:cNvGrpSpPr/>
              <p:nvPr/>
            </p:nvGrpSpPr>
            <p:grpSpPr>
              <a:xfrm>
                <a:off x="1223120" y="305272"/>
                <a:ext cx="4785332" cy="6408712"/>
                <a:chOff x="683568" y="188640"/>
                <a:chExt cx="4785332" cy="6408712"/>
              </a:xfrm>
            </p:grpSpPr>
            <p:pic>
              <p:nvPicPr>
                <p:cNvPr id="65" name="Picture 4" descr="Antarctic_Peninsula_region_relief_location_map.png"/>
                <p:cNvPicPr>
                  <a:picLocks noChangeAspect="1"/>
                </p:cNvPicPr>
                <p:nvPr/>
              </p:nvPicPr>
              <p:blipFill>
                <a:blip r:embed="rId3" cstate="print"/>
                <a:srcRect l="12499" t="2751" b="3801"/>
                <a:stretch>
                  <a:fillRect/>
                </a:stretch>
              </p:blipFill>
              <p:spPr>
                <a:xfrm>
                  <a:off x="683568" y="188640"/>
                  <a:ext cx="4785332" cy="6408712"/>
                </a:xfrm>
                <a:prstGeom prst="rect">
                  <a:avLst/>
                </a:prstGeom>
              </p:spPr>
            </p:pic>
            <p:sp>
              <p:nvSpPr>
                <p:cNvPr id="66" name="Oval 65"/>
                <p:cNvSpPr/>
                <p:nvPr/>
              </p:nvSpPr>
              <p:spPr>
                <a:xfrm>
                  <a:off x="1835696" y="213285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Oval 66"/>
                <p:cNvSpPr/>
                <p:nvPr/>
              </p:nvSpPr>
              <p:spPr>
                <a:xfrm>
                  <a:off x="1979712" y="314096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Oval 67"/>
                <p:cNvSpPr/>
                <p:nvPr/>
              </p:nvSpPr>
              <p:spPr>
                <a:xfrm>
                  <a:off x="2699792" y="328498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Oval 68"/>
                <p:cNvSpPr/>
                <p:nvPr/>
              </p:nvSpPr>
              <p:spPr>
                <a:xfrm>
                  <a:off x="2592000" y="4212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2123728" y="40050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Oval 70"/>
                <p:cNvSpPr/>
                <p:nvPr/>
              </p:nvSpPr>
              <p:spPr>
                <a:xfrm>
                  <a:off x="4860032" y="486916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Oval 71"/>
                <p:cNvSpPr/>
                <p:nvPr/>
              </p:nvSpPr>
              <p:spPr>
                <a:xfrm>
                  <a:off x="4788024" y="638132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2" name="Oval 61"/>
              <p:cNvSpPr/>
              <p:nvPr/>
            </p:nvSpPr>
            <p:spPr>
              <a:xfrm>
                <a:off x="5436096" y="5013176"/>
                <a:ext cx="45719" cy="45719"/>
              </a:xfrm>
              <a:prstGeom prst="ellipse">
                <a:avLst/>
              </a:prstGeom>
              <a:solidFill>
                <a:srgbClr val="CC3399"/>
              </a:solidFill>
              <a:ln w="25400" cap="flat" cmpd="sng" algn="ctr">
                <a:solidFill>
                  <a:srgbClr val="CC33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Oval 62"/>
              <p:cNvSpPr/>
              <p:nvPr/>
            </p:nvSpPr>
            <p:spPr>
              <a:xfrm>
                <a:off x="5400000" y="5040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3" name="TextBox 52"/>
            <p:cNvSpPr txBox="1"/>
            <p:nvPr/>
          </p:nvSpPr>
          <p:spPr>
            <a:xfrm>
              <a:off x="1019877" y="2087785"/>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54" name="TextBox 53"/>
            <p:cNvSpPr txBox="1"/>
            <p:nvPr/>
          </p:nvSpPr>
          <p:spPr>
            <a:xfrm>
              <a:off x="1839173" y="1321356"/>
              <a:ext cx="1847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79646"/>
                </a:solidFill>
                <a:effectLst/>
                <a:uLnTx/>
                <a:uFillTx/>
              </a:endParaRPr>
            </a:p>
          </p:txBody>
        </p:sp>
        <p:sp>
          <p:nvSpPr>
            <p:cNvPr id="55" name="TextBox 54"/>
            <p:cNvSpPr txBox="1"/>
            <p:nvPr/>
          </p:nvSpPr>
          <p:spPr>
            <a:xfrm>
              <a:off x="1655616" y="1575240"/>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56" name="TextBox 55"/>
            <p:cNvSpPr txBox="1"/>
            <p:nvPr/>
          </p:nvSpPr>
          <p:spPr>
            <a:xfrm>
              <a:off x="1898637" y="1661874"/>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57" name="TextBox 56"/>
            <p:cNvSpPr txBox="1"/>
            <p:nvPr/>
          </p:nvSpPr>
          <p:spPr>
            <a:xfrm>
              <a:off x="1687411" y="1976234"/>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grpSp>
      <p:sp>
        <p:nvSpPr>
          <p:cNvPr id="73" name="TextBox 72"/>
          <p:cNvSpPr txBox="1"/>
          <p:nvPr/>
        </p:nvSpPr>
        <p:spPr>
          <a:xfrm>
            <a:off x="2334481" y="1424288"/>
            <a:ext cx="885307" cy="369332"/>
          </a:xfrm>
          <a:prstGeom prst="rect">
            <a:avLst/>
          </a:prstGeom>
          <a:noFill/>
        </p:spPr>
        <p:txBody>
          <a:bodyPr wrap="square" rtlCol="0">
            <a:spAutoFit/>
          </a:bodyPr>
          <a:lstStyle/>
          <a:p>
            <a:r>
              <a:rPr lang="en-GB" dirty="0" err="1"/>
              <a:t>iWS</a:t>
            </a:r>
            <a:r>
              <a:rPr lang="en-GB" dirty="0"/>
              <a:t> 14</a:t>
            </a:r>
          </a:p>
        </p:txBody>
      </p:sp>
      <p:sp>
        <p:nvSpPr>
          <p:cNvPr id="75" name="TextBox 74"/>
          <p:cNvSpPr txBox="1"/>
          <p:nvPr/>
        </p:nvSpPr>
        <p:spPr>
          <a:xfrm>
            <a:off x="681881" y="1019898"/>
            <a:ext cx="885307" cy="369332"/>
          </a:xfrm>
          <a:prstGeom prst="rect">
            <a:avLst/>
          </a:prstGeom>
          <a:noFill/>
        </p:spPr>
        <p:txBody>
          <a:bodyPr wrap="square" rtlCol="0">
            <a:spAutoFit/>
          </a:bodyPr>
          <a:lstStyle/>
          <a:p>
            <a:r>
              <a:rPr lang="en-GB" dirty="0" err="1"/>
              <a:t>iWS</a:t>
            </a:r>
            <a:r>
              <a:rPr lang="en-GB" dirty="0"/>
              <a:t> 18</a:t>
            </a:r>
          </a:p>
        </p:txBody>
      </p:sp>
      <p:cxnSp>
        <p:nvCxnSpPr>
          <p:cNvPr id="79" name="Straight Arrow Connector 78"/>
          <p:cNvCxnSpPr>
            <a:endCxn id="56" idx="3"/>
          </p:cNvCxnSpPr>
          <p:nvPr/>
        </p:nvCxnSpPr>
        <p:spPr>
          <a:xfrm flipH="1">
            <a:off x="2161269" y="1639503"/>
            <a:ext cx="217230" cy="204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254273" y="1402508"/>
            <a:ext cx="419602" cy="253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183C2C-6461-47E5-895E-E51160229D2F}"/>
              </a:ext>
            </a:extLst>
          </p:cNvPr>
          <p:cNvSpPr txBox="1"/>
          <p:nvPr/>
        </p:nvSpPr>
        <p:spPr>
          <a:xfrm>
            <a:off x="2264936" y="2260072"/>
            <a:ext cx="2043702" cy="369332"/>
          </a:xfrm>
          <a:prstGeom prst="rect">
            <a:avLst/>
          </a:prstGeom>
          <a:noFill/>
        </p:spPr>
        <p:txBody>
          <a:bodyPr wrap="square" rtlCol="0">
            <a:spAutoFit/>
          </a:bodyPr>
          <a:lstStyle/>
          <a:p>
            <a:r>
              <a:rPr lang="en-GB" dirty="0" err="1"/>
              <a:t>Koni</a:t>
            </a:r>
            <a:r>
              <a:rPr lang="en-GB" dirty="0"/>
              <a:t> Steffen AWS</a:t>
            </a:r>
          </a:p>
        </p:txBody>
      </p:sp>
      <p:pic>
        <p:nvPicPr>
          <p:cNvPr id="2" name="Picture 1">
            <a:extLst>
              <a:ext uri="{FF2B5EF4-FFF2-40B4-BE49-F238E27FC236}">
                <a16:creationId xmlns:a16="http://schemas.microsoft.com/office/drawing/2014/main" id="{28EBC6F3-908E-4ACF-9904-E834DA9F22FB}"/>
              </a:ext>
            </a:extLst>
          </p:cNvPr>
          <p:cNvPicPr>
            <a:picLocks noChangeAspect="1"/>
          </p:cNvPicPr>
          <p:nvPr/>
        </p:nvPicPr>
        <p:blipFill rotWithShape="1">
          <a:blip r:embed="rId4"/>
          <a:srcRect l="15200" t="26496" r="3918"/>
          <a:stretch/>
        </p:blipFill>
        <p:spPr>
          <a:xfrm>
            <a:off x="9200518" y="1688570"/>
            <a:ext cx="2683042" cy="1620066"/>
          </a:xfrm>
          <a:prstGeom prst="rect">
            <a:avLst/>
          </a:prstGeom>
        </p:spPr>
      </p:pic>
      <p:cxnSp>
        <p:nvCxnSpPr>
          <p:cNvPr id="32" name="Straight Arrow Connector 31">
            <a:extLst>
              <a:ext uri="{FF2B5EF4-FFF2-40B4-BE49-F238E27FC236}">
                <a16:creationId xmlns:a16="http://schemas.microsoft.com/office/drawing/2014/main" id="{6030C927-500C-45E1-9061-8A8A449993FC}"/>
              </a:ext>
            </a:extLst>
          </p:cNvPr>
          <p:cNvCxnSpPr>
            <a:cxnSpLocks/>
            <a:stCxn id="29" idx="1"/>
          </p:cNvCxnSpPr>
          <p:nvPr/>
        </p:nvCxnSpPr>
        <p:spPr>
          <a:xfrm flipH="1" flipV="1">
            <a:off x="1913788" y="2202094"/>
            <a:ext cx="351148" cy="24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5438790-873C-49F8-9EB0-1C60987B8C37}"/>
              </a:ext>
            </a:extLst>
          </p:cNvPr>
          <p:cNvPicPr>
            <a:picLocks noChangeAspect="1"/>
          </p:cNvPicPr>
          <p:nvPr/>
        </p:nvPicPr>
        <p:blipFill rotWithShape="1">
          <a:blip r:embed="rId5"/>
          <a:srcRect r="31164"/>
          <a:stretch/>
        </p:blipFill>
        <p:spPr>
          <a:xfrm>
            <a:off x="9787212" y="3739726"/>
            <a:ext cx="1386783" cy="2198930"/>
          </a:xfrm>
          <a:prstGeom prst="rect">
            <a:avLst/>
          </a:prstGeom>
        </p:spPr>
      </p:pic>
      <p:cxnSp>
        <p:nvCxnSpPr>
          <p:cNvPr id="9" name="Straight Connector 8">
            <a:extLst>
              <a:ext uri="{FF2B5EF4-FFF2-40B4-BE49-F238E27FC236}">
                <a16:creationId xmlns:a16="http://schemas.microsoft.com/office/drawing/2014/main" id="{D0C95A94-424B-46DC-9B40-AFC4321B35CD}"/>
              </a:ext>
            </a:extLst>
          </p:cNvPr>
          <p:cNvCxnSpPr/>
          <p:nvPr/>
        </p:nvCxnSpPr>
        <p:spPr>
          <a:xfrm>
            <a:off x="5342562" y="3445811"/>
            <a:ext cx="6688476" cy="2864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510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DDE32-771F-44CD-923B-09C965B1DFEC}"/>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p:cNvSpPr txBox="1"/>
          <p:nvPr/>
        </p:nvSpPr>
        <p:spPr>
          <a:xfrm>
            <a:off x="3490307" y="0"/>
            <a:ext cx="5211386" cy="1200329"/>
          </a:xfrm>
          <a:prstGeom prst="rect">
            <a:avLst/>
          </a:prstGeom>
          <a:noFill/>
        </p:spPr>
        <p:txBody>
          <a:bodyPr wrap="square" rtlCol="0">
            <a:spAutoFit/>
          </a:bodyPr>
          <a:lstStyle/>
          <a:p>
            <a:pPr algn="ctr"/>
            <a:r>
              <a:rPr lang="en-GB" sz="3600" dirty="0">
                <a:latin typeface="+mj-lt"/>
              </a:rPr>
              <a:t>University of Utrecht </a:t>
            </a:r>
          </a:p>
          <a:p>
            <a:pPr algn="ctr"/>
            <a:r>
              <a:rPr lang="en-GB" sz="3600" dirty="0">
                <a:latin typeface="+mj-lt"/>
              </a:rPr>
              <a:t>IMAU </a:t>
            </a:r>
            <a:r>
              <a:rPr lang="en-GB" sz="3600" dirty="0" err="1">
                <a:latin typeface="+mj-lt"/>
              </a:rPr>
              <a:t>iWS</a:t>
            </a:r>
            <a:r>
              <a:rPr lang="en-GB" sz="3600" dirty="0">
                <a:latin typeface="+mj-lt"/>
              </a:rPr>
              <a:t> 14</a:t>
            </a:r>
          </a:p>
        </p:txBody>
      </p:sp>
      <p:sp>
        <p:nvSpPr>
          <p:cNvPr id="8" name="TextBox 7"/>
          <p:cNvSpPr txBox="1"/>
          <p:nvPr/>
        </p:nvSpPr>
        <p:spPr>
          <a:xfrm>
            <a:off x="3490307" y="1139061"/>
            <a:ext cx="5746159" cy="5016758"/>
          </a:xfrm>
          <a:prstGeom prst="rect">
            <a:avLst/>
          </a:prstGeom>
          <a:noFill/>
        </p:spPr>
        <p:txBody>
          <a:bodyPr wrap="square" rtlCol="0">
            <a:spAutoFit/>
          </a:bodyPr>
          <a:lstStyle/>
          <a:p>
            <a:r>
              <a:rPr lang="en-GB" sz="2000" u="sng" dirty="0"/>
              <a:t>On arrival</a:t>
            </a:r>
          </a:p>
          <a:p>
            <a:pPr marL="342900" indent="-342900">
              <a:buFont typeface="Wingdings" panose="05000000000000000000" pitchFamily="2" charset="2"/>
              <a:buChar char="Ø"/>
            </a:pPr>
            <a:r>
              <a:rPr lang="en-GB" sz="2000" dirty="0"/>
              <a:t>The mast was at a slight angle</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Boom was 180⁰ out due to error on last visit</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Fragile thermocouple broken</a:t>
            </a:r>
          </a:p>
          <a:p>
            <a:endParaRPr lang="en-GB" sz="2000" dirty="0"/>
          </a:p>
          <a:p>
            <a:r>
              <a:rPr lang="en-GB" sz="2000" u="sng" dirty="0"/>
              <a:t>Work carried out</a:t>
            </a:r>
          </a:p>
          <a:p>
            <a:pPr marL="342900" indent="-342900">
              <a:buFont typeface="Wingdings" panose="05000000000000000000" pitchFamily="2" charset="2"/>
              <a:buChar char="Ø"/>
            </a:pPr>
            <a:r>
              <a:rPr lang="en-GB" sz="2000" dirty="0" err="1"/>
              <a:t>iWS</a:t>
            </a:r>
            <a:r>
              <a:rPr lang="en-GB" sz="2000" dirty="0"/>
              <a:t>, thermocouple and thermistor string replaced</a:t>
            </a:r>
          </a:p>
          <a:p>
            <a:endParaRPr lang="en-GB" sz="2000" dirty="0"/>
          </a:p>
          <a:p>
            <a:pPr marL="342900" indent="-342900">
              <a:buFont typeface="Wingdings" panose="05000000000000000000" pitchFamily="2" charset="2"/>
              <a:buChar char="Ø"/>
            </a:pPr>
            <a:r>
              <a:rPr lang="en-GB" sz="2000" dirty="0"/>
              <a:t>Temperature string mistakenly coiled up before burying rather than stretched out – will be rectified next visit</a:t>
            </a:r>
          </a:p>
          <a:p>
            <a:endParaRPr lang="en-GB" sz="2000" dirty="0"/>
          </a:p>
          <a:p>
            <a:pPr marL="342900" indent="-342900">
              <a:buFont typeface="Wingdings" panose="05000000000000000000" pitchFamily="2" charset="2"/>
              <a:buChar char="Ø"/>
            </a:pPr>
            <a:r>
              <a:rPr lang="en-GB" sz="2000" dirty="0"/>
              <a:t>Service time – 1 hrs 30 mins</a:t>
            </a:r>
          </a:p>
          <a:p>
            <a:pPr marL="342900" indent="-342900">
              <a:buFont typeface="Wingdings" panose="05000000000000000000" pitchFamily="2" charset="2"/>
              <a:buChar char="Ø"/>
            </a:pPr>
            <a:endParaRPr lang="en-GB" sz="2000" dirty="0"/>
          </a:p>
        </p:txBody>
      </p:sp>
      <p:sp>
        <p:nvSpPr>
          <p:cNvPr id="10" name="TextBox 9">
            <a:extLst>
              <a:ext uri="{FF2B5EF4-FFF2-40B4-BE49-F238E27FC236}">
                <a16:creationId xmlns:a16="http://schemas.microsoft.com/office/drawing/2014/main" id="{F543DE1E-407E-4D5A-A0BF-63CD66C98BC5}"/>
              </a:ext>
            </a:extLst>
          </p:cNvPr>
          <p:cNvSpPr txBox="1"/>
          <p:nvPr/>
        </p:nvSpPr>
        <p:spPr>
          <a:xfrm>
            <a:off x="207173" y="135688"/>
            <a:ext cx="1385322" cy="584775"/>
          </a:xfrm>
          <a:prstGeom prst="rect">
            <a:avLst/>
          </a:prstGeom>
          <a:noFill/>
        </p:spPr>
        <p:txBody>
          <a:bodyPr wrap="square" rtlCol="0">
            <a:spAutoFit/>
          </a:bodyPr>
          <a:lstStyle/>
          <a:p>
            <a:r>
              <a:rPr lang="en-GB" sz="3200" b="1" dirty="0">
                <a:solidFill>
                  <a:schemeClr val="bg1"/>
                </a:solidFill>
              </a:rPr>
              <a:t>Before</a:t>
            </a:r>
          </a:p>
        </p:txBody>
      </p:sp>
      <p:sp>
        <p:nvSpPr>
          <p:cNvPr id="18" name="TextBox 17">
            <a:extLst>
              <a:ext uri="{FF2B5EF4-FFF2-40B4-BE49-F238E27FC236}">
                <a16:creationId xmlns:a16="http://schemas.microsoft.com/office/drawing/2014/main" id="{BBE74BC9-E320-40BE-8E68-8A75993FC8AA}"/>
              </a:ext>
            </a:extLst>
          </p:cNvPr>
          <p:cNvSpPr txBox="1"/>
          <p:nvPr/>
        </p:nvSpPr>
        <p:spPr>
          <a:xfrm>
            <a:off x="8938494" y="104911"/>
            <a:ext cx="1385322" cy="584775"/>
          </a:xfrm>
          <a:prstGeom prst="rect">
            <a:avLst/>
          </a:prstGeom>
          <a:noFill/>
        </p:spPr>
        <p:txBody>
          <a:bodyPr wrap="square" rtlCol="0">
            <a:spAutoFit/>
          </a:bodyPr>
          <a:lstStyle/>
          <a:p>
            <a:r>
              <a:rPr lang="en-GB" sz="3200" b="1" dirty="0">
                <a:solidFill>
                  <a:schemeClr val="bg1"/>
                </a:solidFill>
              </a:rPr>
              <a:t>After</a:t>
            </a:r>
          </a:p>
        </p:txBody>
      </p:sp>
      <p:sp>
        <p:nvSpPr>
          <p:cNvPr id="11" name="TextBox 10">
            <a:extLst>
              <a:ext uri="{FF2B5EF4-FFF2-40B4-BE49-F238E27FC236}">
                <a16:creationId xmlns:a16="http://schemas.microsoft.com/office/drawing/2014/main" id="{31D9CD7B-789A-4497-80BB-5928919D8CD4}"/>
              </a:ext>
            </a:extLst>
          </p:cNvPr>
          <p:cNvSpPr txBox="1"/>
          <p:nvPr/>
        </p:nvSpPr>
        <p:spPr>
          <a:xfrm>
            <a:off x="207173" y="751242"/>
            <a:ext cx="1385322" cy="584775"/>
          </a:xfrm>
          <a:prstGeom prst="rect">
            <a:avLst/>
          </a:prstGeom>
          <a:noFill/>
        </p:spPr>
        <p:txBody>
          <a:bodyPr wrap="square" rtlCol="0">
            <a:spAutoFit/>
          </a:bodyPr>
          <a:lstStyle/>
          <a:p>
            <a:r>
              <a:rPr lang="en-GB" sz="3200" b="1" dirty="0">
                <a:solidFill>
                  <a:schemeClr val="bg1"/>
                </a:solidFill>
              </a:rPr>
              <a:t>Before</a:t>
            </a:r>
          </a:p>
        </p:txBody>
      </p:sp>
      <p:sp>
        <p:nvSpPr>
          <p:cNvPr id="12" name="TextBox 11">
            <a:extLst>
              <a:ext uri="{FF2B5EF4-FFF2-40B4-BE49-F238E27FC236}">
                <a16:creationId xmlns:a16="http://schemas.microsoft.com/office/drawing/2014/main" id="{8C21696A-1D6E-4CBB-92FF-2C6A0F51FF06}"/>
              </a:ext>
            </a:extLst>
          </p:cNvPr>
          <p:cNvSpPr txBox="1"/>
          <p:nvPr/>
        </p:nvSpPr>
        <p:spPr>
          <a:xfrm>
            <a:off x="8938494" y="397298"/>
            <a:ext cx="1385322" cy="584775"/>
          </a:xfrm>
          <a:prstGeom prst="rect">
            <a:avLst/>
          </a:prstGeom>
          <a:noFill/>
        </p:spPr>
        <p:txBody>
          <a:bodyPr wrap="square" rtlCol="0">
            <a:spAutoFit/>
          </a:bodyPr>
          <a:lstStyle/>
          <a:p>
            <a:r>
              <a:rPr lang="en-GB" sz="3200" b="1" dirty="0">
                <a:solidFill>
                  <a:schemeClr val="bg1"/>
                </a:solidFill>
              </a:rPr>
              <a:t>After</a:t>
            </a:r>
          </a:p>
        </p:txBody>
      </p:sp>
      <p:pic>
        <p:nvPicPr>
          <p:cNvPr id="7" name="Picture 6">
            <a:extLst>
              <a:ext uri="{FF2B5EF4-FFF2-40B4-BE49-F238E27FC236}">
                <a16:creationId xmlns:a16="http://schemas.microsoft.com/office/drawing/2014/main" id="{B5F0C70B-A0AB-4203-A62E-25E6777E7185}"/>
              </a:ext>
            </a:extLst>
          </p:cNvPr>
          <p:cNvPicPr>
            <a:picLocks noChangeAspect="1"/>
          </p:cNvPicPr>
          <p:nvPr/>
        </p:nvPicPr>
        <p:blipFill rotWithShape="1">
          <a:blip r:embed="rId4"/>
          <a:srcRect l="6311" t="15850" r="21523"/>
          <a:stretch/>
        </p:blipFill>
        <p:spPr>
          <a:xfrm>
            <a:off x="-29375" y="0"/>
            <a:ext cx="3406469" cy="5960810"/>
          </a:xfrm>
          <a:prstGeom prst="rect">
            <a:avLst/>
          </a:prstGeom>
        </p:spPr>
      </p:pic>
    </p:spTree>
    <p:extLst>
      <p:ext uri="{BB962C8B-B14F-4D97-AF65-F5344CB8AC3E}">
        <p14:creationId xmlns:p14="http://schemas.microsoft.com/office/powerpoint/2010/main" val="3047438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DDE32-771F-44CD-923B-09C965B1DFEC}"/>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p:cNvSpPr txBox="1"/>
          <p:nvPr/>
        </p:nvSpPr>
        <p:spPr>
          <a:xfrm>
            <a:off x="3490307" y="-10752"/>
            <a:ext cx="5211386" cy="1200329"/>
          </a:xfrm>
          <a:prstGeom prst="rect">
            <a:avLst/>
          </a:prstGeom>
          <a:noFill/>
        </p:spPr>
        <p:txBody>
          <a:bodyPr wrap="square" rtlCol="0">
            <a:spAutoFit/>
          </a:bodyPr>
          <a:lstStyle/>
          <a:p>
            <a:pPr algn="ctr"/>
            <a:r>
              <a:rPr lang="en-GB" sz="3600" dirty="0">
                <a:latin typeface="+mj-lt"/>
              </a:rPr>
              <a:t>University of Utrecht </a:t>
            </a:r>
          </a:p>
          <a:p>
            <a:pPr algn="ctr"/>
            <a:r>
              <a:rPr lang="en-GB" sz="3600" dirty="0">
                <a:latin typeface="+mj-lt"/>
              </a:rPr>
              <a:t>IMAU </a:t>
            </a:r>
            <a:r>
              <a:rPr lang="en-GB" sz="3600" dirty="0" err="1">
                <a:latin typeface="+mj-lt"/>
              </a:rPr>
              <a:t>iWS</a:t>
            </a:r>
            <a:r>
              <a:rPr lang="en-GB" sz="3600" dirty="0">
                <a:latin typeface="+mj-lt"/>
              </a:rPr>
              <a:t> 18</a:t>
            </a:r>
          </a:p>
        </p:txBody>
      </p:sp>
      <p:sp>
        <p:nvSpPr>
          <p:cNvPr id="8" name="TextBox 7"/>
          <p:cNvSpPr txBox="1"/>
          <p:nvPr/>
        </p:nvSpPr>
        <p:spPr>
          <a:xfrm>
            <a:off x="4130211" y="1157056"/>
            <a:ext cx="4253502" cy="4708981"/>
          </a:xfrm>
          <a:prstGeom prst="rect">
            <a:avLst/>
          </a:prstGeom>
          <a:noFill/>
        </p:spPr>
        <p:txBody>
          <a:bodyPr wrap="square" rtlCol="0">
            <a:spAutoFit/>
          </a:bodyPr>
          <a:lstStyle/>
          <a:p>
            <a:r>
              <a:rPr lang="en-GB" sz="2000" u="sng" dirty="0"/>
              <a:t>On arrival</a:t>
            </a:r>
          </a:p>
          <a:p>
            <a:pPr marL="342900" indent="-342900">
              <a:buFont typeface="Wingdings" panose="05000000000000000000" pitchFamily="2" charset="2"/>
              <a:buChar char="Ø"/>
            </a:pPr>
            <a:r>
              <a:rPr lang="en-GB" sz="2000" dirty="0"/>
              <a:t>The mast had an extensive melt hole around it</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Fragile thermocouple broken</a:t>
            </a:r>
          </a:p>
          <a:p>
            <a:endParaRPr lang="en-GB" sz="2000" dirty="0"/>
          </a:p>
          <a:p>
            <a:r>
              <a:rPr lang="en-GB" sz="2000" u="sng" dirty="0"/>
              <a:t>Work carried out</a:t>
            </a:r>
          </a:p>
          <a:p>
            <a:pPr marL="342900" indent="-342900">
              <a:buFont typeface="Wingdings" panose="05000000000000000000" pitchFamily="2" charset="2"/>
              <a:buChar char="Ø"/>
            </a:pPr>
            <a:r>
              <a:rPr lang="en-GB" sz="2000" dirty="0" err="1"/>
              <a:t>iWS</a:t>
            </a:r>
            <a:r>
              <a:rPr lang="en-GB" sz="2000" dirty="0"/>
              <a:t>, thermocouple and thermistor string replaced</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New telescopic mast section added</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Boom raised by 314cm</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Service time – 1hr 15 mins</a:t>
            </a:r>
          </a:p>
        </p:txBody>
      </p:sp>
      <p:sp>
        <p:nvSpPr>
          <p:cNvPr id="10" name="TextBox 9">
            <a:extLst>
              <a:ext uri="{FF2B5EF4-FFF2-40B4-BE49-F238E27FC236}">
                <a16:creationId xmlns:a16="http://schemas.microsoft.com/office/drawing/2014/main" id="{F543DE1E-407E-4D5A-A0BF-63CD66C98BC5}"/>
              </a:ext>
            </a:extLst>
          </p:cNvPr>
          <p:cNvSpPr txBox="1"/>
          <p:nvPr/>
        </p:nvSpPr>
        <p:spPr>
          <a:xfrm>
            <a:off x="207173" y="135688"/>
            <a:ext cx="1385322" cy="584775"/>
          </a:xfrm>
          <a:prstGeom prst="rect">
            <a:avLst/>
          </a:prstGeom>
          <a:noFill/>
        </p:spPr>
        <p:txBody>
          <a:bodyPr wrap="square" rtlCol="0">
            <a:spAutoFit/>
          </a:bodyPr>
          <a:lstStyle/>
          <a:p>
            <a:r>
              <a:rPr lang="en-GB" sz="3200" b="1" dirty="0">
                <a:solidFill>
                  <a:schemeClr val="bg1"/>
                </a:solidFill>
              </a:rPr>
              <a:t>Before</a:t>
            </a:r>
          </a:p>
        </p:txBody>
      </p:sp>
      <p:sp>
        <p:nvSpPr>
          <p:cNvPr id="18" name="TextBox 17">
            <a:extLst>
              <a:ext uri="{FF2B5EF4-FFF2-40B4-BE49-F238E27FC236}">
                <a16:creationId xmlns:a16="http://schemas.microsoft.com/office/drawing/2014/main" id="{BBE74BC9-E320-40BE-8E68-8A75993FC8AA}"/>
              </a:ext>
            </a:extLst>
          </p:cNvPr>
          <p:cNvSpPr txBox="1"/>
          <p:nvPr/>
        </p:nvSpPr>
        <p:spPr>
          <a:xfrm>
            <a:off x="8938494" y="104911"/>
            <a:ext cx="1385322" cy="584775"/>
          </a:xfrm>
          <a:prstGeom prst="rect">
            <a:avLst/>
          </a:prstGeom>
          <a:noFill/>
        </p:spPr>
        <p:txBody>
          <a:bodyPr wrap="square" rtlCol="0">
            <a:spAutoFit/>
          </a:bodyPr>
          <a:lstStyle/>
          <a:p>
            <a:r>
              <a:rPr lang="en-GB" sz="3200" b="1" dirty="0">
                <a:solidFill>
                  <a:schemeClr val="bg1"/>
                </a:solidFill>
              </a:rPr>
              <a:t>After</a:t>
            </a:r>
          </a:p>
        </p:txBody>
      </p:sp>
      <p:sp>
        <p:nvSpPr>
          <p:cNvPr id="11" name="TextBox 10">
            <a:extLst>
              <a:ext uri="{FF2B5EF4-FFF2-40B4-BE49-F238E27FC236}">
                <a16:creationId xmlns:a16="http://schemas.microsoft.com/office/drawing/2014/main" id="{31D9CD7B-789A-4497-80BB-5928919D8CD4}"/>
              </a:ext>
            </a:extLst>
          </p:cNvPr>
          <p:cNvSpPr txBox="1"/>
          <p:nvPr/>
        </p:nvSpPr>
        <p:spPr>
          <a:xfrm>
            <a:off x="207173" y="751242"/>
            <a:ext cx="1385322" cy="584775"/>
          </a:xfrm>
          <a:prstGeom prst="rect">
            <a:avLst/>
          </a:prstGeom>
          <a:noFill/>
        </p:spPr>
        <p:txBody>
          <a:bodyPr wrap="square" rtlCol="0">
            <a:spAutoFit/>
          </a:bodyPr>
          <a:lstStyle/>
          <a:p>
            <a:r>
              <a:rPr lang="en-GB" sz="3200" b="1" dirty="0">
                <a:solidFill>
                  <a:schemeClr val="bg1"/>
                </a:solidFill>
              </a:rPr>
              <a:t>Before</a:t>
            </a:r>
          </a:p>
        </p:txBody>
      </p:sp>
      <p:sp>
        <p:nvSpPr>
          <p:cNvPr id="12" name="TextBox 11">
            <a:extLst>
              <a:ext uri="{FF2B5EF4-FFF2-40B4-BE49-F238E27FC236}">
                <a16:creationId xmlns:a16="http://schemas.microsoft.com/office/drawing/2014/main" id="{8C21696A-1D6E-4CBB-92FF-2C6A0F51FF06}"/>
              </a:ext>
            </a:extLst>
          </p:cNvPr>
          <p:cNvSpPr txBox="1"/>
          <p:nvPr/>
        </p:nvSpPr>
        <p:spPr>
          <a:xfrm>
            <a:off x="8938494" y="397298"/>
            <a:ext cx="1385322" cy="584775"/>
          </a:xfrm>
          <a:prstGeom prst="rect">
            <a:avLst/>
          </a:prstGeom>
          <a:noFill/>
        </p:spPr>
        <p:txBody>
          <a:bodyPr wrap="square" rtlCol="0">
            <a:spAutoFit/>
          </a:bodyPr>
          <a:lstStyle/>
          <a:p>
            <a:r>
              <a:rPr lang="en-GB" sz="3200" b="1" dirty="0">
                <a:solidFill>
                  <a:schemeClr val="bg1"/>
                </a:solidFill>
              </a:rPr>
              <a:t>After</a:t>
            </a:r>
          </a:p>
        </p:txBody>
      </p:sp>
      <p:pic>
        <p:nvPicPr>
          <p:cNvPr id="2" name="Picture 1">
            <a:extLst>
              <a:ext uri="{FF2B5EF4-FFF2-40B4-BE49-F238E27FC236}">
                <a16:creationId xmlns:a16="http://schemas.microsoft.com/office/drawing/2014/main" id="{E31FCA4B-A163-4829-8431-A4A2B1B0B8A9}"/>
              </a:ext>
            </a:extLst>
          </p:cNvPr>
          <p:cNvPicPr>
            <a:picLocks noChangeAspect="1"/>
          </p:cNvPicPr>
          <p:nvPr/>
        </p:nvPicPr>
        <p:blipFill rotWithShape="1">
          <a:blip r:embed="rId4"/>
          <a:srcRect l="13760" t="8125" r="2738"/>
          <a:stretch/>
        </p:blipFill>
        <p:spPr>
          <a:xfrm>
            <a:off x="8594965" y="0"/>
            <a:ext cx="3602303" cy="5960810"/>
          </a:xfrm>
          <a:prstGeom prst="rect">
            <a:avLst/>
          </a:prstGeom>
        </p:spPr>
      </p:pic>
      <p:pic>
        <p:nvPicPr>
          <p:cNvPr id="3" name="Picture 2">
            <a:extLst>
              <a:ext uri="{FF2B5EF4-FFF2-40B4-BE49-F238E27FC236}">
                <a16:creationId xmlns:a16="http://schemas.microsoft.com/office/drawing/2014/main" id="{3C5139F6-FFBC-4B3D-9986-9495E6E657C0}"/>
              </a:ext>
            </a:extLst>
          </p:cNvPr>
          <p:cNvPicPr>
            <a:picLocks noChangeAspect="1"/>
          </p:cNvPicPr>
          <p:nvPr/>
        </p:nvPicPr>
        <p:blipFill rotWithShape="1">
          <a:blip r:embed="rId5"/>
          <a:srcRect l="31516" r="23731"/>
          <a:stretch/>
        </p:blipFill>
        <p:spPr>
          <a:xfrm>
            <a:off x="-2702" y="0"/>
            <a:ext cx="4018544" cy="5960810"/>
          </a:xfrm>
          <a:prstGeom prst="rect">
            <a:avLst/>
          </a:prstGeom>
        </p:spPr>
      </p:pic>
      <p:sp>
        <p:nvSpPr>
          <p:cNvPr id="13" name="TextBox 12">
            <a:extLst>
              <a:ext uri="{FF2B5EF4-FFF2-40B4-BE49-F238E27FC236}">
                <a16:creationId xmlns:a16="http://schemas.microsoft.com/office/drawing/2014/main" id="{D0FE081C-10A0-45AD-9170-A94CCEACDE3E}"/>
              </a:ext>
            </a:extLst>
          </p:cNvPr>
          <p:cNvSpPr txBox="1"/>
          <p:nvPr/>
        </p:nvSpPr>
        <p:spPr>
          <a:xfrm>
            <a:off x="10410" y="4637"/>
            <a:ext cx="1385322" cy="584775"/>
          </a:xfrm>
          <a:prstGeom prst="rect">
            <a:avLst/>
          </a:prstGeom>
          <a:noFill/>
        </p:spPr>
        <p:txBody>
          <a:bodyPr wrap="square" rtlCol="0">
            <a:spAutoFit/>
          </a:bodyPr>
          <a:lstStyle/>
          <a:p>
            <a:r>
              <a:rPr lang="en-GB" sz="3200" b="1" dirty="0">
                <a:solidFill>
                  <a:schemeClr val="bg1"/>
                </a:solidFill>
              </a:rPr>
              <a:t>Before</a:t>
            </a:r>
          </a:p>
        </p:txBody>
      </p:sp>
      <p:sp>
        <p:nvSpPr>
          <p:cNvPr id="14" name="TextBox 13">
            <a:extLst>
              <a:ext uri="{FF2B5EF4-FFF2-40B4-BE49-F238E27FC236}">
                <a16:creationId xmlns:a16="http://schemas.microsoft.com/office/drawing/2014/main" id="{59751D23-F904-4ACA-94FA-47B834C0AB56}"/>
              </a:ext>
            </a:extLst>
          </p:cNvPr>
          <p:cNvSpPr txBox="1"/>
          <p:nvPr/>
        </p:nvSpPr>
        <p:spPr>
          <a:xfrm>
            <a:off x="8594965" y="-478"/>
            <a:ext cx="1385322" cy="584775"/>
          </a:xfrm>
          <a:prstGeom prst="rect">
            <a:avLst/>
          </a:prstGeom>
          <a:noFill/>
        </p:spPr>
        <p:txBody>
          <a:bodyPr wrap="square" rtlCol="0">
            <a:spAutoFit/>
          </a:bodyPr>
          <a:lstStyle/>
          <a:p>
            <a:r>
              <a:rPr lang="en-GB" sz="3200" b="1" dirty="0">
                <a:solidFill>
                  <a:schemeClr val="bg1"/>
                </a:solidFill>
              </a:rPr>
              <a:t>After</a:t>
            </a:r>
          </a:p>
        </p:txBody>
      </p:sp>
    </p:spTree>
    <p:extLst>
      <p:ext uri="{BB962C8B-B14F-4D97-AF65-F5344CB8AC3E}">
        <p14:creationId xmlns:p14="http://schemas.microsoft.com/office/powerpoint/2010/main" val="2514132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7E84721-B9D5-4E31-9019-84EF78628FD0}"/>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p:cNvSpPr txBox="1"/>
          <p:nvPr/>
        </p:nvSpPr>
        <p:spPr>
          <a:xfrm>
            <a:off x="2784296" y="-10274"/>
            <a:ext cx="6986271" cy="646331"/>
          </a:xfrm>
          <a:prstGeom prst="rect">
            <a:avLst/>
          </a:prstGeom>
          <a:noFill/>
        </p:spPr>
        <p:txBody>
          <a:bodyPr wrap="square" rtlCol="0">
            <a:spAutoFit/>
          </a:bodyPr>
          <a:lstStyle/>
          <a:p>
            <a:pPr algn="ctr"/>
            <a:r>
              <a:rPr lang="en-GB" sz="3600" dirty="0" err="1">
                <a:latin typeface="+mj-lt"/>
              </a:rPr>
              <a:t>Koni</a:t>
            </a:r>
            <a:r>
              <a:rPr lang="en-GB" sz="3600" dirty="0">
                <a:latin typeface="+mj-lt"/>
              </a:rPr>
              <a:t> Steffen AWS – First visit</a:t>
            </a:r>
            <a:endParaRPr lang="en-GB" sz="2800" dirty="0">
              <a:latin typeface="+mj-lt"/>
            </a:endParaRPr>
          </a:p>
        </p:txBody>
      </p:sp>
      <p:sp>
        <p:nvSpPr>
          <p:cNvPr id="8" name="TextBox 7"/>
          <p:cNvSpPr txBox="1"/>
          <p:nvPr/>
        </p:nvSpPr>
        <p:spPr>
          <a:xfrm>
            <a:off x="3267183" y="854371"/>
            <a:ext cx="6028992" cy="5416868"/>
          </a:xfrm>
          <a:prstGeom prst="rect">
            <a:avLst/>
          </a:prstGeom>
          <a:noFill/>
        </p:spPr>
        <p:txBody>
          <a:bodyPr wrap="square" rtlCol="0">
            <a:spAutoFit/>
          </a:bodyPr>
          <a:lstStyle/>
          <a:p>
            <a:r>
              <a:rPr lang="en-GB" u="sng" dirty="0"/>
              <a:t>On arrival</a:t>
            </a:r>
          </a:p>
          <a:p>
            <a:pPr marL="342900" indent="-342900">
              <a:buFont typeface="Wingdings" panose="05000000000000000000" pitchFamily="2" charset="2"/>
              <a:buChar char="Ø"/>
            </a:pPr>
            <a:r>
              <a:rPr lang="en-GB" dirty="0"/>
              <a:t>Power and instruments working but no data transmission</a:t>
            </a:r>
          </a:p>
          <a:p>
            <a:endParaRPr lang="en-GB" dirty="0"/>
          </a:p>
          <a:p>
            <a:r>
              <a:rPr lang="en-GB" u="sng" dirty="0"/>
              <a:t>Work carried out</a:t>
            </a:r>
          </a:p>
          <a:p>
            <a:pPr marL="342900" indent="-342900">
              <a:buFont typeface="Wingdings" panose="05000000000000000000" pitchFamily="2" charset="2"/>
              <a:buChar char="Ø"/>
            </a:pPr>
            <a:r>
              <a:rPr lang="en-GB" dirty="0"/>
              <a:t>Battery box 4m below surface, many layers of ice, dug up then raised (5 people over 6 hours)</a:t>
            </a:r>
          </a:p>
          <a:p>
            <a:pPr marL="342900" indent="-342900">
              <a:buFont typeface="Wingdings" panose="05000000000000000000" pitchFamily="2" charset="2"/>
              <a:buChar char="Ø"/>
            </a:pPr>
            <a:r>
              <a:rPr lang="en-GB" dirty="0"/>
              <a:t>35 months since last visit</a:t>
            </a:r>
          </a:p>
          <a:p>
            <a:pPr marL="342900" indent="-342900">
              <a:buFont typeface="Wingdings" panose="05000000000000000000" pitchFamily="2" charset="2"/>
              <a:buChar char="Ø"/>
            </a:pPr>
            <a:r>
              <a:rPr lang="en-GB" dirty="0"/>
              <a:t>Snapped battery connectors re-crimped and reattached, hole in battery   box repaired</a:t>
            </a:r>
          </a:p>
          <a:p>
            <a:pPr marL="342900" indent="-342900">
              <a:buFont typeface="Wingdings" panose="05000000000000000000" pitchFamily="2" charset="2"/>
              <a:buChar char="Ø"/>
            </a:pPr>
            <a:r>
              <a:rPr lang="en-GB" dirty="0"/>
              <a:t>Snapped cable ties replaced, tangled and loose cables coiled and secured</a:t>
            </a:r>
          </a:p>
          <a:p>
            <a:pPr marL="342900" indent="-342900">
              <a:buFont typeface="Wingdings" panose="05000000000000000000" pitchFamily="2" charset="2"/>
              <a:buChar char="Ø"/>
            </a:pPr>
            <a:r>
              <a:rPr lang="en-GB" dirty="0"/>
              <a:t>Degraded tape around logger box cable replaced</a:t>
            </a:r>
          </a:p>
          <a:p>
            <a:pPr marL="342900" indent="-342900">
              <a:buFont typeface="Wingdings" panose="05000000000000000000" pitchFamily="2" charset="2"/>
              <a:buChar char="Ø"/>
            </a:pPr>
            <a:r>
              <a:rPr lang="en-GB" dirty="0"/>
              <a:t>Saturated desiccant bag in logger box replaced</a:t>
            </a:r>
          </a:p>
          <a:p>
            <a:pPr marL="342900" indent="-342900">
              <a:buFont typeface="Wingdings" panose="05000000000000000000" pitchFamily="2" charset="2"/>
              <a:buChar char="Ø"/>
            </a:pPr>
            <a:r>
              <a:rPr lang="en-GB" dirty="0"/>
              <a:t>Lower boom and logger box raised</a:t>
            </a:r>
          </a:p>
          <a:p>
            <a:pPr marL="342900" indent="-342900">
              <a:buFont typeface="Wingdings" panose="05000000000000000000" pitchFamily="2" charset="2"/>
              <a:buChar char="Ø"/>
            </a:pPr>
            <a:r>
              <a:rPr lang="en-GB" dirty="0"/>
              <a:t>Data downloaded and CF card swapped but not accepted by logger……..possible revisit necessary </a:t>
            </a:r>
          </a:p>
          <a:p>
            <a:pPr marL="342900" indent="-342900">
              <a:buFont typeface="Wingdings" panose="05000000000000000000" pitchFamily="2" charset="2"/>
              <a:buChar char="Ø"/>
            </a:pPr>
            <a:r>
              <a:rPr lang="en-GB" dirty="0"/>
              <a:t>Service time – 8 hrs 34 mins</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endParaRPr lang="en-GB" sz="2000" dirty="0"/>
          </a:p>
        </p:txBody>
      </p:sp>
      <p:sp>
        <p:nvSpPr>
          <p:cNvPr id="10" name="TextBox 9">
            <a:extLst>
              <a:ext uri="{FF2B5EF4-FFF2-40B4-BE49-F238E27FC236}">
                <a16:creationId xmlns:a16="http://schemas.microsoft.com/office/drawing/2014/main" id="{F543DE1E-407E-4D5A-A0BF-63CD66C98BC5}"/>
              </a:ext>
            </a:extLst>
          </p:cNvPr>
          <p:cNvSpPr txBox="1"/>
          <p:nvPr/>
        </p:nvSpPr>
        <p:spPr>
          <a:xfrm>
            <a:off x="207173" y="135688"/>
            <a:ext cx="1385322" cy="584775"/>
          </a:xfrm>
          <a:prstGeom prst="rect">
            <a:avLst/>
          </a:prstGeom>
          <a:noFill/>
        </p:spPr>
        <p:txBody>
          <a:bodyPr wrap="square" rtlCol="0">
            <a:spAutoFit/>
          </a:bodyPr>
          <a:lstStyle/>
          <a:p>
            <a:r>
              <a:rPr lang="en-GB" sz="3200" b="1" dirty="0">
                <a:solidFill>
                  <a:schemeClr val="bg1"/>
                </a:solidFill>
              </a:rPr>
              <a:t>Before</a:t>
            </a:r>
          </a:p>
        </p:txBody>
      </p:sp>
      <p:sp>
        <p:nvSpPr>
          <p:cNvPr id="11" name="TextBox 10">
            <a:extLst>
              <a:ext uri="{FF2B5EF4-FFF2-40B4-BE49-F238E27FC236}">
                <a16:creationId xmlns:a16="http://schemas.microsoft.com/office/drawing/2014/main" id="{31D9CD7B-789A-4497-80BB-5928919D8CD4}"/>
              </a:ext>
            </a:extLst>
          </p:cNvPr>
          <p:cNvSpPr txBox="1"/>
          <p:nvPr/>
        </p:nvSpPr>
        <p:spPr>
          <a:xfrm>
            <a:off x="207173" y="751242"/>
            <a:ext cx="1385322" cy="584775"/>
          </a:xfrm>
          <a:prstGeom prst="rect">
            <a:avLst/>
          </a:prstGeom>
          <a:noFill/>
        </p:spPr>
        <p:txBody>
          <a:bodyPr wrap="square" rtlCol="0">
            <a:spAutoFit/>
          </a:bodyPr>
          <a:lstStyle/>
          <a:p>
            <a:r>
              <a:rPr lang="en-GB" sz="3200" b="1" dirty="0">
                <a:solidFill>
                  <a:schemeClr val="bg1"/>
                </a:solidFill>
              </a:rPr>
              <a:t>Before</a:t>
            </a:r>
          </a:p>
        </p:txBody>
      </p:sp>
      <p:sp>
        <p:nvSpPr>
          <p:cNvPr id="12" name="TextBox 11">
            <a:extLst>
              <a:ext uri="{FF2B5EF4-FFF2-40B4-BE49-F238E27FC236}">
                <a16:creationId xmlns:a16="http://schemas.microsoft.com/office/drawing/2014/main" id="{8C21696A-1D6E-4CBB-92FF-2C6A0F51FF06}"/>
              </a:ext>
            </a:extLst>
          </p:cNvPr>
          <p:cNvSpPr txBox="1"/>
          <p:nvPr/>
        </p:nvSpPr>
        <p:spPr>
          <a:xfrm>
            <a:off x="8938494" y="397298"/>
            <a:ext cx="1385322" cy="584775"/>
          </a:xfrm>
          <a:prstGeom prst="rect">
            <a:avLst/>
          </a:prstGeom>
          <a:noFill/>
        </p:spPr>
        <p:txBody>
          <a:bodyPr wrap="square" rtlCol="0">
            <a:spAutoFit/>
          </a:bodyPr>
          <a:lstStyle/>
          <a:p>
            <a:r>
              <a:rPr lang="en-GB" sz="3200" b="1" dirty="0">
                <a:solidFill>
                  <a:schemeClr val="bg1"/>
                </a:solidFill>
              </a:rPr>
              <a:t>After</a:t>
            </a:r>
          </a:p>
        </p:txBody>
      </p:sp>
      <p:pic>
        <p:nvPicPr>
          <p:cNvPr id="7" name="Picture 6">
            <a:extLst>
              <a:ext uri="{FF2B5EF4-FFF2-40B4-BE49-F238E27FC236}">
                <a16:creationId xmlns:a16="http://schemas.microsoft.com/office/drawing/2014/main" id="{2830FF98-9886-43BF-BC6B-55D5DB1FC7AF}"/>
              </a:ext>
            </a:extLst>
          </p:cNvPr>
          <p:cNvPicPr>
            <a:picLocks noChangeAspect="1"/>
          </p:cNvPicPr>
          <p:nvPr/>
        </p:nvPicPr>
        <p:blipFill rotWithShape="1">
          <a:blip r:embed="rId4"/>
          <a:srcRect l="7564" t="-154" r="10863" b="658"/>
          <a:stretch/>
        </p:blipFill>
        <p:spPr>
          <a:xfrm>
            <a:off x="-5286" y="-10274"/>
            <a:ext cx="3272469" cy="5992875"/>
          </a:xfrm>
          <a:prstGeom prst="rect">
            <a:avLst/>
          </a:prstGeom>
        </p:spPr>
      </p:pic>
      <p:sp>
        <p:nvSpPr>
          <p:cNvPr id="14" name="TextBox 13">
            <a:extLst>
              <a:ext uri="{FF2B5EF4-FFF2-40B4-BE49-F238E27FC236}">
                <a16:creationId xmlns:a16="http://schemas.microsoft.com/office/drawing/2014/main" id="{71BB2315-5F0E-4ECB-A2EB-C5C99F105F65}"/>
              </a:ext>
            </a:extLst>
          </p:cNvPr>
          <p:cNvSpPr txBox="1"/>
          <p:nvPr/>
        </p:nvSpPr>
        <p:spPr>
          <a:xfrm>
            <a:off x="-2643" y="22672"/>
            <a:ext cx="1385322" cy="584775"/>
          </a:xfrm>
          <a:prstGeom prst="rect">
            <a:avLst/>
          </a:prstGeom>
          <a:noFill/>
        </p:spPr>
        <p:txBody>
          <a:bodyPr wrap="square" rtlCol="0">
            <a:spAutoFit/>
          </a:bodyPr>
          <a:lstStyle/>
          <a:p>
            <a:r>
              <a:rPr lang="en-GB" sz="3200" b="1" dirty="0">
                <a:solidFill>
                  <a:schemeClr val="bg1"/>
                </a:solidFill>
              </a:rPr>
              <a:t>Before</a:t>
            </a:r>
          </a:p>
        </p:txBody>
      </p:sp>
      <p:pic>
        <p:nvPicPr>
          <p:cNvPr id="16" name="Picture 15">
            <a:extLst>
              <a:ext uri="{FF2B5EF4-FFF2-40B4-BE49-F238E27FC236}">
                <a16:creationId xmlns:a16="http://schemas.microsoft.com/office/drawing/2014/main" id="{06488551-E35F-4773-8FE4-5FE2C994D24B}"/>
              </a:ext>
            </a:extLst>
          </p:cNvPr>
          <p:cNvPicPr>
            <a:picLocks noChangeAspect="1"/>
          </p:cNvPicPr>
          <p:nvPr/>
        </p:nvPicPr>
        <p:blipFill rotWithShape="1">
          <a:blip r:embed="rId5"/>
          <a:srcRect l="20829" t="2459" r="17971" b="2727"/>
          <a:stretch/>
        </p:blipFill>
        <p:spPr>
          <a:xfrm>
            <a:off x="9298818" y="0"/>
            <a:ext cx="2890539" cy="5970865"/>
          </a:xfrm>
          <a:prstGeom prst="rect">
            <a:avLst/>
          </a:prstGeom>
        </p:spPr>
      </p:pic>
    </p:spTree>
    <p:extLst>
      <p:ext uri="{BB962C8B-B14F-4D97-AF65-F5344CB8AC3E}">
        <p14:creationId xmlns:p14="http://schemas.microsoft.com/office/powerpoint/2010/main" val="2832525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23154-5F74-4FFC-BBDF-0B2C51E1A08A}"/>
              </a:ext>
            </a:extLst>
          </p:cNvPr>
          <p:cNvPicPr>
            <a:picLocks noChangeAspect="1"/>
          </p:cNvPicPr>
          <p:nvPr/>
        </p:nvPicPr>
        <p:blipFill>
          <a:blip r:embed="rId3"/>
          <a:stretch>
            <a:fillRect/>
          </a:stretch>
        </p:blipFill>
        <p:spPr>
          <a:xfrm>
            <a:off x="0" y="0"/>
            <a:ext cx="12192000" cy="6857999"/>
          </a:xfrm>
          <a:prstGeom prst="rect">
            <a:avLst/>
          </a:prstGeom>
        </p:spPr>
      </p:pic>
      <p:sp>
        <p:nvSpPr>
          <p:cNvPr id="10" name="TextBox 9">
            <a:extLst>
              <a:ext uri="{FF2B5EF4-FFF2-40B4-BE49-F238E27FC236}">
                <a16:creationId xmlns:a16="http://schemas.microsoft.com/office/drawing/2014/main" id="{F543DE1E-407E-4D5A-A0BF-63CD66C98BC5}"/>
              </a:ext>
            </a:extLst>
          </p:cNvPr>
          <p:cNvSpPr txBox="1"/>
          <p:nvPr/>
        </p:nvSpPr>
        <p:spPr>
          <a:xfrm>
            <a:off x="207173" y="135688"/>
            <a:ext cx="1385322" cy="584775"/>
          </a:xfrm>
          <a:prstGeom prst="rect">
            <a:avLst/>
          </a:prstGeom>
          <a:noFill/>
        </p:spPr>
        <p:txBody>
          <a:bodyPr wrap="square" rtlCol="0">
            <a:spAutoFit/>
          </a:bodyPr>
          <a:lstStyle/>
          <a:p>
            <a:r>
              <a:rPr lang="en-GB" sz="3200" b="1" dirty="0">
                <a:solidFill>
                  <a:schemeClr val="bg1"/>
                </a:solidFill>
              </a:rPr>
              <a:t>Before</a:t>
            </a:r>
          </a:p>
        </p:txBody>
      </p:sp>
      <p:sp>
        <p:nvSpPr>
          <p:cNvPr id="18" name="TextBox 17">
            <a:extLst>
              <a:ext uri="{FF2B5EF4-FFF2-40B4-BE49-F238E27FC236}">
                <a16:creationId xmlns:a16="http://schemas.microsoft.com/office/drawing/2014/main" id="{BBE74BC9-E320-40BE-8E68-8A75993FC8AA}"/>
              </a:ext>
            </a:extLst>
          </p:cNvPr>
          <p:cNvSpPr txBox="1"/>
          <p:nvPr/>
        </p:nvSpPr>
        <p:spPr>
          <a:xfrm>
            <a:off x="8938494" y="104911"/>
            <a:ext cx="1385322" cy="584775"/>
          </a:xfrm>
          <a:prstGeom prst="rect">
            <a:avLst/>
          </a:prstGeom>
          <a:noFill/>
        </p:spPr>
        <p:txBody>
          <a:bodyPr wrap="square" rtlCol="0">
            <a:spAutoFit/>
          </a:bodyPr>
          <a:lstStyle/>
          <a:p>
            <a:r>
              <a:rPr lang="en-GB" sz="3200" b="1" dirty="0">
                <a:solidFill>
                  <a:schemeClr val="bg1"/>
                </a:solidFill>
              </a:rPr>
              <a:t>After</a:t>
            </a:r>
          </a:p>
        </p:txBody>
      </p:sp>
      <p:sp>
        <p:nvSpPr>
          <p:cNvPr id="11" name="TextBox 10">
            <a:extLst>
              <a:ext uri="{FF2B5EF4-FFF2-40B4-BE49-F238E27FC236}">
                <a16:creationId xmlns:a16="http://schemas.microsoft.com/office/drawing/2014/main" id="{31D9CD7B-789A-4497-80BB-5928919D8CD4}"/>
              </a:ext>
            </a:extLst>
          </p:cNvPr>
          <p:cNvSpPr txBox="1"/>
          <p:nvPr/>
        </p:nvSpPr>
        <p:spPr>
          <a:xfrm>
            <a:off x="207173" y="751242"/>
            <a:ext cx="1385322" cy="584775"/>
          </a:xfrm>
          <a:prstGeom prst="rect">
            <a:avLst/>
          </a:prstGeom>
          <a:noFill/>
        </p:spPr>
        <p:txBody>
          <a:bodyPr wrap="square" rtlCol="0">
            <a:spAutoFit/>
          </a:bodyPr>
          <a:lstStyle/>
          <a:p>
            <a:r>
              <a:rPr lang="en-GB" sz="3200" b="1" dirty="0">
                <a:solidFill>
                  <a:schemeClr val="bg1"/>
                </a:solidFill>
              </a:rPr>
              <a:t>Before</a:t>
            </a:r>
          </a:p>
        </p:txBody>
      </p:sp>
      <p:sp>
        <p:nvSpPr>
          <p:cNvPr id="12" name="TextBox 11">
            <a:extLst>
              <a:ext uri="{FF2B5EF4-FFF2-40B4-BE49-F238E27FC236}">
                <a16:creationId xmlns:a16="http://schemas.microsoft.com/office/drawing/2014/main" id="{8C21696A-1D6E-4CBB-92FF-2C6A0F51FF06}"/>
              </a:ext>
            </a:extLst>
          </p:cNvPr>
          <p:cNvSpPr txBox="1"/>
          <p:nvPr/>
        </p:nvSpPr>
        <p:spPr>
          <a:xfrm>
            <a:off x="8938494" y="397298"/>
            <a:ext cx="1385322" cy="584775"/>
          </a:xfrm>
          <a:prstGeom prst="rect">
            <a:avLst/>
          </a:prstGeom>
          <a:noFill/>
        </p:spPr>
        <p:txBody>
          <a:bodyPr wrap="square" rtlCol="0">
            <a:spAutoFit/>
          </a:bodyPr>
          <a:lstStyle/>
          <a:p>
            <a:r>
              <a:rPr lang="en-GB" sz="3200" b="1" dirty="0">
                <a:solidFill>
                  <a:schemeClr val="bg1"/>
                </a:solidFill>
              </a:rPr>
              <a:t>After</a:t>
            </a:r>
          </a:p>
        </p:txBody>
      </p:sp>
      <p:sp>
        <p:nvSpPr>
          <p:cNvPr id="13" name="TextBox 12">
            <a:extLst>
              <a:ext uri="{FF2B5EF4-FFF2-40B4-BE49-F238E27FC236}">
                <a16:creationId xmlns:a16="http://schemas.microsoft.com/office/drawing/2014/main" id="{B3292B76-9401-4484-BFCE-F87AC81EA9AB}"/>
              </a:ext>
            </a:extLst>
          </p:cNvPr>
          <p:cNvSpPr txBox="1"/>
          <p:nvPr/>
        </p:nvSpPr>
        <p:spPr>
          <a:xfrm>
            <a:off x="3294699" y="1838616"/>
            <a:ext cx="5874064" cy="1631216"/>
          </a:xfrm>
          <a:prstGeom prst="rect">
            <a:avLst/>
          </a:prstGeom>
          <a:noFill/>
        </p:spPr>
        <p:txBody>
          <a:bodyPr wrap="square" rtlCol="0">
            <a:spAutoFit/>
          </a:bodyPr>
          <a:lstStyle/>
          <a:p>
            <a:r>
              <a:rPr lang="en-GB" sz="2000" u="sng" dirty="0"/>
              <a:t>Work carried out</a:t>
            </a:r>
          </a:p>
          <a:p>
            <a:pPr marL="342900" indent="-342900">
              <a:buFont typeface="Wingdings" panose="05000000000000000000" pitchFamily="2" charset="2"/>
              <a:buChar char="Ø"/>
            </a:pPr>
            <a:r>
              <a:rPr lang="en-GB" sz="2000" dirty="0"/>
              <a:t>CF card replaced and logger power cycled successfully</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Revisit time – 15 mins</a:t>
            </a:r>
          </a:p>
        </p:txBody>
      </p:sp>
      <p:sp>
        <p:nvSpPr>
          <p:cNvPr id="15" name="TextBox 14">
            <a:extLst>
              <a:ext uri="{FF2B5EF4-FFF2-40B4-BE49-F238E27FC236}">
                <a16:creationId xmlns:a16="http://schemas.microsoft.com/office/drawing/2014/main" id="{6DAE1D8D-05E4-464A-B96D-300B5C5C4A53}"/>
              </a:ext>
            </a:extLst>
          </p:cNvPr>
          <p:cNvSpPr txBox="1"/>
          <p:nvPr/>
        </p:nvSpPr>
        <p:spPr>
          <a:xfrm>
            <a:off x="3233173" y="75404"/>
            <a:ext cx="5968388" cy="1200329"/>
          </a:xfrm>
          <a:prstGeom prst="rect">
            <a:avLst/>
          </a:prstGeom>
          <a:noFill/>
        </p:spPr>
        <p:txBody>
          <a:bodyPr wrap="square" rtlCol="0">
            <a:spAutoFit/>
          </a:bodyPr>
          <a:lstStyle/>
          <a:p>
            <a:pPr algn="ctr"/>
            <a:r>
              <a:rPr lang="en-GB" sz="3600" dirty="0" err="1">
                <a:latin typeface="+mj-lt"/>
              </a:rPr>
              <a:t>Koni</a:t>
            </a:r>
            <a:r>
              <a:rPr lang="en-GB" sz="3600" dirty="0">
                <a:latin typeface="+mj-lt"/>
              </a:rPr>
              <a:t> Steffen AWS – </a:t>
            </a:r>
          </a:p>
          <a:p>
            <a:pPr algn="ctr"/>
            <a:r>
              <a:rPr lang="en-GB" sz="3600" dirty="0">
                <a:latin typeface="+mj-lt"/>
              </a:rPr>
              <a:t>Second visit</a:t>
            </a:r>
            <a:endParaRPr lang="en-GB" sz="2800" dirty="0">
              <a:latin typeface="+mj-lt"/>
            </a:endParaRPr>
          </a:p>
        </p:txBody>
      </p:sp>
      <p:pic>
        <p:nvPicPr>
          <p:cNvPr id="14" name="Picture 13">
            <a:extLst>
              <a:ext uri="{FF2B5EF4-FFF2-40B4-BE49-F238E27FC236}">
                <a16:creationId xmlns:a16="http://schemas.microsoft.com/office/drawing/2014/main" id="{5DCD577B-14EE-4685-8AB3-9C1C153CD6E3}"/>
              </a:ext>
            </a:extLst>
          </p:cNvPr>
          <p:cNvPicPr>
            <a:picLocks noChangeAspect="1"/>
          </p:cNvPicPr>
          <p:nvPr/>
        </p:nvPicPr>
        <p:blipFill rotWithShape="1">
          <a:blip r:embed="rId4"/>
          <a:srcRect l="33580" r="20243"/>
          <a:stretch/>
        </p:blipFill>
        <p:spPr>
          <a:xfrm>
            <a:off x="2116" y="0"/>
            <a:ext cx="3233173" cy="5981050"/>
          </a:xfrm>
          <a:prstGeom prst="rect">
            <a:avLst/>
          </a:prstGeom>
        </p:spPr>
      </p:pic>
      <p:pic>
        <p:nvPicPr>
          <p:cNvPr id="16" name="Picture 15">
            <a:extLst>
              <a:ext uri="{FF2B5EF4-FFF2-40B4-BE49-F238E27FC236}">
                <a16:creationId xmlns:a16="http://schemas.microsoft.com/office/drawing/2014/main" id="{C6F6E362-1A8A-497E-A98D-49AA8F8226B7}"/>
              </a:ext>
            </a:extLst>
          </p:cNvPr>
          <p:cNvPicPr>
            <a:picLocks noChangeAspect="1"/>
          </p:cNvPicPr>
          <p:nvPr/>
        </p:nvPicPr>
        <p:blipFill rotWithShape="1">
          <a:blip r:embed="rId5"/>
          <a:srcRect l="21541" t="14320" r="28431" b="4868"/>
          <a:stretch/>
        </p:blipFill>
        <p:spPr>
          <a:xfrm>
            <a:off x="9201561" y="0"/>
            <a:ext cx="3008282" cy="5981050"/>
          </a:xfrm>
          <a:prstGeom prst="rect">
            <a:avLst/>
          </a:prstGeom>
        </p:spPr>
      </p:pic>
      <p:sp>
        <p:nvSpPr>
          <p:cNvPr id="19" name="TextBox 18">
            <a:extLst>
              <a:ext uri="{FF2B5EF4-FFF2-40B4-BE49-F238E27FC236}">
                <a16:creationId xmlns:a16="http://schemas.microsoft.com/office/drawing/2014/main" id="{E77AF4F8-CA08-4E87-AC47-C6D961FB4F6C}"/>
              </a:ext>
            </a:extLst>
          </p:cNvPr>
          <p:cNvSpPr txBox="1"/>
          <p:nvPr/>
        </p:nvSpPr>
        <p:spPr>
          <a:xfrm>
            <a:off x="9234359" y="6971"/>
            <a:ext cx="1385322" cy="584775"/>
          </a:xfrm>
          <a:prstGeom prst="rect">
            <a:avLst/>
          </a:prstGeom>
          <a:noFill/>
        </p:spPr>
        <p:txBody>
          <a:bodyPr wrap="square" rtlCol="0">
            <a:spAutoFit/>
          </a:bodyPr>
          <a:lstStyle/>
          <a:p>
            <a:r>
              <a:rPr lang="en-GB" sz="3200" b="1" dirty="0">
                <a:solidFill>
                  <a:schemeClr val="bg1"/>
                </a:solidFill>
              </a:rPr>
              <a:t>After</a:t>
            </a:r>
          </a:p>
        </p:txBody>
      </p:sp>
      <p:sp>
        <p:nvSpPr>
          <p:cNvPr id="20" name="TextBox 19">
            <a:extLst>
              <a:ext uri="{FF2B5EF4-FFF2-40B4-BE49-F238E27FC236}">
                <a16:creationId xmlns:a16="http://schemas.microsoft.com/office/drawing/2014/main" id="{F7F1BF88-74BC-48CD-A18F-1C69BFAAB814}"/>
              </a:ext>
            </a:extLst>
          </p:cNvPr>
          <p:cNvSpPr txBox="1"/>
          <p:nvPr/>
        </p:nvSpPr>
        <p:spPr>
          <a:xfrm>
            <a:off x="0" y="22674"/>
            <a:ext cx="2459369" cy="584775"/>
          </a:xfrm>
          <a:prstGeom prst="rect">
            <a:avLst/>
          </a:prstGeom>
          <a:noFill/>
        </p:spPr>
        <p:txBody>
          <a:bodyPr wrap="square" rtlCol="0">
            <a:spAutoFit/>
          </a:bodyPr>
          <a:lstStyle/>
          <a:p>
            <a:r>
              <a:rPr lang="en-GB" sz="3200" b="1" dirty="0">
                <a:solidFill>
                  <a:schemeClr val="bg1"/>
                </a:solidFill>
              </a:rPr>
              <a:t>CF card error</a:t>
            </a:r>
          </a:p>
        </p:txBody>
      </p:sp>
    </p:spTree>
    <p:extLst>
      <p:ext uri="{BB962C8B-B14F-4D97-AF65-F5344CB8AC3E}">
        <p14:creationId xmlns:p14="http://schemas.microsoft.com/office/powerpoint/2010/main" val="254106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82"/>
            <a:ext cx="12192000" cy="6858000"/>
          </a:xfrm>
          <a:prstGeom prst="rect">
            <a:avLst/>
          </a:prstGeom>
        </p:spPr>
      </p:pic>
      <p:sp>
        <p:nvSpPr>
          <p:cNvPr id="5" name="TextBox 4"/>
          <p:cNvSpPr txBox="1"/>
          <p:nvPr/>
        </p:nvSpPr>
        <p:spPr>
          <a:xfrm>
            <a:off x="313899" y="365125"/>
            <a:ext cx="11423176" cy="646331"/>
          </a:xfrm>
          <a:prstGeom prst="rect">
            <a:avLst/>
          </a:prstGeom>
          <a:noFill/>
        </p:spPr>
        <p:txBody>
          <a:bodyPr wrap="square" rtlCol="0">
            <a:spAutoFit/>
          </a:bodyPr>
          <a:lstStyle/>
          <a:p>
            <a:pPr algn="ctr"/>
            <a:r>
              <a:rPr lang="en-GB" sz="3600" dirty="0">
                <a:latin typeface="+mj-lt"/>
              </a:rPr>
              <a:t>Current AWS Status</a:t>
            </a:r>
          </a:p>
        </p:txBody>
      </p:sp>
      <p:graphicFrame>
        <p:nvGraphicFramePr>
          <p:cNvPr id="9" name="Table 8"/>
          <p:cNvGraphicFramePr>
            <a:graphicFrameLocks noGrp="1"/>
          </p:cNvGraphicFramePr>
          <p:nvPr>
            <p:extLst>
              <p:ext uri="{D42A27DB-BD31-4B8C-83A1-F6EECF244321}">
                <p14:modId xmlns:p14="http://schemas.microsoft.com/office/powerpoint/2010/main" val="2873606200"/>
              </p:ext>
            </p:extLst>
          </p:nvPr>
        </p:nvGraphicFramePr>
        <p:xfrm>
          <a:off x="313898" y="1163949"/>
          <a:ext cx="11423176" cy="4239071"/>
        </p:xfrm>
        <a:graphic>
          <a:graphicData uri="http://schemas.openxmlformats.org/drawingml/2006/table">
            <a:tbl>
              <a:tblPr/>
              <a:tblGrid>
                <a:gridCol w="1619173">
                  <a:extLst>
                    <a:ext uri="{9D8B030D-6E8A-4147-A177-3AD203B41FA5}">
                      <a16:colId xmlns:a16="http://schemas.microsoft.com/office/drawing/2014/main" val="4281469885"/>
                    </a:ext>
                  </a:extLst>
                </a:gridCol>
                <a:gridCol w="1138759">
                  <a:extLst>
                    <a:ext uri="{9D8B030D-6E8A-4147-A177-3AD203B41FA5}">
                      <a16:colId xmlns:a16="http://schemas.microsoft.com/office/drawing/2014/main" val="2882018569"/>
                    </a:ext>
                  </a:extLst>
                </a:gridCol>
                <a:gridCol w="1494621">
                  <a:extLst>
                    <a:ext uri="{9D8B030D-6E8A-4147-A177-3AD203B41FA5}">
                      <a16:colId xmlns:a16="http://schemas.microsoft.com/office/drawing/2014/main" val="4195528637"/>
                    </a:ext>
                  </a:extLst>
                </a:gridCol>
                <a:gridCol w="1138759">
                  <a:extLst>
                    <a:ext uri="{9D8B030D-6E8A-4147-A177-3AD203B41FA5}">
                      <a16:colId xmlns:a16="http://schemas.microsoft.com/office/drawing/2014/main" val="153337878"/>
                    </a:ext>
                  </a:extLst>
                </a:gridCol>
                <a:gridCol w="1138759">
                  <a:extLst>
                    <a:ext uri="{9D8B030D-6E8A-4147-A177-3AD203B41FA5}">
                      <a16:colId xmlns:a16="http://schemas.microsoft.com/office/drawing/2014/main" val="1065542079"/>
                    </a:ext>
                  </a:extLst>
                </a:gridCol>
                <a:gridCol w="1476828">
                  <a:extLst>
                    <a:ext uri="{9D8B030D-6E8A-4147-A177-3AD203B41FA5}">
                      <a16:colId xmlns:a16="http://schemas.microsoft.com/office/drawing/2014/main" val="3468837889"/>
                    </a:ext>
                  </a:extLst>
                </a:gridCol>
                <a:gridCol w="1138759">
                  <a:extLst>
                    <a:ext uri="{9D8B030D-6E8A-4147-A177-3AD203B41FA5}">
                      <a16:colId xmlns:a16="http://schemas.microsoft.com/office/drawing/2014/main" val="2439975971"/>
                    </a:ext>
                  </a:extLst>
                </a:gridCol>
                <a:gridCol w="1138759">
                  <a:extLst>
                    <a:ext uri="{9D8B030D-6E8A-4147-A177-3AD203B41FA5}">
                      <a16:colId xmlns:a16="http://schemas.microsoft.com/office/drawing/2014/main" val="3171673991"/>
                    </a:ext>
                  </a:extLst>
                </a:gridCol>
                <a:gridCol w="1138759">
                  <a:extLst>
                    <a:ext uri="{9D8B030D-6E8A-4147-A177-3AD203B41FA5}">
                      <a16:colId xmlns:a16="http://schemas.microsoft.com/office/drawing/2014/main" val="2950562120"/>
                    </a:ext>
                  </a:extLst>
                </a:gridCol>
              </a:tblGrid>
              <a:tr h="325311">
                <a:tc rowSpan="2">
                  <a:txBody>
                    <a:bodyPr/>
                    <a:lstStyle/>
                    <a:p>
                      <a:pPr algn="ctr" fontAlgn="ctr"/>
                      <a:r>
                        <a:rPr lang="en-GB" sz="1400" b="0" i="0" u="none" strike="noStrike" dirty="0">
                          <a:solidFill>
                            <a:srgbClr val="000000"/>
                          </a:solidFill>
                          <a:effectLst/>
                          <a:latin typeface="Calibri" panose="020F0502020204030204" pitchFamily="34" charset="0"/>
                        </a:rPr>
                        <a:t>AWS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en-GB" sz="1400" b="0" i="0" u="none" strike="noStrike">
                          <a:solidFill>
                            <a:srgbClr val="000000"/>
                          </a:solidFill>
                          <a:effectLst/>
                          <a:latin typeface="Calibri" panose="020F0502020204030204" pitchFamily="34" charset="0"/>
                        </a:rPr>
                        <a:t>Sensors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fontAlgn="ctr"/>
                      <a:r>
                        <a:rPr lang="en-GB" sz="1400" b="0" i="0" u="none" strike="noStrike">
                          <a:solidFill>
                            <a:srgbClr val="000000"/>
                          </a:solidFill>
                          <a:effectLst/>
                          <a:latin typeface="Calibri" panose="020F0502020204030204" pitchFamily="34" charset="0"/>
                        </a:rPr>
                        <a:t>Power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400" b="0" i="0" u="none" strike="noStrike">
                          <a:solidFill>
                            <a:srgbClr val="000000"/>
                          </a:solidFill>
                          <a:effectLst/>
                          <a:latin typeface="Calibri" panose="020F0502020204030204" pitchFamily="34" charset="0"/>
                        </a:rPr>
                        <a:t>Iridium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400" b="0" i="0" u="none" strike="noStrike">
                          <a:solidFill>
                            <a:srgbClr val="000000"/>
                          </a:solidFill>
                          <a:effectLst/>
                          <a:latin typeface="Calibri" panose="020F0502020204030204" pitchFamily="34" charset="0"/>
                        </a:rPr>
                        <a:t>SBD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7947433"/>
                  </a:ext>
                </a:extLst>
              </a:tr>
              <a:tr h="339540">
                <a:tc vMerge="1">
                  <a:txBody>
                    <a:bodyPr/>
                    <a:lstStyle/>
                    <a:p>
                      <a:endParaRPr lang="en-GB"/>
                    </a:p>
                  </a:txBody>
                  <a:tcPr/>
                </a:tc>
                <a:tc>
                  <a:txBody>
                    <a:bodyPr/>
                    <a:lstStyle/>
                    <a:p>
                      <a:pPr algn="ctr" fontAlgn="b"/>
                      <a:r>
                        <a:rPr lang="en-GB" sz="1400" b="0" i="0" u="none" strike="noStrike">
                          <a:solidFill>
                            <a:srgbClr val="000000"/>
                          </a:solidFill>
                          <a:effectLst/>
                          <a:latin typeface="Calibri" panose="020F0502020204030204" pitchFamily="34" charset="0"/>
                        </a:rPr>
                        <a:t>Wind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Pressure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Humidity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Snow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67146773"/>
                  </a:ext>
                </a:extLst>
              </a:tr>
              <a:tr h="361756">
                <a:tc>
                  <a:txBody>
                    <a:bodyPr/>
                    <a:lstStyle/>
                    <a:p>
                      <a:pPr algn="l" fontAlgn="b"/>
                      <a:r>
                        <a:rPr lang="en-GB" sz="1400" b="0" i="0" u="none" strike="noStrike">
                          <a:solidFill>
                            <a:srgbClr val="000000"/>
                          </a:solidFill>
                          <a:effectLst/>
                          <a:latin typeface="Calibri" panose="020F0502020204030204" pitchFamily="34" charset="0"/>
                        </a:rPr>
                        <a:t>Fossil Bluff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Intermittent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34624090"/>
                  </a:ext>
                </a:extLst>
              </a:tr>
              <a:tr h="368713">
                <a:tc>
                  <a:txBody>
                    <a:bodyPr/>
                    <a:lstStyle/>
                    <a:p>
                      <a:pPr algn="l" fontAlgn="b"/>
                      <a:r>
                        <a:rPr lang="en-GB" sz="1400" b="0" i="0" u="none" strike="noStrike">
                          <a:solidFill>
                            <a:srgbClr val="000000"/>
                          </a:solidFill>
                          <a:effectLst/>
                          <a:latin typeface="Calibri" panose="020F0502020204030204" pitchFamily="34" charset="0"/>
                        </a:rPr>
                        <a:t>Butler Island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36259637"/>
                  </a:ext>
                </a:extLst>
              </a:tr>
              <a:tr h="325311">
                <a:tc>
                  <a:txBody>
                    <a:bodyPr/>
                    <a:lstStyle/>
                    <a:p>
                      <a:pPr algn="l" fontAlgn="b"/>
                      <a:r>
                        <a:rPr lang="en-GB" sz="1400" b="0" i="0" u="none" strike="noStrike">
                          <a:solidFill>
                            <a:srgbClr val="000000"/>
                          </a:solidFill>
                          <a:effectLst/>
                          <a:latin typeface="Calibri" panose="020F0502020204030204" pitchFamily="34" charset="0"/>
                        </a:rPr>
                        <a:t>Sky Blu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961512496"/>
                  </a:ext>
                </a:extLst>
              </a:tr>
              <a:tr h="325311">
                <a:tc>
                  <a:txBody>
                    <a:bodyPr/>
                    <a:lstStyle/>
                    <a:p>
                      <a:pPr algn="l" fontAlgn="b"/>
                      <a:r>
                        <a:rPr lang="en-GB" sz="1400" b="0" i="0" u="none" strike="noStrike">
                          <a:solidFill>
                            <a:srgbClr val="000000"/>
                          </a:solidFill>
                          <a:effectLst/>
                          <a:latin typeface="Calibri" panose="020F0502020204030204" pitchFamily="34" charset="0"/>
                        </a:rPr>
                        <a:t>Limbert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37928686"/>
                  </a:ext>
                </a:extLst>
              </a:tr>
              <a:tr h="325311">
                <a:tc>
                  <a:txBody>
                    <a:bodyPr/>
                    <a:lstStyle/>
                    <a:p>
                      <a:pPr algn="l" fontAlgn="b"/>
                      <a:r>
                        <a:rPr lang="en-GB" sz="1400" b="0" i="0" u="none" strike="noStrike">
                          <a:solidFill>
                            <a:srgbClr val="000000"/>
                          </a:solidFill>
                          <a:effectLst/>
                          <a:latin typeface="Calibri" panose="020F0502020204030204" pitchFamily="34" charset="0"/>
                        </a:rPr>
                        <a:t>Halley Sites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400" b="0" i="0" u="none" strike="noStrike">
                          <a:solidFill>
                            <a:srgbClr val="000000"/>
                          </a:solidFill>
                          <a:effectLst/>
                          <a:latin typeface="Calibri" panose="020F0502020204030204" pitchFamily="34" charset="0"/>
                        </a:rPr>
                        <a:t>CASLab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6a AWS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57426809"/>
                  </a:ext>
                </a:extLst>
              </a:tr>
              <a:tr h="325311">
                <a:tc rowSpan="2">
                  <a:txBody>
                    <a:bodyPr/>
                    <a:lstStyle/>
                    <a:p>
                      <a:pPr algn="ctr" fontAlgn="ctr"/>
                      <a:r>
                        <a:rPr lang="en-GB" sz="1400" b="0" i="0" u="none" strike="noStrike">
                          <a:solidFill>
                            <a:srgbClr val="000000"/>
                          </a:solidFill>
                          <a:effectLst/>
                          <a:latin typeface="Calibri" panose="020F0502020204030204" pitchFamily="34" charset="0"/>
                        </a:rPr>
                        <a:t>AWS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en-GB" sz="1400" b="0" i="0" u="none" strike="noStrike">
                          <a:solidFill>
                            <a:srgbClr val="000000"/>
                          </a:solidFill>
                          <a:effectLst/>
                          <a:latin typeface="Calibri" panose="020F0502020204030204" pitchFamily="34" charset="0"/>
                        </a:rPr>
                        <a:t>Sensors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fontAlgn="ctr"/>
                      <a:r>
                        <a:rPr lang="en-GB" sz="1400" b="0" i="0" u="none" strike="noStrike">
                          <a:solidFill>
                            <a:srgbClr val="000000"/>
                          </a:solidFill>
                          <a:effectLst/>
                          <a:latin typeface="Calibri" panose="020F0502020204030204" pitchFamily="34" charset="0"/>
                        </a:rPr>
                        <a:t>Power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400" b="0" i="0" u="none" strike="noStrike">
                          <a:solidFill>
                            <a:srgbClr val="000000"/>
                          </a:solidFill>
                          <a:effectLst/>
                          <a:latin typeface="Calibri" panose="020F0502020204030204" pitchFamily="34" charset="0"/>
                        </a:rPr>
                        <a:t>ARGOS</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400" b="0" i="0" u="none" strike="noStrike">
                          <a:solidFill>
                            <a:srgbClr val="000000"/>
                          </a:solidFill>
                          <a:effectLst/>
                          <a:latin typeface="Calibri" panose="020F050202020403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428581"/>
                  </a:ext>
                </a:extLst>
              </a:tr>
              <a:tr h="289443">
                <a:tc vMerge="1">
                  <a:txBody>
                    <a:bodyPr/>
                    <a:lstStyle/>
                    <a:p>
                      <a:endParaRPr lang="en-GB"/>
                    </a:p>
                  </a:txBody>
                  <a:tcPr/>
                </a:tc>
                <a:tc>
                  <a:txBody>
                    <a:bodyPr/>
                    <a:lstStyle/>
                    <a:p>
                      <a:pPr algn="ctr" fontAlgn="b"/>
                      <a:r>
                        <a:rPr lang="en-GB" sz="1400" b="0" i="0" u="none" strike="noStrike">
                          <a:solidFill>
                            <a:srgbClr val="000000"/>
                          </a:solidFill>
                          <a:effectLst/>
                          <a:latin typeface="Calibri" panose="020F0502020204030204" pitchFamily="34" charset="0"/>
                        </a:rPr>
                        <a:t>Wind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Pressure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Humidity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Snow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17540"/>
                  </a:ext>
                </a:extLst>
              </a:tr>
              <a:tr h="325311">
                <a:tc>
                  <a:txBody>
                    <a:bodyPr/>
                    <a:lstStyle/>
                    <a:p>
                      <a:pPr algn="l" fontAlgn="b"/>
                      <a:r>
                        <a:rPr lang="en-GB" sz="1400" b="0" i="0" u="none" strike="noStrike">
                          <a:solidFill>
                            <a:srgbClr val="000000"/>
                          </a:solidFill>
                          <a:effectLst/>
                          <a:latin typeface="Calibri" panose="020F0502020204030204" pitchFamily="34" charset="0"/>
                        </a:rPr>
                        <a:t>Baldrick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39984945"/>
                  </a:ext>
                </a:extLst>
              </a:tr>
              <a:tr h="277131">
                <a:tc>
                  <a:txBody>
                    <a:bodyPr/>
                    <a:lstStyle/>
                    <a:p>
                      <a:pPr algn="l" fontAlgn="b"/>
                      <a:r>
                        <a:rPr lang="en-GB" sz="1400" b="0" i="0" u="none" strike="noStrike">
                          <a:solidFill>
                            <a:srgbClr val="000000"/>
                          </a:solidFill>
                          <a:effectLst/>
                          <a:latin typeface="Calibri" panose="020F0502020204030204" pitchFamily="34" charset="0"/>
                        </a:rPr>
                        <a:t>Koni Steffan AWS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fontAlgn="b"/>
                      <a:r>
                        <a:rPr lang="en-GB" sz="1400" b="0" i="0" u="none" strike="noStrike" dirty="0">
                          <a:solidFill>
                            <a:srgbClr val="000000"/>
                          </a:solidFill>
                          <a:effectLst/>
                          <a:latin typeface="Calibri" panose="020F0502020204030204" pitchFamily="34" charset="0"/>
                        </a:rPr>
                        <a:t>Unsure of status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61707770"/>
                  </a:ext>
                </a:extLst>
              </a:tr>
              <a:tr h="325311">
                <a:tc>
                  <a:txBody>
                    <a:bodyPr/>
                    <a:lstStyle/>
                    <a:p>
                      <a:pPr algn="l" fontAlgn="b"/>
                      <a:r>
                        <a:rPr lang="en-GB" sz="1400" b="0" i="0" u="none" strike="noStrike">
                          <a:solidFill>
                            <a:srgbClr val="000000"/>
                          </a:solidFill>
                          <a:effectLst/>
                          <a:latin typeface="Calibri" panose="020F0502020204030204" pitchFamily="34" charset="0"/>
                        </a:rPr>
                        <a:t>iWS14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64519104"/>
                  </a:ext>
                </a:extLst>
              </a:tr>
              <a:tr h="325311">
                <a:tc>
                  <a:txBody>
                    <a:bodyPr/>
                    <a:lstStyle/>
                    <a:p>
                      <a:pPr algn="l" fontAlgn="b"/>
                      <a:r>
                        <a:rPr lang="en-GB" sz="1400" b="0" i="0" u="none" strike="noStrike">
                          <a:solidFill>
                            <a:srgbClr val="000000"/>
                          </a:solidFill>
                          <a:effectLst/>
                          <a:latin typeface="Calibri" panose="020F0502020204030204" pitchFamily="34" charset="0"/>
                        </a:rPr>
                        <a:t>iWS18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400" b="0" i="0" u="none" strike="noStrike" dirty="0">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75408411"/>
                  </a:ext>
                </a:extLst>
              </a:tr>
            </a:tbl>
          </a:graphicData>
        </a:graphic>
      </p:graphicFrame>
    </p:spTree>
    <p:extLst>
      <p:ext uri="{BB962C8B-B14F-4D97-AF65-F5344CB8AC3E}">
        <p14:creationId xmlns:p14="http://schemas.microsoft.com/office/powerpoint/2010/main" val="2946802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016" y="0"/>
            <a:ext cx="5149080" cy="6895858"/>
            <a:chOff x="-1016" y="0"/>
            <a:chExt cx="5149080" cy="6895858"/>
          </a:xfrm>
        </p:grpSpPr>
        <p:grpSp>
          <p:nvGrpSpPr>
            <p:cNvPr id="11" name="Group 40"/>
            <p:cNvGrpSpPr/>
            <p:nvPr/>
          </p:nvGrpSpPr>
          <p:grpSpPr>
            <a:xfrm>
              <a:off x="-1016" y="0"/>
              <a:ext cx="5149080" cy="6895858"/>
              <a:chOff x="1223120" y="305272"/>
              <a:chExt cx="4785332" cy="6408712"/>
            </a:xfrm>
          </p:grpSpPr>
          <p:grpSp>
            <p:nvGrpSpPr>
              <p:cNvPr id="13" name="Group 12"/>
              <p:cNvGrpSpPr/>
              <p:nvPr/>
            </p:nvGrpSpPr>
            <p:grpSpPr>
              <a:xfrm>
                <a:off x="1223120" y="305272"/>
                <a:ext cx="4785332" cy="6408712"/>
                <a:chOff x="683568" y="188640"/>
                <a:chExt cx="4785332" cy="6408712"/>
              </a:xfrm>
            </p:grpSpPr>
            <p:pic>
              <p:nvPicPr>
                <p:cNvPr id="16" name="Picture 4" descr="Antarctic_Peninsula_region_relief_location_map.png"/>
                <p:cNvPicPr>
                  <a:picLocks noChangeAspect="1"/>
                </p:cNvPicPr>
                <p:nvPr/>
              </p:nvPicPr>
              <p:blipFill>
                <a:blip r:embed="rId3" cstate="print"/>
                <a:srcRect l="12499" t="2751" b="3801"/>
                <a:stretch>
                  <a:fillRect/>
                </a:stretch>
              </p:blipFill>
              <p:spPr>
                <a:xfrm>
                  <a:off x="683568" y="188640"/>
                  <a:ext cx="4785332" cy="6408712"/>
                </a:xfrm>
                <a:prstGeom prst="rect">
                  <a:avLst/>
                </a:prstGeom>
              </p:spPr>
            </p:pic>
            <p:sp>
              <p:nvSpPr>
                <p:cNvPr id="17" name="Oval 16"/>
                <p:cNvSpPr/>
                <p:nvPr/>
              </p:nvSpPr>
              <p:spPr>
                <a:xfrm>
                  <a:off x="1835696" y="213285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Oval 17"/>
                <p:cNvSpPr/>
                <p:nvPr/>
              </p:nvSpPr>
              <p:spPr>
                <a:xfrm>
                  <a:off x="1979712" y="314096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2699792" y="328498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Oval 19"/>
                <p:cNvSpPr/>
                <p:nvPr/>
              </p:nvSpPr>
              <p:spPr>
                <a:xfrm>
                  <a:off x="2592000" y="4212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Oval 20"/>
                <p:cNvSpPr/>
                <p:nvPr/>
              </p:nvSpPr>
              <p:spPr>
                <a:xfrm>
                  <a:off x="2123728" y="40050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4860032" y="486916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Oval 23"/>
                <p:cNvSpPr/>
                <p:nvPr/>
              </p:nvSpPr>
              <p:spPr>
                <a:xfrm>
                  <a:off x="4788024" y="638132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4" name="Oval 13"/>
              <p:cNvSpPr/>
              <p:nvPr/>
            </p:nvSpPr>
            <p:spPr>
              <a:xfrm>
                <a:off x="5436096" y="501317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400000" y="5040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TextBox 6"/>
            <p:cNvSpPr txBox="1"/>
            <p:nvPr/>
          </p:nvSpPr>
          <p:spPr>
            <a:xfrm>
              <a:off x="1019877" y="2087785"/>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9" name="TextBox 8"/>
            <p:cNvSpPr txBox="1"/>
            <p:nvPr/>
          </p:nvSpPr>
          <p:spPr>
            <a:xfrm>
              <a:off x="1655616" y="1575240"/>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10" name="TextBox 9"/>
            <p:cNvSpPr txBox="1"/>
            <p:nvPr/>
          </p:nvSpPr>
          <p:spPr>
            <a:xfrm>
              <a:off x="1898637" y="1661874"/>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33" name="TextBox 32"/>
            <p:cNvSpPr txBox="1"/>
            <p:nvPr/>
          </p:nvSpPr>
          <p:spPr>
            <a:xfrm>
              <a:off x="1690277" y="1971606"/>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grpSp>
      <p:sp>
        <p:nvSpPr>
          <p:cNvPr id="25" name="TextBox 24"/>
          <p:cNvSpPr txBox="1"/>
          <p:nvPr/>
        </p:nvSpPr>
        <p:spPr>
          <a:xfrm>
            <a:off x="5112310" y="131451"/>
            <a:ext cx="7079690" cy="1754326"/>
          </a:xfrm>
          <a:prstGeom prst="rect">
            <a:avLst/>
          </a:prstGeom>
          <a:noFill/>
        </p:spPr>
        <p:txBody>
          <a:bodyPr wrap="square" rtlCol="0">
            <a:spAutoFit/>
          </a:bodyPr>
          <a:lstStyle/>
          <a:p>
            <a:pPr algn="ctr"/>
            <a:r>
              <a:rPr lang="en-GB" sz="3600" dirty="0">
                <a:latin typeface="+mj-lt"/>
              </a:rPr>
              <a:t>Intentions for 2020/21 season</a:t>
            </a:r>
          </a:p>
          <a:p>
            <a:pPr algn="ctr"/>
            <a:r>
              <a:rPr lang="en-GB" sz="3600" dirty="0">
                <a:latin typeface="+mj-lt"/>
              </a:rPr>
              <a:t>(if it goes ahead, otherwise re-assess for 2021/22 season)</a:t>
            </a:r>
          </a:p>
        </p:txBody>
      </p:sp>
      <p:sp>
        <p:nvSpPr>
          <p:cNvPr id="26" name="TextBox 25"/>
          <p:cNvSpPr txBox="1"/>
          <p:nvPr/>
        </p:nvSpPr>
        <p:spPr>
          <a:xfrm>
            <a:off x="5242588" y="1801225"/>
            <a:ext cx="6599372" cy="3693319"/>
          </a:xfrm>
          <a:prstGeom prst="rect">
            <a:avLst/>
          </a:prstGeom>
          <a:noFill/>
        </p:spPr>
        <p:txBody>
          <a:bodyPr wrap="square" rtlCol="0">
            <a:spAutoFit/>
          </a:bodyPr>
          <a:lstStyle/>
          <a:p>
            <a:r>
              <a:rPr lang="en-GB" sz="2200" u="sng" dirty="0"/>
              <a:t>BAS AWS</a:t>
            </a:r>
          </a:p>
          <a:p>
            <a:pPr marL="342900" indent="-342900">
              <a:buFont typeface="Wingdings" panose="05000000000000000000" pitchFamily="2" charset="2"/>
              <a:buChar char="Ø"/>
            </a:pPr>
            <a:r>
              <a:rPr lang="en-GB" sz="2200" dirty="0" smtClean="0"/>
              <a:t>Replace existing masts with pole masts. </a:t>
            </a:r>
          </a:p>
          <a:p>
            <a:pPr marL="342900" indent="-342900">
              <a:buFont typeface="Wingdings" panose="05000000000000000000" pitchFamily="2" charset="2"/>
              <a:buChar char="Ø"/>
            </a:pPr>
            <a:r>
              <a:rPr lang="en-GB" sz="2200" dirty="0" smtClean="0"/>
              <a:t>Fossil </a:t>
            </a:r>
            <a:r>
              <a:rPr lang="en-GB" sz="2200" dirty="0"/>
              <a:t>Bluff – Replace SR50</a:t>
            </a:r>
          </a:p>
          <a:p>
            <a:pPr marL="342900" indent="-342900">
              <a:buFont typeface="Wingdings" panose="05000000000000000000" pitchFamily="2" charset="2"/>
              <a:buChar char="Ø"/>
            </a:pPr>
            <a:r>
              <a:rPr lang="en-GB" sz="2200" dirty="0" smtClean="0"/>
              <a:t>Halley </a:t>
            </a:r>
            <a:r>
              <a:rPr lang="en-GB" sz="2200" dirty="0"/>
              <a:t>Sites – </a:t>
            </a:r>
            <a:r>
              <a:rPr lang="en-GB" sz="2200" dirty="0" smtClean="0"/>
              <a:t>Sort out power system at the </a:t>
            </a:r>
            <a:r>
              <a:rPr lang="en-GB" sz="2200" dirty="0" err="1" smtClean="0"/>
              <a:t>CASLab</a:t>
            </a:r>
            <a:r>
              <a:rPr lang="en-GB" sz="2200" dirty="0" smtClean="0"/>
              <a:t> and SBD on 6a.</a:t>
            </a:r>
            <a:endParaRPr lang="en-GB" sz="2200" dirty="0"/>
          </a:p>
          <a:p>
            <a:pPr marL="285750" indent="-285750">
              <a:buFont typeface="Arial" panose="020B0604020202020204" pitchFamily="34" charset="0"/>
              <a:buChar char="•"/>
            </a:pPr>
            <a:endParaRPr lang="en-GB" sz="2200" dirty="0"/>
          </a:p>
          <a:p>
            <a:r>
              <a:rPr lang="en-GB" sz="2200" u="sng" dirty="0"/>
              <a:t>University of Utrecht - IMAU</a:t>
            </a:r>
          </a:p>
          <a:p>
            <a:pPr marL="285750" indent="-285750">
              <a:buFont typeface="Wingdings" panose="05000000000000000000" pitchFamily="2" charset="2"/>
              <a:buChar char="Ø"/>
            </a:pPr>
            <a:r>
              <a:rPr lang="en-GB" sz="2200" dirty="0"/>
              <a:t>iWS14 and iWS18 – Swap </a:t>
            </a:r>
            <a:r>
              <a:rPr lang="en-GB" sz="2200" dirty="0" err="1"/>
              <a:t>iWS</a:t>
            </a:r>
            <a:r>
              <a:rPr lang="en-GB" sz="2200" dirty="0"/>
              <a:t> unit, replace thermocouple and thermistor string</a:t>
            </a:r>
          </a:p>
          <a:p>
            <a:endParaRPr lang="en-GB" dirty="0"/>
          </a:p>
          <a:p>
            <a:pPr marL="285750" indent="-285750">
              <a:buFont typeface="Arial" panose="020B0604020202020204" pitchFamily="34" charset="0"/>
              <a:buChar char="•"/>
            </a:pPr>
            <a:endParaRPr lang="en-GB" dirty="0"/>
          </a:p>
        </p:txBody>
      </p:sp>
      <p:sp>
        <p:nvSpPr>
          <p:cNvPr id="27" name="TextBox 26"/>
          <p:cNvSpPr txBox="1"/>
          <p:nvPr/>
        </p:nvSpPr>
        <p:spPr>
          <a:xfrm>
            <a:off x="2416799" y="1340285"/>
            <a:ext cx="1947068" cy="369332"/>
          </a:xfrm>
          <a:prstGeom prst="rect">
            <a:avLst/>
          </a:prstGeom>
          <a:noFill/>
        </p:spPr>
        <p:txBody>
          <a:bodyPr wrap="square" rtlCol="0">
            <a:spAutoFit/>
          </a:bodyPr>
          <a:lstStyle/>
          <a:p>
            <a:r>
              <a:rPr lang="en-GB" dirty="0"/>
              <a:t>Swap </a:t>
            </a:r>
            <a:r>
              <a:rPr lang="en-GB" dirty="0" err="1"/>
              <a:t>iWS</a:t>
            </a:r>
            <a:r>
              <a:rPr lang="en-GB" dirty="0"/>
              <a:t> units</a:t>
            </a:r>
          </a:p>
        </p:txBody>
      </p:sp>
      <p:sp>
        <p:nvSpPr>
          <p:cNvPr id="29" name="TextBox 28"/>
          <p:cNvSpPr txBox="1"/>
          <p:nvPr/>
        </p:nvSpPr>
        <p:spPr>
          <a:xfrm>
            <a:off x="2207819" y="3147041"/>
            <a:ext cx="2324382" cy="646331"/>
          </a:xfrm>
          <a:prstGeom prst="rect">
            <a:avLst/>
          </a:prstGeom>
          <a:noFill/>
        </p:spPr>
        <p:txBody>
          <a:bodyPr wrap="square" rtlCol="0">
            <a:spAutoFit/>
          </a:bodyPr>
          <a:lstStyle/>
          <a:p>
            <a:r>
              <a:rPr lang="en-GB" dirty="0"/>
              <a:t>Raise and check iridium</a:t>
            </a:r>
          </a:p>
        </p:txBody>
      </p:sp>
      <p:sp>
        <p:nvSpPr>
          <p:cNvPr id="30" name="TextBox 29"/>
          <p:cNvSpPr txBox="1"/>
          <p:nvPr/>
        </p:nvSpPr>
        <p:spPr>
          <a:xfrm>
            <a:off x="274642" y="2853578"/>
            <a:ext cx="1273945" cy="646331"/>
          </a:xfrm>
          <a:prstGeom prst="rect">
            <a:avLst/>
          </a:prstGeom>
          <a:noFill/>
        </p:spPr>
        <p:txBody>
          <a:bodyPr wrap="square" rtlCol="0">
            <a:spAutoFit/>
          </a:bodyPr>
          <a:lstStyle/>
          <a:p>
            <a:r>
              <a:rPr lang="en-GB" dirty="0"/>
              <a:t>Replace SR50</a:t>
            </a:r>
          </a:p>
        </p:txBody>
      </p:sp>
      <p:sp>
        <p:nvSpPr>
          <p:cNvPr id="31" name="TextBox 30"/>
          <p:cNvSpPr txBox="1"/>
          <p:nvPr/>
        </p:nvSpPr>
        <p:spPr>
          <a:xfrm>
            <a:off x="326887" y="3877695"/>
            <a:ext cx="1442847" cy="646331"/>
          </a:xfrm>
          <a:prstGeom prst="rect">
            <a:avLst/>
          </a:prstGeom>
          <a:noFill/>
        </p:spPr>
        <p:txBody>
          <a:bodyPr wrap="square" rtlCol="0">
            <a:spAutoFit/>
          </a:bodyPr>
          <a:lstStyle/>
          <a:p>
            <a:r>
              <a:rPr lang="en-GB" dirty="0"/>
              <a:t>Raise and check iridium</a:t>
            </a:r>
          </a:p>
        </p:txBody>
      </p:sp>
      <p:cxnSp>
        <p:nvCxnSpPr>
          <p:cNvPr id="8" name="Straight Arrow Connector 7"/>
          <p:cNvCxnSpPr>
            <a:stCxn id="27" idx="1"/>
          </p:cNvCxnSpPr>
          <p:nvPr/>
        </p:nvCxnSpPr>
        <p:spPr>
          <a:xfrm flipH="1">
            <a:off x="1898637" y="1524951"/>
            <a:ext cx="518162" cy="1657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109378" y="1575240"/>
            <a:ext cx="297701" cy="184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07079" y="4699000"/>
            <a:ext cx="2291921" cy="369332"/>
          </a:xfrm>
          <a:prstGeom prst="rect">
            <a:avLst/>
          </a:prstGeom>
          <a:noFill/>
        </p:spPr>
        <p:txBody>
          <a:bodyPr wrap="square" rtlCol="0">
            <a:spAutoFit/>
          </a:bodyPr>
          <a:lstStyle/>
          <a:p>
            <a:r>
              <a:rPr lang="en-GB" dirty="0"/>
              <a:t>Change batteries at 6a</a:t>
            </a:r>
          </a:p>
        </p:txBody>
      </p:sp>
    </p:spTree>
    <p:extLst>
      <p:ext uri="{BB962C8B-B14F-4D97-AF65-F5344CB8AC3E}">
        <p14:creationId xmlns:p14="http://schemas.microsoft.com/office/powerpoint/2010/main" val="1356609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TextBox 10"/>
          <p:cNvSpPr txBox="1"/>
          <p:nvPr/>
        </p:nvSpPr>
        <p:spPr>
          <a:xfrm>
            <a:off x="0" y="419100"/>
            <a:ext cx="12191999" cy="646331"/>
          </a:xfrm>
          <a:prstGeom prst="rect">
            <a:avLst/>
          </a:prstGeom>
          <a:noFill/>
        </p:spPr>
        <p:txBody>
          <a:bodyPr wrap="square" rtlCol="0">
            <a:spAutoFit/>
          </a:bodyPr>
          <a:lstStyle/>
          <a:p>
            <a:pPr algn="ctr"/>
            <a:r>
              <a:rPr lang="en-GB" sz="3600" dirty="0">
                <a:latin typeface="+mj-lt"/>
              </a:rPr>
              <a:t>The Summer 2019/20 Team</a:t>
            </a:r>
          </a:p>
        </p:txBody>
      </p:sp>
      <p:sp>
        <p:nvSpPr>
          <p:cNvPr id="17" name="TextBox 16"/>
          <p:cNvSpPr txBox="1"/>
          <p:nvPr/>
        </p:nvSpPr>
        <p:spPr>
          <a:xfrm>
            <a:off x="6954193" y="4233955"/>
            <a:ext cx="2073279" cy="369332"/>
          </a:xfrm>
          <a:prstGeom prst="rect">
            <a:avLst/>
          </a:prstGeom>
          <a:noFill/>
        </p:spPr>
        <p:txBody>
          <a:bodyPr wrap="square" rtlCol="0">
            <a:spAutoFit/>
          </a:bodyPr>
          <a:lstStyle/>
          <a:p>
            <a:pPr algn="ctr"/>
            <a:endParaRPr lang="en-GB" dirty="0"/>
          </a:p>
        </p:txBody>
      </p:sp>
      <p:sp>
        <p:nvSpPr>
          <p:cNvPr id="22" name="TextBox 21"/>
          <p:cNvSpPr txBox="1"/>
          <p:nvPr/>
        </p:nvSpPr>
        <p:spPr>
          <a:xfrm>
            <a:off x="-1" y="1185322"/>
            <a:ext cx="12191999" cy="369332"/>
          </a:xfrm>
          <a:prstGeom prst="rect">
            <a:avLst/>
          </a:prstGeom>
          <a:noFill/>
        </p:spPr>
        <p:txBody>
          <a:bodyPr wrap="square" rtlCol="0">
            <a:spAutoFit/>
          </a:bodyPr>
          <a:lstStyle/>
          <a:p>
            <a:pPr algn="ctr"/>
            <a:r>
              <a:rPr lang="en-GB" dirty="0"/>
              <a:t>Thanks to the whole team and the many other volunteer diggers for their efforts this past season!</a:t>
            </a:r>
          </a:p>
        </p:txBody>
      </p:sp>
      <p:grpSp>
        <p:nvGrpSpPr>
          <p:cNvPr id="27" name="Group 26">
            <a:extLst>
              <a:ext uri="{FF2B5EF4-FFF2-40B4-BE49-F238E27FC236}">
                <a16:creationId xmlns:a16="http://schemas.microsoft.com/office/drawing/2014/main" id="{8F30B370-6BA7-4C91-8185-BF6DF1B1EE5B}"/>
              </a:ext>
            </a:extLst>
          </p:cNvPr>
          <p:cNvGrpSpPr/>
          <p:nvPr/>
        </p:nvGrpSpPr>
        <p:grpSpPr>
          <a:xfrm>
            <a:off x="886415" y="1931670"/>
            <a:ext cx="11962294" cy="3156586"/>
            <a:chOff x="301624" y="1807050"/>
            <a:chExt cx="11962294" cy="3156586"/>
          </a:xfrm>
        </p:grpSpPr>
        <p:sp>
          <p:nvSpPr>
            <p:cNvPr id="12" name="TextBox 11"/>
            <p:cNvSpPr txBox="1"/>
            <p:nvPr/>
          </p:nvSpPr>
          <p:spPr>
            <a:xfrm>
              <a:off x="301625" y="1807050"/>
              <a:ext cx="6880890" cy="584775"/>
            </a:xfrm>
            <a:prstGeom prst="rect">
              <a:avLst/>
            </a:prstGeom>
            <a:noFill/>
          </p:spPr>
          <p:txBody>
            <a:bodyPr wrap="square" rtlCol="0">
              <a:spAutoFit/>
            </a:bodyPr>
            <a:lstStyle/>
            <a:p>
              <a:pPr algn="ctr"/>
              <a:r>
                <a:rPr lang="en-GB" sz="3200" dirty="0">
                  <a:latin typeface="+mj-lt"/>
                </a:rPr>
                <a:t>Rothera</a:t>
              </a:r>
            </a:p>
          </p:txBody>
        </p:sp>
        <p:sp>
          <p:nvSpPr>
            <p:cNvPr id="13" name="TextBox 12"/>
            <p:cNvSpPr txBox="1"/>
            <p:nvPr/>
          </p:nvSpPr>
          <p:spPr>
            <a:xfrm>
              <a:off x="7691917" y="1807893"/>
              <a:ext cx="4572001" cy="584775"/>
            </a:xfrm>
            <a:prstGeom prst="rect">
              <a:avLst/>
            </a:prstGeom>
            <a:noFill/>
          </p:spPr>
          <p:txBody>
            <a:bodyPr wrap="square" rtlCol="0">
              <a:spAutoFit/>
            </a:bodyPr>
            <a:lstStyle/>
            <a:p>
              <a:pPr algn="ctr"/>
              <a:r>
                <a:rPr lang="en-GB" sz="3200" dirty="0">
                  <a:latin typeface="+mj-lt"/>
                </a:rPr>
                <a:t>Halley</a:t>
              </a:r>
            </a:p>
          </p:txBody>
        </p:sp>
        <p:sp>
          <p:nvSpPr>
            <p:cNvPr id="21" name="TextBox 20"/>
            <p:cNvSpPr txBox="1"/>
            <p:nvPr/>
          </p:nvSpPr>
          <p:spPr>
            <a:xfrm>
              <a:off x="8954840" y="4560403"/>
              <a:ext cx="2073279" cy="369332"/>
            </a:xfrm>
            <a:prstGeom prst="rect">
              <a:avLst/>
            </a:prstGeom>
            <a:noFill/>
          </p:spPr>
          <p:txBody>
            <a:bodyPr wrap="square" rtlCol="0">
              <a:spAutoFit/>
            </a:bodyPr>
            <a:lstStyle/>
            <a:p>
              <a:pPr algn="ctr"/>
              <a:r>
                <a:rPr lang="en-GB" dirty="0"/>
                <a:t>Josh Eveson</a:t>
              </a:r>
            </a:p>
          </p:txBody>
        </p:sp>
        <p:grpSp>
          <p:nvGrpSpPr>
            <p:cNvPr id="9" name="Group 8">
              <a:extLst>
                <a:ext uri="{FF2B5EF4-FFF2-40B4-BE49-F238E27FC236}">
                  <a16:creationId xmlns:a16="http://schemas.microsoft.com/office/drawing/2014/main" id="{5582F821-4CA8-440F-95CD-0F1AEF8B0805}"/>
                </a:ext>
              </a:extLst>
            </p:cNvPr>
            <p:cNvGrpSpPr/>
            <p:nvPr/>
          </p:nvGrpSpPr>
          <p:grpSpPr>
            <a:xfrm>
              <a:off x="301624" y="2744029"/>
              <a:ext cx="7088432" cy="2219607"/>
              <a:chOff x="241758" y="1524898"/>
              <a:chExt cx="7088432" cy="2219607"/>
            </a:xfrm>
          </p:grpSpPr>
          <p:sp>
            <p:nvSpPr>
              <p:cNvPr id="15" name="TextBox 14"/>
              <p:cNvSpPr txBox="1"/>
              <p:nvPr/>
            </p:nvSpPr>
            <p:spPr>
              <a:xfrm>
                <a:off x="1994027" y="3375173"/>
                <a:ext cx="1663700" cy="369332"/>
              </a:xfrm>
              <a:prstGeom prst="rect">
                <a:avLst/>
              </a:prstGeom>
              <a:noFill/>
            </p:spPr>
            <p:txBody>
              <a:bodyPr wrap="square" rtlCol="0">
                <a:spAutoFit/>
              </a:bodyPr>
              <a:lstStyle/>
              <a:p>
                <a:pPr algn="ctr"/>
                <a:r>
                  <a:rPr lang="en-GB" dirty="0"/>
                  <a:t>Mairi Simms</a:t>
                </a:r>
              </a:p>
            </p:txBody>
          </p:sp>
          <p:grpSp>
            <p:nvGrpSpPr>
              <p:cNvPr id="14" name="Group 13">
                <a:extLst>
                  <a:ext uri="{FF2B5EF4-FFF2-40B4-BE49-F238E27FC236}">
                    <a16:creationId xmlns:a16="http://schemas.microsoft.com/office/drawing/2014/main" id="{DAE5D1F9-D708-4D07-9B7C-9BC98CAF600C}"/>
                  </a:ext>
                </a:extLst>
              </p:cNvPr>
              <p:cNvGrpSpPr/>
              <p:nvPr/>
            </p:nvGrpSpPr>
            <p:grpSpPr>
              <a:xfrm>
                <a:off x="241758" y="1547996"/>
                <a:ext cx="1663700" cy="2196509"/>
                <a:chOff x="630504" y="1857127"/>
                <a:chExt cx="1663700" cy="2196509"/>
              </a:xfrm>
            </p:grpSpPr>
            <p:sp>
              <p:nvSpPr>
                <p:cNvPr id="20" name="TextBox 19"/>
                <p:cNvSpPr txBox="1"/>
                <p:nvPr/>
              </p:nvSpPr>
              <p:spPr>
                <a:xfrm>
                  <a:off x="630504" y="3684304"/>
                  <a:ext cx="1663700" cy="369332"/>
                </a:xfrm>
                <a:prstGeom prst="rect">
                  <a:avLst/>
                </a:prstGeom>
                <a:noFill/>
              </p:spPr>
              <p:txBody>
                <a:bodyPr wrap="square" rtlCol="0">
                  <a:spAutoFit/>
                </a:bodyPr>
                <a:lstStyle/>
                <a:p>
                  <a:pPr algn="ctr"/>
                  <a:r>
                    <a:rPr lang="en-GB" dirty="0"/>
                    <a:t>Hannah Walker</a:t>
                  </a:r>
                </a:p>
              </p:txBody>
            </p:sp>
            <p:pic>
              <p:nvPicPr>
                <p:cNvPr id="8" name="Picture 7" descr="A group of people standing in the snow&#10;&#10;Description automatically generated">
                  <a:extLst>
                    <a:ext uri="{FF2B5EF4-FFF2-40B4-BE49-F238E27FC236}">
                      <a16:creationId xmlns:a16="http://schemas.microsoft.com/office/drawing/2014/main" id="{AA8EED13-4B4D-4E0A-83B6-FDDE03C54C00}"/>
                    </a:ext>
                  </a:extLst>
                </p:cNvPr>
                <p:cNvPicPr>
                  <a:picLocks noChangeAspect="1"/>
                </p:cNvPicPr>
                <p:nvPr/>
              </p:nvPicPr>
              <p:blipFill rotWithShape="1">
                <a:blip r:embed="rId4">
                  <a:extLst>
                    <a:ext uri="{28A0092B-C50C-407E-A947-70E740481C1C}">
                      <a14:useLocalDpi xmlns:a14="http://schemas.microsoft.com/office/drawing/2010/main" val="0"/>
                    </a:ext>
                  </a:extLst>
                </a:blip>
                <a:srcRect l="38447" t="35451" r="53130" b="49999"/>
                <a:stretch/>
              </p:blipFill>
              <p:spPr>
                <a:xfrm>
                  <a:off x="638485" y="1857127"/>
                  <a:ext cx="1574449" cy="1813129"/>
                </a:xfrm>
                <a:prstGeom prst="rect">
                  <a:avLst/>
                </a:prstGeom>
              </p:spPr>
            </p:pic>
          </p:grpSp>
          <p:grpSp>
            <p:nvGrpSpPr>
              <p:cNvPr id="7" name="Group 6">
                <a:extLst>
                  <a:ext uri="{FF2B5EF4-FFF2-40B4-BE49-F238E27FC236}">
                    <a16:creationId xmlns:a16="http://schemas.microsoft.com/office/drawing/2014/main" id="{CC572657-A80D-407F-9DE9-A2FA2520F4C9}"/>
                  </a:ext>
                </a:extLst>
              </p:cNvPr>
              <p:cNvGrpSpPr/>
              <p:nvPr/>
            </p:nvGrpSpPr>
            <p:grpSpPr>
              <a:xfrm>
                <a:off x="3729645" y="1524898"/>
                <a:ext cx="3600545" cy="2219420"/>
                <a:chOff x="177597" y="3728865"/>
                <a:chExt cx="3600545" cy="2219420"/>
              </a:xfrm>
            </p:grpSpPr>
            <p:pic>
              <p:nvPicPr>
                <p:cNvPr id="10" name="Picture 9" descr="A person wearing a red jacket is looking at the camera&#10;&#10;Description automatically generated">
                  <a:extLst>
                    <a:ext uri="{FF2B5EF4-FFF2-40B4-BE49-F238E27FC236}">
                      <a16:creationId xmlns:a16="http://schemas.microsoft.com/office/drawing/2014/main" id="{371CA09D-856F-41C1-AD77-BFB44FE35A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44" t="18552" r="8772" b="23334"/>
                <a:stretch/>
              </p:blipFill>
              <p:spPr>
                <a:xfrm>
                  <a:off x="234971" y="3728865"/>
                  <a:ext cx="1592542" cy="1813129"/>
                </a:xfrm>
                <a:prstGeom prst="rect">
                  <a:avLst/>
                </a:prstGeom>
              </p:spPr>
            </p:pic>
            <p:sp>
              <p:nvSpPr>
                <p:cNvPr id="18" name="TextBox 17">
                  <a:extLst>
                    <a:ext uri="{FF2B5EF4-FFF2-40B4-BE49-F238E27FC236}">
                      <a16:creationId xmlns:a16="http://schemas.microsoft.com/office/drawing/2014/main" id="{3F49B40F-123B-406A-8ABC-F347054846E4}"/>
                    </a:ext>
                  </a:extLst>
                </p:cNvPr>
                <p:cNvSpPr txBox="1"/>
                <p:nvPr/>
              </p:nvSpPr>
              <p:spPr>
                <a:xfrm>
                  <a:off x="177597" y="5564487"/>
                  <a:ext cx="1712197" cy="369332"/>
                </a:xfrm>
                <a:prstGeom prst="rect">
                  <a:avLst/>
                </a:prstGeom>
                <a:noFill/>
              </p:spPr>
              <p:txBody>
                <a:bodyPr wrap="square" rtlCol="0">
                  <a:spAutoFit/>
                </a:bodyPr>
                <a:lstStyle/>
                <a:p>
                  <a:pPr algn="ctr"/>
                  <a:r>
                    <a:rPr lang="en-GB" dirty="0"/>
                    <a:t>John Law</a:t>
                  </a:r>
                </a:p>
              </p:txBody>
            </p:sp>
            <p:pic>
              <p:nvPicPr>
                <p:cNvPr id="24" name="Picture 23" descr="A group of people posing for the camera&#10;&#10;Description automatically generated">
                  <a:extLst>
                    <a:ext uri="{FF2B5EF4-FFF2-40B4-BE49-F238E27FC236}">
                      <a16:creationId xmlns:a16="http://schemas.microsoft.com/office/drawing/2014/main" id="{BAEFFF68-498C-4BB7-85E6-2934BA43E2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51" t="16366" r="52493" b="67042"/>
                <a:stretch/>
              </p:blipFill>
              <p:spPr>
                <a:xfrm>
                  <a:off x="2173933" y="3759653"/>
                  <a:ext cx="1396667" cy="1804834"/>
                </a:xfrm>
                <a:prstGeom prst="rect">
                  <a:avLst/>
                </a:prstGeom>
              </p:spPr>
            </p:pic>
            <p:sp>
              <p:nvSpPr>
                <p:cNvPr id="25" name="TextBox 24">
                  <a:extLst>
                    <a:ext uri="{FF2B5EF4-FFF2-40B4-BE49-F238E27FC236}">
                      <a16:creationId xmlns:a16="http://schemas.microsoft.com/office/drawing/2014/main" id="{94142F04-0667-4DDA-B8A5-66B933243F7D}"/>
                    </a:ext>
                  </a:extLst>
                </p:cNvPr>
                <p:cNvSpPr txBox="1"/>
                <p:nvPr/>
              </p:nvSpPr>
              <p:spPr>
                <a:xfrm>
                  <a:off x="2065945" y="5578953"/>
                  <a:ext cx="1712197" cy="369332"/>
                </a:xfrm>
                <a:prstGeom prst="rect">
                  <a:avLst/>
                </a:prstGeom>
                <a:noFill/>
              </p:spPr>
              <p:txBody>
                <a:bodyPr wrap="square" rtlCol="0">
                  <a:spAutoFit/>
                </a:bodyPr>
                <a:lstStyle/>
                <a:p>
                  <a:pPr algn="ctr"/>
                  <a:r>
                    <a:rPr lang="en-GB" dirty="0"/>
                    <a:t>Jack Farr</a:t>
                  </a:r>
                </a:p>
              </p:txBody>
            </p:sp>
          </p:grpSp>
        </p:grpSp>
        <p:pic>
          <p:nvPicPr>
            <p:cNvPr id="23" name="Picture 22" descr="A picture containing person, man, board, riding&#10;&#10;Description automatically generated">
              <a:extLst>
                <a:ext uri="{FF2B5EF4-FFF2-40B4-BE49-F238E27FC236}">
                  <a16:creationId xmlns:a16="http://schemas.microsoft.com/office/drawing/2014/main" id="{889EFBC7-F7B5-42C5-B907-41BA734CBA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508" t="24863" r="21869" b="9519"/>
            <a:stretch/>
          </p:blipFill>
          <p:spPr>
            <a:xfrm rot="16200000">
              <a:off x="9112771" y="2934267"/>
              <a:ext cx="1781729" cy="1441429"/>
            </a:xfrm>
            <a:prstGeom prst="rect">
              <a:avLst/>
            </a:prstGeom>
          </p:spPr>
        </p:pic>
      </p:grpSp>
      <p:pic>
        <p:nvPicPr>
          <p:cNvPr id="29" name="Picture 28" descr="A group of people standing in the snow&#10;&#10;Description automatically generated">
            <a:extLst>
              <a:ext uri="{FF2B5EF4-FFF2-40B4-BE49-F238E27FC236}">
                <a16:creationId xmlns:a16="http://schemas.microsoft.com/office/drawing/2014/main" id="{6BE12D18-441C-44E8-B090-6D47A5DE2158}"/>
              </a:ext>
            </a:extLst>
          </p:cNvPr>
          <p:cNvPicPr>
            <a:picLocks noChangeAspect="1"/>
          </p:cNvPicPr>
          <p:nvPr/>
        </p:nvPicPr>
        <p:blipFill rotWithShape="1">
          <a:blip r:embed="rId4">
            <a:extLst>
              <a:ext uri="{28A0092B-C50C-407E-A947-70E740481C1C}">
                <a14:useLocalDpi xmlns:a14="http://schemas.microsoft.com/office/drawing/2010/main" val="0"/>
              </a:ext>
            </a:extLst>
          </a:blip>
          <a:srcRect l="32759" t="41715" r="61634" b="47071"/>
          <a:stretch/>
        </p:blipFill>
        <p:spPr>
          <a:xfrm>
            <a:off x="2789763" y="2899437"/>
            <a:ext cx="1336658" cy="1782341"/>
          </a:xfrm>
          <a:prstGeom prst="rect">
            <a:avLst/>
          </a:prstGeom>
        </p:spPr>
      </p:pic>
    </p:spTree>
    <p:extLst>
      <p:ext uri="{BB962C8B-B14F-4D97-AF65-F5344CB8AC3E}">
        <p14:creationId xmlns:p14="http://schemas.microsoft.com/office/powerpoint/2010/main" val="3104200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3899"/>
            <a:ext cx="12192001" cy="6844101"/>
          </a:xfrm>
        </p:spPr>
      </p:pic>
      <p:sp>
        <p:nvSpPr>
          <p:cNvPr id="5" name="TextBox 4"/>
          <p:cNvSpPr txBox="1"/>
          <p:nvPr/>
        </p:nvSpPr>
        <p:spPr>
          <a:xfrm>
            <a:off x="1" y="2041914"/>
            <a:ext cx="12191999" cy="1200329"/>
          </a:xfrm>
          <a:prstGeom prst="rect">
            <a:avLst/>
          </a:prstGeom>
          <a:noFill/>
        </p:spPr>
        <p:txBody>
          <a:bodyPr wrap="square" rtlCol="0">
            <a:spAutoFit/>
          </a:bodyPr>
          <a:lstStyle/>
          <a:p>
            <a:pPr algn="ctr"/>
            <a:r>
              <a:rPr lang="en-GB" sz="7200" dirty="0">
                <a:latin typeface="+mj-lt"/>
              </a:rPr>
              <a:t>Thank you</a:t>
            </a:r>
          </a:p>
        </p:txBody>
      </p:sp>
      <p:sp>
        <p:nvSpPr>
          <p:cNvPr id="8" name="TextBox 7"/>
          <p:cNvSpPr txBox="1"/>
          <p:nvPr/>
        </p:nvSpPr>
        <p:spPr>
          <a:xfrm>
            <a:off x="9245600" y="6479615"/>
            <a:ext cx="2946400" cy="369332"/>
          </a:xfrm>
          <a:prstGeom prst="rect">
            <a:avLst/>
          </a:prstGeom>
          <a:noFill/>
        </p:spPr>
        <p:txBody>
          <a:bodyPr wrap="square" rtlCol="0">
            <a:spAutoFit/>
          </a:bodyPr>
          <a:lstStyle/>
          <a:p>
            <a:r>
              <a:rPr lang="en-GB" dirty="0"/>
              <a:t>Photo Credit: Scott Webster</a:t>
            </a:r>
          </a:p>
        </p:txBody>
      </p:sp>
    </p:spTree>
    <p:extLst>
      <p:ext uri="{BB962C8B-B14F-4D97-AF65-F5344CB8AC3E}">
        <p14:creationId xmlns:p14="http://schemas.microsoft.com/office/powerpoint/2010/main" val="3051789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grpSp>
        <p:nvGrpSpPr>
          <p:cNvPr id="54" name="Group 53"/>
          <p:cNvGrpSpPr/>
          <p:nvPr/>
        </p:nvGrpSpPr>
        <p:grpSpPr>
          <a:xfrm>
            <a:off x="0" y="-8709"/>
            <a:ext cx="5149080" cy="6895858"/>
            <a:chOff x="-1016" y="0"/>
            <a:chExt cx="5149080" cy="6895858"/>
          </a:xfrm>
        </p:grpSpPr>
        <p:grpSp>
          <p:nvGrpSpPr>
            <p:cNvPr id="41" name="Group 35"/>
            <p:cNvGrpSpPr/>
            <p:nvPr/>
          </p:nvGrpSpPr>
          <p:grpSpPr>
            <a:xfrm>
              <a:off x="-1016" y="0"/>
              <a:ext cx="5149080" cy="6895858"/>
              <a:chOff x="683568" y="188640"/>
              <a:chExt cx="4785332" cy="6408712"/>
            </a:xfrm>
          </p:grpSpPr>
          <p:pic>
            <p:nvPicPr>
              <p:cNvPr id="44" name="Picture 4" descr="Antarctic_Peninsula_region_relief_location_map.png"/>
              <p:cNvPicPr>
                <a:picLocks noChangeAspect="1"/>
              </p:cNvPicPr>
              <p:nvPr/>
            </p:nvPicPr>
            <p:blipFill>
              <a:blip r:embed="rId4" cstate="print"/>
              <a:srcRect l="12499" t="2751" b="3801"/>
              <a:stretch>
                <a:fillRect/>
              </a:stretch>
            </p:blipFill>
            <p:spPr>
              <a:xfrm>
                <a:off x="683568" y="188640"/>
                <a:ext cx="4785332" cy="6408712"/>
              </a:xfrm>
              <a:prstGeom prst="rect">
                <a:avLst/>
              </a:prstGeom>
            </p:spPr>
          </p:pic>
          <p:sp>
            <p:nvSpPr>
              <p:cNvPr id="45" name="Oval 44"/>
              <p:cNvSpPr/>
              <p:nvPr/>
            </p:nvSpPr>
            <p:spPr>
              <a:xfrm>
                <a:off x="1835696" y="213285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Oval 46"/>
              <p:cNvSpPr/>
              <p:nvPr/>
            </p:nvSpPr>
            <p:spPr>
              <a:xfrm>
                <a:off x="1979712" y="314096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Oval 47"/>
              <p:cNvSpPr/>
              <p:nvPr/>
            </p:nvSpPr>
            <p:spPr>
              <a:xfrm>
                <a:off x="2699792" y="328498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Oval 48"/>
              <p:cNvSpPr/>
              <p:nvPr/>
            </p:nvSpPr>
            <p:spPr>
              <a:xfrm>
                <a:off x="2592000" y="4212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2123728" y="40050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Oval 50"/>
              <p:cNvSpPr/>
              <p:nvPr/>
            </p:nvSpPr>
            <p:spPr>
              <a:xfrm>
                <a:off x="4860032" y="486916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Oval 52"/>
              <p:cNvSpPr/>
              <p:nvPr/>
            </p:nvSpPr>
            <p:spPr>
              <a:xfrm>
                <a:off x="4788024" y="638132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3" name="Oval 42"/>
            <p:cNvSpPr/>
            <p:nvPr/>
          </p:nvSpPr>
          <p:spPr>
            <a:xfrm>
              <a:off x="4493362" y="5094629"/>
              <a:ext cx="49194" cy="49194"/>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TextBox 17"/>
          <p:cNvSpPr txBox="1"/>
          <p:nvPr/>
        </p:nvSpPr>
        <p:spPr>
          <a:xfrm>
            <a:off x="343289" y="1602336"/>
            <a:ext cx="945610" cy="369332"/>
          </a:xfrm>
          <a:prstGeom prst="rect">
            <a:avLst/>
          </a:prstGeom>
          <a:noFill/>
        </p:spPr>
        <p:txBody>
          <a:bodyPr wrap="square" rtlCol="0">
            <a:spAutoFit/>
          </a:bodyPr>
          <a:lstStyle/>
          <a:p>
            <a:r>
              <a:rPr lang="en-GB" dirty="0" err="1"/>
              <a:t>Rothera</a:t>
            </a:r>
            <a:endParaRPr lang="en-GB" dirty="0"/>
          </a:p>
        </p:txBody>
      </p:sp>
      <p:sp>
        <p:nvSpPr>
          <p:cNvPr id="20" name="TextBox 19"/>
          <p:cNvSpPr txBox="1"/>
          <p:nvPr/>
        </p:nvSpPr>
        <p:spPr>
          <a:xfrm>
            <a:off x="2292775" y="3140631"/>
            <a:ext cx="1420199" cy="369332"/>
          </a:xfrm>
          <a:prstGeom prst="rect">
            <a:avLst/>
          </a:prstGeom>
          <a:noFill/>
        </p:spPr>
        <p:txBody>
          <a:bodyPr wrap="square" rtlCol="0">
            <a:spAutoFit/>
          </a:bodyPr>
          <a:lstStyle/>
          <a:p>
            <a:r>
              <a:rPr lang="en-GB" dirty="0"/>
              <a:t>Butler Island</a:t>
            </a:r>
          </a:p>
        </p:txBody>
      </p:sp>
      <p:sp>
        <p:nvSpPr>
          <p:cNvPr id="21" name="TextBox 20"/>
          <p:cNvSpPr txBox="1"/>
          <p:nvPr/>
        </p:nvSpPr>
        <p:spPr>
          <a:xfrm>
            <a:off x="2321937" y="2335521"/>
            <a:ext cx="1220773" cy="369332"/>
          </a:xfrm>
          <a:prstGeom prst="rect">
            <a:avLst/>
          </a:prstGeom>
          <a:noFill/>
        </p:spPr>
        <p:txBody>
          <a:bodyPr wrap="square" rtlCol="0">
            <a:spAutoFit/>
          </a:bodyPr>
          <a:lstStyle/>
          <a:p>
            <a:r>
              <a:rPr lang="en-GB" dirty="0"/>
              <a:t>Fossil Bluff</a:t>
            </a:r>
          </a:p>
        </p:txBody>
      </p:sp>
      <p:sp>
        <p:nvSpPr>
          <p:cNvPr id="22" name="TextBox 21"/>
          <p:cNvSpPr txBox="1"/>
          <p:nvPr/>
        </p:nvSpPr>
        <p:spPr>
          <a:xfrm>
            <a:off x="2228945" y="4135813"/>
            <a:ext cx="937090" cy="369332"/>
          </a:xfrm>
          <a:prstGeom prst="rect">
            <a:avLst/>
          </a:prstGeom>
          <a:noFill/>
        </p:spPr>
        <p:txBody>
          <a:bodyPr wrap="square" rtlCol="0">
            <a:spAutoFit/>
          </a:bodyPr>
          <a:lstStyle/>
          <a:p>
            <a:r>
              <a:rPr lang="en-GB" dirty="0" err="1"/>
              <a:t>Limbert</a:t>
            </a:r>
            <a:endParaRPr lang="en-GB" dirty="0"/>
          </a:p>
        </p:txBody>
      </p:sp>
      <p:sp>
        <p:nvSpPr>
          <p:cNvPr id="23" name="TextBox 22"/>
          <p:cNvSpPr txBox="1"/>
          <p:nvPr/>
        </p:nvSpPr>
        <p:spPr>
          <a:xfrm>
            <a:off x="667282" y="4007530"/>
            <a:ext cx="894381" cy="369332"/>
          </a:xfrm>
          <a:prstGeom prst="rect">
            <a:avLst/>
          </a:prstGeom>
          <a:noFill/>
        </p:spPr>
        <p:txBody>
          <a:bodyPr wrap="square" rtlCol="0">
            <a:spAutoFit/>
          </a:bodyPr>
          <a:lstStyle/>
          <a:p>
            <a:r>
              <a:rPr lang="en-GB" dirty="0"/>
              <a:t>Sky </a:t>
            </a:r>
            <a:r>
              <a:rPr lang="en-GB" dirty="0" err="1"/>
              <a:t>Blu</a:t>
            </a:r>
            <a:endParaRPr lang="en-GB" dirty="0"/>
          </a:p>
        </p:txBody>
      </p:sp>
      <p:cxnSp>
        <p:nvCxnSpPr>
          <p:cNvPr id="16" name="Straight Arrow Connector 15"/>
          <p:cNvCxnSpPr/>
          <p:nvPr/>
        </p:nvCxnSpPr>
        <p:spPr>
          <a:xfrm flipH="1">
            <a:off x="1524000" y="2630054"/>
            <a:ext cx="862094" cy="496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3457077" y="6470038"/>
            <a:ext cx="989345" cy="369332"/>
          </a:xfrm>
          <a:prstGeom prst="rect">
            <a:avLst/>
          </a:prstGeom>
          <a:noFill/>
        </p:spPr>
        <p:txBody>
          <a:bodyPr wrap="square" rtlCol="0">
            <a:spAutoFit/>
          </a:bodyPr>
          <a:lstStyle/>
          <a:p>
            <a:r>
              <a:rPr lang="en-GB" dirty="0"/>
              <a:t>Baldrick</a:t>
            </a:r>
          </a:p>
        </p:txBody>
      </p:sp>
      <p:sp>
        <p:nvSpPr>
          <p:cNvPr id="55" name="TextBox 54"/>
          <p:cNvSpPr txBox="1"/>
          <p:nvPr/>
        </p:nvSpPr>
        <p:spPr>
          <a:xfrm>
            <a:off x="3158007" y="4842926"/>
            <a:ext cx="1247712" cy="369332"/>
          </a:xfrm>
          <a:prstGeom prst="rect">
            <a:avLst/>
          </a:prstGeom>
          <a:noFill/>
        </p:spPr>
        <p:txBody>
          <a:bodyPr wrap="square" rtlCol="0">
            <a:spAutoFit/>
          </a:bodyPr>
          <a:lstStyle/>
          <a:p>
            <a:r>
              <a:rPr lang="en-GB" dirty="0"/>
              <a:t>Halley Sites</a:t>
            </a:r>
          </a:p>
        </p:txBody>
      </p:sp>
      <p:sp>
        <p:nvSpPr>
          <p:cNvPr id="5" name="TextBox 4"/>
          <p:cNvSpPr txBox="1"/>
          <p:nvPr/>
        </p:nvSpPr>
        <p:spPr>
          <a:xfrm>
            <a:off x="6063941" y="1547802"/>
            <a:ext cx="2783808" cy="461665"/>
          </a:xfrm>
          <a:prstGeom prst="rect">
            <a:avLst/>
          </a:prstGeom>
          <a:noFill/>
        </p:spPr>
        <p:txBody>
          <a:bodyPr wrap="square" rtlCol="0">
            <a:spAutoFit/>
          </a:bodyPr>
          <a:lstStyle/>
          <a:p>
            <a:pPr>
              <a:buSzPct val="300000"/>
            </a:pPr>
            <a:r>
              <a:rPr lang="en-GB" sz="2400" dirty="0"/>
              <a:t>BAS manned station </a:t>
            </a:r>
          </a:p>
        </p:txBody>
      </p:sp>
      <p:sp>
        <p:nvSpPr>
          <p:cNvPr id="6" name="Oval 5"/>
          <p:cNvSpPr/>
          <p:nvPr/>
        </p:nvSpPr>
        <p:spPr>
          <a:xfrm>
            <a:off x="5686030" y="1681173"/>
            <a:ext cx="225049" cy="21165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686030" y="3631370"/>
            <a:ext cx="225049" cy="21165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100851" y="3504931"/>
            <a:ext cx="2884820" cy="461665"/>
          </a:xfrm>
          <a:prstGeom prst="rect">
            <a:avLst/>
          </a:prstGeom>
          <a:noFill/>
        </p:spPr>
        <p:txBody>
          <a:bodyPr wrap="square" rtlCol="0">
            <a:spAutoFit/>
          </a:bodyPr>
          <a:lstStyle/>
          <a:p>
            <a:r>
              <a:rPr lang="en-GB" sz="2400" dirty="0"/>
              <a:t>BAS AWS</a:t>
            </a:r>
          </a:p>
        </p:txBody>
      </p:sp>
      <p:sp>
        <p:nvSpPr>
          <p:cNvPr id="32" name="Oval 31"/>
          <p:cNvSpPr/>
          <p:nvPr/>
        </p:nvSpPr>
        <p:spPr>
          <a:xfrm>
            <a:off x="5701146" y="2595568"/>
            <a:ext cx="225049" cy="211658"/>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flipV="1">
            <a:off x="4562532" y="5018458"/>
            <a:ext cx="45720" cy="67462"/>
          </a:xfrm>
          <a:prstGeom prst="ellipse">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100851" y="2457117"/>
            <a:ext cx="3634177" cy="830997"/>
          </a:xfrm>
          <a:prstGeom prst="rect">
            <a:avLst/>
          </a:prstGeom>
          <a:noFill/>
        </p:spPr>
        <p:txBody>
          <a:bodyPr wrap="square" rtlCol="0">
            <a:spAutoFit/>
          </a:bodyPr>
          <a:lstStyle/>
          <a:p>
            <a:r>
              <a:rPr lang="en-GB" sz="2400" dirty="0"/>
              <a:t>BAS manned station (summer only)</a:t>
            </a:r>
          </a:p>
        </p:txBody>
      </p:sp>
      <p:sp>
        <p:nvSpPr>
          <p:cNvPr id="9" name="TextBox 8"/>
          <p:cNvSpPr txBox="1"/>
          <p:nvPr/>
        </p:nvSpPr>
        <p:spPr>
          <a:xfrm>
            <a:off x="5686030" y="491319"/>
            <a:ext cx="5873624" cy="646331"/>
          </a:xfrm>
          <a:prstGeom prst="rect">
            <a:avLst/>
          </a:prstGeom>
          <a:noFill/>
        </p:spPr>
        <p:txBody>
          <a:bodyPr wrap="square" rtlCol="0">
            <a:spAutoFit/>
          </a:bodyPr>
          <a:lstStyle/>
          <a:p>
            <a:pPr algn="ctr"/>
            <a:r>
              <a:rPr lang="en-GB" sz="3600" dirty="0">
                <a:latin typeface="+mj-lt"/>
              </a:rPr>
              <a:t>BAS AWS Network</a:t>
            </a:r>
          </a:p>
        </p:txBody>
      </p:sp>
      <p:sp>
        <p:nvSpPr>
          <p:cNvPr id="30" name="Rectangle 29"/>
          <p:cNvSpPr/>
          <p:nvPr/>
        </p:nvSpPr>
        <p:spPr>
          <a:xfrm>
            <a:off x="4350126" y="4842926"/>
            <a:ext cx="422252" cy="4148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8940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20"/>
            <a:ext cx="12192000" cy="6858000"/>
          </a:xfrm>
          <a:prstGeom prst="rect">
            <a:avLst/>
          </a:prstGeom>
        </p:spPr>
      </p:pic>
      <p:grpSp>
        <p:nvGrpSpPr>
          <p:cNvPr id="54" name="Group 53"/>
          <p:cNvGrpSpPr/>
          <p:nvPr/>
        </p:nvGrpSpPr>
        <p:grpSpPr>
          <a:xfrm>
            <a:off x="0" y="-8709"/>
            <a:ext cx="5149080" cy="6895858"/>
            <a:chOff x="-1016" y="0"/>
            <a:chExt cx="5149080" cy="6895858"/>
          </a:xfrm>
        </p:grpSpPr>
        <p:grpSp>
          <p:nvGrpSpPr>
            <p:cNvPr id="41" name="Group 35"/>
            <p:cNvGrpSpPr/>
            <p:nvPr/>
          </p:nvGrpSpPr>
          <p:grpSpPr>
            <a:xfrm>
              <a:off x="-1016" y="0"/>
              <a:ext cx="5149080" cy="6895858"/>
              <a:chOff x="683568" y="188640"/>
              <a:chExt cx="4785332" cy="6408712"/>
            </a:xfrm>
          </p:grpSpPr>
          <p:pic>
            <p:nvPicPr>
              <p:cNvPr id="44" name="Picture 4" descr="Antarctic_Peninsula_region_relief_location_map.png"/>
              <p:cNvPicPr>
                <a:picLocks noChangeAspect="1"/>
              </p:cNvPicPr>
              <p:nvPr/>
            </p:nvPicPr>
            <p:blipFill>
              <a:blip r:embed="rId4" cstate="print"/>
              <a:srcRect l="12499" t="2751" b="3801"/>
              <a:stretch>
                <a:fillRect/>
              </a:stretch>
            </p:blipFill>
            <p:spPr>
              <a:xfrm>
                <a:off x="683568" y="188640"/>
                <a:ext cx="4785332" cy="6408712"/>
              </a:xfrm>
              <a:prstGeom prst="rect">
                <a:avLst/>
              </a:prstGeom>
            </p:spPr>
          </p:pic>
          <p:sp>
            <p:nvSpPr>
              <p:cNvPr id="45" name="Oval 44"/>
              <p:cNvSpPr/>
              <p:nvPr/>
            </p:nvSpPr>
            <p:spPr>
              <a:xfrm>
                <a:off x="1835696" y="213285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Oval 46"/>
              <p:cNvSpPr/>
              <p:nvPr/>
            </p:nvSpPr>
            <p:spPr>
              <a:xfrm>
                <a:off x="1979712" y="314096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Oval 47"/>
              <p:cNvSpPr/>
              <p:nvPr/>
            </p:nvSpPr>
            <p:spPr>
              <a:xfrm>
                <a:off x="2699792" y="328498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Oval 48"/>
              <p:cNvSpPr/>
              <p:nvPr/>
            </p:nvSpPr>
            <p:spPr>
              <a:xfrm>
                <a:off x="2592000" y="4212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2123728" y="40050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Oval 50"/>
              <p:cNvSpPr/>
              <p:nvPr/>
            </p:nvSpPr>
            <p:spPr>
              <a:xfrm>
                <a:off x="4860032" y="486916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Oval 52"/>
              <p:cNvSpPr/>
              <p:nvPr/>
            </p:nvSpPr>
            <p:spPr>
              <a:xfrm>
                <a:off x="4788024" y="638132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3" name="Oval 42"/>
            <p:cNvSpPr/>
            <p:nvPr/>
          </p:nvSpPr>
          <p:spPr>
            <a:xfrm>
              <a:off x="4493362" y="5094629"/>
              <a:ext cx="49194" cy="49194"/>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TextBox 18"/>
          <p:cNvSpPr txBox="1"/>
          <p:nvPr/>
        </p:nvSpPr>
        <p:spPr>
          <a:xfrm>
            <a:off x="2317065" y="2029027"/>
            <a:ext cx="1816100" cy="369332"/>
          </a:xfrm>
          <a:prstGeom prst="rect">
            <a:avLst/>
          </a:prstGeom>
          <a:noFill/>
        </p:spPr>
        <p:txBody>
          <a:bodyPr wrap="square" rtlCol="0">
            <a:spAutoFit/>
          </a:bodyPr>
          <a:lstStyle/>
          <a:p>
            <a:r>
              <a:rPr lang="en-GB" dirty="0" err="1"/>
              <a:t>Koni</a:t>
            </a:r>
            <a:r>
              <a:rPr lang="en-GB" dirty="0"/>
              <a:t> </a:t>
            </a:r>
            <a:r>
              <a:rPr lang="en-GB" dirty="0" err="1"/>
              <a:t>Steffan</a:t>
            </a:r>
            <a:r>
              <a:rPr lang="en-GB" dirty="0"/>
              <a:t> AWS</a:t>
            </a:r>
          </a:p>
        </p:txBody>
      </p:sp>
      <p:sp>
        <p:nvSpPr>
          <p:cNvPr id="5" name="TextBox 4"/>
          <p:cNvSpPr txBox="1"/>
          <p:nvPr/>
        </p:nvSpPr>
        <p:spPr>
          <a:xfrm>
            <a:off x="6124612" y="2603609"/>
            <a:ext cx="2783808" cy="461665"/>
          </a:xfrm>
          <a:prstGeom prst="rect">
            <a:avLst/>
          </a:prstGeom>
          <a:noFill/>
        </p:spPr>
        <p:txBody>
          <a:bodyPr wrap="square" rtlCol="0">
            <a:spAutoFit/>
          </a:bodyPr>
          <a:lstStyle/>
          <a:p>
            <a:pPr>
              <a:buSzPct val="300000"/>
            </a:pPr>
            <a:r>
              <a:rPr lang="en-GB" sz="2400" dirty="0"/>
              <a:t>BAS manned station </a:t>
            </a:r>
          </a:p>
        </p:txBody>
      </p:sp>
      <p:sp>
        <p:nvSpPr>
          <p:cNvPr id="6" name="Oval 5"/>
          <p:cNvSpPr/>
          <p:nvPr/>
        </p:nvSpPr>
        <p:spPr>
          <a:xfrm>
            <a:off x="5773532" y="2696962"/>
            <a:ext cx="225049" cy="21165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776462" y="5004688"/>
            <a:ext cx="225049" cy="21165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156094" y="4888210"/>
            <a:ext cx="2884820" cy="461665"/>
          </a:xfrm>
          <a:prstGeom prst="rect">
            <a:avLst/>
          </a:prstGeom>
          <a:noFill/>
        </p:spPr>
        <p:txBody>
          <a:bodyPr wrap="square" rtlCol="0">
            <a:spAutoFit/>
          </a:bodyPr>
          <a:lstStyle/>
          <a:p>
            <a:r>
              <a:rPr lang="en-GB" sz="2400" dirty="0"/>
              <a:t>BAS AWS</a:t>
            </a:r>
          </a:p>
        </p:txBody>
      </p:sp>
      <p:sp>
        <p:nvSpPr>
          <p:cNvPr id="32" name="Oval 31"/>
          <p:cNvSpPr/>
          <p:nvPr/>
        </p:nvSpPr>
        <p:spPr>
          <a:xfrm>
            <a:off x="5773532" y="3850825"/>
            <a:ext cx="225049" cy="211658"/>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flipV="1">
            <a:off x="4562532" y="5018458"/>
            <a:ext cx="45720" cy="67462"/>
          </a:xfrm>
          <a:prstGeom prst="ellipse">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124612" y="3682314"/>
            <a:ext cx="3634177" cy="830997"/>
          </a:xfrm>
          <a:prstGeom prst="rect">
            <a:avLst/>
          </a:prstGeom>
          <a:noFill/>
        </p:spPr>
        <p:txBody>
          <a:bodyPr wrap="square" rtlCol="0">
            <a:spAutoFit/>
          </a:bodyPr>
          <a:lstStyle/>
          <a:p>
            <a:r>
              <a:rPr lang="en-GB" sz="2400" dirty="0"/>
              <a:t>BAS manned station (summer only)</a:t>
            </a:r>
          </a:p>
        </p:txBody>
      </p:sp>
      <p:sp>
        <p:nvSpPr>
          <p:cNvPr id="9" name="TextBox 8"/>
          <p:cNvSpPr txBox="1"/>
          <p:nvPr/>
        </p:nvSpPr>
        <p:spPr>
          <a:xfrm>
            <a:off x="5686030" y="491319"/>
            <a:ext cx="5873624" cy="646331"/>
          </a:xfrm>
          <a:prstGeom prst="rect">
            <a:avLst/>
          </a:prstGeom>
          <a:noFill/>
        </p:spPr>
        <p:txBody>
          <a:bodyPr wrap="square" rtlCol="0">
            <a:spAutoFit/>
          </a:bodyPr>
          <a:lstStyle/>
          <a:p>
            <a:pPr algn="ctr"/>
            <a:r>
              <a:rPr lang="en-GB" sz="3600" dirty="0">
                <a:latin typeface="+mj-lt"/>
              </a:rPr>
              <a:t>AWS Network</a:t>
            </a:r>
          </a:p>
        </p:txBody>
      </p:sp>
      <p:sp>
        <p:nvSpPr>
          <p:cNvPr id="34" name="TextBox 33"/>
          <p:cNvSpPr txBox="1"/>
          <p:nvPr/>
        </p:nvSpPr>
        <p:spPr>
          <a:xfrm>
            <a:off x="1912906" y="1661874"/>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35" name="TextBox 34"/>
          <p:cNvSpPr txBox="1"/>
          <p:nvPr/>
        </p:nvSpPr>
        <p:spPr>
          <a:xfrm>
            <a:off x="1669885" y="1575240"/>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36" name="TextBox 35"/>
          <p:cNvSpPr txBox="1"/>
          <p:nvPr/>
        </p:nvSpPr>
        <p:spPr>
          <a:xfrm>
            <a:off x="1034146" y="2087785"/>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sp>
        <p:nvSpPr>
          <p:cNvPr id="10" name="TextBox 9"/>
          <p:cNvSpPr txBox="1"/>
          <p:nvPr/>
        </p:nvSpPr>
        <p:spPr>
          <a:xfrm>
            <a:off x="5634856" y="1290363"/>
            <a:ext cx="484641" cy="923330"/>
          </a:xfrm>
          <a:prstGeom prst="rect">
            <a:avLst/>
          </a:prstGeom>
          <a:noFill/>
        </p:spPr>
        <p:txBody>
          <a:bodyPr wrap="square" rtlCol="0">
            <a:spAutoFit/>
          </a:bodyPr>
          <a:lstStyle/>
          <a:p>
            <a:r>
              <a:rPr lang="en-GB" sz="5400" dirty="0">
                <a:solidFill>
                  <a:schemeClr val="accent2"/>
                </a:solidFill>
              </a:rPr>
              <a:t>+</a:t>
            </a:r>
          </a:p>
        </p:txBody>
      </p:sp>
      <p:sp>
        <p:nvSpPr>
          <p:cNvPr id="38" name="TextBox 37"/>
          <p:cNvSpPr txBox="1"/>
          <p:nvPr/>
        </p:nvSpPr>
        <p:spPr>
          <a:xfrm>
            <a:off x="6119497" y="1529073"/>
            <a:ext cx="2884820" cy="461665"/>
          </a:xfrm>
          <a:prstGeom prst="rect">
            <a:avLst/>
          </a:prstGeom>
          <a:noFill/>
        </p:spPr>
        <p:txBody>
          <a:bodyPr wrap="square" rtlCol="0">
            <a:spAutoFit/>
          </a:bodyPr>
          <a:lstStyle/>
          <a:p>
            <a:r>
              <a:rPr lang="en-GB" sz="2400" dirty="0"/>
              <a:t>Non-BAS AWS</a:t>
            </a:r>
          </a:p>
        </p:txBody>
      </p:sp>
      <p:sp>
        <p:nvSpPr>
          <p:cNvPr id="11" name="TextBox 10"/>
          <p:cNvSpPr txBox="1"/>
          <p:nvPr/>
        </p:nvSpPr>
        <p:spPr>
          <a:xfrm>
            <a:off x="2219280" y="1293362"/>
            <a:ext cx="2553098" cy="646331"/>
          </a:xfrm>
          <a:prstGeom prst="rect">
            <a:avLst/>
          </a:prstGeom>
          <a:noFill/>
        </p:spPr>
        <p:txBody>
          <a:bodyPr wrap="square" rtlCol="0">
            <a:spAutoFit/>
          </a:bodyPr>
          <a:lstStyle/>
          <a:p>
            <a:r>
              <a:rPr lang="en-GB" dirty="0"/>
              <a:t>IMAU Sites</a:t>
            </a:r>
          </a:p>
          <a:p>
            <a:r>
              <a:rPr lang="en-GB" dirty="0"/>
              <a:t>(University of Utrecht)</a:t>
            </a:r>
          </a:p>
        </p:txBody>
      </p:sp>
      <p:sp>
        <p:nvSpPr>
          <p:cNvPr id="40" name="TextBox 39"/>
          <p:cNvSpPr txBox="1"/>
          <p:nvPr/>
        </p:nvSpPr>
        <p:spPr>
          <a:xfrm>
            <a:off x="2277648" y="2626407"/>
            <a:ext cx="2911501" cy="646331"/>
          </a:xfrm>
          <a:prstGeom prst="rect">
            <a:avLst/>
          </a:prstGeom>
          <a:noFill/>
        </p:spPr>
        <p:txBody>
          <a:bodyPr wrap="square" rtlCol="0">
            <a:spAutoFit/>
          </a:bodyPr>
          <a:lstStyle/>
          <a:p>
            <a:r>
              <a:rPr lang="en-GB" dirty="0"/>
              <a:t>Dismal Island</a:t>
            </a:r>
          </a:p>
          <a:p>
            <a:r>
              <a:rPr lang="en-GB" dirty="0"/>
              <a:t>(University of Wisconsin)</a:t>
            </a:r>
          </a:p>
        </p:txBody>
      </p:sp>
      <p:cxnSp>
        <p:nvCxnSpPr>
          <p:cNvPr id="56" name="Straight Arrow Connector 55"/>
          <p:cNvCxnSpPr>
            <a:stCxn id="40" idx="1"/>
          </p:cNvCxnSpPr>
          <p:nvPr/>
        </p:nvCxnSpPr>
        <p:spPr>
          <a:xfrm flipH="1" flipV="1">
            <a:off x="1258338" y="2368150"/>
            <a:ext cx="1019310" cy="5814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a:stCxn id="11" idx="1"/>
          </p:cNvCxnSpPr>
          <p:nvPr/>
        </p:nvCxnSpPr>
        <p:spPr>
          <a:xfrm flipH="1">
            <a:off x="1846137" y="1478028"/>
            <a:ext cx="373143" cy="2231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p:cNvCxnSpPr>
            <a:stCxn id="11" idx="1"/>
          </p:cNvCxnSpPr>
          <p:nvPr/>
        </p:nvCxnSpPr>
        <p:spPr>
          <a:xfrm flipH="1">
            <a:off x="2076639" y="1478028"/>
            <a:ext cx="142641" cy="2979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1669885" y="1985465"/>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solidFill>
                <a:effectLst/>
                <a:uLnTx/>
                <a:uFillTx/>
              </a:rPr>
              <a:t>+</a:t>
            </a:r>
          </a:p>
        </p:txBody>
      </p:sp>
      <p:cxnSp>
        <p:nvCxnSpPr>
          <p:cNvPr id="52" name="Straight Arrow Connector 51"/>
          <p:cNvCxnSpPr>
            <a:stCxn id="19" idx="1"/>
            <a:endCxn id="59" idx="3"/>
          </p:cNvCxnSpPr>
          <p:nvPr/>
        </p:nvCxnSpPr>
        <p:spPr>
          <a:xfrm flipH="1" flipV="1">
            <a:off x="1969967" y="2170131"/>
            <a:ext cx="347098" cy="43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5849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0"/>
          <p:cNvGrpSpPr/>
          <p:nvPr/>
        </p:nvGrpSpPr>
        <p:grpSpPr>
          <a:xfrm>
            <a:off x="-1016" y="0"/>
            <a:ext cx="5149080" cy="6895858"/>
            <a:chOff x="1223120" y="305272"/>
            <a:chExt cx="4785332" cy="6408712"/>
          </a:xfrm>
        </p:grpSpPr>
        <p:grpSp>
          <p:nvGrpSpPr>
            <p:cNvPr id="6" name="Group 35"/>
            <p:cNvGrpSpPr/>
            <p:nvPr/>
          </p:nvGrpSpPr>
          <p:grpSpPr>
            <a:xfrm>
              <a:off x="1223120" y="305272"/>
              <a:ext cx="4785332" cy="6408712"/>
              <a:chOff x="683568" y="188640"/>
              <a:chExt cx="4785332" cy="6408712"/>
            </a:xfrm>
          </p:grpSpPr>
          <p:pic>
            <p:nvPicPr>
              <p:cNvPr id="9" name="Picture 4" descr="Antarctic_Peninsula_region_relief_location_map.png"/>
              <p:cNvPicPr>
                <a:picLocks noChangeAspect="1"/>
              </p:cNvPicPr>
              <p:nvPr/>
            </p:nvPicPr>
            <p:blipFill>
              <a:blip r:embed="rId4" cstate="print"/>
              <a:srcRect l="12499" t="2751" b="3801"/>
              <a:stretch>
                <a:fillRect/>
              </a:stretch>
            </p:blipFill>
            <p:spPr>
              <a:xfrm>
                <a:off x="683568" y="188640"/>
                <a:ext cx="4785332" cy="6408712"/>
              </a:xfrm>
              <a:prstGeom prst="rect">
                <a:avLst/>
              </a:prstGeom>
            </p:spPr>
          </p:pic>
          <p:sp>
            <p:nvSpPr>
              <p:cNvPr id="10" name="Oval 9"/>
              <p:cNvSpPr/>
              <p:nvPr/>
            </p:nvSpPr>
            <p:spPr>
              <a:xfrm>
                <a:off x="1835696" y="2132856"/>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1979712" y="3140968"/>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Oval 12"/>
              <p:cNvSpPr/>
              <p:nvPr/>
            </p:nvSpPr>
            <p:spPr>
              <a:xfrm>
                <a:off x="2699792" y="3284984"/>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Oval 13"/>
              <p:cNvSpPr/>
              <p:nvPr/>
            </p:nvSpPr>
            <p:spPr>
              <a:xfrm>
                <a:off x="2592000" y="4212000"/>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2123728" y="4005064"/>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4860032" y="4869160"/>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Oval 17"/>
              <p:cNvSpPr/>
              <p:nvPr/>
            </p:nvSpPr>
            <p:spPr>
              <a:xfrm>
                <a:off x="4788024" y="6381328"/>
                <a:ext cx="45719" cy="45719"/>
              </a:xfrm>
              <a:prstGeom prst="ellipse">
                <a:avLst/>
              </a:prstGeom>
              <a:solidFill>
                <a:srgbClr val="00B050"/>
              </a:solidFill>
              <a:ln w="254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Oval 6"/>
            <p:cNvSpPr/>
            <p:nvPr/>
          </p:nvSpPr>
          <p:spPr>
            <a:xfrm>
              <a:off x="5436096" y="5013176"/>
              <a:ext cx="45719" cy="45719"/>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Oval 7"/>
            <p:cNvSpPr/>
            <p:nvPr/>
          </p:nvSpPr>
          <p:spPr>
            <a:xfrm>
              <a:off x="5400000" y="5040000"/>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TextBox 19"/>
          <p:cNvSpPr txBox="1"/>
          <p:nvPr/>
        </p:nvSpPr>
        <p:spPr>
          <a:xfrm>
            <a:off x="5742291" y="1840943"/>
            <a:ext cx="5855482" cy="1508105"/>
          </a:xfrm>
          <a:prstGeom prst="rect">
            <a:avLst/>
          </a:prstGeom>
          <a:noFill/>
        </p:spPr>
        <p:txBody>
          <a:bodyPr wrap="square" rtlCol="0">
            <a:spAutoFit/>
          </a:bodyPr>
          <a:lstStyle/>
          <a:p>
            <a:pPr lvl="0"/>
            <a:r>
              <a:rPr lang="en-GB" sz="3200" dirty="0">
                <a:solidFill>
                  <a:srgbClr val="9BBB59">
                    <a:lumMod val="75000"/>
                  </a:srgbClr>
                </a:solidFill>
              </a:rPr>
              <a:t>•</a:t>
            </a:r>
            <a:r>
              <a:rPr lang="en-GB" sz="2400" dirty="0">
                <a:solidFill>
                  <a:srgbClr val="F79646"/>
                </a:solidFill>
              </a:rPr>
              <a:t>   </a:t>
            </a:r>
            <a:r>
              <a:rPr lang="en-GB" sz="2800" dirty="0"/>
              <a:t>Capability of sending SYNOPS to GTS</a:t>
            </a:r>
          </a:p>
          <a:p>
            <a:pPr lvl="0"/>
            <a:r>
              <a:rPr lang="en-GB" sz="2800" dirty="0"/>
              <a:t>                                                                                                                  </a:t>
            </a:r>
            <a:r>
              <a:rPr lang="en-GB" sz="3200" dirty="0">
                <a:solidFill>
                  <a:srgbClr val="FF0000"/>
                </a:solidFill>
              </a:rPr>
              <a:t>•</a:t>
            </a:r>
            <a:r>
              <a:rPr lang="en-GB" sz="2800" dirty="0">
                <a:solidFill>
                  <a:srgbClr val="F79646"/>
                </a:solidFill>
              </a:rPr>
              <a:t>   </a:t>
            </a:r>
            <a:r>
              <a:rPr lang="en-GB" sz="2800" dirty="0"/>
              <a:t>No capability at this time</a:t>
            </a:r>
          </a:p>
        </p:txBody>
      </p:sp>
      <p:sp>
        <p:nvSpPr>
          <p:cNvPr id="19" name="TextBox 18"/>
          <p:cNvSpPr txBox="1"/>
          <p:nvPr/>
        </p:nvSpPr>
        <p:spPr>
          <a:xfrm>
            <a:off x="5613779" y="238016"/>
            <a:ext cx="5663821" cy="646331"/>
          </a:xfrm>
          <a:prstGeom prst="rect">
            <a:avLst/>
          </a:prstGeom>
          <a:noFill/>
        </p:spPr>
        <p:txBody>
          <a:bodyPr wrap="square" rtlCol="0">
            <a:spAutoFit/>
          </a:bodyPr>
          <a:lstStyle/>
          <a:p>
            <a:pPr algn="ctr"/>
            <a:r>
              <a:rPr lang="en-GB" sz="3600" dirty="0">
                <a:latin typeface="+mj-lt"/>
              </a:rPr>
              <a:t>AWS Network</a:t>
            </a:r>
          </a:p>
        </p:txBody>
      </p:sp>
      <p:sp>
        <p:nvSpPr>
          <p:cNvPr id="21" name="TextBox 20"/>
          <p:cNvSpPr txBox="1"/>
          <p:nvPr/>
        </p:nvSpPr>
        <p:spPr>
          <a:xfrm>
            <a:off x="1898637" y="1661874"/>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accent6"/>
                </a:solidFill>
                <a:effectLst/>
                <a:uLnTx/>
                <a:uFillTx/>
              </a:rPr>
              <a:t>+</a:t>
            </a:r>
          </a:p>
        </p:txBody>
      </p:sp>
      <p:sp>
        <p:nvSpPr>
          <p:cNvPr id="22" name="TextBox 21"/>
          <p:cNvSpPr txBox="1"/>
          <p:nvPr/>
        </p:nvSpPr>
        <p:spPr>
          <a:xfrm>
            <a:off x="1627325" y="2011759"/>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0000"/>
                </a:solidFill>
                <a:effectLst/>
                <a:uLnTx/>
                <a:uFillTx/>
              </a:rPr>
              <a:t>+</a:t>
            </a:r>
          </a:p>
        </p:txBody>
      </p:sp>
      <p:sp>
        <p:nvSpPr>
          <p:cNvPr id="23" name="TextBox 22"/>
          <p:cNvSpPr txBox="1"/>
          <p:nvPr/>
        </p:nvSpPr>
        <p:spPr>
          <a:xfrm>
            <a:off x="1669885" y="1575240"/>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0000"/>
                </a:solidFill>
                <a:effectLst/>
                <a:uLnTx/>
                <a:uFillTx/>
              </a:rPr>
              <a:t>+</a:t>
            </a:r>
          </a:p>
        </p:txBody>
      </p:sp>
      <p:sp>
        <p:nvSpPr>
          <p:cNvPr id="24" name="TextBox 23"/>
          <p:cNvSpPr txBox="1"/>
          <p:nvPr/>
        </p:nvSpPr>
        <p:spPr>
          <a:xfrm>
            <a:off x="1011569" y="2141196"/>
            <a:ext cx="3000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B050"/>
                </a:solidFill>
                <a:effectLst/>
                <a:uLnTx/>
                <a:uFillTx/>
              </a:rPr>
              <a:t>+</a:t>
            </a:r>
          </a:p>
        </p:txBody>
      </p:sp>
    </p:spTree>
    <p:extLst>
      <p:ext uri="{BB962C8B-B14F-4D97-AF65-F5344CB8AC3E}">
        <p14:creationId xmlns:p14="http://schemas.microsoft.com/office/powerpoint/2010/main" val="116740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3202186" y="757722"/>
            <a:ext cx="8505428" cy="5241263"/>
          </a:xfrm>
          <a:prstGeom prst="roundRect">
            <a:avLst>
              <a:gd name="adj" fmla="val 2141"/>
            </a:avLst>
          </a:prstGeom>
          <a:noFill/>
          <a:ln w="38100" cap="flat" cmpd="sng" algn="ctr">
            <a:noFill/>
            <a:prstDash val="solid"/>
          </a:ln>
          <a:effectLst/>
        </p:spPr>
        <p:txBody>
          <a:bodyPr rtlCol="0" anchor="ct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0" cap="none" spc="0" normalizeH="0" baseline="0" noProof="0" dirty="0" err="1">
                <a:ln>
                  <a:noFill/>
                </a:ln>
                <a:effectLst/>
                <a:uLnTx/>
                <a:uFillTx/>
              </a:rPr>
              <a:t>Propvane</a:t>
            </a:r>
            <a:r>
              <a:rPr kumimoji="0" lang="en-GB" sz="2000" b="0" i="0" u="none" strike="noStrike" kern="0" cap="none" spc="0" normalizeH="0" baseline="0" noProof="0" dirty="0">
                <a:ln>
                  <a:noFill/>
                </a:ln>
                <a:effectLst/>
                <a:uLnTx/>
                <a:uFillTx/>
              </a:rPr>
              <a:t>, sonic ranging snow accumulation sensor, HMP temperature and humidity sensor, PRT air temperature sensor, pressure sensor</a:t>
            </a:r>
          </a:p>
          <a:p>
            <a:pPr marL="0" marR="0" lvl="0" indent="0" algn="just" defTabSz="914400" eaLnBrk="1" fontAlgn="auto" latinLnBrk="0" hangingPunct="1">
              <a:lnSpc>
                <a:spcPct val="100000"/>
              </a:lnSpc>
              <a:spcBef>
                <a:spcPts val="0"/>
              </a:spcBef>
              <a:spcAft>
                <a:spcPts val="0"/>
              </a:spcAft>
              <a:buClrTx/>
              <a:buSzTx/>
              <a:buFont typeface="Arial" pitchFamily="34" charset="0"/>
              <a:buChar char="•"/>
              <a:tabLst/>
              <a:defRPr/>
            </a:pPr>
            <a:endParaRPr lang="en-GB" sz="2000" kern="0" dirty="0"/>
          </a:p>
          <a:p>
            <a:pPr marL="342900" indent="-342900" algn="just">
              <a:buFont typeface="Wingdings" panose="05000000000000000000" pitchFamily="2" charset="2"/>
              <a:buChar char="Ø"/>
            </a:pPr>
            <a:r>
              <a:rPr lang="en-GB" sz="2000" kern="0" dirty="0"/>
              <a:t>Powered by two or four x 100Ah 12V batteries (buried), charged by solar panel. </a:t>
            </a:r>
          </a:p>
          <a:p>
            <a:pPr marL="342900" indent="-342900" algn="just">
              <a:buFont typeface="Wingdings" panose="05000000000000000000" pitchFamily="2" charset="2"/>
              <a:buChar char="Ø"/>
            </a:pPr>
            <a:endParaRPr kumimoji="0" lang="en-GB" sz="2000" b="0" i="0" u="none" strike="noStrike" kern="0" cap="none" spc="0" normalizeH="0" baseline="0" noProof="0" dirty="0">
              <a:ln>
                <a:noFill/>
              </a:ln>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0" cap="none" spc="0" normalizeH="0" baseline="0" noProof="0" dirty="0">
                <a:ln>
                  <a:noFill/>
                </a:ln>
                <a:effectLst/>
                <a:uLnTx/>
                <a:uFillTx/>
              </a:rPr>
              <a:t>Campbell Scientific CR1000 data loggers.</a:t>
            </a:r>
          </a:p>
          <a:p>
            <a:pPr marL="0" marR="0" lvl="0" indent="0" algn="just" defTabSz="914400" eaLnBrk="1" fontAlgn="auto" latinLnBrk="0" hangingPunct="1">
              <a:lnSpc>
                <a:spcPct val="100000"/>
              </a:lnSpc>
              <a:spcBef>
                <a:spcPts val="0"/>
              </a:spcBef>
              <a:spcAft>
                <a:spcPts val="0"/>
              </a:spcAft>
              <a:buClrTx/>
              <a:buSzTx/>
              <a:buFont typeface="Arial" pitchFamily="34" charset="0"/>
              <a:buChar char="•"/>
              <a:tabLst/>
              <a:defRPr/>
            </a:pPr>
            <a:endParaRPr kumimoji="0" lang="en-GB" sz="2000" b="0" i="0" u="none" strike="noStrike" kern="0" cap="none" spc="0" normalizeH="0" baseline="0" noProof="0" dirty="0">
              <a:ln>
                <a:noFill/>
              </a:ln>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0" cap="none" spc="0" normalizeH="0" baseline="0" noProof="0" dirty="0">
                <a:ln>
                  <a:noFill/>
                </a:ln>
                <a:effectLst/>
                <a:uLnTx/>
                <a:uFillTx/>
              </a:rPr>
              <a:t>10 minute averaged data saved to card.</a:t>
            </a:r>
          </a:p>
          <a:p>
            <a:pPr marL="0" marR="0" lvl="0" indent="0" algn="just" defTabSz="914400" eaLnBrk="1" fontAlgn="auto" latinLnBrk="0" hangingPunct="1">
              <a:lnSpc>
                <a:spcPct val="100000"/>
              </a:lnSpc>
              <a:spcBef>
                <a:spcPts val="0"/>
              </a:spcBef>
              <a:spcAft>
                <a:spcPts val="0"/>
              </a:spcAft>
              <a:buClrTx/>
              <a:buSzTx/>
              <a:buFont typeface="Arial" pitchFamily="34" charset="0"/>
              <a:buChar char="•"/>
              <a:tabLst/>
              <a:defRPr/>
            </a:pPr>
            <a:endParaRPr kumimoji="0" lang="en-GB" sz="2000" b="0" i="0" u="none" strike="noStrike" kern="0" cap="none" spc="0" normalizeH="0" baseline="0" noProof="0" dirty="0">
              <a:ln>
                <a:noFill/>
              </a:ln>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0" cap="none" spc="0" normalizeH="0" baseline="0" noProof="0" dirty="0">
                <a:ln>
                  <a:noFill/>
                </a:ln>
                <a:effectLst/>
                <a:uLnTx/>
                <a:uFillTx/>
              </a:rPr>
              <a:t>10 minute averaged data are transmitted via SBD Iridium every three hours.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0" cap="none" spc="0" normalizeH="0" baseline="0" noProof="0" dirty="0">
                <a:ln>
                  <a:noFill/>
                </a:ln>
                <a:effectLst/>
                <a:uLnTx/>
                <a:uFillTx/>
              </a:rPr>
              <a:t>Complete data set is sent via Iridium once a week.</a:t>
            </a:r>
          </a:p>
        </p:txBody>
      </p:sp>
      <p:pic>
        <p:nvPicPr>
          <p:cNvPr id="6" name="Picture 5"/>
          <p:cNvPicPr>
            <a:picLocks noChangeAspect="1"/>
          </p:cNvPicPr>
          <p:nvPr/>
        </p:nvPicPr>
        <p:blipFill>
          <a:blip r:embed="rId4"/>
          <a:stretch>
            <a:fillRect/>
          </a:stretch>
        </p:blipFill>
        <p:spPr>
          <a:xfrm>
            <a:off x="0" y="0"/>
            <a:ext cx="2717800" cy="5998985"/>
          </a:xfrm>
          <a:prstGeom prst="rect">
            <a:avLst/>
          </a:prstGeom>
        </p:spPr>
      </p:pic>
      <p:sp>
        <p:nvSpPr>
          <p:cNvPr id="7" name="TextBox 6"/>
          <p:cNvSpPr txBox="1"/>
          <p:nvPr/>
        </p:nvSpPr>
        <p:spPr>
          <a:xfrm>
            <a:off x="4771489" y="183690"/>
            <a:ext cx="5663821" cy="646331"/>
          </a:xfrm>
          <a:prstGeom prst="rect">
            <a:avLst/>
          </a:prstGeom>
          <a:noFill/>
        </p:spPr>
        <p:txBody>
          <a:bodyPr wrap="square" rtlCol="0">
            <a:spAutoFit/>
          </a:bodyPr>
          <a:lstStyle/>
          <a:p>
            <a:pPr algn="ctr"/>
            <a:r>
              <a:rPr lang="en-GB" sz="3600" dirty="0">
                <a:latin typeface="+mj-lt"/>
              </a:rPr>
              <a:t>BAS AWS Network</a:t>
            </a:r>
          </a:p>
        </p:txBody>
      </p:sp>
    </p:spTree>
    <p:extLst>
      <p:ext uri="{BB962C8B-B14F-4D97-AF65-F5344CB8AC3E}">
        <p14:creationId xmlns:p14="http://schemas.microsoft.com/office/powerpoint/2010/main" val="3108025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4"/>
            <a:ext cx="12192000" cy="6858000"/>
          </a:xfrm>
          <a:prstGeom prst="rect">
            <a:avLst/>
          </a:prstGeom>
        </p:spPr>
      </p:pic>
      <p:grpSp>
        <p:nvGrpSpPr>
          <p:cNvPr id="5" name="Group 4"/>
          <p:cNvGrpSpPr/>
          <p:nvPr/>
        </p:nvGrpSpPr>
        <p:grpSpPr>
          <a:xfrm>
            <a:off x="-28009" y="0"/>
            <a:ext cx="5149080" cy="6923154"/>
            <a:chOff x="-1016" y="0"/>
            <a:chExt cx="5149080" cy="6895858"/>
          </a:xfrm>
        </p:grpSpPr>
        <p:grpSp>
          <p:nvGrpSpPr>
            <p:cNvPr id="6" name="Group 35"/>
            <p:cNvGrpSpPr/>
            <p:nvPr/>
          </p:nvGrpSpPr>
          <p:grpSpPr>
            <a:xfrm>
              <a:off x="-1016" y="0"/>
              <a:ext cx="5149080" cy="6895858"/>
              <a:chOff x="683568" y="188640"/>
              <a:chExt cx="4785332" cy="6408712"/>
            </a:xfrm>
          </p:grpSpPr>
          <p:pic>
            <p:nvPicPr>
              <p:cNvPr id="9" name="Picture 4" descr="Antarctic_Peninsula_region_relief_location_map.png"/>
              <p:cNvPicPr>
                <a:picLocks noChangeAspect="1"/>
              </p:cNvPicPr>
              <p:nvPr/>
            </p:nvPicPr>
            <p:blipFill>
              <a:blip r:embed="rId4" cstate="print"/>
              <a:srcRect l="12499" t="2751" b="3801"/>
              <a:stretch>
                <a:fillRect/>
              </a:stretch>
            </p:blipFill>
            <p:spPr>
              <a:xfrm>
                <a:off x="683568" y="188640"/>
                <a:ext cx="4785332" cy="6408712"/>
              </a:xfrm>
              <a:prstGeom prst="rect">
                <a:avLst/>
              </a:prstGeom>
            </p:spPr>
          </p:pic>
          <p:sp>
            <p:nvSpPr>
              <p:cNvPr id="10" name="Oval 9"/>
              <p:cNvSpPr/>
              <p:nvPr/>
            </p:nvSpPr>
            <p:spPr>
              <a:xfrm>
                <a:off x="1835696" y="2132856"/>
                <a:ext cx="45719" cy="4571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1979712" y="314096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2699792" y="328498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Oval 12"/>
              <p:cNvSpPr/>
              <p:nvPr/>
            </p:nvSpPr>
            <p:spPr>
              <a:xfrm>
                <a:off x="2592000" y="421200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Oval 13"/>
              <p:cNvSpPr/>
              <p:nvPr/>
            </p:nvSpPr>
            <p:spPr>
              <a:xfrm>
                <a:off x="2123728" y="4005064"/>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4860032" y="4869160"/>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4788024" y="6381328"/>
                <a:ext cx="45719" cy="45719"/>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Oval 6"/>
            <p:cNvSpPr/>
            <p:nvPr/>
          </p:nvSpPr>
          <p:spPr>
            <a:xfrm>
              <a:off x="4532201" y="5065766"/>
              <a:ext cx="49194" cy="49194"/>
            </a:xfrm>
            <a:prstGeom prst="ellipse">
              <a:avLst/>
            </a:prstGeom>
            <a:solidFill>
              <a:srgbClr val="CC3399"/>
            </a:solidFill>
            <a:ln w="25400" cap="flat" cmpd="sng" algn="ctr">
              <a:solidFill>
                <a:srgbClr val="CC33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Oval 7"/>
            <p:cNvSpPr/>
            <p:nvPr/>
          </p:nvSpPr>
          <p:spPr>
            <a:xfrm>
              <a:off x="4493362" y="5094629"/>
              <a:ext cx="49194" cy="49194"/>
            </a:xfrm>
            <a:prstGeom prst="ellipse">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TextBox 18"/>
          <p:cNvSpPr txBox="1"/>
          <p:nvPr/>
        </p:nvSpPr>
        <p:spPr>
          <a:xfrm>
            <a:off x="6645071" y="1676361"/>
            <a:ext cx="7736228" cy="1846659"/>
          </a:xfrm>
          <a:prstGeom prst="rect">
            <a:avLst/>
          </a:prstGeom>
          <a:noFill/>
        </p:spPr>
        <p:txBody>
          <a:bodyPr wrap="square" numCol="2" rtlCol="0">
            <a:spAutoFit/>
          </a:bodyPr>
          <a:lstStyle/>
          <a:p>
            <a:pPr marL="342900" indent="-342900">
              <a:buFont typeface="Wingdings" panose="05000000000000000000" pitchFamily="2" charset="2"/>
              <a:buChar char="Ø"/>
            </a:pPr>
            <a:r>
              <a:rPr lang="en-GB" sz="2400" dirty="0"/>
              <a:t>All BAS AWS sites (apart from Baldrick) visited this season</a:t>
            </a:r>
          </a:p>
          <a:p>
            <a:pPr marL="342900" indent="-342900">
              <a:buFont typeface="Wingdings" panose="05000000000000000000" pitchFamily="2" charset="2"/>
              <a:buChar char="Ø"/>
            </a:pPr>
            <a:endParaRPr lang="en-GB" sz="2400" dirty="0"/>
          </a:p>
          <a:p>
            <a:pPr marL="285750" indent="-285750">
              <a:buFont typeface="Arial" panose="020B0604020202020204" pitchFamily="34" charset="0"/>
              <a:buChar char="•"/>
            </a:pPr>
            <a:endParaRPr lang="en-GB" dirty="0"/>
          </a:p>
        </p:txBody>
      </p:sp>
      <p:sp>
        <p:nvSpPr>
          <p:cNvPr id="21" name="TextBox 20"/>
          <p:cNvSpPr txBox="1"/>
          <p:nvPr/>
        </p:nvSpPr>
        <p:spPr>
          <a:xfrm>
            <a:off x="2086977" y="4177573"/>
            <a:ext cx="2478037" cy="369332"/>
          </a:xfrm>
          <a:prstGeom prst="rect">
            <a:avLst/>
          </a:prstGeom>
          <a:noFill/>
        </p:spPr>
        <p:txBody>
          <a:bodyPr wrap="square" rtlCol="0">
            <a:spAutoFit/>
          </a:bodyPr>
          <a:lstStyle/>
          <a:p>
            <a:r>
              <a:rPr lang="en-GB" dirty="0"/>
              <a:t>All raised</a:t>
            </a:r>
          </a:p>
        </p:txBody>
      </p:sp>
      <p:sp>
        <p:nvSpPr>
          <p:cNvPr id="22" name="TextBox 21"/>
          <p:cNvSpPr txBox="1"/>
          <p:nvPr/>
        </p:nvSpPr>
        <p:spPr>
          <a:xfrm>
            <a:off x="-60162" y="3824696"/>
            <a:ext cx="1630978" cy="1200329"/>
          </a:xfrm>
          <a:prstGeom prst="rect">
            <a:avLst/>
          </a:prstGeom>
          <a:noFill/>
        </p:spPr>
        <p:txBody>
          <a:bodyPr wrap="square" rtlCol="0">
            <a:spAutoFit/>
          </a:bodyPr>
          <a:lstStyle/>
          <a:p>
            <a:r>
              <a:rPr lang="en-GB" dirty="0"/>
              <a:t>Logger box, dump box and battery box raised </a:t>
            </a:r>
          </a:p>
        </p:txBody>
      </p:sp>
      <p:sp>
        <p:nvSpPr>
          <p:cNvPr id="23" name="TextBox 22"/>
          <p:cNvSpPr txBox="1"/>
          <p:nvPr/>
        </p:nvSpPr>
        <p:spPr>
          <a:xfrm>
            <a:off x="415916" y="2897259"/>
            <a:ext cx="2062325" cy="369332"/>
          </a:xfrm>
          <a:prstGeom prst="rect">
            <a:avLst/>
          </a:prstGeom>
          <a:noFill/>
        </p:spPr>
        <p:txBody>
          <a:bodyPr wrap="square" rtlCol="0">
            <a:spAutoFit/>
          </a:bodyPr>
          <a:lstStyle/>
          <a:p>
            <a:r>
              <a:rPr lang="en-GB" dirty="0"/>
              <a:t>Serviced</a:t>
            </a:r>
          </a:p>
        </p:txBody>
      </p:sp>
      <p:sp>
        <p:nvSpPr>
          <p:cNvPr id="24" name="TextBox 23"/>
          <p:cNvSpPr txBox="1"/>
          <p:nvPr/>
        </p:nvSpPr>
        <p:spPr>
          <a:xfrm>
            <a:off x="5913788" y="170095"/>
            <a:ext cx="5372139" cy="1477328"/>
          </a:xfrm>
          <a:prstGeom prst="rect">
            <a:avLst/>
          </a:prstGeom>
          <a:noFill/>
        </p:spPr>
        <p:txBody>
          <a:bodyPr wrap="square" rtlCol="0">
            <a:spAutoFit/>
          </a:bodyPr>
          <a:lstStyle/>
          <a:p>
            <a:pPr algn="ctr"/>
            <a:r>
              <a:rPr lang="en-GB" sz="3600" dirty="0">
                <a:latin typeface="+mj-lt"/>
              </a:rPr>
              <a:t>BAS AWS Network</a:t>
            </a:r>
          </a:p>
          <a:p>
            <a:pPr algn="ctr"/>
            <a:r>
              <a:rPr lang="en-GB" sz="3600" dirty="0">
                <a:latin typeface="+mj-lt"/>
              </a:rPr>
              <a:t>Work Carried out 2019/20</a:t>
            </a:r>
          </a:p>
          <a:p>
            <a:endParaRPr lang="en-GB" dirty="0"/>
          </a:p>
        </p:txBody>
      </p:sp>
      <p:sp>
        <p:nvSpPr>
          <p:cNvPr id="25" name="TextBox 24"/>
          <p:cNvSpPr txBox="1"/>
          <p:nvPr/>
        </p:nvSpPr>
        <p:spPr>
          <a:xfrm>
            <a:off x="3150885" y="6488668"/>
            <a:ext cx="1354323" cy="369332"/>
          </a:xfrm>
          <a:prstGeom prst="rect">
            <a:avLst/>
          </a:prstGeom>
          <a:noFill/>
        </p:spPr>
        <p:txBody>
          <a:bodyPr wrap="square" rtlCol="0">
            <a:spAutoFit/>
          </a:bodyPr>
          <a:lstStyle/>
          <a:p>
            <a:r>
              <a:rPr lang="en-GB" dirty="0"/>
              <a:t>Not visited</a:t>
            </a:r>
          </a:p>
        </p:txBody>
      </p:sp>
      <p:sp>
        <p:nvSpPr>
          <p:cNvPr id="26" name="TextBox 25"/>
          <p:cNvSpPr txBox="1"/>
          <p:nvPr/>
        </p:nvSpPr>
        <p:spPr>
          <a:xfrm>
            <a:off x="3397751" y="4871570"/>
            <a:ext cx="1367783" cy="369332"/>
          </a:xfrm>
          <a:prstGeom prst="rect">
            <a:avLst/>
          </a:prstGeom>
          <a:noFill/>
        </p:spPr>
        <p:txBody>
          <a:bodyPr wrap="square" rtlCol="0">
            <a:spAutoFit/>
          </a:bodyPr>
          <a:lstStyle/>
          <a:p>
            <a:r>
              <a:rPr lang="en-GB" dirty="0"/>
              <a:t>All raised</a:t>
            </a:r>
          </a:p>
        </p:txBody>
      </p:sp>
      <p:sp>
        <p:nvSpPr>
          <p:cNvPr id="27" name="TextBox 26">
            <a:extLst>
              <a:ext uri="{FF2B5EF4-FFF2-40B4-BE49-F238E27FC236}">
                <a16:creationId xmlns:a16="http://schemas.microsoft.com/office/drawing/2014/main" id="{3D4962C9-0801-4613-97BA-67B41F15CD3E}"/>
              </a:ext>
            </a:extLst>
          </p:cNvPr>
          <p:cNvSpPr txBox="1"/>
          <p:nvPr/>
        </p:nvSpPr>
        <p:spPr>
          <a:xfrm>
            <a:off x="2189299" y="3064753"/>
            <a:ext cx="2478036" cy="646331"/>
          </a:xfrm>
          <a:prstGeom prst="rect">
            <a:avLst/>
          </a:prstGeom>
          <a:noFill/>
        </p:spPr>
        <p:txBody>
          <a:bodyPr wrap="square" rtlCol="0">
            <a:spAutoFit/>
          </a:bodyPr>
          <a:lstStyle/>
          <a:p>
            <a:r>
              <a:rPr lang="en-GB" dirty="0"/>
              <a:t>All raised and guy ropes lowered</a:t>
            </a:r>
          </a:p>
        </p:txBody>
      </p:sp>
      <p:sp>
        <p:nvSpPr>
          <p:cNvPr id="16" name="TextBox 15">
            <a:extLst>
              <a:ext uri="{FF2B5EF4-FFF2-40B4-BE49-F238E27FC236}">
                <a16:creationId xmlns:a16="http://schemas.microsoft.com/office/drawing/2014/main" id="{CAC43DEE-DDF9-4D49-B5CB-4908CD7C7539}"/>
              </a:ext>
            </a:extLst>
          </p:cNvPr>
          <p:cNvSpPr txBox="1"/>
          <p:nvPr/>
        </p:nvSpPr>
        <p:spPr>
          <a:xfrm>
            <a:off x="5193678" y="2980821"/>
            <a:ext cx="3597071" cy="2215991"/>
          </a:xfrm>
          <a:prstGeom prst="rect">
            <a:avLst/>
          </a:prstGeom>
          <a:noFill/>
        </p:spPr>
        <p:txBody>
          <a:bodyPr wrap="square" numCol="1" rtlCol="0">
            <a:spAutoFit/>
          </a:bodyPr>
          <a:lstStyle/>
          <a:p>
            <a:pPr marL="342900" indent="-342900">
              <a:buFont typeface="Wingdings" panose="05000000000000000000" pitchFamily="2" charset="2"/>
              <a:buChar char="Ø"/>
            </a:pPr>
            <a:endParaRPr lang="en-GB" dirty="0"/>
          </a:p>
          <a:p>
            <a:pPr marL="342900" indent="-342900">
              <a:buFont typeface="Wingdings" panose="05000000000000000000" pitchFamily="2" charset="2"/>
              <a:buChar char="Ø"/>
            </a:pPr>
            <a:r>
              <a:rPr lang="en-GB" sz="2400" dirty="0"/>
              <a:t>Accessed from </a:t>
            </a:r>
            <a:r>
              <a:rPr lang="en-GB" sz="2400" dirty="0" smtClean="0"/>
              <a:t>Rothera</a:t>
            </a:r>
            <a:endParaRPr lang="en-GB" sz="2400" dirty="0"/>
          </a:p>
          <a:p>
            <a:pPr marL="342900" indent="-342900">
              <a:buFont typeface="Arial" panose="020B0604020202020204" pitchFamily="34" charset="0"/>
              <a:buChar char="•"/>
            </a:pPr>
            <a:r>
              <a:rPr lang="en-GB" sz="2400" dirty="0"/>
              <a:t>Fossil Bluff</a:t>
            </a:r>
          </a:p>
          <a:p>
            <a:pPr marL="342900" indent="-342900">
              <a:buFont typeface="Arial" panose="020B0604020202020204" pitchFamily="34" charset="0"/>
              <a:buChar char="•"/>
            </a:pPr>
            <a:r>
              <a:rPr lang="en-GB" sz="2400" dirty="0"/>
              <a:t>Butler Island</a:t>
            </a:r>
          </a:p>
          <a:p>
            <a:pPr marL="342900" indent="-342900">
              <a:buFont typeface="Arial" panose="020B0604020202020204" pitchFamily="34" charset="0"/>
              <a:buChar char="•"/>
            </a:pPr>
            <a:r>
              <a:rPr lang="en-GB" sz="2400" dirty="0"/>
              <a:t>Sky Blu</a:t>
            </a:r>
          </a:p>
          <a:p>
            <a:pPr marL="342900" indent="-342900">
              <a:buFont typeface="Arial" panose="020B0604020202020204" pitchFamily="34" charset="0"/>
              <a:buChar char="•"/>
            </a:pPr>
            <a:r>
              <a:rPr lang="en-GB" sz="2400" dirty="0" err="1"/>
              <a:t>Limbert</a:t>
            </a:r>
            <a:endParaRPr lang="en-GB" sz="2400" dirty="0"/>
          </a:p>
        </p:txBody>
      </p:sp>
      <p:sp>
        <p:nvSpPr>
          <p:cNvPr id="18" name="TextBox 17">
            <a:extLst>
              <a:ext uri="{FF2B5EF4-FFF2-40B4-BE49-F238E27FC236}">
                <a16:creationId xmlns:a16="http://schemas.microsoft.com/office/drawing/2014/main" id="{57A3934C-B5F4-4DC4-BCFB-BCBC0445C817}"/>
              </a:ext>
            </a:extLst>
          </p:cNvPr>
          <p:cNvSpPr txBox="1"/>
          <p:nvPr/>
        </p:nvSpPr>
        <p:spPr>
          <a:xfrm>
            <a:off x="8522332" y="2985057"/>
            <a:ext cx="4224127" cy="2215991"/>
          </a:xfrm>
          <a:prstGeom prst="rect">
            <a:avLst/>
          </a:prstGeom>
          <a:noFill/>
        </p:spPr>
        <p:txBody>
          <a:bodyPr wrap="square" rtlCol="0">
            <a:spAutoFit/>
          </a:bodyPr>
          <a:lstStyle/>
          <a:p>
            <a:endParaRPr lang="en-GB" dirty="0"/>
          </a:p>
          <a:p>
            <a:pPr marL="342900" indent="-342900">
              <a:buFont typeface="Wingdings" panose="05000000000000000000" pitchFamily="2" charset="2"/>
              <a:buChar char="Ø"/>
            </a:pPr>
            <a:r>
              <a:rPr lang="en-GB" sz="2400" dirty="0"/>
              <a:t>Accessed from Halley</a:t>
            </a:r>
          </a:p>
          <a:p>
            <a:pPr marL="342900" indent="-342900">
              <a:buFont typeface="Arial" panose="020B0604020202020204" pitchFamily="34" charset="0"/>
              <a:buChar char="•"/>
            </a:pPr>
            <a:r>
              <a:rPr lang="en-GB" sz="2400" dirty="0" smtClean="0"/>
              <a:t>6a AWS</a:t>
            </a:r>
            <a:endParaRPr lang="en-GB" sz="2400" dirty="0"/>
          </a:p>
          <a:p>
            <a:pPr marL="342900" indent="-342900">
              <a:buFont typeface="Arial" panose="020B0604020202020204" pitchFamily="34" charset="0"/>
              <a:buChar char="•"/>
            </a:pPr>
            <a:r>
              <a:rPr lang="en-GB" sz="2400" dirty="0" smtClean="0"/>
              <a:t>TT03</a:t>
            </a:r>
            <a:r>
              <a:rPr lang="en-GB" sz="2400" dirty="0" smtClean="0"/>
              <a:t> (10 km from Halley)</a:t>
            </a:r>
            <a:endParaRPr lang="en-GB" sz="2400" dirty="0"/>
          </a:p>
          <a:p>
            <a:pPr marL="342900" indent="-342900">
              <a:buFont typeface="Arial" panose="020B0604020202020204" pitchFamily="34" charset="0"/>
              <a:buChar char="•"/>
            </a:pPr>
            <a:r>
              <a:rPr lang="en-GB" sz="2400" dirty="0" err="1" smtClean="0"/>
              <a:t>CASLab</a:t>
            </a:r>
            <a:r>
              <a:rPr lang="en-GB" sz="2400" dirty="0" smtClean="0"/>
              <a:t> (2km from Halley)</a:t>
            </a:r>
            <a:endParaRPr lang="en-GB" sz="2400" dirty="0"/>
          </a:p>
          <a:p>
            <a:pPr marL="342900" indent="-342900">
              <a:buFont typeface="Arial" panose="020B0604020202020204" pitchFamily="34" charset="0"/>
              <a:buChar char="•"/>
            </a:pPr>
            <a:r>
              <a:rPr lang="en-GB" sz="2400" dirty="0"/>
              <a:t>Baldrick</a:t>
            </a:r>
          </a:p>
        </p:txBody>
      </p:sp>
    </p:spTree>
    <p:extLst>
      <p:ext uri="{BB962C8B-B14F-4D97-AF65-F5344CB8AC3E}">
        <p14:creationId xmlns:p14="http://schemas.microsoft.com/office/powerpoint/2010/main" val="2779311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DDE32-771F-44CD-923B-09C965B1DFEC}"/>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p:cNvSpPr txBox="1"/>
          <p:nvPr/>
        </p:nvSpPr>
        <p:spPr>
          <a:xfrm>
            <a:off x="4322863" y="0"/>
            <a:ext cx="3546274" cy="646331"/>
          </a:xfrm>
          <a:prstGeom prst="rect">
            <a:avLst/>
          </a:prstGeom>
          <a:noFill/>
        </p:spPr>
        <p:txBody>
          <a:bodyPr wrap="square" rtlCol="0">
            <a:spAutoFit/>
          </a:bodyPr>
          <a:lstStyle/>
          <a:p>
            <a:pPr algn="ctr"/>
            <a:r>
              <a:rPr lang="en-GB" sz="3600" dirty="0">
                <a:latin typeface="+mj-lt"/>
              </a:rPr>
              <a:t>Fossil Bluff</a:t>
            </a:r>
          </a:p>
        </p:txBody>
      </p:sp>
      <p:sp>
        <p:nvSpPr>
          <p:cNvPr id="8" name="TextBox 7"/>
          <p:cNvSpPr txBox="1"/>
          <p:nvPr/>
        </p:nvSpPr>
        <p:spPr>
          <a:xfrm>
            <a:off x="4001480" y="671127"/>
            <a:ext cx="4875392" cy="5324535"/>
          </a:xfrm>
          <a:prstGeom prst="rect">
            <a:avLst/>
          </a:prstGeom>
          <a:noFill/>
        </p:spPr>
        <p:txBody>
          <a:bodyPr wrap="square" rtlCol="0">
            <a:spAutoFit/>
          </a:bodyPr>
          <a:lstStyle/>
          <a:p>
            <a:r>
              <a:rPr lang="en-GB" sz="2000" u="sng" dirty="0"/>
              <a:t>On arrival</a:t>
            </a:r>
          </a:p>
          <a:p>
            <a:pPr marL="342900" indent="-342900">
              <a:buFont typeface="Wingdings" panose="05000000000000000000" pitchFamily="2" charset="2"/>
              <a:buChar char="Ø"/>
            </a:pPr>
            <a:r>
              <a:rPr lang="en-GB" sz="2000" dirty="0"/>
              <a:t>All instruments, power and data transmission working well and cables secure</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Inside of logger box dry (condensation had been an issue a couple of seasons ago)</a:t>
            </a:r>
          </a:p>
          <a:p>
            <a:pPr marL="342900" indent="-342900">
              <a:buFont typeface="Wingdings" panose="05000000000000000000" pitchFamily="2" charset="2"/>
              <a:buChar char="Ø"/>
            </a:pPr>
            <a:endParaRPr lang="en-GB" sz="2000" dirty="0"/>
          </a:p>
          <a:p>
            <a:r>
              <a:rPr lang="en-GB" sz="2000" u="sng" dirty="0"/>
              <a:t>Work carried out</a:t>
            </a:r>
          </a:p>
          <a:p>
            <a:pPr marL="342900" indent="-342900">
              <a:buFont typeface="Wingdings" panose="05000000000000000000" pitchFamily="2" charset="2"/>
              <a:buChar char="Ø"/>
            </a:pPr>
            <a:r>
              <a:rPr lang="en-GB" sz="2000" dirty="0"/>
              <a:t>CF card replaced</a:t>
            </a:r>
          </a:p>
          <a:p>
            <a:endParaRPr lang="en-GB" sz="2000" dirty="0"/>
          </a:p>
          <a:p>
            <a:pPr marL="342900" indent="-342900">
              <a:buFont typeface="Wingdings" panose="05000000000000000000" pitchFamily="2" charset="2"/>
              <a:buChar char="Ø"/>
            </a:pPr>
            <a:r>
              <a:rPr lang="en-GB" sz="2000" dirty="0"/>
              <a:t>Guy ropes (metal) tightened and locking wire applied</a:t>
            </a:r>
          </a:p>
          <a:p>
            <a:endParaRPr lang="en-GB" sz="2000" dirty="0"/>
          </a:p>
          <a:p>
            <a:pPr marL="342900" indent="-342900">
              <a:buFont typeface="Wingdings" panose="05000000000000000000" pitchFamily="2" charset="2"/>
              <a:buChar char="Ø"/>
            </a:pPr>
            <a:r>
              <a:rPr lang="en-GB" sz="2000" dirty="0"/>
              <a:t>Service time – 1 hr</a:t>
            </a:r>
          </a:p>
          <a:p>
            <a:pPr marL="342900" indent="-342900">
              <a:buFont typeface="Wingdings" panose="05000000000000000000" pitchFamily="2" charset="2"/>
              <a:buChar char="Ø"/>
            </a:pPr>
            <a:endParaRPr lang="en-GB" sz="2000" dirty="0"/>
          </a:p>
        </p:txBody>
      </p:sp>
      <p:pic>
        <p:nvPicPr>
          <p:cNvPr id="3" name="Picture 2">
            <a:extLst>
              <a:ext uri="{FF2B5EF4-FFF2-40B4-BE49-F238E27FC236}">
                <a16:creationId xmlns:a16="http://schemas.microsoft.com/office/drawing/2014/main" id="{658D7177-81F7-4204-A492-146BF1CE28C8}"/>
              </a:ext>
            </a:extLst>
          </p:cNvPr>
          <p:cNvPicPr>
            <a:picLocks noChangeAspect="1"/>
          </p:cNvPicPr>
          <p:nvPr/>
        </p:nvPicPr>
        <p:blipFill>
          <a:blip r:embed="rId4"/>
          <a:stretch>
            <a:fillRect/>
          </a:stretch>
        </p:blipFill>
        <p:spPr>
          <a:xfrm>
            <a:off x="1" y="0"/>
            <a:ext cx="3914454" cy="6011918"/>
          </a:xfrm>
          <a:prstGeom prst="rect">
            <a:avLst/>
          </a:prstGeom>
        </p:spPr>
      </p:pic>
    </p:spTree>
    <p:extLst>
      <p:ext uri="{BB962C8B-B14F-4D97-AF65-F5344CB8AC3E}">
        <p14:creationId xmlns:p14="http://schemas.microsoft.com/office/powerpoint/2010/main" val="3353338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DDE32-771F-44CD-923B-09C965B1DFEC}"/>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p:cNvSpPr txBox="1"/>
          <p:nvPr/>
        </p:nvSpPr>
        <p:spPr>
          <a:xfrm>
            <a:off x="4469247" y="-33488"/>
            <a:ext cx="3546274" cy="646331"/>
          </a:xfrm>
          <a:prstGeom prst="rect">
            <a:avLst/>
          </a:prstGeom>
          <a:noFill/>
        </p:spPr>
        <p:txBody>
          <a:bodyPr wrap="square" rtlCol="0">
            <a:spAutoFit/>
          </a:bodyPr>
          <a:lstStyle/>
          <a:p>
            <a:pPr algn="ctr"/>
            <a:r>
              <a:rPr lang="en-GB" sz="3600" dirty="0">
                <a:latin typeface="+mj-lt"/>
              </a:rPr>
              <a:t>Butler Island</a:t>
            </a:r>
          </a:p>
        </p:txBody>
      </p:sp>
      <p:sp>
        <p:nvSpPr>
          <p:cNvPr id="8" name="TextBox 7"/>
          <p:cNvSpPr txBox="1"/>
          <p:nvPr/>
        </p:nvSpPr>
        <p:spPr>
          <a:xfrm>
            <a:off x="3691844" y="612843"/>
            <a:ext cx="5101080" cy="5632311"/>
          </a:xfrm>
          <a:prstGeom prst="rect">
            <a:avLst/>
          </a:prstGeom>
          <a:noFill/>
        </p:spPr>
        <p:txBody>
          <a:bodyPr wrap="square" rtlCol="0">
            <a:spAutoFit/>
          </a:bodyPr>
          <a:lstStyle/>
          <a:p>
            <a:r>
              <a:rPr lang="en-GB" sz="2000" u="sng" dirty="0"/>
              <a:t>On arrival</a:t>
            </a:r>
          </a:p>
          <a:p>
            <a:pPr marL="342900" indent="-342900">
              <a:buFont typeface="Wingdings" panose="05000000000000000000" pitchFamily="2" charset="2"/>
              <a:buChar char="Ø"/>
            </a:pPr>
            <a:r>
              <a:rPr lang="en-GB" sz="2000" dirty="0"/>
              <a:t>All instruments, power and data transmission working well and cables secure</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44cm accumulation since last visit (13 months)</a:t>
            </a:r>
          </a:p>
          <a:p>
            <a:pPr marL="342900" indent="-342900">
              <a:buFont typeface="Wingdings" panose="05000000000000000000" pitchFamily="2" charset="2"/>
              <a:buChar char="Ø"/>
            </a:pPr>
            <a:endParaRPr lang="en-GB" sz="2000" dirty="0"/>
          </a:p>
          <a:p>
            <a:r>
              <a:rPr lang="en-GB" sz="2000" u="sng" dirty="0"/>
              <a:t>Work carried out</a:t>
            </a:r>
          </a:p>
          <a:p>
            <a:pPr marL="342900" indent="-342900">
              <a:buFont typeface="Wingdings" panose="05000000000000000000" pitchFamily="2" charset="2"/>
              <a:buChar char="Ø"/>
            </a:pPr>
            <a:r>
              <a:rPr lang="en-GB" sz="2000" dirty="0"/>
              <a:t>Battery box dug up and raised (thin layer of ice 10cm from surface)</a:t>
            </a:r>
          </a:p>
          <a:p>
            <a:endParaRPr lang="en-GB" sz="2000" dirty="0"/>
          </a:p>
          <a:p>
            <a:pPr marL="342900" indent="-342900">
              <a:buFont typeface="Wingdings" panose="05000000000000000000" pitchFamily="2" charset="2"/>
              <a:buChar char="Ø"/>
            </a:pPr>
            <a:r>
              <a:rPr lang="en-GB" sz="2000" dirty="0"/>
              <a:t>All instruments raised (except </a:t>
            </a:r>
            <a:r>
              <a:rPr lang="en-GB" sz="2000" dirty="0" err="1"/>
              <a:t>propvane</a:t>
            </a:r>
            <a:r>
              <a:rPr lang="en-GB" sz="2000" dirty="0"/>
              <a:t>)</a:t>
            </a:r>
          </a:p>
          <a:p>
            <a:endParaRPr lang="en-GB" sz="2000" dirty="0"/>
          </a:p>
          <a:p>
            <a:pPr marL="342900" indent="-342900">
              <a:buFont typeface="Wingdings" panose="05000000000000000000" pitchFamily="2" charset="2"/>
              <a:buChar char="Ø"/>
            </a:pPr>
            <a:r>
              <a:rPr lang="en-GB" sz="2000" dirty="0"/>
              <a:t>Guy ropes removed and reattached lower down to aid raising of solar panel</a:t>
            </a:r>
          </a:p>
          <a:p>
            <a:endParaRPr lang="en-GB" sz="2000" dirty="0"/>
          </a:p>
          <a:p>
            <a:pPr marL="342900" indent="-342900">
              <a:buFont typeface="Wingdings" panose="05000000000000000000" pitchFamily="2" charset="2"/>
              <a:buChar char="Ø"/>
            </a:pPr>
            <a:r>
              <a:rPr lang="en-GB" sz="2000" dirty="0"/>
              <a:t>Service time – 4 hrs 15 mins</a:t>
            </a:r>
          </a:p>
          <a:p>
            <a:pPr marL="342900" indent="-342900">
              <a:buFont typeface="Wingdings" panose="05000000000000000000" pitchFamily="2" charset="2"/>
              <a:buChar char="Ø"/>
            </a:pPr>
            <a:endParaRPr lang="en-GB" sz="2000" dirty="0"/>
          </a:p>
        </p:txBody>
      </p:sp>
      <p:pic>
        <p:nvPicPr>
          <p:cNvPr id="7" name="Picture 6">
            <a:extLst>
              <a:ext uri="{FF2B5EF4-FFF2-40B4-BE49-F238E27FC236}">
                <a16:creationId xmlns:a16="http://schemas.microsoft.com/office/drawing/2014/main" id="{AA22C60F-EC31-43FC-80B7-F057784B08B1}"/>
              </a:ext>
            </a:extLst>
          </p:cNvPr>
          <p:cNvPicPr>
            <a:picLocks noChangeAspect="1"/>
          </p:cNvPicPr>
          <p:nvPr/>
        </p:nvPicPr>
        <p:blipFill rotWithShape="1">
          <a:blip r:embed="rId4"/>
          <a:srcRect l="35335" t="26156" r="12380" b="7579"/>
          <a:stretch/>
        </p:blipFill>
        <p:spPr>
          <a:xfrm>
            <a:off x="0" y="0"/>
            <a:ext cx="3546274" cy="5989834"/>
          </a:xfrm>
          <a:prstGeom prst="rect">
            <a:avLst/>
          </a:prstGeom>
        </p:spPr>
      </p:pic>
      <p:pic>
        <p:nvPicPr>
          <p:cNvPr id="9" name="Picture 8">
            <a:extLst>
              <a:ext uri="{FF2B5EF4-FFF2-40B4-BE49-F238E27FC236}">
                <a16:creationId xmlns:a16="http://schemas.microsoft.com/office/drawing/2014/main" id="{47BC1251-9B23-44EA-BF12-E281EEE5EBA4}"/>
              </a:ext>
            </a:extLst>
          </p:cNvPr>
          <p:cNvPicPr>
            <a:picLocks noChangeAspect="1"/>
          </p:cNvPicPr>
          <p:nvPr/>
        </p:nvPicPr>
        <p:blipFill rotWithShape="1">
          <a:blip r:embed="rId5"/>
          <a:srcRect l="27048" t="22855" r="23224" b="11420"/>
          <a:stretch/>
        </p:blipFill>
        <p:spPr>
          <a:xfrm>
            <a:off x="8792924" y="0"/>
            <a:ext cx="3399076" cy="5989834"/>
          </a:xfrm>
          <a:prstGeom prst="rect">
            <a:avLst/>
          </a:prstGeom>
        </p:spPr>
      </p:pic>
      <p:sp>
        <p:nvSpPr>
          <p:cNvPr id="10" name="TextBox 9">
            <a:extLst>
              <a:ext uri="{FF2B5EF4-FFF2-40B4-BE49-F238E27FC236}">
                <a16:creationId xmlns:a16="http://schemas.microsoft.com/office/drawing/2014/main" id="{F543DE1E-407E-4D5A-A0BF-63CD66C98BC5}"/>
              </a:ext>
            </a:extLst>
          </p:cNvPr>
          <p:cNvSpPr txBox="1"/>
          <p:nvPr/>
        </p:nvSpPr>
        <p:spPr>
          <a:xfrm>
            <a:off x="12805" y="7520"/>
            <a:ext cx="1385322" cy="584775"/>
          </a:xfrm>
          <a:prstGeom prst="rect">
            <a:avLst/>
          </a:prstGeom>
          <a:noFill/>
        </p:spPr>
        <p:txBody>
          <a:bodyPr wrap="square" rtlCol="0">
            <a:spAutoFit/>
          </a:bodyPr>
          <a:lstStyle/>
          <a:p>
            <a:r>
              <a:rPr lang="en-GB" sz="3200" b="1" dirty="0">
                <a:solidFill>
                  <a:schemeClr val="bg1"/>
                </a:solidFill>
              </a:rPr>
              <a:t>Before</a:t>
            </a:r>
          </a:p>
        </p:txBody>
      </p:sp>
      <p:sp>
        <p:nvSpPr>
          <p:cNvPr id="18" name="TextBox 17">
            <a:extLst>
              <a:ext uri="{FF2B5EF4-FFF2-40B4-BE49-F238E27FC236}">
                <a16:creationId xmlns:a16="http://schemas.microsoft.com/office/drawing/2014/main" id="{BBE74BC9-E320-40BE-8E68-8A75993FC8AA}"/>
              </a:ext>
            </a:extLst>
          </p:cNvPr>
          <p:cNvSpPr txBox="1"/>
          <p:nvPr/>
        </p:nvSpPr>
        <p:spPr>
          <a:xfrm>
            <a:off x="8815206" y="12445"/>
            <a:ext cx="1385322" cy="584775"/>
          </a:xfrm>
          <a:prstGeom prst="rect">
            <a:avLst/>
          </a:prstGeom>
          <a:noFill/>
        </p:spPr>
        <p:txBody>
          <a:bodyPr wrap="square" rtlCol="0">
            <a:spAutoFit/>
          </a:bodyPr>
          <a:lstStyle/>
          <a:p>
            <a:r>
              <a:rPr lang="en-GB" sz="3200" b="1" dirty="0">
                <a:solidFill>
                  <a:schemeClr val="bg1"/>
                </a:solidFill>
              </a:rPr>
              <a:t>After</a:t>
            </a:r>
          </a:p>
        </p:txBody>
      </p:sp>
    </p:spTree>
    <p:extLst>
      <p:ext uri="{BB962C8B-B14F-4D97-AF65-F5344CB8AC3E}">
        <p14:creationId xmlns:p14="http://schemas.microsoft.com/office/powerpoint/2010/main" val="3548739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2664</TotalTime>
  <Words>1936</Words>
  <Application>Microsoft Office PowerPoint</Application>
  <PresentationFormat>Widescreen</PresentationFormat>
  <Paragraphs>378</Paragraphs>
  <Slides>20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Natural Environment Research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Simms, Mairi</dc:creator>
  <cp:lastModifiedBy>Colwell, Steve</cp:lastModifiedBy>
  <cp:revision>276</cp:revision>
  <dcterms:created xsi:type="dcterms:W3CDTF">2018-07-06T14:04:54Z</dcterms:created>
  <dcterms:modified xsi:type="dcterms:W3CDTF">2020-06-04T15:26:51Z</dcterms:modified>
</cp:coreProperties>
</file>