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503" r:id="rId4"/>
    <p:sldId id="258" r:id="rId5"/>
    <p:sldId id="504" r:id="rId6"/>
    <p:sldId id="270" r:id="rId7"/>
    <p:sldId id="516" r:id="rId8"/>
    <p:sldId id="259" r:id="rId9"/>
    <p:sldId id="515" r:id="rId10"/>
    <p:sldId id="275" r:id="rId11"/>
    <p:sldId id="276" r:id="rId12"/>
    <p:sldId id="278" r:id="rId13"/>
    <p:sldId id="273" r:id="rId14"/>
    <p:sldId id="260" r:id="rId15"/>
    <p:sldId id="261" r:id="rId16"/>
    <p:sldId id="517" r:id="rId17"/>
    <p:sldId id="272" r:id="rId18"/>
    <p:sldId id="262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19469-37F9-4544-87C7-CE86F2F1F4FD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3256A-5393-A542-8410-D048F1E1B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2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3256A-5393-A542-8410-D048F1E1BB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1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42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6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9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10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0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6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71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32B8C4-16A0-5E41-A762-A996E09B78E8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844EBC-1969-8F48-AF81-731093089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ntarcticrcc-network.org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mailto:mattl@ssec.wisc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amrdcdata.ssec.wisc.edu/" TargetMode="External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s://space.oscar.wmo.int/satellitestatuses/status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mrdcdata.ssec.wisc.edu/thredds/catalog/catalog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mailto:mattl@ssec.wisc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94B04-CF32-7C2A-A3DC-B474871C7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0697"/>
            <a:ext cx="9144000" cy="1790700"/>
          </a:xfrm>
        </p:spPr>
        <p:txBody>
          <a:bodyPr>
            <a:no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The Antarctic Meteorological Research and Data Center Data Repository: </a:t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A Project Update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19354-40E8-66B6-E707-5AA18B4C3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62" y="1873331"/>
            <a:ext cx="5041891" cy="3050592"/>
          </a:xfrm>
        </p:spPr>
        <p:txBody>
          <a:bodyPr>
            <a:normAutofit/>
          </a:bodyPr>
          <a:lstStyle/>
          <a:p>
            <a:pPr algn="l"/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Matthew Lazzara</a:t>
            </a:r>
            <a:r>
              <a:rPr lang="en-US" sz="2000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Matthew Noojin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David Mikolajczyk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Lee Welhouse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Karissa Shannon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Sophie Orendorf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Taylor Norton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Caleb Cullum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Ethan Koudelka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Kathryn Marek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and Jerrold Robiadek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l"/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 algn="l"/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Department of Physical Sciences, School of Science, Technology, Engineering, and Mathematics, Madison Area Technical College, Madison, WI, USA</a:t>
            </a:r>
          </a:p>
          <a:p>
            <a:pPr algn="l"/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Antarctic Meteorological Research and Data Center, Space Science and Engineering Center, University of Wisconsin-Madison, Madison, WI, USA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62C27-5EC7-349A-DAA4-EF9C9CFDF230}"/>
              </a:ext>
            </a:extLst>
          </p:cNvPr>
          <p:cNvSpPr txBox="1"/>
          <p:nvPr/>
        </p:nvSpPr>
        <p:spPr>
          <a:xfrm>
            <a:off x="81134" y="4751056"/>
            <a:ext cx="4760046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13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013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013" dirty="0">
                <a:latin typeface="Calibri" panose="020F0502020204030204" pitchFamily="34" charset="0"/>
                <a:cs typeface="Calibri" panose="020F0502020204030204" pitchFamily="34" charset="0"/>
              </a:rPr>
              <a:t> Workshop on Antarctic Meteorology and Climate </a:t>
            </a:r>
          </a:p>
          <a:p>
            <a:pPr algn="r"/>
            <a:r>
              <a:rPr lang="en-US" sz="1013" dirty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sz="1013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013" dirty="0">
                <a:latin typeface="Calibri" panose="020F0502020204030204" pitchFamily="34" charset="0"/>
                <a:cs typeface="Calibri" panose="020F0502020204030204" pitchFamily="34" charset="0"/>
              </a:rPr>
              <a:t> International Symposium on Polar Science</a:t>
            </a:r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06DDEA8A-F0D1-B30A-FF0A-28519214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334" y="2571750"/>
            <a:ext cx="2085817" cy="1162496"/>
          </a:xfrm>
          <a:prstGeom prst="rect">
            <a:avLst/>
          </a:prstGeom>
        </p:spPr>
      </p:pic>
      <p:pic>
        <p:nvPicPr>
          <p:cNvPr id="6" name="Picture 5" descr="A gold and red logo&#10;&#10;AI-generated content may be incorrect.">
            <a:extLst>
              <a:ext uri="{FF2B5EF4-FFF2-40B4-BE49-F238E27FC236}">
                <a16:creationId xmlns:a16="http://schemas.microsoft.com/office/drawing/2014/main" id="{709F33E1-2DE3-33AD-8E43-762CCB6CC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151" y="3094634"/>
            <a:ext cx="1443308" cy="1443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3F1CBB-8D86-A2F5-5BB1-A132C85B6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055" y="1326401"/>
            <a:ext cx="1595796" cy="1595796"/>
          </a:xfrm>
          <a:prstGeom prst="rect">
            <a:avLst/>
          </a:prstGeom>
        </p:spPr>
      </p:pic>
      <p:pic>
        <p:nvPicPr>
          <p:cNvPr id="10" name="Picture 9" descr="A logo of a globe with a star and text&#10;&#10;AI-generated content may be incorrect.">
            <a:extLst>
              <a:ext uri="{FF2B5EF4-FFF2-40B4-BE49-F238E27FC236}">
                <a16:creationId xmlns:a16="http://schemas.microsoft.com/office/drawing/2014/main" id="{8AA8358B-2789-6934-3427-92FBEC722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613" y="3734246"/>
            <a:ext cx="1041108" cy="734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FD0C28-1287-9C7D-4A8C-44808C0CC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343" y="4607495"/>
            <a:ext cx="4024523" cy="4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6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76E23-0FA8-3D51-3BC6-280CE7436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FDF31E7C-A445-4448-0D3A-FFF6A741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0" y="769144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9838921-C10D-FA0E-7818-F098D6C7C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7937" y="1212056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C15AE90-935C-A80D-8184-BABC0211D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3650" y="1627940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2B4DBE5A-E8A2-6D4B-644B-EFC62115C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2597944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2EE1C662-879D-E978-C312-FFE531AA8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286000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8F741D9A-24DA-DEBF-1CA7-15088261C17E}"/>
              </a:ext>
            </a:extLst>
          </p:cNvPr>
          <p:cNvSpPr>
            <a:spLocks noChangeArrowheads="1"/>
          </p:cNvSpPr>
          <p:nvPr/>
        </p:nvSpPr>
        <p:spPr bwMode="auto">
          <a:xfrm rot="20944428">
            <a:off x="3718322" y="3901616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E9DE15C2-1696-E317-AE4F-DA556FDEB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28" y="1212057"/>
            <a:ext cx="10361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NCAR/MMM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E2D83CED-A511-70D8-C51E-32B18CC6C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759" y="1743634"/>
            <a:ext cx="11195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UCAR/</a:t>
            </a:r>
            <a:r>
              <a:rPr lang="en-US" sz="1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Unidata</a:t>
            </a:r>
            <a:endParaRPr lang="en-US" sz="1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A0E25E4-D8AF-5DF1-C3C0-62868FB29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685" y="2431019"/>
            <a:ext cx="3674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CU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CED23D7B-B67A-14CD-F3AE-2BD58F29A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221" y="422933"/>
            <a:ext cx="1395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AMRDC/Wisconsin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A7B4D34-1CAB-6FE0-38A4-103865A9F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3" y="1373146"/>
            <a:ext cx="9449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BPCRC/OSU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404F7333-4D4A-0E34-6250-605C3B042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680" y="2826548"/>
            <a:ext cx="8723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NIWC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Charleston</a:t>
            </a:r>
          </a:p>
        </p:txBody>
      </p:sp>
      <p:sp>
        <p:nvSpPr>
          <p:cNvPr id="21" name="Line 22">
            <a:extLst>
              <a:ext uri="{FF2B5EF4-FFF2-40B4-BE49-F238E27FC236}">
                <a16:creationId xmlns:a16="http://schemas.microsoft.com/office/drawing/2014/main" id="{1C9EAC0E-9FFA-AB5A-5E6C-2D1D8135BE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5761" y="997744"/>
            <a:ext cx="687639" cy="2675838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E5D49020-8213-8883-0F83-E080A083F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64" y="120819"/>
            <a:ext cx="1909759" cy="6463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Antarctic-IDD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Active Use LDM</a:t>
            </a:r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F6DBDD69-0D9C-FAC0-3021-FB5590C82C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61" y="4417281"/>
            <a:ext cx="571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4D789DC3-5E5D-B7DE-51C6-9804A25E7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875" y="4244931"/>
            <a:ext cx="2233753" cy="77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Two-way, full data stream </a:t>
            </a:r>
          </a:p>
          <a:p>
            <a:pPr>
              <a:lnSpc>
                <a:spcPct val="130000"/>
              </a:lnSpc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Limited two-way data stream</a:t>
            </a:r>
          </a:p>
          <a:p>
            <a:pPr>
              <a:lnSpc>
                <a:spcPct val="120000"/>
              </a:lnSpc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Limited distribution  connection</a:t>
            </a:r>
          </a:p>
        </p:txBody>
      </p:sp>
      <p:sp>
        <p:nvSpPr>
          <p:cNvPr id="26" name="Line 27">
            <a:extLst>
              <a:ext uri="{FF2B5EF4-FFF2-40B4-BE49-F238E27FC236}">
                <a16:creationId xmlns:a16="http://schemas.microsoft.com/office/drawing/2014/main" id="{02AC6645-7495-CDE4-2255-A734FA4825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61" y="4645885"/>
            <a:ext cx="571500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28">
            <a:extLst>
              <a:ext uri="{FF2B5EF4-FFF2-40B4-BE49-F238E27FC236}">
                <a16:creationId xmlns:a16="http://schemas.microsoft.com/office/drawing/2014/main" id="{86C31B4F-1B00-E63B-74CA-C8E54269E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897" y="3968880"/>
            <a:ext cx="423514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13" u="sng">
                <a:latin typeface="Calibri" panose="020F0502020204030204" pitchFamily="34" charset="0"/>
                <a:cs typeface="Calibri" panose="020F0502020204030204" pitchFamily="34" charset="0"/>
              </a:rPr>
              <a:t>Key:</a:t>
            </a:r>
          </a:p>
        </p:txBody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C9ED7D67-D862-5CCC-82CD-6FF46E8C6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16" y="2571750"/>
            <a:ext cx="585417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13" u="sng" dirty="0">
                <a:latin typeface="Calibri" panose="020F0502020204030204" pitchFamily="34" charset="0"/>
                <a:cs typeface="Calibri" panose="020F0502020204030204" pitchFamily="34" charset="0"/>
              </a:rPr>
              <a:t>Phases:</a:t>
            </a:r>
          </a:p>
        </p:txBody>
      </p:sp>
      <p:sp>
        <p:nvSpPr>
          <p:cNvPr id="29" name="Rectangle 30">
            <a:extLst>
              <a:ext uri="{FF2B5EF4-FFF2-40B4-BE49-F238E27FC236}">
                <a16:creationId xmlns:a16="http://schemas.microsoft.com/office/drawing/2014/main" id="{4E98CC59-AC2B-275A-B93A-940FA91C1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62" y="2942667"/>
            <a:ext cx="25717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Phase I  - Field Seasons 2005-2007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II – Field Seasons 2007-2025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III – Future</a:t>
            </a:r>
          </a:p>
        </p:txBody>
      </p:sp>
      <p:sp>
        <p:nvSpPr>
          <p:cNvPr id="33" name="Text Box 34">
            <a:extLst>
              <a:ext uri="{FF2B5EF4-FFF2-40B4-BE49-F238E27FC236}">
                <a16:creationId xmlns:a16="http://schemas.microsoft.com/office/drawing/2014/main" id="{35C983A4-875A-13E1-586A-38B980BB3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29" y="762994"/>
            <a:ext cx="14889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Status as of 2025</a:t>
            </a:r>
          </a:p>
          <a:p>
            <a:r>
              <a:rPr lang="en-US" sz="1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400" b="1" i="1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 Anniversary!</a:t>
            </a:r>
          </a:p>
        </p:txBody>
      </p:sp>
      <p:sp>
        <p:nvSpPr>
          <p:cNvPr id="35" name="AutoShape 36">
            <a:extLst>
              <a:ext uri="{FF2B5EF4-FFF2-40B4-BE49-F238E27FC236}">
                <a16:creationId xmlns:a16="http://schemas.microsoft.com/office/drawing/2014/main" id="{87605CEA-585E-DAC1-5474-5034DD0A0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686050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7">
            <a:extLst>
              <a:ext uri="{FF2B5EF4-FFF2-40B4-BE49-F238E27FC236}">
                <a16:creationId xmlns:a16="http://schemas.microsoft.com/office/drawing/2014/main" id="{BCDA44CC-C089-6504-198C-543BBBE27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914" y="2871007"/>
            <a:ext cx="807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CSBF/LDB</a:t>
            </a:r>
          </a:p>
        </p:txBody>
      </p:sp>
      <p:sp>
        <p:nvSpPr>
          <p:cNvPr id="37" name="AutoShape 38">
            <a:extLst>
              <a:ext uri="{FF2B5EF4-FFF2-40B4-BE49-F238E27FC236}">
                <a16:creationId xmlns:a16="http://schemas.microsoft.com/office/drawing/2014/main" id="{DF1711A4-C5FA-3E5A-08E1-223B3A5D7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074" y="4427712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9">
            <a:extLst>
              <a:ext uri="{FF2B5EF4-FFF2-40B4-BE49-F238E27FC236}">
                <a16:creationId xmlns:a16="http://schemas.microsoft.com/office/drawing/2014/main" id="{44075784-3CF1-B689-4ED0-21FC1C9F8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375" y="4328974"/>
            <a:ext cx="915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CSBF/LDB</a:t>
            </a:r>
          </a:p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Williams</a:t>
            </a:r>
          </a:p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</a:p>
        </p:txBody>
      </p:sp>
      <p:sp>
        <p:nvSpPr>
          <p:cNvPr id="39" name="Line 40">
            <a:extLst>
              <a:ext uri="{FF2B5EF4-FFF2-40B4-BE49-F238E27FC236}">
                <a16:creationId xmlns:a16="http://schemas.microsoft.com/office/drawing/2014/main" id="{AF890B2C-5CF1-21CB-7476-CDD6ACD4F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0550" y="1028700"/>
            <a:ext cx="857250" cy="1657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Line 24">
            <a:extLst>
              <a:ext uri="{FF2B5EF4-FFF2-40B4-BE49-F238E27FC236}">
                <a16:creationId xmlns:a16="http://schemas.microsoft.com/office/drawing/2014/main" id="{36F4EB40-4074-B51D-6FBF-C4F0BCA58F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4579" y="940597"/>
            <a:ext cx="1641671" cy="8740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Line 24">
            <a:extLst>
              <a:ext uri="{FF2B5EF4-FFF2-40B4-BE49-F238E27FC236}">
                <a16:creationId xmlns:a16="http://schemas.microsoft.com/office/drawing/2014/main" id="{1D56C9F6-1DED-52D4-C1AB-93A4183F2B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413" y="1397797"/>
            <a:ext cx="77491" cy="3458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39">
            <a:extLst>
              <a:ext uri="{FF2B5EF4-FFF2-40B4-BE49-F238E27FC236}">
                <a16:creationId xmlns:a16="http://schemas.microsoft.com/office/drawing/2014/main" id="{4ED22CFA-3823-167A-64C4-D28BA68A1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174" y="2317835"/>
            <a:ext cx="4315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</a:t>
            </a:r>
          </a:p>
        </p:txBody>
      </p:sp>
      <p:sp>
        <p:nvSpPr>
          <p:cNvPr id="55" name="AutoShape 38">
            <a:extLst>
              <a:ext uri="{FF2B5EF4-FFF2-40B4-BE49-F238E27FC236}">
                <a16:creationId xmlns:a16="http://schemas.microsoft.com/office/drawing/2014/main" id="{BDCE2886-6FB3-D309-6BF2-4774C48E3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2202656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AutoShape 10">
            <a:extLst>
              <a:ext uri="{FF2B5EF4-FFF2-40B4-BE49-F238E27FC236}">
                <a16:creationId xmlns:a16="http://schemas.microsoft.com/office/drawing/2014/main" id="{0D63E018-2B97-CAF0-CF08-C8654653F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1800225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Line 22">
            <a:extLst>
              <a:ext uri="{FF2B5EF4-FFF2-40B4-BE49-F238E27FC236}">
                <a16:creationId xmlns:a16="http://schemas.microsoft.com/office/drawing/2014/main" id="{DCF1B60B-5EFE-4A15-C08C-B76B924691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2769394"/>
            <a:ext cx="3257550" cy="114300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Line 24">
            <a:extLst>
              <a:ext uri="{FF2B5EF4-FFF2-40B4-BE49-F238E27FC236}">
                <a16:creationId xmlns:a16="http://schemas.microsoft.com/office/drawing/2014/main" id="{65E778B1-A7FC-CD43-FA1D-A7F0ABD09B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1575" y="422932"/>
            <a:ext cx="1256964" cy="358286"/>
          </a:xfrm>
          <a:prstGeom prst="line">
            <a:avLst/>
          </a:prstGeom>
          <a:noFill/>
          <a:ln w="38100">
            <a:solidFill>
              <a:srgbClr val="00B050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Rectangle 16">
            <a:extLst>
              <a:ext uri="{FF2B5EF4-FFF2-40B4-BE49-F238E27FC236}">
                <a16:creationId xmlns:a16="http://schemas.microsoft.com/office/drawing/2014/main" id="{1A40702E-AF11-EAF1-D639-36F7B2A3E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540" y="67086"/>
            <a:ext cx="19097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NOAA (Arctic Sat. Composites) Washington, DC</a:t>
            </a:r>
          </a:p>
          <a:p>
            <a:endParaRPr lang="en-US" sz="1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Line 24">
            <a:extLst>
              <a:ext uri="{FF2B5EF4-FFF2-40B4-BE49-F238E27FC236}">
                <a16:creationId xmlns:a16="http://schemas.microsoft.com/office/drawing/2014/main" id="{5384394D-F4A1-CD4D-BA87-EBF44260E0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88582" y="4883930"/>
            <a:ext cx="542925" cy="0"/>
          </a:xfrm>
          <a:prstGeom prst="line">
            <a:avLst/>
          </a:prstGeom>
          <a:noFill/>
          <a:ln w="38100">
            <a:solidFill>
              <a:srgbClr val="00B050"/>
            </a:solidFill>
            <a:prstDash val="lg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Line 22">
            <a:extLst>
              <a:ext uri="{FF2B5EF4-FFF2-40B4-BE49-F238E27FC236}">
                <a16:creationId xmlns:a16="http://schemas.microsoft.com/office/drawing/2014/main" id="{4AEA24C3-C4B8-40C4-315E-98A319AF0A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57698" y="1042209"/>
            <a:ext cx="2571752" cy="16001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Line 24">
            <a:extLst>
              <a:ext uri="{FF2B5EF4-FFF2-40B4-BE49-F238E27FC236}">
                <a16:creationId xmlns:a16="http://schemas.microsoft.com/office/drawing/2014/main" id="{BA6F3B0E-0EF8-9893-2429-8D06408A85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4772" y="894052"/>
            <a:ext cx="1649971" cy="43787"/>
          </a:xfrm>
          <a:prstGeom prst="line">
            <a:avLst/>
          </a:prstGeom>
          <a:noFill/>
          <a:ln w="38100">
            <a:solidFill>
              <a:srgbClr val="00B050"/>
            </a:solidFill>
            <a:prstDash val="lg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5DBDB287-E958-267B-8BDF-1A767F1DE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813" y="788294"/>
            <a:ext cx="1600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NOAA NCO/TG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GTS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(AWS BUFR)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10">
            <a:extLst>
              <a:ext uri="{FF2B5EF4-FFF2-40B4-BE49-F238E27FC236}">
                <a16:creationId xmlns:a16="http://schemas.microsoft.com/office/drawing/2014/main" id="{CB572855-A52D-51E9-1FE2-3FB48754B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355" y="3598201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Line 27">
            <a:extLst>
              <a:ext uri="{FF2B5EF4-FFF2-40B4-BE49-F238E27FC236}">
                <a16:creationId xmlns:a16="http://schemas.microsoft.com/office/drawing/2014/main" id="{16CDCBA6-9A57-0839-5605-F3D096CBC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2114" y="3757230"/>
            <a:ext cx="116138" cy="164311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077EE59A-AC2E-CA71-07EF-D2EFE7EA1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675" y="4110463"/>
            <a:ext cx="8226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McMurdo</a:t>
            </a:r>
          </a:p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Station</a:t>
            </a:r>
          </a:p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NIWC</a:t>
            </a:r>
          </a:p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AMRDC</a:t>
            </a:r>
          </a:p>
        </p:txBody>
      </p:sp>
    </p:spTree>
    <p:extLst>
      <p:ext uri="{BB962C8B-B14F-4D97-AF65-F5344CB8AC3E}">
        <p14:creationId xmlns:p14="http://schemas.microsoft.com/office/powerpoint/2010/main" val="752198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F4310-D4B9-A573-AA99-A11FBE84F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48E1C22D-1B51-23F8-BD0D-D6E3C6C90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0" y="769144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0BDD09E-8416-B695-2A29-D63CCCAF0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7937" y="1212056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C3DF58CB-056B-C7E5-363A-D7DF794F2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3650" y="1627940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107ED160-0E04-3F46-E4A8-A9E05BEFF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2597944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2D70A0A6-159C-BB64-7BF6-CC0071D26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286000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F9B39D3A-96F4-88ED-D735-71ECDC827792}"/>
              </a:ext>
            </a:extLst>
          </p:cNvPr>
          <p:cNvSpPr>
            <a:spLocks noChangeArrowheads="1"/>
          </p:cNvSpPr>
          <p:nvPr/>
        </p:nvSpPr>
        <p:spPr bwMode="auto">
          <a:xfrm rot="20944428">
            <a:off x="3718322" y="3901616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79C30D84-401A-1B93-886F-BACBC6F22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675" y="4110463"/>
            <a:ext cx="8449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McMurdo</a:t>
            </a:r>
          </a:p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Station</a:t>
            </a:r>
          </a:p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NIWC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4C0F1FDD-727F-3135-FEB0-C2A52F2BD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28" y="1212057"/>
            <a:ext cx="10361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NCAR/MMM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CB645F0-8820-5BDB-60C4-3D64EAF6C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759" y="1743634"/>
            <a:ext cx="11195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UCAR/</a:t>
            </a:r>
            <a:r>
              <a:rPr lang="en-US" sz="1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Unidata</a:t>
            </a:r>
            <a:endParaRPr lang="en-US" sz="1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87D290B5-CB2A-E5EA-AAD1-F7BE4F0F6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685" y="2431019"/>
            <a:ext cx="3674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CU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B6BFD3F3-6A38-7CE8-F56F-CACF44273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221" y="422933"/>
            <a:ext cx="1395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AMRDC/Wisconsin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76D752A0-E1F6-9142-3AC2-0292B3BC3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3" y="1373146"/>
            <a:ext cx="9449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BPCRC/OSU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35AA6122-7F50-AA86-1007-7B7060669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680" y="2826548"/>
            <a:ext cx="8723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NIWC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Charleston</a:t>
            </a:r>
          </a:p>
        </p:txBody>
      </p:sp>
      <p:sp>
        <p:nvSpPr>
          <p:cNvPr id="21" name="Line 22">
            <a:extLst>
              <a:ext uri="{FF2B5EF4-FFF2-40B4-BE49-F238E27FC236}">
                <a16:creationId xmlns:a16="http://schemas.microsoft.com/office/drawing/2014/main" id="{89A1AFE1-BF9C-AAE4-3997-C63170FF75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5366" y="997744"/>
            <a:ext cx="728035" cy="2570564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9D014D9D-8394-73D0-917D-0C8F89D38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74" y="188112"/>
            <a:ext cx="1467453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Antarctic-IDD</a:t>
            </a:r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1AA83CBC-5B37-1A4F-B942-40D121B831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6302" y="4319804"/>
            <a:ext cx="571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C95C6DC1-3266-6DF9-6753-DAAD508C9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599" y="4147455"/>
            <a:ext cx="2233753" cy="100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Two-way, full data stream </a:t>
            </a:r>
          </a:p>
          <a:p>
            <a:pPr>
              <a:lnSpc>
                <a:spcPct val="130000"/>
              </a:lnSpc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Limited two-way data stream</a:t>
            </a:r>
          </a:p>
          <a:p>
            <a:pPr>
              <a:lnSpc>
                <a:spcPct val="120000"/>
              </a:lnSpc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Limited  distribution connection</a:t>
            </a:r>
          </a:p>
          <a:p>
            <a:pPr>
              <a:lnSpc>
                <a:spcPct val="120000"/>
              </a:lnSpc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Future ?</a:t>
            </a:r>
          </a:p>
        </p:txBody>
      </p:sp>
      <p:sp>
        <p:nvSpPr>
          <p:cNvPr id="26" name="Line 27">
            <a:extLst>
              <a:ext uri="{FF2B5EF4-FFF2-40B4-BE49-F238E27FC236}">
                <a16:creationId xmlns:a16="http://schemas.microsoft.com/office/drawing/2014/main" id="{6A29D64C-3A1A-D010-4141-04AF37499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6302" y="4556289"/>
            <a:ext cx="571500" cy="0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28">
            <a:extLst>
              <a:ext uri="{FF2B5EF4-FFF2-40B4-BE49-F238E27FC236}">
                <a16:creationId xmlns:a16="http://schemas.microsoft.com/office/drawing/2014/main" id="{6B93EF74-10F8-5DBE-7C01-3887A750E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738" y="3871404"/>
            <a:ext cx="423514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13" u="sng">
                <a:latin typeface="Calibri" panose="020F0502020204030204" pitchFamily="34" charset="0"/>
                <a:cs typeface="Calibri" panose="020F0502020204030204" pitchFamily="34" charset="0"/>
              </a:rPr>
              <a:t>Key:</a:t>
            </a:r>
          </a:p>
        </p:txBody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1F4CFAE1-85E8-B353-C7EA-73E57ED56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5" y="2549784"/>
            <a:ext cx="585417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13" u="sng" dirty="0">
                <a:latin typeface="Calibri" panose="020F0502020204030204" pitchFamily="34" charset="0"/>
                <a:cs typeface="Calibri" panose="020F0502020204030204" pitchFamily="34" charset="0"/>
              </a:rPr>
              <a:t>Phases:</a:t>
            </a:r>
          </a:p>
        </p:txBody>
      </p:sp>
      <p:sp>
        <p:nvSpPr>
          <p:cNvPr id="29" name="Rectangle 30">
            <a:extLst>
              <a:ext uri="{FF2B5EF4-FFF2-40B4-BE49-F238E27FC236}">
                <a16:creationId xmlns:a16="http://schemas.microsoft.com/office/drawing/2014/main" id="{0FCF930E-3AFB-ABB9-01D0-C0C9BBEB9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71" y="2920701"/>
            <a:ext cx="25717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Phase I  - Field Seasons 2005-2007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II – Field Seasons 2007-2025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III – Future ?</a:t>
            </a:r>
          </a:p>
        </p:txBody>
      </p:sp>
      <p:sp>
        <p:nvSpPr>
          <p:cNvPr id="33" name="Text Box 34">
            <a:extLst>
              <a:ext uri="{FF2B5EF4-FFF2-40B4-BE49-F238E27FC236}">
                <a16:creationId xmlns:a16="http://schemas.microsoft.com/office/drawing/2014/main" id="{2F295556-7EC7-F7D5-D72E-4DC2F577A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5" y="540085"/>
            <a:ext cx="16980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A Possible US Future</a:t>
            </a:r>
          </a:p>
        </p:txBody>
      </p:sp>
      <p:sp>
        <p:nvSpPr>
          <p:cNvPr id="35" name="AutoShape 36">
            <a:extLst>
              <a:ext uri="{FF2B5EF4-FFF2-40B4-BE49-F238E27FC236}">
                <a16:creationId xmlns:a16="http://schemas.microsoft.com/office/drawing/2014/main" id="{89DC73CE-2D95-0A52-F712-ED32AD442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686050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7">
            <a:extLst>
              <a:ext uri="{FF2B5EF4-FFF2-40B4-BE49-F238E27FC236}">
                <a16:creationId xmlns:a16="http://schemas.microsoft.com/office/drawing/2014/main" id="{DF99C19D-4C3C-8C2C-563F-DC5C32A1D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914" y="2871007"/>
            <a:ext cx="807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CSBF/LDB</a:t>
            </a:r>
          </a:p>
        </p:txBody>
      </p:sp>
      <p:sp>
        <p:nvSpPr>
          <p:cNvPr id="37" name="AutoShape 38">
            <a:extLst>
              <a:ext uri="{FF2B5EF4-FFF2-40B4-BE49-F238E27FC236}">
                <a16:creationId xmlns:a16="http://schemas.microsoft.com/office/drawing/2014/main" id="{36CA99BD-B72F-E32B-7078-B2D74DB14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074" y="4427712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9">
            <a:extLst>
              <a:ext uri="{FF2B5EF4-FFF2-40B4-BE49-F238E27FC236}">
                <a16:creationId xmlns:a16="http://schemas.microsoft.com/office/drawing/2014/main" id="{5C9E3A75-6CB0-9B8B-AF20-F4BEACB0F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375" y="4328974"/>
            <a:ext cx="915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CSBF/LDB</a:t>
            </a:r>
          </a:p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Williams</a:t>
            </a:r>
          </a:p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</a:p>
        </p:txBody>
      </p:sp>
      <p:sp>
        <p:nvSpPr>
          <p:cNvPr id="39" name="Line 40">
            <a:extLst>
              <a:ext uri="{FF2B5EF4-FFF2-40B4-BE49-F238E27FC236}">
                <a16:creationId xmlns:a16="http://schemas.microsoft.com/office/drawing/2014/main" id="{3E423A15-430B-DBA5-BFDD-F89799944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0550" y="1028700"/>
            <a:ext cx="857250" cy="1657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Line 24">
            <a:extLst>
              <a:ext uri="{FF2B5EF4-FFF2-40B4-BE49-F238E27FC236}">
                <a16:creationId xmlns:a16="http://schemas.microsoft.com/office/drawing/2014/main" id="{D565F710-8EBA-84A7-CAB6-34D4C6359E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4579" y="940597"/>
            <a:ext cx="1641671" cy="8740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Line 24">
            <a:extLst>
              <a:ext uri="{FF2B5EF4-FFF2-40B4-BE49-F238E27FC236}">
                <a16:creationId xmlns:a16="http://schemas.microsoft.com/office/drawing/2014/main" id="{7F6D7155-F86F-8B83-5B75-B77EDDCB55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413" y="1397797"/>
            <a:ext cx="77491" cy="3458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39">
            <a:extLst>
              <a:ext uri="{FF2B5EF4-FFF2-40B4-BE49-F238E27FC236}">
                <a16:creationId xmlns:a16="http://schemas.microsoft.com/office/drawing/2014/main" id="{2C0EB00D-0120-E537-3479-CEEDB0F36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174" y="2317835"/>
            <a:ext cx="4315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</a:t>
            </a:r>
          </a:p>
        </p:txBody>
      </p:sp>
      <p:sp>
        <p:nvSpPr>
          <p:cNvPr id="55" name="AutoShape 38">
            <a:extLst>
              <a:ext uri="{FF2B5EF4-FFF2-40B4-BE49-F238E27FC236}">
                <a16:creationId xmlns:a16="http://schemas.microsoft.com/office/drawing/2014/main" id="{F729EE00-4C04-C9AD-5491-D65533EB4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2202656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AutoShape 10">
            <a:extLst>
              <a:ext uri="{FF2B5EF4-FFF2-40B4-BE49-F238E27FC236}">
                <a16:creationId xmlns:a16="http://schemas.microsoft.com/office/drawing/2014/main" id="{D32CAB06-C9CB-7CD1-22D5-58983C8FC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1800225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Line 22">
            <a:extLst>
              <a:ext uri="{FF2B5EF4-FFF2-40B4-BE49-F238E27FC236}">
                <a16:creationId xmlns:a16="http://schemas.microsoft.com/office/drawing/2014/main" id="{46EA5300-C90D-FFA2-A8E8-04ED5A410C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2769394"/>
            <a:ext cx="3257550" cy="1143000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Line 24">
            <a:extLst>
              <a:ext uri="{FF2B5EF4-FFF2-40B4-BE49-F238E27FC236}">
                <a16:creationId xmlns:a16="http://schemas.microsoft.com/office/drawing/2014/main" id="{CB663100-93D0-502C-A98B-CE68D31C5F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1575" y="422932"/>
            <a:ext cx="1256964" cy="358286"/>
          </a:xfrm>
          <a:prstGeom prst="line">
            <a:avLst/>
          </a:prstGeom>
          <a:noFill/>
          <a:ln w="38100">
            <a:solidFill>
              <a:srgbClr val="00B050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Rectangle 16">
            <a:extLst>
              <a:ext uri="{FF2B5EF4-FFF2-40B4-BE49-F238E27FC236}">
                <a16:creationId xmlns:a16="http://schemas.microsoft.com/office/drawing/2014/main" id="{AFAC0C21-4252-C996-965F-65DA278E8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540" y="67086"/>
            <a:ext cx="19097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NOAA (Arctic Sat. Composites) Washington, DC</a:t>
            </a:r>
          </a:p>
          <a:p>
            <a:endParaRPr lang="en-US" sz="1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Line 24">
            <a:extLst>
              <a:ext uri="{FF2B5EF4-FFF2-40B4-BE49-F238E27FC236}">
                <a16:creationId xmlns:a16="http://schemas.microsoft.com/office/drawing/2014/main" id="{FBA72163-D638-5142-0988-439B666680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67423" y="4778570"/>
            <a:ext cx="542925" cy="0"/>
          </a:xfrm>
          <a:prstGeom prst="line">
            <a:avLst/>
          </a:prstGeom>
          <a:noFill/>
          <a:ln w="38100">
            <a:solidFill>
              <a:srgbClr val="00B050"/>
            </a:solidFill>
            <a:prstDash val="lg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Line 48">
            <a:extLst>
              <a:ext uri="{FF2B5EF4-FFF2-40B4-BE49-F238E27FC236}">
                <a16:creationId xmlns:a16="http://schemas.microsoft.com/office/drawing/2014/main" id="{BE8DBC26-D20A-02A6-1A30-6347D40BBE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81089" y="4988994"/>
            <a:ext cx="529259" cy="0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Line 22">
            <a:extLst>
              <a:ext uri="{FF2B5EF4-FFF2-40B4-BE49-F238E27FC236}">
                <a16:creationId xmlns:a16="http://schemas.microsoft.com/office/drawing/2014/main" id="{1975A1B1-1308-5E4B-A3E7-CD0A42DFB2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57698" y="1042209"/>
            <a:ext cx="2571752" cy="16001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Line 24">
            <a:extLst>
              <a:ext uri="{FF2B5EF4-FFF2-40B4-BE49-F238E27FC236}">
                <a16:creationId xmlns:a16="http://schemas.microsoft.com/office/drawing/2014/main" id="{F6914209-B090-AEA0-2643-43F62E5F59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4772" y="894052"/>
            <a:ext cx="1649971" cy="43787"/>
          </a:xfrm>
          <a:prstGeom prst="line">
            <a:avLst/>
          </a:prstGeom>
          <a:noFill/>
          <a:ln w="38100">
            <a:solidFill>
              <a:srgbClr val="00B050"/>
            </a:solidFill>
            <a:prstDash val="lg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CA1202E-F392-7B40-A066-A11DA588D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813" y="788294"/>
            <a:ext cx="1600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NOAA NCO/TG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GTS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(AWS BUFR)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10">
            <a:extLst>
              <a:ext uri="{FF2B5EF4-FFF2-40B4-BE49-F238E27FC236}">
                <a16:creationId xmlns:a16="http://schemas.microsoft.com/office/drawing/2014/main" id="{1BAF6A5F-F7F6-1172-C3F3-864369951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355" y="3598201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Line 27">
            <a:extLst>
              <a:ext uri="{FF2B5EF4-FFF2-40B4-BE49-F238E27FC236}">
                <a16:creationId xmlns:a16="http://schemas.microsoft.com/office/drawing/2014/main" id="{76557C96-987E-2312-5D13-8F1AB106C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2114" y="3757230"/>
            <a:ext cx="116138" cy="164311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Line 48">
            <a:extLst>
              <a:ext uri="{FF2B5EF4-FFF2-40B4-BE49-F238E27FC236}">
                <a16:creationId xmlns:a16="http://schemas.microsoft.com/office/drawing/2014/main" id="{DFE77778-11E6-20CA-E13F-9A6AD0BB01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13012" y="3755334"/>
            <a:ext cx="1010703" cy="623248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Line 48">
            <a:extLst>
              <a:ext uri="{FF2B5EF4-FFF2-40B4-BE49-F238E27FC236}">
                <a16:creationId xmlns:a16="http://schemas.microsoft.com/office/drawing/2014/main" id="{329FAA51-1DF3-9E68-9E51-9FE45D1F74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80266" y="1913878"/>
            <a:ext cx="825010" cy="345779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48">
            <a:extLst>
              <a:ext uri="{FF2B5EF4-FFF2-40B4-BE49-F238E27FC236}">
                <a16:creationId xmlns:a16="http://schemas.microsoft.com/office/drawing/2014/main" id="{7E4C3E11-2433-F3AF-06DF-40585A76EC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0081" y="1064484"/>
            <a:ext cx="589019" cy="1120778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Line 48">
            <a:extLst>
              <a:ext uri="{FF2B5EF4-FFF2-40B4-BE49-F238E27FC236}">
                <a16:creationId xmlns:a16="http://schemas.microsoft.com/office/drawing/2014/main" id="{C4CF334E-73C3-88ED-61C4-CF761EA5F6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41975" y="2317835"/>
            <a:ext cx="3123908" cy="376012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Line 48">
            <a:extLst>
              <a:ext uri="{FF2B5EF4-FFF2-40B4-BE49-F238E27FC236}">
                <a16:creationId xmlns:a16="http://schemas.microsoft.com/office/drawing/2014/main" id="{2777586E-98FE-3BE8-B77B-9B821410B7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6457" y="856246"/>
            <a:ext cx="1372826" cy="418034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Line 48">
            <a:extLst>
              <a:ext uri="{FF2B5EF4-FFF2-40B4-BE49-F238E27FC236}">
                <a16:creationId xmlns:a16="http://schemas.microsoft.com/office/drawing/2014/main" id="{FF0C46A4-6C70-72FB-4076-305BE17DA0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996" y="1037025"/>
            <a:ext cx="1734654" cy="590002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A1C877-783F-5B47-E496-374CE3DBEE8B}"/>
              </a:ext>
            </a:extLst>
          </p:cNvPr>
          <p:cNvSpPr txBox="1"/>
          <p:nvPr/>
        </p:nvSpPr>
        <p:spPr>
          <a:xfrm>
            <a:off x="2642565" y="2307919"/>
            <a:ext cx="245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Line 48">
            <a:extLst>
              <a:ext uri="{FF2B5EF4-FFF2-40B4-BE49-F238E27FC236}">
                <a16:creationId xmlns:a16="http://schemas.microsoft.com/office/drawing/2014/main" id="{6A17FD2A-E84F-4E71-A50F-38F3249095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5100" y="1812899"/>
            <a:ext cx="722796" cy="738414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Line 48">
            <a:extLst>
              <a:ext uri="{FF2B5EF4-FFF2-40B4-BE49-F238E27FC236}">
                <a16:creationId xmlns:a16="http://schemas.microsoft.com/office/drawing/2014/main" id="{A3541CD7-0A3F-A23B-38F5-1BFDE3367E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8068" y="3045372"/>
            <a:ext cx="2268252" cy="1437049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11">
            <a:extLst>
              <a:ext uri="{FF2B5EF4-FFF2-40B4-BE49-F238E27FC236}">
                <a16:creationId xmlns:a16="http://schemas.microsoft.com/office/drawing/2014/main" id="{470A9814-1872-BB3F-7D73-9D7D7303F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458" y="3089677"/>
            <a:ext cx="8449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AMRDC</a:t>
            </a:r>
          </a:p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McMurdo</a:t>
            </a:r>
          </a:p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Station</a:t>
            </a:r>
          </a:p>
        </p:txBody>
      </p:sp>
    </p:spTree>
    <p:extLst>
      <p:ext uri="{BB962C8B-B14F-4D97-AF65-F5344CB8AC3E}">
        <p14:creationId xmlns:p14="http://schemas.microsoft.com/office/powerpoint/2010/main" val="3847194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D9186-DD61-4EE1-7DC0-9B1F51889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BF4497C0-429F-D064-CB28-55C3C889D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0" y="769144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FA5B54ED-4856-DE56-F07B-2BE82232C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7937" y="1212056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2C53C300-754F-FB8C-494E-8869E3F38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3650" y="1627940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2B242AAA-E3DF-7FCA-5195-CF0AF825B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2597944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3E893AC9-9A15-6C00-7E4C-DB6B7DC42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286000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294502E3-D988-DA1F-B9F2-08245EDE19B6}"/>
              </a:ext>
            </a:extLst>
          </p:cNvPr>
          <p:cNvSpPr>
            <a:spLocks noChangeArrowheads="1"/>
          </p:cNvSpPr>
          <p:nvPr/>
        </p:nvSpPr>
        <p:spPr bwMode="auto">
          <a:xfrm rot="20944428">
            <a:off x="3718322" y="3901616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08980E6A-2840-35B8-198B-C78A3DD41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675" y="4110463"/>
            <a:ext cx="8449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McMurdo</a:t>
            </a:r>
          </a:p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Station</a:t>
            </a:r>
          </a:p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NIWC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C30081D8-76CE-C391-CF6E-6ADEE9E49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28" y="1212057"/>
            <a:ext cx="10361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NCAR/MMM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8C5E8287-750F-8130-F5F3-1A2C44BF0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759" y="1743634"/>
            <a:ext cx="11195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UCAR/</a:t>
            </a:r>
            <a:r>
              <a:rPr lang="en-US" sz="1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Unidata</a:t>
            </a:r>
            <a:endParaRPr lang="en-US" sz="1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6D1E3AC-22BF-F446-5693-A074D3737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685" y="2431019"/>
            <a:ext cx="3674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CU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DCF932BC-F470-83A0-5B2A-3DB8DD9FA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221" y="422933"/>
            <a:ext cx="13957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AMRDC/Wisconsin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2596CBD8-A5B0-C828-8E76-44E15DFD7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3" y="1373146"/>
            <a:ext cx="9449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BPCRC/OSU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2749E277-643F-EE93-BDF6-241F0DFDA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680" y="2826548"/>
            <a:ext cx="8723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NIWC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Charleston</a:t>
            </a:r>
          </a:p>
        </p:txBody>
      </p:sp>
      <p:sp>
        <p:nvSpPr>
          <p:cNvPr id="21" name="Line 22">
            <a:extLst>
              <a:ext uri="{FF2B5EF4-FFF2-40B4-BE49-F238E27FC236}">
                <a16:creationId xmlns:a16="http://schemas.microsoft.com/office/drawing/2014/main" id="{CC1EC9D7-6CB0-C98C-33BD-4AA96A050C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5366" y="997744"/>
            <a:ext cx="728035" cy="2570564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9810E8D6-F322-0E40-9B70-AD5CBD1CD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6" y="67086"/>
            <a:ext cx="1467453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Antarctic-IDD</a:t>
            </a:r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F0CD63D6-6883-CF54-9054-6AF8BADAB7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6302" y="4319804"/>
            <a:ext cx="571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65B2BF55-23E7-9EB1-AE23-A9EE48DDA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599" y="4147455"/>
            <a:ext cx="2233753" cy="100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Two-way, full data stream </a:t>
            </a:r>
          </a:p>
          <a:p>
            <a:pPr>
              <a:lnSpc>
                <a:spcPct val="130000"/>
              </a:lnSpc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Limited two-way data stream</a:t>
            </a:r>
          </a:p>
          <a:p>
            <a:pPr>
              <a:lnSpc>
                <a:spcPct val="120000"/>
              </a:lnSpc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Limited  distribution connection</a:t>
            </a:r>
          </a:p>
          <a:p>
            <a:pPr>
              <a:lnSpc>
                <a:spcPct val="120000"/>
              </a:lnSpc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Future ?</a:t>
            </a:r>
          </a:p>
        </p:txBody>
      </p:sp>
      <p:sp>
        <p:nvSpPr>
          <p:cNvPr id="26" name="Line 27">
            <a:extLst>
              <a:ext uri="{FF2B5EF4-FFF2-40B4-BE49-F238E27FC236}">
                <a16:creationId xmlns:a16="http://schemas.microsoft.com/office/drawing/2014/main" id="{BE145D5F-E3B9-DD98-FF8E-E7FBC2030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6302" y="4556289"/>
            <a:ext cx="571500" cy="0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28">
            <a:extLst>
              <a:ext uri="{FF2B5EF4-FFF2-40B4-BE49-F238E27FC236}">
                <a16:creationId xmlns:a16="http://schemas.microsoft.com/office/drawing/2014/main" id="{F5B081C4-8090-C49C-2F0C-94A14B472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738" y="3871404"/>
            <a:ext cx="423514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13" u="sng">
                <a:latin typeface="Calibri" panose="020F0502020204030204" pitchFamily="34" charset="0"/>
                <a:cs typeface="Calibri" panose="020F0502020204030204" pitchFamily="34" charset="0"/>
              </a:rPr>
              <a:t>Key:</a:t>
            </a:r>
          </a:p>
        </p:txBody>
      </p:sp>
      <p:sp>
        <p:nvSpPr>
          <p:cNvPr id="33" name="Text Box 34">
            <a:extLst>
              <a:ext uri="{FF2B5EF4-FFF2-40B4-BE49-F238E27FC236}">
                <a16:creationId xmlns:a16="http://schemas.microsoft.com/office/drawing/2014/main" id="{8B8F1E7A-C896-2FBA-99D0-1AFA593D8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65" y="530584"/>
            <a:ext cx="24754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A Possible International Future</a:t>
            </a:r>
          </a:p>
        </p:txBody>
      </p:sp>
      <p:sp>
        <p:nvSpPr>
          <p:cNvPr id="35" name="AutoShape 36">
            <a:extLst>
              <a:ext uri="{FF2B5EF4-FFF2-40B4-BE49-F238E27FC236}">
                <a16:creationId xmlns:a16="http://schemas.microsoft.com/office/drawing/2014/main" id="{E061544E-BD4D-8DDA-4C41-0E3E92A9C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686050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7">
            <a:extLst>
              <a:ext uri="{FF2B5EF4-FFF2-40B4-BE49-F238E27FC236}">
                <a16:creationId xmlns:a16="http://schemas.microsoft.com/office/drawing/2014/main" id="{1663A42E-0E9E-8844-71B1-743A04C46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914" y="2871007"/>
            <a:ext cx="807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CSBF/LDB</a:t>
            </a:r>
          </a:p>
        </p:txBody>
      </p:sp>
      <p:sp>
        <p:nvSpPr>
          <p:cNvPr id="37" name="AutoShape 38">
            <a:extLst>
              <a:ext uri="{FF2B5EF4-FFF2-40B4-BE49-F238E27FC236}">
                <a16:creationId xmlns:a16="http://schemas.microsoft.com/office/drawing/2014/main" id="{D29CCD13-2A18-DFB1-4FA2-6F39D8088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074" y="4427712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9">
            <a:extLst>
              <a:ext uri="{FF2B5EF4-FFF2-40B4-BE49-F238E27FC236}">
                <a16:creationId xmlns:a16="http://schemas.microsoft.com/office/drawing/2014/main" id="{8E4ADF62-E98C-EE72-F140-DD5B1584C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375" y="4328974"/>
            <a:ext cx="915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CSBF/LDB</a:t>
            </a:r>
          </a:p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Williams</a:t>
            </a:r>
          </a:p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</a:p>
        </p:txBody>
      </p:sp>
      <p:sp>
        <p:nvSpPr>
          <p:cNvPr id="39" name="Line 40">
            <a:extLst>
              <a:ext uri="{FF2B5EF4-FFF2-40B4-BE49-F238E27FC236}">
                <a16:creationId xmlns:a16="http://schemas.microsoft.com/office/drawing/2014/main" id="{00AEDDB7-2C00-632A-0C98-09F73E6B83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0550" y="1028700"/>
            <a:ext cx="857250" cy="1657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Line 24">
            <a:extLst>
              <a:ext uri="{FF2B5EF4-FFF2-40B4-BE49-F238E27FC236}">
                <a16:creationId xmlns:a16="http://schemas.microsoft.com/office/drawing/2014/main" id="{90E6F53E-4F05-6861-DFA4-AFC2C5E711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4579" y="940597"/>
            <a:ext cx="1641671" cy="8740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Line 24">
            <a:extLst>
              <a:ext uri="{FF2B5EF4-FFF2-40B4-BE49-F238E27FC236}">
                <a16:creationId xmlns:a16="http://schemas.microsoft.com/office/drawing/2014/main" id="{DA90991F-F519-4900-CD79-8D3F114F02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413" y="1397797"/>
            <a:ext cx="77491" cy="3458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39">
            <a:extLst>
              <a:ext uri="{FF2B5EF4-FFF2-40B4-BE49-F238E27FC236}">
                <a16:creationId xmlns:a16="http://schemas.microsoft.com/office/drawing/2014/main" id="{C091EBD7-C7A1-883A-0E69-D97A3CB10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174" y="2317835"/>
            <a:ext cx="4315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</a:t>
            </a:r>
          </a:p>
        </p:txBody>
      </p:sp>
      <p:sp>
        <p:nvSpPr>
          <p:cNvPr id="55" name="AutoShape 38">
            <a:extLst>
              <a:ext uri="{FF2B5EF4-FFF2-40B4-BE49-F238E27FC236}">
                <a16:creationId xmlns:a16="http://schemas.microsoft.com/office/drawing/2014/main" id="{4245DC0B-6042-0BAA-1123-EBE139867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2202656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AutoShape 10">
            <a:extLst>
              <a:ext uri="{FF2B5EF4-FFF2-40B4-BE49-F238E27FC236}">
                <a16:creationId xmlns:a16="http://schemas.microsoft.com/office/drawing/2014/main" id="{E3704111-749E-B2E5-25A7-9F7D50DBF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1800225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Line 22">
            <a:extLst>
              <a:ext uri="{FF2B5EF4-FFF2-40B4-BE49-F238E27FC236}">
                <a16:creationId xmlns:a16="http://schemas.microsoft.com/office/drawing/2014/main" id="{3617727F-4F5C-9A52-FB6D-71AB64D886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2769394"/>
            <a:ext cx="3257550" cy="1143000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Line 24">
            <a:extLst>
              <a:ext uri="{FF2B5EF4-FFF2-40B4-BE49-F238E27FC236}">
                <a16:creationId xmlns:a16="http://schemas.microsoft.com/office/drawing/2014/main" id="{9AEBD4BB-4E62-E7BA-8E9F-4792117339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1575" y="422932"/>
            <a:ext cx="1256964" cy="358286"/>
          </a:xfrm>
          <a:prstGeom prst="line">
            <a:avLst/>
          </a:prstGeom>
          <a:noFill/>
          <a:ln w="38100">
            <a:solidFill>
              <a:srgbClr val="00B050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Rectangle 16">
            <a:extLst>
              <a:ext uri="{FF2B5EF4-FFF2-40B4-BE49-F238E27FC236}">
                <a16:creationId xmlns:a16="http://schemas.microsoft.com/office/drawing/2014/main" id="{492BDF20-B0F7-CD2C-C351-7449122AC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540" y="67086"/>
            <a:ext cx="19097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NOAA (Arctic Sat. Composites) Washington, DC</a:t>
            </a:r>
          </a:p>
          <a:p>
            <a:endParaRPr lang="en-US" sz="1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Line 24">
            <a:extLst>
              <a:ext uri="{FF2B5EF4-FFF2-40B4-BE49-F238E27FC236}">
                <a16:creationId xmlns:a16="http://schemas.microsoft.com/office/drawing/2014/main" id="{1B071B69-1C57-8A2F-3A98-781CDD969B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67423" y="4778570"/>
            <a:ext cx="542925" cy="0"/>
          </a:xfrm>
          <a:prstGeom prst="line">
            <a:avLst/>
          </a:prstGeom>
          <a:noFill/>
          <a:ln w="38100">
            <a:solidFill>
              <a:srgbClr val="00B050"/>
            </a:solidFill>
            <a:prstDash val="lg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Line 48">
            <a:extLst>
              <a:ext uri="{FF2B5EF4-FFF2-40B4-BE49-F238E27FC236}">
                <a16:creationId xmlns:a16="http://schemas.microsoft.com/office/drawing/2014/main" id="{D665469E-6F57-C7F5-1382-D4E2A7119F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81089" y="4988994"/>
            <a:ext cx="529259" cy="0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Line 22">
            <a:extLst>
              <a:ext uri="{FF2B5EF4-FFF2-40B4-BE49-F238E27FC236}">
                <a16:creationId xmlns:a16="http://schemas.microsoft.com/office/drawing/2014/main" id="{D4E3B78E-B91C-49B5-2AB8-3EC818C9462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57698" y="1042209"/>
            <a:ext cx="2571752" cy="16001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Line 24">
            <a:extLst>
              <a:ext uri="{FF2B5EF4-FFF2-40B4-BE49-F238E27FC236}">
                <a16:creationId xmlns:a16="http://schemas.microsoft.com/office/drawing/2014/main" id="{2B666951-5216-557A-BEAF-9F2FC69A93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4772" y="894052"/>
            <a:ext cx="1649971" cy="43787"/>
          </a:xfrm>
          <a:prstGeom prst="line">
            <a:avLst/>
          </a:prstGeom>
          <a:noFill/>
          <a:ln w="38100">
            <a:solidFill>
              <a:srgbClr val="00B050"/>
            </a:solidFill>
            <a:prstDash val="lg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FA0AEE6-EFCE-E6DE-569C-06DD529DE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813" y="788294"/>
            <a:ext cx="1600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NOAA NCO/TG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GTS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(AWS BUFR)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10">
            <a:extLst>
              <a:ext uri="{FF2B5EF4-FFF2-40B4-BE49-F238E27FC236}">
                <a16:creationId xmlns:a16="http://schemas.microsoft.com/office/drawing/2014/main" id="{817478DE-E986-3CAD-38E6-CCDEE5673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355" y="3598201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Line 27">
            <a:extLst>
              <a:ext uri="{FF2B5EF4-FFF2-40B4-BE49-F238E27FC236}">
                <a16:creationId xmlns:a16="http://schemas.microsoft.com/office/drawing/2014/main" id="{85BED029-883A-B887-7BBC-9C7FDA2F4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2114" y="3757230"/>
            <a:ext cx="116138" cy="164311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Line 48">
            <a:extLst>
              <a:ext uri="{FF2B5EF4-FFF2-40B4-BE49-F238E27FC236}">
                <a16:creationId xmlns:a16="http://schemas.microsoft.com/office/drawing/2014/main" id="{9B12AE62-1E4F-F137-D78B-23F71B8492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13012" y="3755334"/>
            <a:ext cx="1010703" cy="623248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Line 48">
            <a:extLst>
              <a:ext uri="{FF2B5EF4-FFF2-40B4-BE49-F238E27FC236}">
                <a16:creationId xmlns:a16="http://schemas.microsoft.com/office/drawing/2014/main" id="{7E33D308-995F-F9A1-94CF-2B50BC451E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80266" y="1913878"/>
            <a:ext cx="825010" cy="345779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48">
            <a:extLst>
              <a:ext uri="{FF2B5EF4-FFF2-40B4-BE49-F238E27FC236}">
                <a16:creationId xmlns:a16="http://schemas.microsoft.com/office/drawing/2014/main" id="{8F21715E-F619-32A3-B513-F8A4CA089A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0081" y="1064484"/>
            <a:ext cx="589019" cy="1120778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Line 48">
            <a:extLst>
              <a:ext uri="{FF2B5EF4-FFF2-40B4-BE49-F238E27FC236}">
                <a16:creationId xmlns:a16="http://schemas.microsoft.com/office/drawing/2014/main" id="{23449CDA-C886-2CCD-E274-B891C42EEC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41975" y="2317835"/>
            <a:ext cx="3123908" cy="376012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Line 48">
            <a:extLst>
              <a:ext uri="{FF2B5EF4-FFF2-40B4-BE49-F238E27FC236}">
                <a16:creationId xmlns:a16="http://schemas.microsoft.com/office/drawing/2014/main" id="{06097650-E0EF-E4E7-6C4B-4ABDDD202F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6457" y="856246"/>
            <a:ext cx="1372826" cy="418034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Line 48">
            <a:extLst>
              <a:ext uri="{FF2B5EF4-FFF2-40B4-BE49-F238E27FC236}">
                <a16:creationId xmlns:a16="http://schemas.microsoft.com/office/drawing/2014/main" id="{4AA843B0-D46C-1F48-11EC-E24759231D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996" y="1037025"/>
            <a:ext cx="1734654" cy="590002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1976CC-0E26-6785-CF46-9D2A1F3F6DC5}"/>
              </a:ext>
            </a:extLst>
          </p:cNvPr>
          <p:cNvSpPr txBox="1"/>
          <p:nvPr/>
        </p:nvSpPr>
        <p:spPr>
          <a:xfrm>
            <a:off x="2642565" y="2307919"/>
            <a:ext cx="245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101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Line 48">
            <a:extLst>
              <a:ext uri="{FF2B5EF4-FFF2-40B4-BE49-F238E27FC236}">
                <a16:creationId xmlns:a16="http://schemas.microsoft.com/office/drawing/2014/main" id="{50B4825D-C984-870B-B4C4-1DD1743C7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5100" y="1812899"/>
            <a:ext cx="722796" cy="738414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Line 48">
            <a:extLst>
              <a:ext uri="{FF2B5EF4-FFF2-40B4-BE49-F238E27FC236}">
                <a16:creationId xmlns:a16="http://schemas.microsoft.com/office/drawing/2014/main" id="{D1C894DD-540F-C645-7F5A-B563E23CC3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8068" y="3045372"/>
            <a:ext cx="2268252" cy="1437049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11">
            <a:extLst>
              <a:ext uri="{FF2B5EF4-FFF2-40B4-BE49-F238E27FC236}">
                <a16:creationId xmlns:a16="http://schemas.microsoft.com/office/drawing/2014/main" id="{A3A92CC3-A252-B838-AC27-94B2147CC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458" y="3089677"/>
            <a:ext cx="8449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AMRDC</a:t>
            </a:r>
          </a:p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McMurdo</a:t>
            </a:r>
          </a:p>
          <a:p>
            <a:r>
              <a:rPr lang="en-US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Station</a:t>
            </a:r>
          </a:p>
        </p:txBody>
      </p:sp>
      <p:sp>
        <p:nvSpPr>
          <p:cNvPr id="25" name="Line 48">
            <a:extLst>
              <a:ext uri="{FF2B5EF4-FFF2-40B4-BE49-F238E27FC236}">
                <a16:creationId xmlns:a16="http://schemas.microsoft.com/office/drawing/2014/main" id="{CB9A18AC-EACB-49B8-BCE0-5D663E7C84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373" y="984268"/>
            <a:ext cx="3154846" cy="477107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9">
            <a:extLst>
              <a:ext uri="{FF2B5EF4-FFF2-40B4-BE49-F238E27FC236}">
                <a16:creationId xmlns:a16="http://schemas.microsoft.com/office/drawing/2014/main" id="{917FF82D-64A8-9E20-3FC0-CA9014C25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499" y="1520803"/>
            <a:ext cx="12246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</a:t>
            </a:r>
          </a:p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Kingdom</a:t>
            </a:r>
          </a:p>
        </p:txBody>
      </p:sp>
      <p:sp>
        <p:nvSpPr>
          <p:cNvPr id="34" name="AutoShape 38">
            <a:extLst>
              <a:ext uri="{FF2B5EF4-FFF2-40B4-BE49-F238E27FC236}">
                <a16:creationId xmlns:a16="http://schemas.microsoft.com/office/drawing/2014/main" id="{B5FCB8A4-6A52-6BE1-9369-FD2837EA0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828" y="1376233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Line 48">
            <a:extLst>
              <a:ext uri="{FF2B5EF4-FFF2-40B4-BE49-F238E27FC236}">
                <a16:creationId xmlns:a16="http://schemas.microsoft.com/office/drawing/2014/main" id="{B4462C96-AE05-7102-7467-403BC4AD2A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79157" y="1167968"/>
            <a:ext cx="2491092" cy="1755488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39">
            <a:extLst>
              <a:ext uri="{FF2B5EF4-FFF2-40B4-BE49-F238E27FC236}">
                <a16:creationId xmlns:a16="http://schemas.microsoft.com/office/drawing/2014/main" id="{7C3513F4-84C8-9520-DB0B-FE0B193B7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321" y="3131124"/>
            <a:ext cx="1016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NIWC</a:t>
            </a:r>
          </a:p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Zealand</a:t>
            </a:r>
          </a:p>
        </p:txBody>
      </p:sp>
      <p:sp>
        <p:nvSpPr>
          <p:cNvPr id="44" name="AutoShape 38">
            <a:extLst>
              <a:ext uri="{FF2B5EF4-FFF2-40B4-BE49-F238E27FC236}">
                <a16:creationId xmlns:a16="http://schemas.microsoft.com/office/drawing/2014/main" id="{6183CDAA-C9F1-F02B-8255-B4BB4CCDC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5650" y="2986554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Line 48">
            <a:extLst>
              <a:ext uri="{FF2B5EF4-FFF2-40B4-BE49-F238E27FC236}">
                <a16:creationId xmlns:a16="http://schemas.microsoft.com/office/drawing/2014/main" id="{279F4A60-D27D-5EE3-1F12-C64884C611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7423" y="785164"/>
            <a:ext cx="3599402" cy="418034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 39">
            <a:extLst>
              <a:ext uri="{FF2B5EF4-FFF2-40B4-BE49-F238E27FC236}">
                <a16:creationId xmlns:a16="http://schemas.microsoft.com/office/drawing/2014/main" id="{E8B56CF8-749D-979E-096E-5C1349684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66" y="1326411"/>
            <a:ext cx="5533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NIPR</a:t>
            </a:r>
          </a:p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</a:p>
        </p:txBody>
      </p:sp>
      <p:sp>
        <p:nvSpPr>
          <p:cNvPr id="58" name="AutoShape 38">
            <a:extLst>
              <a:ext uri="{FF2B5EF4-FFF2-40B4-BE49-F238E27FC236}">
                <a16:creationId xmlns:a16="http://schemas.microsoft.com/office/drawing/2014/main" id="{6F277289-0CF7-B47A-477A-CB6F11D53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95" y="1181840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Line 48">
            <a:extLst>
              <a:ext uri="{FF2B5EF4-FFF2-40B4-BE49-F238E27FC236}">
                <a16:creationId xmlns:a16="http://schemas.microsoft.com/office/drawing/2014/main" id="{D9E45ECE-9BB7-21F3-2437-E003F7EE7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6320" y="1167968"/>
            <a:ext cx="3111256" cy="1391003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 39">
            <a:extLst>
              <a:ext uri="{FF2B5EF4-FFF2-40B4-BE49-F238E27FC236}">
                <a16:creationId xmlns:a16="http://schemas.microsoft.com/office/drawing/2014/main" id="{82D4E5D2-9257-3B03-02A2-F0AFD9EFB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1454" y="2604628"/>
            <a:ext cx="767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AWI</a:t>
            </a:r>
          </a:p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Germany</a:t>
            </a:r>
          </a:p>
        </p:txBody>
      </p:sp>
      <p:sp>
        <p:nvSpPr>
          <p:cNvPr id="63" name="AutoShape 38">
            <a:extLst>
              <a:ext uri="{FF2B5EF4-FFF2-40B4-BE49-F238E27FC236}">
                <a16:creationId xmlns:a16="http://schemas.microsoft.com/office/drawing/2014/main" id="{746E3E3D-6A86-C447-B020-8443912DB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1783" y="2460058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5ED1AED-7963-D90A-87CF-E49F0A3B6D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3458" y="2604628"/>
            <a:ext cx="1641671" cy="433128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39">
            <a:extLst>
              <a:ext uri="{FF2B5EF4-FFF2-40B4-BE49-F238E27FC236}">
                <a16:creationId xmlns:a16="http://schemas.microsoft.com/office/drawing/2014/main" id="{8F767BF7-1036-C3EF-5A47-FE8444B4E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53" y="2102305"/>
            <a:ext cx="555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KOPR</a:t>
            </a:r>
          </a:p>
          <a:p>
            <a:r>
              <a:rPr lang="en-US" sz="12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Korea</a:t>
            </a:r>
          </a:p>
        </p:txBody>
      </p:sp>
      <p:sp>
        <p:nvSpPr>
          <p:cNvPr id="68" name="AutoShape 38">
            <a:extLst>
              <a:ext uri="{FF2B5EF4-FFF2-40B4-BE49-F238E27FC236}">
                <a16:creationId xmlns:a16="http://schemas.microsoft.com/office/drawing/2014/main" id="{312118D1-694F-217E-38D5-0F9E3470C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82" y="1957735"/>
            <a:ext cx="171450" cy="17145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Line 48">
            <a:extLst>
              <a:ext uri="{FF2B5EF4-FFF2-40B4-BE49-F238E27FC236}">
                <a16:creationId xmlns:a16="http://schemas.microsoft.com/office/drawing/2014/main" id="{A67027A3-4833-08AD-27AE-8F31DA4EAE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3215" y="899464"/>
            <a:ext cx="3717909" cy="1080144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FCA4B1-A375-AF09-A4A5-5CB441A26AA7}"/>
              </a:ext>
            </a:extLst>
          </p:cNvPr>
          <p:cNvSpPr txBox="1"/>
          <p:nvPr/>
        </p:nvSpPr>
        <p:spPr>
          <a:xfrm>
            <a:off x="79965" y="3585195"/>
            <a:ext cx="1324402" cy="559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Join in!!</a:t>
            </a:r>
          </a:p>
          <a:p>
            <a:r>
              <a:rPr lang="en-US" sz="1013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Contact:</a:t>
            </a:r>
          </a:p>
          <a:p>
            <a:r>
              <a:rPr lang="en-US" sz="1013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mattl@ssec.wisc.edu</a:t>
            </a:r>
            <a:endParaRPr lang="en-US" sz="1013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51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18FF1D-A664-4036-C7A2-66CDA434D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68246" y="-765810"/>
            <a:ext cx="5207508" cy="67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66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62B59-864A-EFB1-E8A6-44A2B282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5370" y="134986"/>
            <a:ext cx="4513172" cy="1158046"/>
          </a:xfrm>
        </p:spPr>
        <p:txBody>
          <a:bodyPr>
            <a:normAutofit/>
          </a:bodyPr>
          <a:lstStyle/>
          <a:p>
            <a:pPr algn="ctr"/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Special Challenges &amp; Special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3CE6C-2552-4B49-1A1C-D6BB33D48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938" y="2206635"/>
            <a:ext cx="3840480" cy="2970611"/>
          </a:xfrm>
          <a:prstGeom prst="rect">
            <a:avLst/>
          </a:prstGeom>
        </p:spPr>
      </p:pic>
      <p:pic>
        <p:nvPicPr>
          <p:cNvPr id="4" name="Picture 3" descr="A graph with a line&#10;&#10;AI-generated content may be incorrect.">
            <a:extLst>
              <a:ext uri="{FF2B5EF4-FFF2-40B4-BE49-F238E27FC236}">
                <a16:creationId xmlns:a16="http://schemas.microsoft.com/office/drawing/2014/main" id="{5A0144CD-86C3-4C58-D80E-DA5D99ABD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76" y="3596286"/>
            <a:ext cx="2758594" cy="14827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B3A16-E42A-2721-FADC-0FF4B7191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88" y="1439329"/>
            <a:ext cx="4825281" cy="3339689"/>
          </a:xfrm>
        </p:spPr>
        <p:txBody>
          <a:bodyPr>
            <a:no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Automatic Weather Stations Observations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Exploring means beyond DCS acquisition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Options do cost:</a:t>
            </a:r>
          </a:p>
          <a:p>
            <a:pPr marL="342900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e.g. Real-time via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Woodshole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/CLS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Email into the AMRDC Data Repository (ADR)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Many datasets provided via email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Creates by hand effort to organize…significant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Welcome ideas for other options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Marble Point Climatological Analysis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of the longest running AWS…40+ years!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Significant change!  (Koudelka, in prep.)</a:t>
            </a:r>
          </a:p>
        </p:txBody>
      </p:sp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448C882-B03D-92E2-9E8F-FADDCF969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350"/>
            <a:ext cx="4316432" cy="2302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9F26D4-EE92-57FC-0839-CF28B4246A27}"/>
              </a:ext>
            </a:extLst>
          </p:cNvPr>
          <p:cNvSpPr txBox="1"/>
          <p:nvPr/>
        </p:nvSpPr>
        <p:spPr>
          <a:xfrm>
            <a:off x="265399" y="2133608"/>
            <a:ext cx="406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NOAA data      vs.      NOAA AWS data</a:t>
            </a:r>
          </a:p>
        </p:txBody>
      </p:sp>
    </p:spTree>
    <p:extLst>
      <p:ext uri="{BB962C8B-B14F-4D97-AF65-F5344CB8AC3E}">
        <p14:creationId xmlns:p14="http://schemas.microsoft.com/office/powerpoint/2010/main" val="1139989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54D8-04CF-087C-FD20-8411EB03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9428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Antarctic Regional Climate Center Network</a:t>
            </a:r>
          </a:p>
        </p:txBody>
      </p:sp>
      <p:pic>
        <p:nvPicPr>
          <p:cNvPr id="10" name="Picture 9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5981214E-9D3A-08DE-87E3-B72ED7227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06" y="628955"/>
            <a:ext cx="6935020" cy="40501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3EE033-85C7-42BB-EB69-431A64BBA3C8}"/>
              </a:ext>
            </a:extLst>
          </p:cNvPr>
          <p:cNvSpPr txBox="1"/>
          <p:nvPr/>
        </p:nvSpPr>
        <p:spPr>
          <a:xfrm>
            <a:off x="2962104" y="4774168"/>
            <a:ext cx="321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https://antarcticrcc-network.org/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070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31530-50FA-0EE6-AE0D-270A8FB6A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weather forecast&#10;&#10;AI-generated content may be incorrect.">
            <a:extLst>
              <a:ext uri="{FF2B5EF4-FFF2-40B4-BE49-F238E27FC236}">
                <a16:creationId xmlns:a16="http://schemas.microsoft.com/office/drawing/2014/main" id="{5CEBA945-38D6-FB97-2F77-ABD0A66AE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381" y="727195"/>
            <a:ext cx="3903027" cy="2409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050E8-8FC9-DEFC-F534-D2AEC66C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WMO OSCAR &amp;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AntRCC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AntCF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B3101-7ADE-4D13-6077-89D5D60A7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8010"/>
            <a:ext cx="5641848" cy="440064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World Meteorological Organization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Observing Systems Capability Analysis and Review tool (OSCAR):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Current US AWS Network has been filed on OSCAR!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Antarctic Regional Climate Center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AntRCC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“networked” regional climate center.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is moving forward!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Leading efforts: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South Africa to lead and coordinate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Italy to lead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climatologies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climate diagnostics node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Australia to lead seasonal forecasting node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China: Data Access and publishing node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United Kingdom: Data management node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Antarctic Climate Forum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AntCF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 Antarctic Climate Consensus Statement</a:t>
            </a:r>
          </a:p>
        </p:txBody>
      </p:sp>
      <p:pic>
        <p:nvPicPr>
          <p:cNvPr id="8" name="Picture 7" descr="A diagram of a company&#10;&#10;AI-generated content may be incorrect.">
            <a:extLst>
              <a:ext uri="{FF2B5EF4-FFF2-40B4-BE49-F238E27FC236}">
                <a16:creationId xmlns:a16="http://schemas.microsoft.com/office/drawing/2014/main" id="{D56FE09D-16BF-18BE-C198-7BCD19259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351" y="3181785"/>
            <a:ext cx="1355930" cy="184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81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F7927-95C1-8BF3-EB81-997F332F3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3" y="69955"/>
            <a:ext cx="7886700" cy="994172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“We’re all in this together!”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EEBC-3EDE-818D-2369-F2CD8D37C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92" y="917489"/>
            <a:ext cx="6785408" cy="415605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are our needs, as a community?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More in-situ? More satellite platforms?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Better communications? Improved data sharing (real-time/archive)?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Real-time ground based high end remote sensing?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one can do it alone…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Everyone contributes…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Everyone benefits…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contact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mattl@ssec.wisc.edu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you have input on our Antarctic community observing needs!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7B8931-2D46-4851-409A-F3B437403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954012" y="157549"/>
            <a:ext cx="1942292" cy="197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weather vanes in a snowy field&#10;&#10;AI-generated content may be incorrect.">
            <a:extLst>
              <a:ext uri="{FF2B5EF4-FFF2-40B4-BE49-F238E27FC236}">
                <a16:creationId xmlns:a16="http://schemas.microsoft.com/office/drawing/2014/main" id="{FDA239B3-4971-21C8-9A39-04ED287E3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294" y="3424366"/>
            <a:ext cx="2082114" cy="1561586"/>
          </a:xfrm>
          <a:prstGeom prst="rect">
            <a:avLst/>
          </a:prstGeom>
        </p:spPr>
      </p:pic>
      <p:pic>
        <p:nvPicPr>
          <p:cNvPr id="8" name="Picture 7" descr="A weather station in the snow&#10;&#10;AI-generated content may be incorrect.">
            <a:extLst>
              <a:ext uri="{FF2B5EF4-FFF2-40B4-BE49-F238E27FC236}">
                <a16:creationId xmlns:a16="http://schemas.microsoft.com/office/drawing/2014/main" id="{AD090193-EBE9-B265-A91E-409EA5F19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22" y="2995517"/>
            <a:ext cx="1901009" cy="1267340"/>
          </a:xfrm>
          <a:prstGeom prst="rect">
            <a:avLst/>
          </a:prstGeom>
        </p:spPr>
      </p:pic>
      <p:pic>
        <p:nvPicPr>
          <p:cNvPr id="10" name="Picture 9" descr="A large white building with a satellite antenna&#10;&#10;AI-generated content may be incorrect.">
            <a:extLst>
              <a:ext uri="{FF2B5EF4-FFF2-40B4-BE49-F238E27FC236}">
                <a16:creationId xmlns:a16="http://schemas.microsoft.com/office/drawing/2014/main" id="{E0CAC3FB-0BFE-2F98-2E70-AA6E0C11C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130" y="2010034"/>
            <a:ext cx="2728523" cy="1819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C14A5C-6378-C173-5389-FA14623C2661}"/>
              </a:ext>
            </a:extLst>
          </p:cNvPr>
          <p:cNvSpPr txBox="1"/>
          <p:nvPr/>
        </p:nvSpPr>
        <p:spPr>
          <a:xfrm>
            <a:off x="2259731" y="3829050"/>
            <a:ext cx="165942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Mike </a:t>
            </a:r>
            <a:r>
              <a:rPr lang="en-US" sz="10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Lucibella</a:t>
            </a:r>
            <a:endParaRPr lang="en-US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97D9AE-345C-7282-DDB4-3DEA2D04F0F0}"/>
              </a:ext>
            </a:extLst>
          </p:cNvPr>
          <p:cNvSpPr txBox="1"/>
          <p:nvPr/>
        </p:nvSpPr>
        <p:spPr>
          <a:xfrm>
            <a:off x="7068064" y="4708953"/>
            <a:ext cx="4629150" cy="248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13" dirty="0"/>
              <a:t>Courtesy of Tyler </a:t>
            </a:r>
            <a:r>
              <a:rPr lang="en-US" sz="1013" dirty="0" err="1"/>
              <a:t>Plekan</a:t>
            </a: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744973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D8EBFA-3A17-8A7F-47A9-C98E46B2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595" y="125081"/>
            <a:ext cx="3738610" cy="154296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900" b="1" u="sng" dirty="0"/>
              <a:t>Questions?  Thank You!!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13133-FFF6-8661-EFB7-828AF22C9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595" y="1749290"/>
            <a:ext cx="3738610" cy="2941980"/>
          </a:xfrm>
          <a:noFill/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defTabSz="914400">
              <a:spcBef>
                <a:spcPts val="1000"/>
              </a:spcBef>
            </a:pPr>
            <a:r>
              <a:rPr lang="en-US" sz="2400" i="1" u="sng" dirty="0">
                <a:solidFill>
                  <a:schemeClr val="tx1"/>
                </a:solidFill>
              </a:rPr>
              <a:t>Acknowledgements: </a:t>
            </a:r>
          </a:p>
          <a:p>
            <a:pPr defTabSz="914400">
              <a:spcBef>
                <a:spcPts val="1000"/>
              </a:spcBef>
            </a:pPr>
            <a:r>
              <a:rPr lang="en-US" sz="2400" dirty="0">
                <a:solidFill>
                  <a:schemeClr val="tx1"/>
                </a:solidFill>
              </a:rPr>
              <a:t>The authors appreciate the support of the National Science Foundation under grant numbers 1951720 and 2301362 (UW), and 1951603 (MATC). </a:t>
            </a:r>
          </a:p>
          <a:p>
            <a:pPr defTabSz="914400">
              <a:spcBef>
                <a:spcPts val="1000"/>
              </a:spcBef>
            </a:pPr>
            <a:endParaRPr lang="en-US" sz="2400" dirty="0">
              <a:solidFill>
                <a:schemeClr val="tx1"/>
              </a:solidFill>
            </a:endParaRPr>
          </a:p>
          <a:p>
            <a:pPr defTabSz="914400">
              <a:spcBef>
                <a:spcPts val="1000"/>
              </a:spcBef>
            </a:pPr>
            <a:r>
              <a:rPr lang="en-US" sz="2400" dirty="0">
                <a:solidFill>
                  <a:schemeClr val="tx1"/>
                </a:solidFill>
              </a:rPr>
              <a:t>Thank you to this community!</a:t>
            </a:r>
          </a:p>
          <a:p>
            <a:pPr defTabSz="914400">
              <a:spcBef>
                <a:spcPts val="1000"/>
              </a:spcBef>
            </a:pPr>
            <a:endParaRPr lang="en-US" sz="2400" dirty="0">
              <a:solidFill>
                <a:schemeClr val="tx1"/>
              </a:solidFill>
            </a:endParaRPr>
          </a:p>
          <a:p>
            <a:pPr defTabSz="914400">
              <a:spcBef>
                <a:spcPts val="1000"/>
              </a:spcBef>
            </a:pPr>
            <a:r>
              <a:rPr lang="en-US" sz="2400" dirty="0">
                <a:solidFill>
                  <a:schemeClr val="tx1"/>
                </a:solidFill>
              </a:rPr>
              <a:t>Thank you to our hosts for WAMC and ISPS!! </a:t>
            </a:r>
          </a:p>
          <a:p>
            <a:pPr defTabSz="914400">
              <a:spcBef>
                <a:spcPts val="100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A weather station in the snow&#10;&#10;AI-generated content may be incorrect.">
            <a:extLst>
              <a:ext uri="{FF2B5EF4-FFF2-40B4-BE49-F238E27FC236}">
                <a16:creationId xmlns:a16="http://schemas.microsoft.com/office/drawing/2014/main" id="{D3EA0474-F72F-8FB0-6F0B-4255553751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4355"/>
          <a:stretch>
            <a:fillRect/>
          </a:stretch>
        </p:blipFill>
        <p:spPr>
          <a:xfrm>
            <a:off x="20" y="10"/>
            <a:ext cx="4504114" cy="5143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A1C49-7648-5E11-7F7D-E27C2ADD7093}"/>
              </a:ext>
            </a:extLst>
          </p:cNvPr>
          <p:cNvSpPr txBox="1"/>
          <p:nvPr/>
        </p:nvSpPr>
        <p:spPr>
          <a:xfrm>
            <a:off x="1859432" y="4866501"/>
            <a:ext cx="253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Emilia AWS Courtesy of Tyler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Plekan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2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13CF9-9E2A-54A6-6804-E0CAECB1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2" y="63151"/>
            <a:ext cx="7886700" cy="994172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02117-A5AE-DBCF-B3AF-8F74FAF1B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9" y="1057323"/>
            <a:ext cx="7886700" cy="326350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AMRDC Data Repository (ADR)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Satellites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end of several eras…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Real-time Data Relay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Automatic Weather Stations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Special Projects and Special Challenges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WMO OSCAR &amp;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AntRCC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AntCF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Questions and Answers</a:t>
            </a:r>
          </a:p>
          <a:p>
            <a:endParaRPr lang="en-US" dirty="0"/>
          </a:p>
        </p:txBody>
      </p:sp>
      <p:pic>
        <p:nvPicPr>
          <p:cNvPr id="7" name="Picture 6" descr="A map of the earth with red dots&#10;&#10;AI-generated content may be incorrect.">
            <a:extLst>
              <a:ext uri="{FF2B5EF4-FFF2-40B4-BE49-F238E27FC236}">
                <a16:creationId xmlns:a16="http://schemas.microsoft.com/office/drawing/2014/main" id="{9F5049BA-2585-5AEC-F6F0-B223D2834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176" y="138302"/>
            <a:ext cx="4151375" cy="4151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DAA895-70AA-5073-A6CA-3633C10DFA93}"/>
              </a:ext>
            </a:extLst>
          </p:cNvPr>
          <p:cNvSpPr txBox="1"/>
          <p:nvPr/>
        </p:nvSpPr>
        <p:spPr>
          <a:xfrm>
            <a:off x="4523301" y="4364828"/>
            <a:ext cx="4779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Antarctic satellite IR composite with 24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AMPS MSLP forecast (black)  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AWS, Synoptic &amp; Ship/Buoy Surface Temperatures (red)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26, 2025 12 UTC</a:t>
            </a:r>
          </a:p>
        </p:txBody>
      </p:sp>
    </p:spTree>
    <p:extLst>
      <p:ext uri="{BB962C8B-B14F-4D97-AF65-F5344CB8AC3E}">
        <p14:creationId xmlns:p14="http://schemas.microsoft.com/office/powerpoint/2010/main" val="180795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B11ED4AD-F4BD-852D-5FBA-FCDBAC664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72" y="3536206"/>
            <a:ext cx="1710623" cy="1710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B12BFB-4A50-6748-986B-63B836C6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074"/>
            <a:ext cx="4183141" cy="994172"/>
          </a:xfrm>
        </p:spPr>
        <p:txBody>
          <a:bodyPr>
            <a:noAutofit/>
          </a:bodyPr>
          <a:lstStyle/>
          <a:p>
            <a:pPr algn="ctr"/>
            <a:r>
              <a:rPr lang="en-US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Antarctic Meteorological Research and Data Center (AMRDC) </a:t>
            </a:r>
            <a:br>
              <a:rPr lang="en-US" sz="26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Data Repository (ADR)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85368-B8A8-A0AD-0627-ED1BD5B8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3528" y="1636213"/>
            <a:ext cx="4346492" cy="217904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Official US Antarctic Meteorological Data Repository and Archive!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is a community asset!!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Submit your data!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data from here!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 5400 Datasets!…and growing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https://amrdcdata.ssec.wisc.edu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76F2370-2EBF-D64F-5F02-CC31D9AC8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429" y="133628"/>
            <a:ext cx="4847703" cy="3999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FF1FE5-0B5A-96E8-1B06-D25391A69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849" y="4199873"/>
            <a:ext cx="809803" cy="810000"/>
          </a:xfrm>
          <a:prstGeom prst="ellipse">
            <a:avLst/>
          </a:prstGeom>
        </p:spPr>
      </p:pic>
      <p:pic>
        <p:nvPicPr>
          <p:cNvPr id="12" name="Picture 11" descr="madisonclg_logo_hrz_2c_rev.jpg">
            <a:extLst>
              <a:ext uri="{FF2B5EF4-FFF2-40B4-BE49-F238E27FC236}">
                <a16:creationId xmlns:a16="http://schemas.microsoft.com/office/drawing/2014/main" id="{41CDECE9-DE0E-6B86-757D-AA65BCF65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29" y="4400395"/>
            <a:ext cx="925994" cy="50497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3" name="Picture 12" descr="USAP-LOGO.c01 copy.gif">
            <a:extLst>
              <a:ext uri="{FF2B5EF4-FFF2-40B4-BE49-F238E27FC236}">
                <a16:creationId xmlns:a16="http://schemas.microsoft.com/office/drawing/2014/main" id="{F5EDEC07-3748-4C3C-6471-19693166E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13" y="4295204"/>
            <a:ext cx="630733" cy="6307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05E82E-BEB1-3AC5-7FB6-47EDB3EFE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6491" y="4283679"/>
            <a:ext cx="464924" cy="73840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6AA775B-E6D1-FBB2-65DD-878EFCC5D7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1300" y="4239653"/>
            <a:ext cx="770220" cy="7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7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FBB53-40C3-C177-5DC6-AEEB8431D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80060"/>
            <a:ext cx="3614166" cy="1110996"/>
          </a:xfrm>
        </p:spPr>
        <p:txBody>
          <a:bodyPr anchor="b">
            <a:normAutofit fontScale="90000"/>
          </a:bodyPr>
          <a:lstStyle/>
          <a:p>
            <a:r>
              <a:rPr lang="en-US" sz="3500" b="1" u="sng" dirty="0">
                <a:latin typeface="Arial" panose="020B0604020202020204" pitchFamily="34" charset="0"/>
                <a:cs typeface="Arial" panose="020B0604020202020204" pitchFamily="34" charset="0"/>
              </a:rPr>
              <a:t>AMRDC Data Repository (ADR)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779651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46D80-4D1C-D203-78E5-7833808B6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77" y="1911096"/>
            <a:ext cx="4418838" cy="3640455"/>
          </a:xfrm>
        </p:spPr>
        <p:txBody>
          <a:bodyPr anchor="t">
            <a:norm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Data Holdings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5400 total datasets and growing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110 external links and growing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Metadata, FAIR, DOIs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Publication in BAMS!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Lazzara, M. A., M. G. Noojin, K. J. Shannon, D. E. Mikolajczyk, and L. J. Welhouse, 2025:  An Antarctic Meteorological Data Repository. Bull. Amer. Meteor. Soc., Accepted. DOI: 10.1175/BAMS-D-24-0178.1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</p:txBody>
      </p:sp>
      <p:pic>
        <p:nvPicPr>
          <p:cNvPr id="5" name="Picture 4" descr="A logo with a map in the middle&#10;&#10;AI-generated content may be incorrect.">
            <a:extLst>
              <a:ext uri="{FF2B5EF4-FFF2-40B4-BE49-F238E27FC236}">
                <a16:creationId xmlns:a16="http://schemas.microsoft.com/office/drawing/2014/main" id="{DAEA4D04-B6D6-B282-DD61-4CC9843B8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86" y="524637"/>
            <a:ext cx="4094226" cy="40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39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9AD00-70A5-1381-BBD1-779F1B42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88762"/>
            <a:ext cx="7886700" cy="994172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Sample Data Holdings…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8BCB65B-042C-FA4C-252F-DF7E13A1FB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304349"/>
              </p:ext>
            </p:extLst>
          </p:nvPr>
        </p:nvGraphicFramePr>
        <p:xfrm>
          <a:off x="219457" y="785266"/>
          <a:ext cx="8814816" cy="4222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552">
                  <a:extLst>
                    <a:ext uri="{9D8B030D-6E8A-4147-A177-3AD203B41FA5}">
                      <a16:colId xmlns:a16="http://schemas.microsoft.com/office/drawing/2014/main" val="1319424152"/>
                    </a:ext>
                  </a:extLst>
                </a:gridCol>
                <a:gridCol w="1877066">
                  <a:extLst>
                    <a:ext uri="{9D8B030D-6E8A-4147-A177-3AD203B41FA5}">
                      <a16:colId xmlns:a16="http://schemas.microsoft.com/office/drawing/2014/main" val="2213844151"/>
                    </a:ext>
                  </a:extLst>
                </a:gridCol>
                <a:gridCol w="1877066">
                  <a:extLst>
                    <a:ext uri="{9D8B030D-6E8A-4147-A177-3AD203B41FA5}">
                      <a16:colId xmlns:a16="http://schemas.microsoft.com/office/drawing/2014/main" val="560310646"/>
                    </a:ext>
                  </a:extLst>
                </a:gridCol>
                <a:gridCol w="1877066">
                  <a:extLst>
                    <a:ext uri="{9D8B030D-6E8A-4147-A177-3AD203B41FA5}">
                      <a16:colId xmlns:a16="http://schemas.microsoft.com/office/drawing/2014/main" val="1912569568"/>
                    </a:ext>
                  </a:extLst>
                </a:gridCol>
                <a:gridCol w="1877066">
                  <a:extLst>
                    <a:ext uri="{9D8B030D-6E8A-4147-A177-3AD203B41FA5}">
                      <a16:colId xmlns:a16="http://schemas.microsoft.com/office/drawing/2014/main" val="1479450592"/>
                    </a:ext>
                  </a:extLst>
                </a:gridCol>
              </a:tblGrid>
              <a:tr h="371346">
                <a:tc>
                  <a:txBody>
                    <a:bodyPr/>
                    <a:lstStyle/>
                    <a:p>
                      <a:r>
                        <a:rPr lang="en-US" sz="1000" dirty="0"/>
                        <a:t>Satellite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Point Source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Model Output - Grid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ASCII Text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Satellite Navigation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65026114"/>
                  </a:ext>
                </a:extLst>
              </a:tr>
              <a:tr h="50360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Antarctic composites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METAR – Surface Hourly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MRF/AVN/GFS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(coming soon)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USAP Field Camps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Two-line orbital elements 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(coming soon)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0972326"/>
                  </a:ext>
                </a:extLst>
              </a:tr>
              <a:tr h="70962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NOAA LAC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Surface Synoptic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ECMWF (limited)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(coming soon)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South Pole and McMurdo radiosonde launch data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McIDAS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System Navigation 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(coming soon)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2482453"/>
                  </a:ext>
                </a:extLst>
              </a:tr>
              <a:tr h="70962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NOAA HRPT from McMurdo Station (coming soon)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Automatic Weather Stations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UKMET (limited)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(coming soon)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USAP TAFs 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(coming soon)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0933002"/>
                  </a:ext>
                </a:extLst>
              </a:tr>
              <a:tr h="503606"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Ship and Buoy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AMPS (campaign)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USAP main stations surface observations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6354882"/>
                  </a:ext>
                </a:extLst>
              </a:tr>
              <a:tr h="503606"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Aircraft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AEMET-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ySREPS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(campaign)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61920005"/>
                  </a:ext>
                </a:extLst>
              </a:tr>
              <a:tr h="503606"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Radiosonde /  Rawinsonde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6438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507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772" y="-34326"/>
            <a:ext cx="5693323" cy="994172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Antarctic Meteorological Data</a:t>
            </a:r>
          </a:p>
        </p:txBody>
      </p:sp>
      <p:pic>
        <p:nvPicPr>
          <p:cNvPr id="5" name="Content Placeholder 4" descr="Matt-Data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4749" r="-14749"/>
          <a:stretch>
            <a:fillRect/>
          </a:stretch>
        </p:blipFill>
        <p:spPr>
          <a:xfrm>
            <a:off x="-307429" y="153715"/>
            <a:ext cx="4375891" cy="466614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506" y="741107"/>
            <a:ext cx="5041556" cy="407875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AMRDC – The Meteorological Data Skua of the Antarctic!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AMRDC is interested in any meteorological collections for longer term storage and community availability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Contact us if you have anything to provide!</a:t>
            </a:r>
          </a:p>
          <a:p>
            <a:endParaRPr lang="en-US" dirty="0"/>
          </a:p>
        </p:txBody>
      </p:sp>
      <p:pic>
        <p:nvPicPr>
          <p:cNvPr id="6" name="Picture 5" descr="A bird standing on rocks&#10;&#10;AI-generated content may be incorrect.">
            <a:extLst>
              <a:ext uri="{FF2B5EF4-FFF2-40B4-BE49-F238E27FC236}">
                <a16:creationId xmlns:a16="http://schemas.microsoft.com/office/drawing/2014/main" id="{D16449CD-557D-A9D8-53B8-3F0E7821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284" y="1063683"/>
            <a:ext cx="1615290" cy="14231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64224B-3AFF-0F75-7E2F-6DF9CBF060A7}"/>
              </a:ext>
            </a:extLst>
          </p:cNvPr>
          <p:cNvSpPr txBox="1"/>
          <p:nvPr/>
        </p:nvSpPr>
        <p:spPr>
          <a:xfrm>
            <a:off x="1056412" y="4819857"/>
            <a:ext cx="1571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PJ Carpenter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DDB1-CC1E-20FF-6867-45C6784A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799" y="-1999"/>
            <a:ext cx="1981734" cy="617935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r>
              <a:rPr lang="en-US" b="1" u="sng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B5374-4A08-D730-B356-AAB5E538D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880" y="-40332"/>
            <a:ext cx="3868340" cy="617934"/>
          </a:xfrm>
        </p:spPr>
        <p:txBody>
          <a:bodyPr/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Polar Satellites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E0BD2-8F8A-4CD9-001E-E48C1A4AF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8400" y="551797"/>
            <a:ext cx="3868340" cy="459170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Old NOAAs (-15 and -19)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Sunset this summer (-18 is off)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Old DMSP 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Sunset in 2026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SSMIS global processing off July 30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NASA – beyond end of life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Aqua 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Terra – Direct Broadcast offline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Sunset as soon as 9/1/2025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S-NPP a backup satellite (sunset 2026?)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Current: NOAA-20, NOAA-21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Coming soon: JPSS-3, JPSS-4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EUMETSAT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Current: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Metop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-B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Metop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-C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Coming soon: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Metop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-SG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China - FY- Series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Russia - Meteor- Series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Others…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FDA2F-6446-467A-A424-CF0982A59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60680" y="304187"/>
            <a:ext cx="3887391" cy="617934"/>
          </a:xfrm>
        </p:spPr>
        <p:txBody>
          <a:bodyPr/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Satellite Composites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6F9D8D-9139-2B34-6179-904B177EB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1865" y="922120"/>
            <a:ext cx="4882136" cy="422138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Sample Animation - Wisconsin Composites: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 composites made by Russia and China…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9CEF5-84C2-5ACA-16EA-29F68C5910E4}"/>
              </a:ext>
            </a:extLst>
          </p:cNvPr>
          <p:cNvSpPr txBox="1"/>
          <p:nvPr/>
        </p:nvSpPr>
        <p:spPr>
          <a:xfrm>
            <a:off x="252880" y="4837714"/>
            <a:ext cx="3812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https://space.oscar.wmo.int/satellitestatuses/status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21B2C4-CC2F-22F0-CADC-992B70C30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410" y="1195399"/>
            <a:ext cx="3278431" cy="330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7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C3A3-073C-9BB9-E8B9-B0FCE3FA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8" y="-152621"/>
            <a:ext cx="7886700" cy="994172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Real-time Data Relay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F472-AC1C-54F4-6C9D-E3D3FEDE6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442" y="676656"/>
            <a:ext cx="4254246" cy="4466844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Via the WMO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GTS – Global Telecommunications System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WIS2.0 – WMO Information System 2.0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Funding issues...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30% cut</a:t>
            </a:r>
          </a:p>
          <a:p>
            <a:pPr marL="3429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Antarctic-IDD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(See next few slides)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Relay of some datasets … uneven Radiosonde observations from McMurdo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 to have *more* folks use this system to relay data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59416-76C3-1BED-2F0A-C2A98237F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00108"/>
            <a:ext cx="4254246" cy="5043392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 err="1">
                <a:latin typeface="Calibri" panose="020F0502020204030204" pitchFamily="34" charset="0"/>
                <a:cs typeface="Calibri" panose="020F0502020204030204" pitchFamily="34" charset="0"/>
              </a:rPr>
              <a:t>McIDAS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 ADDE Server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Great for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McIDAS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-X,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McIDAS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-V, IDV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Re-organization in progress: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THREDDS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Connected to the AMRDC Data Repository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Service in and of itself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https://amrdcdata.ssec.wisc.edu/thredds/catalog/catalog.html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915385-C8F1-3105-35C0-EE07DE932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910262"/>
              </p:ext>
            </p:extLst>
          </p:nvPr>
        </p:nvGraphicFramePr>
        <p:xfrm>
          <a:off x="4889373" y="939308"/>
          <a:ext cx="3733800" cy="2540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707">
                  <a:extLst>
                    <a:ext uri="{9D8B030D-6E8A-4147-A177-3AD203B41FA5}">
                      <a16:colId xmlns:a16="http://schemas.microsoft.com/office/drawing/2014/main" val="1038231504"/>
                    </a:ext>
                  </a:extLst>
                </a:gridCol>
                <a:gridCol w="2268093">
                  <a:extLst>
                    <a:ext uri="{9D8B030D-6E8A-4147-A177-3AD203B41FA5}">
                      <a16:colId xmlns:a16="http://schemas.microsoft.com/office/drawing/2014/main" val="868014155"/>
                    </a:ext>
                  </a:extLst>
                </a:gridCol>
              </a:tblGrid>
              <a:tr h="46084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189202"/>
                  </a:ext>
                </a:extLst>
              </a:tr>
              <a:tr h="46084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amrc.ssec.wisc.edu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064844"/>
                  </a:ext>
                </a:extLst>
              </a:tr>
              <a:tr h="46084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ARCHIVE</a:t>
                      </a:r>
                    </a:p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amrc.ssec.wisc.edu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147334"/>
                  </a:ext>
                </a:extLst>
              </a:tr>
              <a:tr h="46084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AMRDC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mcw.ssec.wisc.edu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542566"/>
                  </a:ext>
                </a:extLst>
              </a:tr>
              <a:tr h="46084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ARCHIVE</a:t>
                      </a:r>
                    </a:p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(Coming soon)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mcw.ssec.wisc.edu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820283"/>
                  </a:ext>
                </a:extLst>
              </a:tr>
            </a:tbl>
          </a:graphicData>
        </a:graphic>
      </p:graphicFrame>
      <p:pic>
        <p:nvPicPr>
          <p:cNvPr id="1026" name="Picture 2" descr="GTS structure">
            <a:extLst>
              <a:ext uri="{FF2B5EF4-FFF2-40B4-BE49-F238E27FC236}">
                <a16:creationId xmlns:a16="http://schemas.microsoft.com/office/drawing/2014/main" id="{3A9E2812-25EA-E706-EC38-8C9BFE03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01" y="1670828"/>
            <a:ext cx="2033841" cy="145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S2-Global-Services">
            <a:extLst>
              <a:ext uri="{FF2B5EF4-FFF2-40B4-BE49-F238E27FC236}">
                <a16:creationId xmlns:a16="http://schemas.microsoft.com/office/drawing/2014/main" id="{37EB47EE-750F-42F2-7393-5AC5387E8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6" y="1977239"/>
            <a:ext cx="2090726" cy="16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21DFD7-370B-B429-79F8-24D346A0C5A6}"/>
              </a:ext>
            </a:extLst>
          </p:cNvPr>
          <p:cNvSpPr txBox="1"/>
          <p:nvPr/>
        </p:nvSpPr>
        <p:spPr>
          <a:xfrm>
            <a:off x="2964425" y="3341571"/>
            <a:ext cx="1169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WMO</a:t>
            </a:r>
          </a:p>
        </p:txBody>
      </p:sp>
    </p:spTree>
    <p:extLst>
      <p:ext uri="{BB962C8B-B14F-4D97-AF65-F5344CB8AC3E}">
        <p14:creationId xmlns:p14="http://schemas.microsoft.com/office/powerpoint/2010/main" val="393271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D44A-DA93-E1A9-01BA-175F443AD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67" y="0"/>
            <a:ext cx="7886700" cy="793777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What is the Antarctic-IDD?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945-512B-D7E7-6632-7837C4493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1" y="636122"/>
            <a:ext cx="6574860" cy="476798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federated sharing of Antarctic meteorological data built on the freely available LDM software from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Unidata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Sort of like a Global Telecommunications System of the Antarctic!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Datasets available in real-time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Participants can provide data as well as acquire data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is quantized to allow end user to select as much or as little data as desired. (e.g. you do not have to get a whole AMPS model run)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Sample datasets: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Antarctic Mesoscale Prediction System model output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Automatic Weather Station observations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Satellite composite Imagery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Additional weather displays, products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welcome contributions from the community!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mattl@ssec.wisc.edu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you wish to join in!!</a:t>
            </a:r>
          </a:p>
        </p:txBody>
      </p:sp>
      <p:pic>
        <p:nvPicPr>
          <p:cNvPr id="5" name="Picture 4" descr="A weather station in the snow&#10;&#10;AI-generated content may be incorrect.">
            <a:extLst>
              <a:ext uri="{FF2B5EF4-FFF2-40B4-BE49-F238E27FC236}">
                <a16:creationId xmlns:a16="http://schemas.microsoft.com/office/drawing/2014/main" id="{28AEA80D-A924-0E69-F6A8-1B63556B3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848" y="83407"/>
            <a:ext cx="2536996" cy="3382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2135FB-055D-A9AB-49A2-2221D9624ABB}"/>
              </a:ext>
            </a:extLst>
          </p:cNvPr>
          <p:cNvSpPr txBox="1"/>
          <p:nvPr/>
        </p:nvSpPr>
        <p:spPr>
          <a:xfrm>
            <a:off x="6526848" y="3134616"/>
            <a:ext cx="253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Emilia AWS Courtesy of Tyler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Plekan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ircle with white dots in the middle&#10;&#10;AI-generated content may be incorrect.">
            <a:extLst>
              <a:ext uri="{FF2B5EF4-FFF2-40B4-BE49-F238E27FC236}">
                <a16:creationId xmlns:a16="http://schemas.microsoft.com/office/drawing/2014/main" id="{52FA2700-2F80-827B-9DA7-4C718730C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545" y="354947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77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15696</TotalTime>
  <Words>1464</Words>
  <Application>Microsoft Macintosh PowerPoint</Application>
  <PresentationFormat>On-screen Show (16:9)</PresentationFormat>
  <Paragraphs>336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Times New Roman</vt:lpstr>
      <vt:lpstr>Office Theme</vt:lpstr>
      <vt:lpstr>The Antarctic Meteorological Research and Data Center Data Repository:  A Project Update</vt:lpstr>
      <vt:lpstr>Outline</vt:lpstr>
      <vt:lpstr>Antarctic Meteorological Research and Data Center (AMRDC)  Data Repository (ADR)</vt:lpstr>
      <vt:lpstr>AMRDC Data Repository (ADR)</vt:lpstr>
      <vt:lpstr>Sample Data Holdings…</vt:lpstr>
      <vt:lpstr>Antarctic Meteorological Data</vt:lpstr>
      <vt:lpstr>Satellites </vt:lpstr>
      <vt:lpstr>Real-time Data Relay</vt:lpstr>
      <vt:lpstr>What is the Antarctic-IDD?</vt:lpstr>
      <vt:lpstr>PowerPoint Presentation</vt:lpstr>
      <vt:lpstr>PowerPoint Presentation</vt:lpstr>
      <vt:lpstr>PowerPoint Presentation</vt:lpstr>
      <vt:lpstr>PowerPoint Presentation</vt:lpstr>
      <vt:lpstr>Special Challenges &amp; Special Projects</vt:lpstr>
      <vt:lpstr>Antarctic Regional Climate Center Network</vt:lpstr>
      <vt:lpstr>WMO OSCAR &amp; AntRCC/AntCF</vt:lpstr>
      <vt:lpstr>“We’re all in this together!”</vt:lpstr>
      <vt:lpstr>Questions?  Thank You!!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Lazzara, Matthew A</dc:creator>
  <cp:lastModifiedBy>Lazzara, Matthew A</cp:lastModifiedBy>
  <cp:revision>34</cp:revision>
  <dcterms:created xsi:type="dcterms:W3CDTF">2025-06-11T17:26:10Z</dcterms:created>
  <dcterms:modified xsi:type="dcterms:W3CDTF">2025-07-10T02:20:05Z</dcterms:modified>
</cp:coreProperties>
</file>