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Lst>
  <p:notesMasterIdLst>
    <p:notesMasterId r:id="rId59"/>
  </p:notesMasterIdLst>
  <p:sldIdLst>
    <p:sldId id="256" r:id="rId2"/>
    <p:sldId id="257" r:id="rId3"/>
    <p:sldId id="269" r:id="rId4"/>
    <p:sldId id="270" r:id="rId5"/>
    <p:sldId id="271" r:id="rId6"/>
    <p:sldId id="272" r:id="rId7"/>
    <p:sldId id="273" r:id="rId8"/>
    <p:sldId id="298" r:id="rId9"/>
    <p:sldId id="258" r:id="rId10"/>
    <p:sldId id="406" r:id="rId11"/>
    <p:sldId id="281" r:id="rId12"/>
    <p:sldId id="259" r:id="rId13"/>
    <p:sldId id="260" r:id="rId14"/>
    <p:sldId id="388" r:id="rId15"/>
    <p:sldId id="275" r:id="rId16"/>
    <p:sldId id="276" r:id="rId17"/>
    <p:sldId id="312" r:id="rId18"/>
    <p:sldId id="389" r:id="rId19"/>
    <p:sldId id="390" r:id="rId20"/>
    <p:sldId id="395" r:id="rId21"/>
    <p:sldId id="394" r:id="rId22"/>
    <p:sldId id="396" r:id="rId23"/>
    <p:sldId id="307" r:id="rId24"/>
    <p:sldId id="261" r:id="rId25"/>
    <p:sldId id="263" r:id="rId26"/>
    <p:sldId id="408" r:id="rId27"/>
    <p:sldId id="409" r:id="rId28"/>
    <p:sldId id="407" r:id="rId29"/>
    <p:sldId id="264" r:id="rId30"/>
    <p:sldId id="265" r:id="rId31"/>
    <p:sldId id="266" r:id="rId32"/>
    <p:sldId id="267" r:id="rId33"/>
    <p:sldId id="268" r:id="rId34"/>
    <p:sldId id="353" r:id="rId35"/>
    <p:sldId id="397" r:id="rId36"/>
    <p:sldId id="278" r:id="rId37"/>
    <p:sldId id="392" r:id="rId38"/>
    <p:sldId id="399" r:id="rId39"/>
    <p:sldId id="400" r:id="rId40"/>
    <p:sldId id="401" r:id="rId41"/>
    <p:sldId id="402" r:id="rId42"/>
    <p:sldId id="403" r:id="rId43"/>
    <p:sldId id="365" r:id="rId44"/>
    <p:sldId id="404" r:id="rId45"/>
    <p:sldId id="384" r:id="rId46"/>
    <p:sldId id="374" r:id="rId47"/>
    <p:sldId id="379" r:id="rId48"/>
    <p:sldId id="327" r:id="rId49"/>
    <p:sldId id="372" r:id="rId50"/>
    <p:sldId id="373" r:id="rId51"/>
    <p:sldId id="405" r:id="rId52"/>
    <p:sldId id="375" r:id="rId53"/>
    <p:sldId id="357" r:id="rId54"/>
    <p:sldId id="318" r:id="rId55"/>
    <p:sldId id="354" r:id="rId56"/>
    <p:sldId id="356" r:id="rId57"/>
    <p:sldId id="355"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813"/>
    <p:restoredTop sz="96327"/>
  </p:normalViewPr>
  <p:slideViewPr>
    <p:cSldViewPr snapToGrid="0">
      <p:cViewPr varScale="1">
        <p:scale>
          <a:sx n="64" d="100"/>
          <a:sy n="64" d="100"/>
        </p:scale>
        <p:origin x="184" y="84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F7DDD5-DC43-7D44-9366-5CA9F7DB8C75}" type="datetimeFigureOut">
              <a:rPr lang="en-US" smtClean="0"/>
              <a:t>9/25/25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74B067-3476-0E4F-A664-96AB6F8F76A2}" type="slidenum">
              <a:rPr lang="en-US" smtClean="0"/>
              <a:t>‹#›</a:t>
            </a:fld>
            <a:endParaRPr lang="en-US"/>
          </a:p>
        </p:txBody>
      </p:sp>
    </p:spTree>
    <p:extLst>
      <p:ext uri="{BB962C8B-B14F-4D97-AF65-F5344CB8AC3E}">
        <p14:creationId xmlns:p14="http://schemas.microsoft.com/office/powerpoint/2010/main" val="3943508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C9FE0E8-870D-7C40-BFE1-D40474666DE4}"/>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92392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2392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2392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2392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2392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2392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2392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2392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2392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F12ACE2E-CE6A-E343-A1BD-67C7C1F735C2}" type="slidenum">
              <a:rPr lang="en-US" altLang="en-US" sz="1200"/>
              <a:pPr/>
              <a:t>3</a:t>
            </a:fld>
            <a:endParaRPr lang="en-US" altLang="en-US" sz="1200"/>
          </a:p>
        </p:txBody>
      </p:sp>
      <p:sp>
        <p:nvSpPr>
          <p:cNvPr id="100354" name="Rectangle 2">
            <a:extLst>
              <a:ext uri="{FF2B5EF4-FFF2-40B4-BE49-F238E27FC236}">
                <a16:creationId xmlns:a16="http://schemas.microsoft.com/office/drawing/2014/main" id="{0458C28E-B008-A141-8033-65D98EDDBB7A}"/>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0355" name="Rectangle 3">
            <a:extLst>
              <a:ext uri="{FF2B5EF4-FFF2-40B4-BE49-F238E27FC236}">
                <a16:creationId xmlns:a16="http://schemas.microsoft.com/office/drawing/2014/main" id="{B174B160-C1C2-A04F-94B6-3C37A8DFB4CA}"/>
              </a:ext>
            </a:extLst>
          </p:cNvPr>
          <p:cNvSpPr>
            <a:spLocks noGrp="1" noChangeArrowheads="1"/>
          </p:cNvSpPr>
          <p:nvPr>
            <p:ph type="body" idx="1"/>
          </p:nvPr>
        </p:nvSpPr>
        <p:spPr/>
        <p:txBody>
          <a:bodyPr/>
          <a:lstStyle/>
          <a:p>
            <a:pPr>
              <a:defRPr/>
            </a:pPr>
            <a:r>
              <a:rPr lang="en-US">
                <a:cs typeface="+mn-cs"/>
              </a:rPr>
              <a:t>The average cloud droplet is only 20</a:t>
            </a:r>
            <a:r>
              <a:rPr lang="en-US">
                <a:latin typeface="Symbol" charset="0"/>
                <a:cs typeface="+mn-cs"/>
              </a:rPr>
              <a:t>m</a:t>
            </a:r>
            <a:r>
              <a:rPr lang="en-US">
                <a:cs typeface="+mn-cs"/>
              </a:rPr>
              <a:t>m, and is easily suspended by slight upward air currents.</a:t>
            </a:r>
          </a:p>
          <a:p>
            <a:pPr>
              <a:defRPr/>
            </a:pPr>
            <a:r>
              <a:rPr lang="en-US">
                <a:cs typeface="+mn-cs"/>
              </a:rPr>
              <a:t>Those that do fall evaporate when they get below the cloud base and into drier air.</a:t>
            </a:r>
          </a:p>
          <a:p>
            <a:pPr>
              <a:defRPr/>
            </a:pPr>
            <a:r>
              <a:rPr lang="en-US">
                <a:cs typeface="+mn-cs"/>
              </a:rPr>
              <a:t>The condensation process alone is too slow to produce rain drops.</a:t>
            </a:r>
          </a:p>
          <a:p>
            <a:pPr>
              <a:defRPr/>
            </a:pPr>
            <a:r>
              <a:rPr lang="en-US">
                <a:cs typeface="+mn-cs"/>
              </a:rPr>
              <a:t>Under ideal conditions it would take condensation several days to produce rain drops!!!</a:t>
            </a:r>
          </a:p>
          <a:p>
            <a:pPr>
              <a:defRPr/>
            </a:pPr>
            <a:endParaRPr lang="en-US">
              <a:cs typeface="+mn-cs"/>
            </a:endParaRPr>
          </a:p>
          <a:p>
            <a:pPr>
              <a:defRPr/>
            </a:pPr>
            <a:r>
              <a:rPr lang="en-US">
                <a:cs typeface="+mn-cs"/>
              </a:rPr>
              <a:t>Collision and Coalescence</a:t>
            </a:r>
          </a:p>
          <a:p>
            <a:pPr>
              <a:defRPr/>
            </a:pPr>
            <a:r>
              <a:rPr lang="en-US">
                <a:cs typeface="+mn-cs"/>
              </a:rPr>
              <a:t>It takes about one million cloud droplets to make one rain drop!</a:t>
            </a:r>
          </a:p>
          <a:p>
            <a:pPr>
              <a:defRPr/>
            </a:pPr>
            <a:r>
              <a:rPr lang="en-US">
                <a:cs typeface="+mn-cs"/>
              </a:rPr>
              <a:t>In order to produce enough collisions to form a rain drop, some cloud droplets must be larger than others.</a:t>
            </a:r>
          </a:p>
          <a:p>
            <a:pPr lvl="1">
              <a:defRPr/>
            </a:pPr>
            <a:r>
              <a:rPr lang="en-US"/>
              <a:t>Cloud droplets can be different sizes due to the different sizes of condensation nuclei.</a:t>
            </a:r>
          </a:p>
          <a:p>
            <a:pPr lvl="1">
              <a:defRPr/>
            </a:pPr>
            <a:r>
              <a:rPr lang="en-US"/>
              <a:t>Or due to turbulent mixing with the drier environment.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81ADF9C-1BA7-EE42-ACFC-248933A37FD5}" type="slidenum">
              <a:rPr lang="en-US"/>
              <a:pPr>
                <a:defRPr/>
              </a:pPr>
              <a:t>21</a:t>
            </a:fld>
            <a:endParaRPr lang="en-US" dirty="0"/>
          </a:p>
        </p:txBody>
      </p:sp>
      <p:sp>
        <p:nvSpPr>
          <p:cNvPr id="18434"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8435" name="Rectangle 3"/>
          <p:cNvSpPr>
            <a:spLocks noGrp="1" noChangeArrowheads="1"/>
          </p:cNvSpPr>
          <p:nvPr>
            <p:ph type="body" idx="1"/>
          </p:nvPr>
        </p:nvSpPr>
        <p:spPr>
          <a:xfrm>
            <a:off x="912813" y="4343400"/>
            <a:ext cx="5032375" cy="4114800"/>
          </a:xfrm>
          <a:solidFill>
            <a:srgbClr val="FFFFFF"/>
          </a:solidFill>
          <a:ln>
            <a:solidFill>
              <a:srgbClr val="000000"/>
            </a:solidFill>
            <a:miter lim="800000"/>
            <a:headEnd/>
            <a:tailEnd/>
          </a:ln>
        </p:spPr>
        <p:txBody>
          <a:bodyPr lIns="91215" tIns="45607" rIns="91215" bIns="45607"/>
          <a:lstStyle/>
          <a:p>
            <a:pPr>
              <a:defRPr/>
            </a:pPr>
            <a:r>
              <a:rPr lang="en-US" dirty="0"/>
              <a:t>Most</a:t>
            </a:r>
            <a:r>
              <a:rPr lang="en-US" baseline="0" dirty="0"/>
              <a:t> other commercial radars have peak power of 250 to 500 Kw and their signal wavelength is 5 to 8 cm, and their </a:t>
            </a:r>
            <a:r>
              <a:rPr lang="en-US" baseline="0" dirty="0" err="1"/>
              <a:t>beamwidth</a:t>
            </a:r>
            <a:r>
              <a:rPr lang="en-US" baseline="0" dirty="0"/>
              <a:t> is 1.4 to 2 degrees.  Consequently, these other radars don</a:t>
            </a:r>
            <a:r>
              <a:rPr lang="fr-FR" baseline="0" dirty="0"/>
              <a:t>’</a:t>
            </a:r>
            <a:r>
              <a:rPr lang="en-US" baseline="0" dirty="0"/>
              <a:t>t have the same resolution and ability to detect precipitation or other targets as well as the NWS’s WSR-88D Doppler radar system.</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81ADF9C-1BA7-EE42-ACFC-248933A37FD5}" type="slidenum">
              <a:rPr lang="en-US"/>
              <a:pPr>
                <a:defRPr/>
              </a:pPr>
              <a:t>22</a:t>
            </a:fld>
            <a:endParaRPr lang="en-US" dirty="0"/>
          </a:p>
        </p:txBody>
      </p:sp>
      <p:sp>
        <p:nvSpPr>
          <p:cNvPr id="18434"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8435" name="Rectangle 3"/>
          <p:cNvSpPr>
            <a:spLocks noGrp="1" noChangeArrowheads="1"/>
          </p:cNvSpPr>
          <p:nvPr>
            <p:ph type="body" idx="1"/>
          </p:nvPr>
        </p:nvSpPr>
        <p:spPr>
          <a:xfrm>
            <a:off x="912813" y="4343400"/>
            <a:ext cx="5032375" cy="4114800"/>
          </a:xfrm>
          <a:solidFill>
            <a:srgbClr val="FFFFFF"/>
          </a:solidFill>
          <a:ln>
            <a:solidFill>
              <a:srgbClr val="000000"/>
            </a:solidFill>
            <a:miter lim="800000"/>
            <a:headEnd/>
            <a:tailEnd/>
          </a:ln>
        </p:spPr>
        <p:txBody>
          <a:bodyPr lIns="91215" tIns="45607" rIns="91215" bIns="45607"/>
          <a:lstStyle/>
          <a:p>
            <a:pPr>
              <a:defRPr/>
            </a:pPr>
            <a:r>
              <a:rPr lang="en-US" dirty="0">
                <a:cs typeface="+mn-cs"/>
              </a:rPr>
              <a:t>Uses the principle of </a:t>
            </a:r>
            <a:r>
              <a:rPr lang="en-US" dirty="0" err="1">
                <a:cs typeface="+mn-cs"/>
              </a:rPr>
              <a:t>doppler</a:t>
            </a:r>
            <a:r>
              <a:rPr lang="en-US" dirty="0">
                <a:cs typeface="+mn-cs"/>
              </a:rPr>
              <a:t> shift to determine the speed of falling rain drops and other targets.</a:t>
            </a:r>
          </a:p>
          <a:p>
            <a:pPr>
              <a:defRPr/>
            </a:pPr>
            <a:r>
              <a:rPr lang="en-US" dirty="0">
                <a:cs typeface="+mn-cs"/>
              </a:rPr>
              <a:t>What is the </a:t>
            </a:r>
            <a:r>
              <a:rPr lang="en-US" dirty="0" err="1">
                <a:cs typeface="+mn-cs"/>
              </a:rPr>
              <a:t>doppler</a:t>
            </a:r>
            <a:r>
              <a:rPr lang="en-US" dirty="0">
                <a:cs typeface="+mn-cs"/>
              </a:rPr>
              <a:t> shift effect?</a:t>
            </a:r>
          </a:p>
          <a:p>
            <a:pPr lvl="1">
              <a:defRPr/>
            </a:pPr>
            <a:r>
              <a:rPr lang="en-US" dirty="0"/>
              <a:t>Think about how a train horn changes pitch as it moves towards you.</a:t>
            </a:r>
          </a:p>
          <a:p>
            <a:pPr lvl="1">
              <a:defRPr/>
            </a:pPr>
            <a:endParaRPr lang="en-US" dirty="0"/>
          </a:p>
          <a:p>
            <a:pPr lvl="1">
              <a:defRPr/>
            </a:pPr>
            <a:r>
              <a:rPr lang="en-US" dirty="0"/>
              <a:t>Targets moving toward the radar</a:t>
            </a:r>
            <a:r>
              <a:rPr lang="en-US" baseline="0" dirty="0"/>
              <a:t> are painted with green colors.  Targets moving away from the radar are painted with red colors.</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4B4CFBD-89FB-8A46-8EB9-74692046C9A4}" type="slidenum">
              <a:rPr lang="en-US"/>
              <a:pPr>
                <a:defRPr/>
              </a:pPr>
              <a:t>23</a:t>
            </a:fld>
            <a:endParaRPr lang="en-US" dirty="0"/>
          </a:p>
        </p:txBody>
      </p:sp>
      <p:sp>
        <p:nvSpPr>
          <p:cNvPr id="18434"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8435" name="Rectangle 3"/>
          <p:cNvSpPr>
            <a:spLocks noGrp="1" noChangeArrowheads="1"/>
          </p:cNvSpPr>
          <p:nvPr>
            <p:ph type="body" idx="1"/>
          </p:nvPr>
        </p:nvSpPr>
        <p:spPr>
          <a:xfrm>
            <a:off x="912813" y="4343400"/>
            <a:ext cx="5032375" cy="4114800"/>
          </a:xfrm>
          <a:solidFill>
            <a:srgbClr val="FFFFFF"/>
          </a:solidFill>
          <a:ln>
            <a:solidFill>
              <a:srgbClr val="000000"/>
            </a:solidFill>
            <a:miter lim="800000"/>
            <a:headEnd/>
            <a:tailEnd/>
          </a:ln>
        </p:spPr>
        <p:txBody>
          <a:bodyPr lIns="91215" tIns="45607" rIns="91215" bIns="45607"/>
          <a:lstStyle/>
          <a:p>
            <a:pPr>
              <a:defRPr/>
            </a:pPr>
            <a:r>
              <a:rPr lang="en-US" dirty="0">
                <a:cs typeface="+mn-cs"/>
              </a:rPr>
              <a:t>Doppler radar provided better resolution of intensity of rainfall and also the internal motions within storms, called Storm Relative Motion (velocity).</a:t>
            </a:r>
          </a:p>
          <a:p>
            <a:pPr>
              <a:defRPr/>
            </a:pPr>
            <a:endParaRPr lang="en-US" dirty="0">
              <a:cs typeface="+mn-cs"/>
            </a:endParaRPr>
          </a:p>
          <a:p>
            <a:pPr>
              <a:defRPr/>
            </a:pPr>
            <a:r>
              <a:rPr lang="en-US" dirty="0">
                <a:cs typeface="+mn-cs"/>
              </a:rPr>
              <a:t>Targets moving away from radar site (toward bottom of this slide) are painted as red.  Targets moving toward the radar site are painted green.</a:t>
            </a:r>
          </a:p>
          <a:p>
            <a:pPr>
              <a:defRPr/>
            </a:pPr>
            <a:endParaRPr lang="en-US" dirty="0">
              <a:cs typeface="+mn-cs"/>
            </a:endParaRPr>
          </a:p>
          <a:p>
            <a:pPr>
              <a:defRPr/>
            </a:pPr>
            <a:r>
              <a:rPr lang="en-US" dirty="0">
                <a:cs typeface="+mn-cs"/>
              </a:rPr>
              <a:t>Two small, bright green-red patches adjacent to each other are called a “velocity couplet.” This couplet represents the so-called “</a:t>
            </a:r>
            <a:r>
              <a:rPr lang="en-US" dirty="0" err="1">
                <a:cs typeface="+mn-cs"/>
              </a:rPr>
              <a:t>mesocyclone</a:t>
            </a:r>
            <a:r>
              <a:rPr lang="en-US" dirty="0">
                <a:cs typeface="+mn-cs"/>
              </a:rPr>
              <a:t>” signature within the rotating updraft of a potentially </a:t>
            </a:r>
            <a:r>
              <a:rPr lang="en-US" dirty="0" err="1">
                <a:cs typeface="+mn-cs"/>
              </a:rPr>
              <a:t>tornadic</a:t>
            </a:r>
            <a:r>
              <a:rPr lang="en-US" dirty="0">
                <a:cs typeface="+mn-cs"/>
              </a:rPr>
              <a:t> thunderstorm.</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quick look at both the</a:t>
            </a:r>
            <a:r>
              <a:rPr lang="en-US" baseline="0" dirty="0"/>
              <a:t> base reflectivity and composite image will tell you if the storm is “holding” more rain and/or hail aloft.  Eventually what goes up must come down!</a:t>
            </a:r>
            <a:endParaRPr lang="en-US" dirty="0"/>
          </a:p>
        </p:txBody>
      </p:sp>
      <p:sp>
        <p:nvSpPr>
          <p:cNvPr id="4" name="Slide Number Placeholder 3"/>
          <p:cNvSpPr>
            <a:spLocks noGrp="1"/>
          </p:cNvSpPr>
          <p:nvPr>
            <p:ph type="sldNum" sz="quarter" idx="10"/>
          </p:nvPr>
        </p:nvSpPr>
        <p:spPr/>
        <p:txBody>
          <a:bodyPr/>
          <a:lstStyle/>
          <a:p>
            <a:pPr>
              <a:defRPr/>
            </a:pPr>
            <a:fld id="{33EE2625-5EA1-144C-911F-94DB493AA8E1}" type="slidenum">
              <a:rPr lang="en-US" smtClean="0"/>
              <a:pPr>
                <a:defRPr/>
              </a:pPr>
              <a:t>34</a:t>
            </a:fld>
            <a:endParaRPr lang="en-US"/>
          </a:p>
        </p:txBody>
      </p:sp>
    </p:spTree>
    <p:extLst>
      <p:ext uri="{BB962C8B-B14F-4D97-AF65-F5344CB8AC3E}">
        <p14:creationId xmlns:p14="http://schemas.microsoft.com/office/powerpoint/2010/main" val="3940108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Radar computer system unable to properly determine velocity values in purple-colored areas due to range-folding.  Range-folding occurs when a radar pulse reflects off a target at a greater</a:t>
            </a:r>
            <a:r>
              <a:rPr lang="en-US" baseline="0" dirty="0"/>
              <a:t> </a:t>
            </a:r>
            <a:r>
              <a:rPr lang="en-US" dirty="0"/>
              <a:t>distance and is unable to return to the radar site before the next pulse is transmitted. Or there may be nearby and distant targets with</a:t>
            </a:r>
            <a:r>
              <a:rPr lang="en-US" baseline="0" dirty="0"/>
              <a:t> both sending reflected energy.</a:t>
            </a:r>
            <a:r>
              <a:rPr lang="en-US" dirty="0"/>
              <a:t> Radar computer can’t tell if reflected energy is coming from a near-by target or a distant target.</a:t>
            </a:r>
          </a:p>
        </p:txBody>
      </p:sp>
      <p:sp>
        <p:nvSpPr>
          <p:cNvPr id="4" name="Slide Number Placeholder 3"/>
          <p:cNvSpPr>
            <a:spLocks noGrp="1"/>
          </p:cNvSpPr>
          <p:nvPr>
            <p:ph type="sldNum" sz="quarter" idx="5"/>
          </p:nvPr>
        </p:nvSpPr>
        <p:spPr/>
        <p:txBody>
          <a:bodyPr/>
          <a:lstStyle/>
          <a:p>
            <a:pPr>
              <a:defRPr/>
            </a:pPr>
            <a:fld id="{43BBE706-BB76-C244-A1AE-8C1FCCFBCA91}" type="slidenum">
              <a:rPr lang="en-US" smtClean="0"/>
              <a:pPr>
                <a:defRPr/>
              </a:pPr>
              <a:t>36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bottom</a:t>
            </a:r>
            <a:r>
              <a:rPr lang="en-US" baseline="0" dirty="0"/>
              <a:t> of the beam of the lowest radar slice (1/2 degree) senses the top of the wind turbine blades.  Wind turbines are found on hills or ridges.</a:t>
            </a:r>
            <a:endParaRPr lang="en-US" dirty="0"/>
          </a:p>
        </p:txBody>
      </p:sp>
      <p:sp>
        <p:nvSpPr>
          <p:cNvPr id="4" name="Slide Number Placeholder 3"/>
          <p:cNvSpPr>
            <a:spLocks noGrp="1"/>
          </p:cNvSpPr>
          <p:nvPr>
            <p:ph type="sldNum" sz="quarter" idx="10"/>
          </p:nvPr>
        </p:nvSpPr>
        <p:spPr/>
        <p:txBody>
          <a:bodyPr/>
          <a:lstStyle/>
          <a:p>
            <a:pPr>
              <a:defRPr/>
            </a:pPr>
            <a:fld id="{33EE2625-5EA1-144C-911F-94DB493AA8E1}" type="slidenum">
              <a:rPr lang="en-US" smtClean="0"/>
              <a:pPr>
                <a:defRPr/>
              </a:pPr>
              <a:t>38</a:t>
            </a:fld>
            <a:endParaRPr lang="en-US"/>
          </a:p>
        </p:txBody>
      </p:sp>
    </p:spTree>
    <p:extLst>
      <p:ext uri="{BB962C8B-B14F-4D97-AF65-F5344CB8AC3E}">
        <p14:creationId xmlns:p14="http://schemas.microsoft.com/office/powerpoint/2010/main" val="2147657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Flocks</a:t>
            </a:r>
            <a:r>
              <a:rPr lang="en-US" baseline="0" dirty="0"/>
              <a:t> of birds leaving lakes/marshes.  November 23, 2012.</a:t>
            </a:r>
            <a:endParaRPr lang="en-US" dirty="0"/>
          </a:p>
        </p:txBody>
      </p:sp>
      <p:sp>
        <p:nvSpPr>
          <p:cNvPr id="4" name="Slide Number Placeholder 3"/>
          <p:cNvSpPr>
            <a:spLocks noGrp="1"/>
          </p:cNvSpPr>
          <p:nvPr>
            <p:ph type="sldNum" sz="quarter" idx="10"/>
          </p:nvPr>
        </p:nvSpPr>
        <p:spPr/>
        <p:txBody>
          <a:bodyPr/>
          <a:lstStyle/>
          <a:p>
            <a:pPr>
              <a:defRPr/>
            </a:pPr>
            <a:fld id="{33EE2625-5EA1-144C-911F-94DB493AA8E1}" type="slidenum">
              <a:rPr lang="en-US" smtClean="0"/>
              <a:pPr>
                <a:defRPr/>
              </a:pPr>
              <a:t>39</a:t>
            </a:fld>
            <a:endParaRPr lang="en-US"/>
          </a:p>
        </p:txBody>
      </p:sp>
    </p:spTree>
    <p:extLst>
      <p:ext uri="{BB962C8B-B14F-4D97-AF65-F5344CB8AC3E}">
        <p14:creationId xmlns:p14="http://schemas.microsoft.com/office/powerpoint/2010/main" val="2147657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View</a:t>
            </a:r>
            <a:r>
              <a:rPr lang="en-US" baseline="0" dirty="0"/>
              <a:t> of chaff released by military planes.  The wind then takes the chaff downstream.</a:t>
            </a:r>
            <a:endParaRPr lang="en-US" dirty="0"/>
          </a:p>
        </p:txBody>
      </p:sp>
      <p:sp>
        <p:nvSpPr>
          <p:cNvPr id="4" name="Slide Number Placeholder 3"/>
          <p:cNvSpPr>
            <a:spLocks noGrp="1"/>
          </p:cNvSpPr>
          <p:nvPr>
            <p:ph type="sldNum" sz="quarter" idx="10"/>
          </p:nvPr>
        </p:nvSpPr>
        <p:spPr/>
        <p:txBody>
          <a:bodyPr/>
          <a:lstStyle/>
          <a:p>
            <a:pPr>
              <a:defRPr/>
            </a:pPr>
            <a:fld id="{33EE2625-5EA1-144C-911F-94DB493AA8E1}" type="slidenum">
              <a:rPr lang="en-US" smtClean="0"/>
              <a:pPr>
                <a:defRPr/>
              </a:pPr>
              <a:t>40</a:t>
            </a:fld>
            <a:endParaRPr lang="en-US"/>
          </a:p>
        </p:txBody>
      </p:sp>
    </p:spTree>
    <p:extLst>
      <p:ext uri="{BB962C8B-B14F-4D97-AF65-F5344CB8AC3E}">
        <p14:creationId xmlns:p14="http://schemas.microsoft.com/office/powerpoint/2010/main" val="2147657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sun sets there is a brief</a:t>
            </a:r>
            <a:r>
              <a:rPr lang="en-US" baseline="0" dirty="0"/>
              <a:t> time when the sun’s radiation beam points directly at the dish of the NWS’s Doppler radar system.  This results in an interference at those wavelengths around 10 to 11 cm.  Remember, the sun emits radiation at many different wavelengths.  We see only the visible light which has wavelengths of 0.4 to 0.7 microns, much smaller than a wavelength of 10 to 11 cm.</a:t>
            </a:r>
            <a:endParaRPr lang="en-US" dirty="0"/>
          </a:p>
        </p:txBody>
      </p:sp>
      <p:sp>
        <p:nvSpPr>
          <p:cNvPr id="4" name="Slide Number Placeholder 3"/>
          <p:cNvSpPr>
            <a:spLocks noGrp="1"/>
          </p:cNvSpPr>
          <p:nvPr>
            <p:ph type="sldNum" sz="quarter" idx="10"/>
          </p:nvPr>
        </p:nvSpPr>
        <p:spPr/>
        <p:txBody>
          <a:bodyPr/>
          <a:lstStyle/>
          <a:p>
            <a:pPr>
              <a:defRPr/>
            </a:pPr>
            <a:fld id="{33EE2625-5EA1-144C-911F-94DB493AA8E1}" type="slidenum">
              <a:rPr lang="en-US" smtClean="0"/>
              <a:pPr>
                <a:defRPr/>
              </a:pPr>
              <a:t>41</a:t>
            </a:fld>
            <a:endParaRPr lang="en-US"/>
          </a:p>
        </p:txBody>
      </p:sp>
    </p:spTree>
    <p:extLst>
      <p:ext uri="{BB962C8B-B14F-4D97-AF65-F5344CB8AC3E}">
        <p14:creationId xmlns:p14="http://schemas.microsoft.com/office/powerpoint/2010/main" val="2147657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Smoke plume drifting</a:t>
            </a:r>
            <a:r>
              <a:rPr lang="en-US" baseline="0" dirty="0"/>
              <a:t> northeast on southwest low-level winds. March 10, 2012. </a:t>
            </a:r>
            <a:endParaRPr lang="en-US" dirty="0"/>
          </a:p>
        </p:txBody>
      </p:sp>
      <p:sp>
        <p:nvSpPr>
          <p:cNvPr id="4" name="Slide Number Placeholder 3"/>
          <p:cNvSpPr>
            <a:spLocks noGrp="1"/>
          </p:cNvSpPr>
          <p:nvPr>
            <p:ph type="sldNum" sz="quarter" idx="10"/>
          </p:nvPr>
        </p:nvSpPr>
        <p:spPr/>
        <p:txBody>
          <a:bodyPr/>
          <a:lstStyle/>
          <a:p>
            <a:pPr>
              <a:defRPr/>
            </a:pPr>
            <a:fld id="{33EE2625-5EA1-144C-911F-94DB493AA8E1}" type="slidenum">
              <a:rPr lang="en-US" smtClean="0"/>
              <a:pPr>
                <a:defRPr/>
              </a:pPr>
              <a:t>42</a:t>
            </a:fld>
            <a:endParaRPr lang="en-US"/>
          </a:p>
        </p:txBody>
      </p:sp>
    </p:spTree>
    <p:extLst>
      <p:ext uri="{BB962C8B-B14F-4D97-AF65-F5344CB8AC3E}">
        <p14:creationId xmlns:p14="http://schemas.microsoft.com/office/powerpoint/2010/main" val="214765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2848B8A-643A-9A48-921A-70857E39425F}"/>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92392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2392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2392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2392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2392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2392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2392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2392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2392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E495BA45-079E-424F-9851-24BD48F4795C}" type="slidenum">
              <a:rPr lang="en-US" altLang="en-US" sz="1200"/>
              <a:pPr/>
              <a:t>5</a:t>
            </a:fld>
            <a:endParaRPr lang="en-US" altLang="en-US" sz="1200"/>
          </a:p>
        </p:txBody>
      </p:sp>
      <p:sp>
        <p:nvSpPr>
          <p:cNvPr id="88066" name="Rectangle 2">
            <a:extLst>
              <a:ext uri="{FF2B5EF4-FFF2-40B4-BE49-F238E27FC236}">
                <a16:creationId xmlns:a16="http://schemas.microsoft.com/office/drawing/2014/main" id="{AF6F86CD-DC8C-7C4A-ABB6-14E66ED08A25}"/>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88067" name="Rectangle 3">
            <a:extLst>
              <a:ext uri="{FF2B5EF4-FFF2-40B4-BE49-F238E27FC236}">
                <a16:creationId xmlns:a16="http://schemas.microsoft.com/office/drawing/2014/main" id="{4DD4631F-B002-044D-BDA5-6D49023D4E62}"/>
              </a:ext>
            </a:extLst>
          </p:cNvPr>
          <p:cNvSpPr>
            <a:spLocks noGrp="1" noChangeArrowheads="1"/>
          </p:cNvSpPr>
          <p:nvPr>
            <p:ph type="body" idx="1"/>
          </p:nvPr>
        </p:nvSpPr>
        <p:spPr/>
        <p:txBody>
          <a:bodyPr/>
          <a:lstStyle/>
          <a:p>
            <a:pPr>
              <a:defRPr/>
            </a:pPr>
            <a:r>
              <a:rPr lang="en-US">
                <a:cs typeface="+mn-cs"/>
              </a:rPr>
              <a:t> Large drops overtake and collide with smaller drops in their path.</a:t>
            </a:r>
          </a:p>
          <a:p>
            <a:pPr>
              <a:defRPr/>
            </a:pPr>
            <a:r>
              <a:rPr lang="en-US">
                <a:cs typeface="+mn-cs"/>
              </a:rPr>
              <a:t>The merging of cloud droplets by collision is called </a:t>
            </a:r>
            <a:r>
              <a:rPr lang="en-US" b="1" i="1">
                <a:cs typeface="+mn-cs"/>
              </a:rPr>
              <a:t>coalescence.</a:t>
            </a:r>
            <a:endParaRPr lang="en-US">
              <a:cs typeface="+mn-cs"/>
            </a:endParaRPr>
          </a:p>
          <a:p>
            <a:pPr lvl="1">
              <a:defRPr/>
            </a:pPr>
            <a:r>
              <a:rPr lang="en-US"/>
              <a:t>Collision does not always result in coalescence!</a:t>
            </a:r>
          </a:p>
          <a:p>
            <a:pPr lvl="1">
              <a:defRPr/>
            </a:pPr>
            <a:r>
              <a:rPr lang="en-US"/>
              <a:t>Sometimes droplets collide and then bounce off each other rather than merging.</a:t>
            </a:r>
          </a:p>
          <a:p>
            <a:pPr lvl="1">
              <a:defRPr/>
            </a:pPr>
            <a:r>
              <a:rPr lang="en-US"/>
              <a:t>Water has a high surface tension (the force that holds the droplet together).</a:t>
            </a:r>
          </a:p>
          <a:p>
            <a:pPr>
              <a:buFontTx/>
              <a:buChar char="•"/>
              <a:defRPr/>
            </a:pPr>
            <a:endParaRPr lang="en-US">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ABB31A1-9CFA-2D4E-A2C7-B1B4DFFEA4A1}" type="slidenum">
              <a:rPr lang="en-US"/>
              <a:pPr>
                <a:defRPr/>
              </a:pPr>
              <a:t>44</a:t>
            </a:fld>
            <a:endParaRPr lang="en-US" dirty="0"/>
          </a:p>
        </p:txBody>
      </p:sp>
      <p:sp>
        <p:nvSpPr>
          <p:cNvPr id="13314"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3315" name="Rectangle 3"/>
          <p:cNvSpPr>
            <a:spLocks noGrp="1" noChangeArrowheads="1"/>
          </p:cNvSpPr>
          <p:nvPr>
            <p:ph type="body" idx="1"/>
          </p:nvPr>
        </p:nvSpPr>
        <p:spPr>
          <a:xfrm>
            <a:off x="912813" y="4343400"/>
            <a:ext cx="5032375" cy="4114800"/>
          </a:xfrm>
          <a:solidFill>
            <a:srgbClr val="FFFFFF"/>
          </a:solidFill>
          <a:ln>
            <a:solidFill>
              <a:srgbClr val="000000"/>
            </a:solidFill>
            <a:miter lim="800000"/>
            <a:headEnd/>
            <a:tailEnd/>
          </a:ln>
        </p:spPr>
        <p:txBody>
          <a:bodyPr lIns="91215" tIns="45607" rIns="91215" bIns="45607"/>
          <a:lstStyle/>
          <a:p>
            <a:pPr>
              <a:defRPr/>
            </a:pPr>
            <a:r>
              <a:rPr lang="en-US" dirty="0">
                <a:cs typeface="+mn-cs"/>
              </a:rPr>
              <a:t>Low-level heating at or near the ground results in rising air.  By compensation, there has to be returning, sinking air.  These convective rolls line up in rows which are parallel to the prevailing low-level winds, or in streets.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Temperature and humidity contrasts</a:t>
            </a:r>
            <a:r>
              <a:rPr lang="en-US" baseline="0" dirty="0"/>
              <a:t> in the air on either side of a lake-breeze front shows up as a thin blue-colored line on radar.  This boundary pushes inland due to daytime heating ahead of it.  Essentially lake breezes are a dry mini-cold-front.</a:t>
            </a:r>
          </a:p>
          <a:p>
            <a:endParaRPr lang="en-US" baseline="0" dirty="0"/>
          </a:p>
          <a:p>
            <a:r>
              <a:rPr lang="en-US" baseline="0" dirty="0"/>
              <a:t>The animation image shows a lake-breeze pushing west while a dry cold front drops south through Wisconsin.  An accumulation of dust, pollen, and insects was </a:t>
            </a:r>
            <a:r>
              <a:rPr lang="en-US" baseline="0" dirty="0" err="1"/>
              <a:t>concentated</a:t>
            </a:r>
            <a:r>
              <a:rPr lang="en-US" baseline="0" dirty="0"/>
              <a:t> in the boundaries resulting in higher reflectivity returns (narrow band of yellow reflectivity values).</a:t>
            </a:r>
            <a:endParaRPr lang="en-US" dirty="0"/>
          </a:p>
        </p:txBody>
      </p:sp>
      <p:sp>
        <p:nvSpPr>
          <p:cNvPr id="4" name="Slide Number Placeholder 3"/>
          <p:cNvSpPr>
            <a:spLocks noGrp="1"/>
          </p:cNvSpPr>
          <p:nvPr>
            <p:ph type="sldNum" sz="quarter" idx="10"/>
          </p:nvPr>
        </p:nvSpPr>
        <p:spPr/>
        <p:txBody>
          <a:bodyPr/>
          <a:lstStyle/>
          <a:p>
            <a:pPr>
              <a:defRPr/>
            </a:pPr>
            <a:fld id="{33EE2625-5EA1-144C-911F-94DB493AA8E1}" type="slidenum">
              <a:rPr lang="en-US" smtClean="0"/>
              <a:pPr>
                <a:defRPr/>
              </a:pPr>
              <a:t>45</a:t>
            </a:fld>
            <a:endParaRPr lang="en-US"/>
          </a:p>
        </p:txBody>
      </p:sp>
    </p:spTree>
    <p:extLst>
      <p:ext uri="{BB962C8B-B14F-4D97-AF65-F5344CB8AC3E}">
        <p14:creationId xmlns:p14="http://schemas.microsoft.com/office/powerpoint/2010/main" val="35224751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4" name="Rectangle 1"/>
          <p:cNvSpPr>
            <a:spLocks noGrp="1" noRot="1" noChangeAspect="1" noChangeArrowheads="1" noTextEdit="1"/>
          </p:cNvSpPr>
          <p:nvPr>
            <p:ph type="sldImg"/>
          </p:nvPr>
        </p:nvSpPr>
        <p:spPr>
          <a:ln/>
        </p:spPr>
      </p:sp>
      <p:sp>
        <p:nvSpPr>
          <p:cNvPr id="74755" name="Rectangle 2"/>
          <p:cNvSpPr txBox="1">
            <a:spLocks noGrp="1" noChangeArrowheads="1"/>
          </p:cNvSpPr>
          <p:nvPr>
            <p:ph type="body" idx="1"/>
          </p:nvPr>
        </p:nvSpPr>
        <p:spPr>
          <a:xfrm>
            <a:off x="503238" y="4316413"/>
            <a:ext cx="5856287" cy="4060825"/>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defRPr/>
            </a:pPr>
            <a:r>
              <a:rPr lang="en-US" dirty="0">
                <a:cs typeface="+mn-cs"/>
              </a:rPr>
              <a:t>Red</a:t>
            </a:r>
            <a:r>
              <a:rPr lang="en-US" baseline="0" dirty="0">
                <a:cs typeface="+mn-cs"/>
              </a:rPr>
              <a:t> circle indicates powerful thunderstorm winds in excess of 60 mph moving through Appleton area. Green-blue colors are in-bound winds moving toward the Green Bay radar site.</a:t>
            </a:r>
            <a:endParaRPr lang="en-US" dirty="0">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Thunderstorms</a:t>
            </a:r>
            <a:r>
              <a:rPr lang="en-US" baseline="0" dirty="0"/>
              <a:t> “exhale” rain, hail, and rain-cooled air in the form of strong, gusty winds.  All of this is called “outflow.”   The leading edge of the “outflow” is depicted by thin green or blue lines.  Essentially, you’re looking at small cold fronts generated by rain-cooled air.   Some of the rain in storms evaporates before it reaches the ground and becomes heavier.  Gravity then accelerates the rain-cooled air down to the earth’s surface in the form of gusty winds.</a:t>
            </a:r>
            <a:endParaRPr lang="en-US" dirty="0"/>
          </a:p>
          <a:p>
            <a:endParaRPr lang="en-US" dirty="0"/>
          </a:p>
          <a:p>
            <a:r>
              <a:rPr lang="en-US" dirty="0"/>
              <a:t>You can</a:t>
            </a:r>
            <a:r>
              <a:rPr lang="en-US" baseline="0" dirty="0"/>
              <a:t> see the wind direction and speed change (in the station model plot) after an outflow boundary moves through a given area.  </a:t>
            </a:r>
            <a:endParaRPr lang="en-US" dirty="0"/>
          </a:p>
        </p:txBody>
      </p:sp>
      <p:sp>
        <p:nvSpPr>
          <p:cNvPr id="4" name="Slide Number Placeholder 3"/>
          <p:cNvSpPr>
            <a:spLocks noGrp="1"/>
          </p:cNvSpPr>
          <p:nvPr>
            <p:ph type="sldNum" sz="quarter" idx="10"/>
          </p:nvPr>
        </p:nvSpPr>
        <p:spPr/>
        <p:txBody>
          <a:bodyPr/>
          <a:lstStyle/>
          <a:p>
            <a:pPr>
              <a:defRPr/>
            </a:pPr>
            <a:fld id="{33EE2625-5EA1-144C-911F-94DB493AA8E1}" type="slidenum">
              <a:rPr lang="en-US" smtClean="0"/>
              <a:pPr>
                <a:defRPr/>
              </a:pPr>
              <a:t>47</a:t>
            </a:fld>
            <a:endParaRPr lang="en-US"/>
          </a:p>
        </p:txBody>
      </p:sp>
    </p:spTree>
    <p:extLst>
      <p:ext uri="{BB962C8B-B14F-4D97-AF65-F5344CB8AC3E}">
        <p14:creationId xmlns:p14="http://schemas.microsoft.com/office/powerpoint/2010/main" val="1126653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1"/>
          <p:cNvSpPr>
            <a:spLocks noGrp="1" noRot="1" noChangeAspect="1" noChangeArrowheads="1" noTextEdit="1"/>
          </p:cNvSpPr>
          <p:nvPr>
            <p:ph type="sldImg"/>
          </p:nvPr>
        </p:nvSpPr>
        <p:spPr>
          <a:ln/>
        </p:spPr>
      </p:sp>
      <p:sp>
        <p:nvSpPr>
          <p:cNvPr id="63491" name="Rectangle 2"/>
          <p:cNvSpPr txBox="1">
            <a:spLocks noGrp="1" noChangeArrowheads="1"/>
          </p:cNvSpPr>
          <p:nvPr>
            <p:ph type="body" idx="1"/>
          </p:nvPr>
        </p:nvSpPr>
        <p:spPr>
          <a:xfrm>
            <a:off x="503238" y="4316413"/>
            <a:ext cx="5856287" cy="4060825"/>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defRPr/>
            </a:pPr>
            <a:r>
              <a:rPr lang="en-US" dirty="0">
                <a:cs typeface="+mn-cs"/>
              </a:rPr>
              <a:t>Hook echo guarantees rotation within the storm, but doesn’t guarantee a tornado is present.</a:t>
            </a:r>
            <a:r>
              <a:rPr lang="en-US" baseline="0" dirty="0">
                <a:cs typeface="+mn-cs"/>
              </a:rPr>
              <a:t>  Some researchers suggest only about 10% of radar-detected </a:t>
            </a:r>
            <a:r>
              <a:rPr lang="en-US" baseline="0" dirty="0" err="1">
                <a:cs typeface="+mn-cs"/>
              </a:rPr>
              <a:t>meso</a:t>
            </a:r>
            <a:r>
              <a:rPr lang="en-US" baseline="0" dirty="0">
                <a:cs typeface="+mn-cs"/>
              </a:rPr>
              <a:t>-cyclones are related to a tornado.</a:t>
            </a:r>
            <a:endParaRPr lang="en-US" dirty="0">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4" name="Rectangle 1"/>
          <p:cNvSpPr>
            <a:spLocks noGrp="1" noRot="1" noChangeAspect="1" noChangeArrowheads="1" noTextEdit="1"/>
          </p:cNvSpPr>
          <p:nvPr>
            <p:ph type="sldImg"/>
          </p:nvPr>
        </p:nvSpPr>
        <p:spPr>
          <a:ln/>
        </p:spPr>
      </p:sp>
      <p:sp>
        <p:nvSpPr>
          <p:cNvPr id="74755" name="Rectangle 2"/>
          <p:cNvSpPr txBox="1">
            <a:spLocks noGrp="1" noChangeArrowheads="1"/>
          </p:cNvSpPr>
          <p:nvPr>
            <p:ph type="body" idx="1"/>
          </p:nvPr>
        </p:nvSpPr>
        <p:spPr>
          <a:xfrm>
            <a:off x="503238" y="4316413"/>
            <a:ext cx="5856287" cy="4060825"/>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defRPr/>
            </a:pPr>
            <a:endParaRPr lang="en-US">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4" name="Rectangle 1"/>
          <p:cNvSpPr>
            <a:spLocks noGrp="1" noRot="1" noChangeAspect="1" noChangeArrowheads="1" noTextEdit="1"/>
          </p:cNvSpPr>
          <p:nvPr>
            <p:ph type="sldImg"/>
          </p:nvPr>
        </p:nvSpPr>
        <p:spPr>
          <a:ln/>
        </p:spPr>
      </p:sp>
      <p:sp>
        <p:nvSpPr>
          <p:cNvPr id="74755" name="Rectangle 2"/>
          <p:cNvSpPr txBox="1">
            <a:spLocks noGrp="1" noChangeArrowheads="1"/>
          </p:cNvSpPr>
          <p:nvPr>
            <p:ph type="body" idx="1"/>
          </p:nvPr>
        </p:nvSpPr>
        <p:spPr>
          <a:xfrm>
            <a:off x="503238" y="4316413"/>
            <a:ext cx="5856287" cy="4060825"/>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defRPr/>
            </a:pPr>
            <a:endParaRPr lang="en-US">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4" name="Rectangle 1"/>
          <p:cNvSpPr>
            <a:spLocks noGrp="1" noRot="1" noChangeAspect="1" noChangeArrowheads="1" noTextEdit="1"/>
          </p:cNvSpPr>
          <p:nvPr>
            <p:ph type="sldImg"/>
          </p:nvPr>
        </p:nvSpPr>
        <p:spPr>
          <a:ln/>
        </p:spPr>
      </p:sp>
      <p:sp>
        <p:nvSpPr>
          <p:cNvPr id="74755" name="Rectangle 2"/>
          <p:cNvSpPr txBox="1">
            <a:spLocks noGrp="1" noChangeArrowheads="1"/>
          </p:cNvSpPr>
          <p:nvPr>
            <p:ph type="body" idx="1"/>
          </p:nvPr>
        </p:nvSpPr>
        <p:spPr>
          <a:xfrm>
            <a:off x="503238" y="4316413"/>
            <a:ext cx="5856287" cy="4060825"/>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defRPr/>
            </a:pPr>
            <a:endParaRPr lang="en-US">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4" name="Rectangle 1"/>
          <p:cNvSpPr>
            <a:spLocks noGrp="1" noRot="1" noChangeAspect="1" noChangeArrowheads="1" noTextEdit="1"/>
          </p:cNvSpPr>
          <p:nvPr>
            <p:ph type="sldImg"/>
          </p:nvPr>
        </p:nvSpPr>
        <p:spPr>
          <a:ln/>
        </p:spPr>
      </p:sp>
      <p:sp>
        <p:nvSpPr>
          <p:cNvPr id="74755" name="Rectangle 2"/>
          <p:cNvSpPr txBox="1">
            <a:spLocks noGrp="1" noChangeArrowheads="1"/>
          </p:cNvSpPr>
          <p:nvPr>
            <p:ph type="body" idx="1"/>
          </p:nvPr>
        </p:nvSpPr>
        <p:spPr>
          <a:xfrm>
            <a:off x="503238" y="4316413"/>
            <a:ext cx="5856287" cy="4060825"/>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r>
              <a:rPr lang="en-US"/>
              <a:t>Impressive snow totals of 15 to 20 inches in Dane County.  Surface wind direction in Madison area during worst of storm was northeast.  However, radar imagery showed precipitation was moving from southwest to northeast, or 180 degrees out of phase with surface wind direction.  Is there a disconnect here?  Is there a problem?  Shouldn’t the precipitation be coming from the northeast since the surface winds are from the northeast?   What do we know about the vertical wind structure in the vicinity of the storm?</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Rot="1" noChangeAspect="1" noChangeArrowheads="1" noTextEdit="1"/>
          </p:cNvSpPr>
          <p:nvPr>
            <p:ph type="sldImg"/>
          </p:nvPr>
        </p:nvSpPr>
        <p:spPr>
          <a:ln/>
        </p:spPr>
      </p:sp>
      <p:sp>
        <p:nvSpPr>
          <p:cNvPr id="53251" name="Rectangle 2"/>
          <p:cNvSpPr txBox="1">
            <a:spLocks noGrp="1" noChangeArrowheads="1"/>
          </p:cNvSpPr>
          <p:nvPr>
            <p:ph type="body" idx="1"/>
          </p:nvPr>
        </p:nvSpPr>
        <p:spPr>
          <a:xfrm>
            <a:off x="503238" y="4316413"/>
            <a:ext cx="5856287" cy="4060825"/>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defRPr/>
            </a:pPr>
            <a:endParaRPr lang="en-US">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mn-cs"/>
              </a:rPr>
              <a:t>Many countries during WWII were experimenting with radar observations aimed at aircraft and submarine detection, including the U.S. Russia, Japan, Canada,, England, Germany.</a:t>
            </a:r>
          </a:p>
          <a:p>
            <a:pPr>
              <a:defRPr/>
            </a:pPr>
            <a:endParaRPr lang="en-US" dirty="0">
              <a:cs typeface="+mn-cs"/>
            </a:endParaRPr>
          </a:p>
          <a:p>
            <a:pPr>
              <a:defRPr/>
            </a:pPr>
            <a:r>
              <a:rPr lang="en-US" dirty="0">
                <a:cs typeface="+mn-cs"/>
              </a:rPr>
              <a:t>Research was done at a variety of radar </a:t>
            </a:r>
            <a:r>
              <a:rPr lang="en-US" dirty="0" err="1">
                <a:cs typeface="+mn-cs"/>
              </a:rPr>
              <a:t>warvelengths</a:t>
            </a:r>
            <a:r>
              <a:rPr lang="en-US" dirty="0">
                <a:cs typeface="+mn-cs"/>
              </a:rPr>
              <a:t>.</a:t>
            </a:r>
          </a:p>
          <a:p>
            <a:pPr>
              <a:defRPr/>
            </a:pPr>
            <a:endParaRPr lang="en-US" dirty="0">
              <a:cs typeface="+mn-cs"/>
            </a:endParaRPr>
          </a:p>
          <a:p>
            <a:pPr>
              <a:defRPr/>
            </a:pPr>
            <a:r>
              <a:rPr lang="en-US" dirty="0">
                <a:cs typeface="+mn-cs"/>
              </a:rPr>
              <a:t>WSR = Weather Surveillance Radar</a:t>
            </a:r>
          </a:p>
        </p:txBody>
      </p:sp>
      <p:sp>
        <p:nvSpPr>
          <p:cNvPr id="4" name="Slide Number Placeholder 3"/>
          <p:cNvSpPr>
            <a:spLocks noGrp="1"/>
          </p:cNvSpPr>
          <p:nvPr>
            <p:ph type="sldNum" sz="quarter" idx="5"/>
          </p:nvPr>
        </p:nvSpPr>
        <p:spPr/>
        <p:txBody>
          <a:bodyPr/>
          <a:lstStyle/>
          <a:p>
            <a:pPr>
              <a:defRPr/>
            </a:pPr>
            <a:fld id="{544A1C0A-D2D5-514F-81D7-50A28527B500}" type="slidenum">
              <a:rPr lang="en-US"/>
              <a:pPr>
                <a:defRPr/>
              </a:pPr>
              <a:t>14</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Rot="1" noChangeAspect="1" noChangeArrowheads="1" noTextEdit="1"/>
          </p:cNvSpPr>
          <p:nvPr>
            <p:ph type="sldImg"/>
          </p:nvPr>
        </p:nvSpPr>
        <p:spPr>
          <a:ln/>
        </p:spPr>
      </p:sp>
      <p:sp>
        <p:nvSpPr>
          <p:cNvPr id="53251" name="Rectangle 2"/>
          <p:cNvSpPr txBox="1">
            <a:spLocks noGrp="1" noChangeArrowheads="1"/>
          </p:cNvSpPr>
          <p:nvPr>
            <p:ph type="body" idx="1"/>
          </p:nvPr>
        </p:nvSpPr>
        <p:spPr>
          <a:xfrm>
            <a:off x="503238" y="4316413"/>
            <a:ext cx="5856287" cy="4060825"/>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defRPr/>
            </a:pPr>
            <a:r>
              <a:rPr lang="en-US" dirty="0">
                <a:cs typeface="+mn-cs"/>
              </a:rPr>
              <a:t>Image above is available in each elevation slice. Can be composited into a vertical cross-section, which is shown in </a:t>
            </a:r>
            <a:r>
              <a:rPr lang="en-US" dirty="0" err="1">
                <a:cs typeface="+mn-cs"/>
              </a:rPr>
              <a:t>Aukerman</a:t>
            </a:r>
            <a:r>
              <a:rPr lang="en-US" dirty="0">
                <a:cs typeface="+mn-cs"/>
              </a:rPr>
              <a:t>/Knox’s Meteorology text book..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10 distinct “target” </a:t>
            </a:r>
            <a:r>
              <a:rPr lang="en-US" baseline="0" dirty="0"/>
              <a:t>classifications, ranging from biological (birds, insects) to hail.  Additionally, there are 3 other classifications – no data plotted, unknown, and range-folding.  The red color represents hail, or in some cases, rain-coated hail.  </a:t>
            </a:r>
            <a:endParaRPr lang="en-US" dirty="0"/>
          </a:p>
        </p:txBody>
      </p:sp>
      <p:sp>
        <p:nvSpPr>
          <p:cNvPr id="4" name="Slide Number Placeholder 3"/>
          <p:cNvSpPr>
            <a:spLocks noGrp="1"/>
          </p:cNvSpPr>
          <p:nvPr>
            <p:ph type="sldNum" sz="quarter" idx="10"/>
          </p:nvPr>
        </p:nvSpPr>
        <p:spPr/>
        <p:txBody>
          <a:bodyPr/>
          <a:lstStyle/>
          <a:p>
            <a:pPr>
              <a:defRPr/>
            </a:pPr>
            <a:fld id="{33EE2625-5EA1-144C-911F-94DB493AA8E1}" type="slidenum">
              <a:rPr lang="en-US" smtClean="0"/>
              <a:pPr>
                <a:defRPr/>
              </a:pPr>
              <a:t>56</a:t>
            </a:fld>
            <a:endParaRPr lang="en-US"/>
          </a:p>
        </p:txBody>
      </p:sp>
    </p:spTree>
    <p:extLst>
      <p:ext uri="{BB962C8B-B14F-4D97-AF65-F5344CB8AC3E}">
        <p14:creationId xmlns:p14="http://schemas.microsoft.com/office/powerpoint/2010/main" val="41830217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Rot="1" noChangeAspect="1" noChangeArrowheads="1" noTextEdit="1"/>
          </p:cNvSpPr>
          <p:nvPr>
            <p:ph type="sldImg"/>
          </p:nvPr>
        </p:nvSpPr>
        <p:spPr>
          <a:ln/>
        </p:spPr>
      </p:sp>
      <p:sp>
        <p:nvSpPr>
          <p:cNvPr id="53251" name="Rectangle 2"/>
          <p:cNvSpPr txBox="1">
            <a:spLocks noGrp="1" noChangeArrowheads="1"/>
          </p:cNvSpPr>
          <p:nvPr>
            <p:ph type="body" idx="1"/>
          </p:nvPr>
        </p:nvSpPr>
        <p:spPr>
          <a:xfrm>
            <a:off x="503238" y="4316413"/>
            <a:ext cx="5856287" cy="4060825"/>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defRPr/>
            </a:pPr>
            <a:r>
              <a:rPr lang="en-US" dirty="0">
                <a:cs typeface="+mn-cs"/>
              </a:rPr>
              <a:t>Hail contamination in the old legacy product lead to an over-estimate of rainfall amounts.  Mathematically is can be removed, at least partially,</a:t>
            </a:r>
            <a:r>
              <a:rPr lang="en-US" baseline="0" dirty="0">
                <a:cs typeface="+mn-cs"/>
              </a:rPr>
              <a:t> Hailstones are a good reflector due to their size.</a:t>
            </a:r>
          </a:p>
          <a:p>
            <a:pPr>
              <a:defRPr/>
            </a:pPr>
            <a:endParaRPr lang="en-US" baseline="0" dirty="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mn-cs"/>
              </a:rPr>
              <a:t>Image was fairly accurate for position/placement of precipitation, but lacked resolution and no velocity data available.</a:t>
            </a:r>
          </a:p>
        </p:txBody>
      </p:sp>
      <p:sp>
        <p:nvSpPr>
          <p:cNvPr id="4" name="Slide Number Placeholder 3"/>
          <p:cNvSpPr>
            <a:spLocks noGrp="1"/>
          </p:cNvSpPr>
          <p:nvPr>
            <p:ph type="sldNum" sz="quarter" idx="5"/>
          </p:nvPr>
        </p:nvSpPr>
        <p:spPr/>
        <p:txBody>
          <a:bodyPr/>
          <a:lstStyle/>
          <a:p>
            <a:pPr>
              <a:defRPr/>
            </a:pPr>
            <a:fld id="{C6F12146-E01C-8144-AB9B-B44DE623A8DB}" type="slidenum">
              <a:rPr lang="en-US"/>
              <a:pPr>
                <a:defRPr/>
              </a:pPr>
              <a:t>15</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mn-cs"/>
              </a:rPr>
              <a:t>122 WFOs upgraded. Additional 38 military sites upgraded.</a:t>
            </a:r>
          </a:p>
          <a:p>
            <a:pPr>
              <a:defRPr/>
            </a:pPr>
            <a:endParaRPr lang="en-US" dirty="0">
              <a:cs typeface="+mn-cs"/>
            </a:endParaRPr>
          </a:p>
          <a:p>
            <a:pPr>
              <a:defRPr/>
            </a:pPr>
            <a:r>
              <a:rPr lang="en-US" dirty="0">
                <a:cs typeface="+mn-cs"/>
              </a:rPr>
              <a:t>In 1842 (172 years ago)</a:t>
            </a:r>
            <a:r>
              <a:rPr lang="en-US" baseline="0" dirty="0">
                <a:cs typeface="+mn-cs"/>
              </a:rPr>
              <a:t> </a:t>
            </a:r>
            <a:r>
              <a:rPr lang="en-US" dirty="0">
                <a:cs typeface="+mn-cs"/>
              </a:rPr>
              <a:t>an Austrian physicist, Christian Doppler,</a:t>
            </a:r>
            <a:r>
              <a:rPr lang="en-US" baseline="0" dirty="0">
                <a:cs typeface="+mn-cs"/>
              </a:rPr>
              <a:t> proposed in a paper that the “Doppler effect” is a change in frequency of a wave for an observer moving relative to its source.</a:t>
            </a:r>
            <a:endParaRPr lang="en-US" dirty="0">
              <a:cs typeface="+mn-cs"/>
            </a:endParaRPr>
          </a:p>
        </p:txBody>
      </p:sp>
      <p:sp>
        <p:nvSpPr>
          <p:cNvPr id="4" name="Slide Number Placeholder 3"/>
          <p:cNvSpPr>
            <a:spLocks noGrp="1"/>
          </p:cNvSpPr>
          <p:nvPr>
            <p:ph type="sldNum" sz="quarter" idx="5"/>
          </p:nvPr>
        </p:nvSpPr>
        <p:spPr/>
        <p:txBody>
          <a:bodyPr/>
          <a:lstStyle/>
          <a:p>
            <a:pPr>
              <a:defRPr/>
            </a:pPr>
            <a:fld id="{15708559-5AF8-2149-9CBB-77D8034099A3}" type="slidenum">
              <a:rPr lang="en-US"/>
              <a:pPr>
                <a:defRPr/>
              </a:pPr>
              <a:t>16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mn-cs"/>
              </a:rPr>
              <a:t>Radar is a form of remote sensing such as thermometers, satellites, cat-scans, ultra-sound scans, x-rays, etc.</a:t>
            </a:r>
          </a:p>
        </p:txBody>
      </p:sp>
      <p:sp>
        <p:nvSpPr>
          <p:cNvPr id="4" name="Slide Number Placeholder 3"/>
          <p:cNvSpPr>
            <a:spLocks noGrp="1"/>
          </p:cNvSpPr>
          <p:nvPr>
            <p:ph type="sldNum" sz="quarter" idx="5"/>
          </p:nvPr>
        </p:nvSpPr>
        <p:spPr/>
        <p:txBody>
          <a:bodyPr/>
          <a:lstStyle/>
          <a:p>
            <a:pPr>
              <a:defRPr/>
            </a:pPr>
            <a:fld id="{B9C550C4-3C1D-4849-93C9-1ECECEA8BFE4}" type="slidenum">
              <a:rPr lang="en-US"/>
              <a:pPr>
                <a:defRPr/>
              </a:pPr>
              <a:t>17</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mn-cs"/>
              </a:rPr>
              <a:t>Pink-colored</a:t>
            </a:r>
            <a:r>
              <a:rPr lang="en-US" baseline="0" dirty="0">
                <a:cs typeface="+mn-cs"/>
              </a:rPr>
              <a:t> area in image most likely large hail.</a:t>
            </a:r>
            <a:endParaRPr lang="en-US" dirty="0">
              <a:cs typeface="+mn-cs"/>
            </a:endParaRPr>
          </a:p>
        </p:txBody>
      </p:sp>
      <p:sp>
        <p:nvSpPr>
          <p:cNvPr id="4" name="Slide Number Placeholder 3"/>
          <p:cNvSpPr>
            <a:spLocks noGrp="1"/>
          </p:cNvSpPr>
          <p:nvPr>
            <p:ph type="sldNum" sz="quarter" idx="5"/>
          </p:nvPr>
        </p:nvSpPr>
        <p:spPr/>
        <p:txBody>
          <a:bodyPr/>
          <a:lstStyle/>
          <a:p>
            <a:pPr>
              <a:defRPr/>
            </a:pPr>
            <a:fld id="{544A1C0A-D2D5-514F-81D7-50A28527B500}" type="slidenum">
              <a:rPr lang="en-US"/>
              <a:pPr>
                <a:defRPr/>
              </a:pPr>
              <a:t>18</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Two Clear Air Mode exist and operate under the strategy of five elevations scans (the lowest five) in 10 minutes.</a:t>
            </a:r>
          </a:p>
          <a:p>
            <a:endParaRPr lang="en-US" baseline="0" dirty="0"/>
          </a:p>
          <a:p>
            <a:r>
              <a:rPr lang="en-US" baseline="0" dirty="0"/>
              <a:t>There are seven strategies for precipitation mode.  They vary from the lowest 9 elevations to all fourteen elevations in 4 to 6 minutes.</a:t>
            </a:r>
          </a:p>
          <a:p>
            <a:endParaRPr lang="en-US" baseline="0" dirty="0"/>
          </a:p>
          <a:p>
            <a:r>
              <a:rPr lang="en-US" baseline="0" dirty="0"/>
              <a:t>Typically, the warning meteorologist will work the radar harder during severe weather and want imagery from all fourteen elevation slices every 4 minutes.  </a:t>
            </a:r>
            <a:endParaRPr lang="en-US" dirty="0"/>
          </a:p>
        </p:txBody>
      </p:sp>
      <p:sp>
        <p:nvSpPr>
          <p:cNvPr id="4" name="Slide Number Placeholder 3"/>
          <p:cNvSpPr>
            <a:spLocks noGrp="1"/>
          </p:cNvSpPr>
          <p:nvPr>
            <p:ph type="sldNum" sz="quarter" idx="10"/>
          </p:nvPr>
        </p:nvSpPr>
        <p:spPr/>
        <p:txBody>
          <a:bodyPr/>
          <a:lstStyle/>
          <a:p>
            <a:pPr>
              <a:defRPr/>
            </a:pPr>
            <a:fld id="{33EE2625-5EA1-144C-911F-94DB493AA8E1}" type="slidenum">
              <a:rPr lang="en-US" smtClean="0"/>
              <a:pPr>
                <a:defRPr/>
              </a:pPr>
              <a:t>19</a:t>
            </a:fld>
            <a:endParaRPr lang="en-US"/>
          </a:p>
        </p:txBody>
      </p:sp>
    </p:spTree>
    <p:extLst>
      <p:ext uri="{BB962C8B-B14F-4D97-AF65-F5344CB8AC3E}">
        <p14:creationId xmlns:p14="http://schemas.microsoft.com/office/powerpoint/2010/main" val="505246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81ADF9C-1BA7-EE42-ACFC-248933A37FD5}" type="slidenum">
              <a:rPr lang="en-US"/>
              <a:pPr>
                <a:defRPr/>
              </a:pPr>
              <a:t>20</a:t>
            </a:fld>
            <a:endParaRPr lang="en-US" dirty="0"/>
          </a:p>
        </p:txBody>
      </p:sp>
      <p:sp>
        <p:nvSpPr>
          <p:cNvPr id="18434"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8435" name="Rectangle 3"/>
          <p:cNvSpPr>
            <a:spLocks noGrp="1" noChangeArrowheads="1"/>
          </p:cNvSpPr>
          <p:nvPr>
            <p:ph type="body" idx="1"/>
          </p:nvPr>
        </p:nvSpPr>
        <p:spPr>
          <a:xfrm>
            <a:off x="912813" y="4343400"/>
            <a:ext cx="5032375" cy="4114800"/>
          </a:xfrm>
          <a:solidFill>
            <a:srgbClr val="FFFFFF"/>
          </a:solidFill>
          <a:ln>
            <a:solidFill>
              <a:srgbClr val="000000"/>
            </a:solidFill>
            <a:miter lim="800000"/>
            <a:headEnd/>
            <a:tailEnd/>
          </a:ln>
        </p:spPr>
        <p:txBody>
          <a:bodyPr lIns="91215" tIns="45607" rIns="91215" bIns="45607"/>
          <a:lstStyle/>
          <a:p>
            <a:pPr>
              <a:defRPr/>
            </a:pPr>
            <a:r>
              <a:rPr lang="en-US" dirty="0"/>
              <a:t>A lower receiver noise level (better hardware) and the higher peak power allow</a:t>
            </a:r>
            <a:r>
              <a:rPr lang="en-US" baseline="0" dirty="0"/>
              <a:t> the WSR-88D system to detect more than just precipitation.</a:t>
            </a:r>
          </a:p>
          <a:p>
            <a:pPr>
              <a:defRPr/>
            </a:pPr>
            <a:endParaRPr lang="en-US" baseline="0" dirty="0"/>
          </a:p>
          <a:p>
            <a:pPr>
              <a:defRPr/>
            </a:pPr>
            <a:r>
              <a:rPr lang="en-US" baseline="0" dirty="0"/>
              <a:t>Clear-Air mode is better in detecting the first 8 items above while precipitation mode is better in detecting the last 6 items.  However, the first 8 items above can be detected in precipitation mode if the reflected signal is appreciable.</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1D227D51-204B-ED48-AF9A-0BE9633FE04A}"/>
              </a:ext>
            </a:extLst>
          </p:cNvPr>
          <p:cNvSpPr/>
          <p:nvPr/>
        </p:nvSpPr>
        <p:spPr>
          <a:xfrm>
            <a:off x="5224243" y="1096772"/>
            <a:ext cx="6503180"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ross 49">
            <a:extLst>
              <a:ext uri="{FF2B5EF4-FFF2-40B4-BE49-F238E27FC236}">
                <a16:creationId xmlns:a16="http://schemas.microsoft.com/office/drawing/2014/main" id="{57A23F45-CDAE-8A40-8DE7-92A0BBC119B7}"/>
              </a:ext>
            </a:extLst>
          </p:cNvPr>
          <p:cNvSpPr/>
          <p:nvPr/>
        </p:nvSpPr>
        <p:spPr>
          <a:xfrm>
            <a:off x="5016811"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68546383-CCC4-544B-B0D8-DE78DE39BB78}"/>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5D1728-714F-2942-A0D1-82FF9419B496}"/>
              </a:ext>
            </a:extLst>
          </p:cNvPr>
          <p:cNvSpPr>
            <a:spLocks noGrp="1"/>
          </p:cNvSpPr>
          <p:nvPr>
            <p:ph type="ctrTitle"/>
          </p:nvPr>
        </p:nvSpPr>
        <p:spPr>
          <a:xfrm>
            <a:off x="797106" y="1625608"/>
            <a:ext cx="8035342" cy="2722164"/>
          </a:xfrm>
        </p:spPr>
        <p:txBody>
          <a:bodyPr anchor="b"/>
          <a:lstStyle>
            <a:lvl1pPr algn="l">
              <a:defRPr sz="8000" spc="-150"/>
            </a:lvl1pPr>
          </a:lstStyle>
          <a:p>
            <a:r>
              <a:rPr lang="en-US"/>
              <a:t>Click to edit Master title style</a:t>
            </a:r>
          </a:p>
        </p:txBody>
      </p:sp>
      <p:sp>
        <p:nvSpPr>
          <p:cNvPr id="3" name="Subtitle 2">
            <a:extLst>
              <a:ext uri="{FF2B5EF4-FFF2-40B4-BE49-F238E27FC236}">
                <a16:creationId xmlns:a16="http://schemas.microsoft.com/office/drawing/2014/main" id="{5BD072D4-1496-3347-BBF8-5879DF263BBD}"/>
              </a:ext>
            </a:extLst>
          </p:cNvPr>
          <p:cNvSpPr>
            <a:spLocks noGrp="1"/>
          </p:cNvSpPr>
          <p:nvPr>
            <p:ph type="subTitle" idx="1"/>
          </p:nvPr>
        </p:nvSpPr>
        <p:spPr>
          <a:xfrm>
            <a:off x="797106" y="4466845"/>
            <a:ext cx="8035342" cy="88290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BEFC724-B499-364B-AEB5-B6517F6AD52B}"/>
              </a:ext>
            </a:extLst>
          </p:cNvPr>
          <p:cNvSpPr>
            <a:spLocks noGrp="1"/>
          </p:cNvSpPr>
          <p:nvPr>
            <p:ph type="dt" sz="half" idx="10"/>
          </p:nvPr>
        </p:nvSpPr>
        <p:spPr>
          <a:xfrm>
            <a:off x="797105" y="5708747"/>
            <a:ext cx="3882843" cy="365125"/>
          </a:xfrm>
        </p:spPr>
        <p:txBody>
          <a:bodyPr/>
          <a:lstStyle>
            <a:lvl1pPr>
              <a:defRPr sz="1400"/>
            </a:lvl1pPr>
          </a:lstStyle>
          <a:p>
            <a:fld id="{73C3BD54-29B9-3D42-B178-776ED395AA85}" type="datetimeFigureOut">
              <a:rPr lang="en-US" smtClean="0"/>
              <a:pPr/>
              <a:t>9/25/25</a:t>
            </a:fld>
            <a:endParaRPr lang="en-US" sz="1400"/>
          </a:p>
        </p:txBody>
      </p:sp>
      <p:sp>
        <p:nvSpPr>
          <p:cNvPr id="5" name="Footer Placeholder 4">
            <a:extLst>
              <a:ext uri="{FF2B5EF4-FFF2-40B4-BE49-F238E27FC236}">
                <a16:creationId xmlns:a16="http://schemas.microsoft.com/office/drawing/2014/main" id="{8033889C-A4E9-B24E-818F-46A1124C5D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40F50F-250E-6D45-AEBC-2573FED0C310}"/>
              </a:ext>
            </a:extLst>
          </p:cNvPr>
          <p:cNvSpPr>
            <a:spLocks noGrp="1"/>
          </p:cNvSpPr>
          <p:nvPr>
            <p:ph type="sldNum" sz="quarter" idx="12"/>
          </p:nvPr>
        </p:nvSpPr>
        <p:spPr/>
        <p:txBody>
          <a:bodyPr/>
          <a:lstStyle/>
          <a:p>
            <a:fld id="{86BB3423-611C-6944-BA94-F2572F362413}" type="slidenum">
              <a:rPr lang="en-US" smtClean="0"/>
              <a:t>‹#›</a:t>
            </a:fld>
            <a:endParaRPr lang="en-US"/>
          </a:p>
        </p:txBody>
      </p:sp>
    </p:spTree>
    <p:extLst>
      <p:ext uri="{BB962C8B-B14F-4D97-AF65-F5344CB8AC3E}">
        <p14:creationId xmlns:p14="http://schemas.microsoft.com/office/powerpoint/2010/main" val="2000478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9F6C0E12-251D-EA44-BF81-4ABDFBB94321}"/>
              </a:ext>
            </a:extLst>
          </p:cNvPr>
          <p:cNvSpPr/>
          <p:nvPr/>
        </p:nvSpPr>
        <p:spPr>
          <a:xfrm>
            <a:off x="7087169" y="1096772"/>
            <a:ext cx="4652226"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DC5FF4-095A-114E-87B6-73C7ADFF97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1E6EC9-9650-2042-8581-5B4082F941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4A0800-B373-3B40-B187-30AFE44CDD1D}"/>
              </a:ext>
            </a:extLst>
          </p:cNvPr>
          <p:cNvSpPr>
            <a:spLocks noGrp="1"/>
          </p:cNvSpPr>
          <p:nvPr>
            <p:ph type="dt" sz="half" idx="10"/>
          </p:nvPr>
        </p:nvSpPr>
        <p:spPr/>
        <p:txBody>
          <a:bodyPr/>
          <a:lstStyle/>
          <a:p>
            <a:fld id="{73C3BD54-29B9-3D42-B178-776ED395AA85}" type="datetimeFigureOut">
              <a:rPr lang="en-US" smtClean="0"/>
              <a:t>9/25/25</a:t>
            </a:fld>
            <a:endParaRPr lang="en-US"/>
          </a:p>
        </p:txBody>
      </p:sp>
      <p:sp>
        <p:nvSpPr>
          <p:cNvPr id="5" name="Footer Placeholder 4">
            <a:extLst>
              <a:ext uri="{FF2B5EF4-FFF2-40B4-BE49-F238E27FC236}">
                <a16:creationId xmlns:a16="http://schemas.microsoft.com/office/drawing/2014/main" id="{C10A4C1C-C790-B449-8C06-78E8303F94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3E620-F86B-F447-AB06-DDAB39192507}"/>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49" name="Rectangle 48">
            <a:extLst>
              <a:ext uri="{FF2B5EF4-FFF2-40B4-BE49-F238E27FC236}">
                <a16:creationId xmlns:a16="http://schemas.microsoft.com/office/drawing/2014/main" id="{80487CB5-43E0-974C-9DDC-252A8A37107F}"/>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ross 9">
            <a:extLst>
              <a:ext uri="{FF2B5EF4-FFF2-40B4-BE49-F238E27FC236}">
                <a16:creationId xmlns:a16="http://schemas.microsoft.com/office/drawing/2014/main" id="{E9CB83EF-4143-5A45-9B3A-9E70DD50253B}"/>
              </a:ext>
            </a:extLst>
          </p:cNvPr>
          <p:cNvSpPr/>
          <p:nvPr/>
        </p:nvSpPr>
        <p:spPr>
          <a:xfrm>
            <a:off x="11415183"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0005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9DF801-FF8E-6247-9065-D9304CD6093A}"/>
              </a:ext>
            </a:extLst>
          </p:cNvPr>
          <p:cNvSpPr>
            <a:spLocks noGrp="1"/>
          </p:cNvSpPr>
          <p:nvPr>
            <p:ph type="title" orient="vert"/>
          </p:nvPr>
        </p:nvSpPr>
        <p:spPr>
          <a:xfrm>
            <a:off x="9355667" y="1204722"/>
            <a:ext cx="1853360" cy="467664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20E2615-7E4D-AB47-ACE6-236D716D7D24}"/>
              </a:ext>
            </a:extLst>
          </p:cNvPr>
          <p:cNvSpPr>
            <a:spLocks noGrp="1"/>
          </p:cNvSpPr>
          <p:nvPr>
            <p:ph type="body" orient="vert" idx="1"/>
          </p:nvPr>
        </p:nvSpPr>
        <p:spPr>
          <a:xfrm>
            <a:off x="973667" y="1204722"/>
            <a:ext cx="8274047" cy="46969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1F0223-5AC9-374E-BD0C-344F67E2A85B}"/>
              </a:ext>
            </a:extLst>
          </p:cNvPr>
          <p:cNvSpPr>
            <a:spLocks noGrp="1"/>
          </p:cNvSpPr>
          <p:nvPr>
            <p:ph type="dt" sz="half" idx="10"/>
          </p:nvPr>
        </p:nvSpPr>
        <p:spPr/>
        <p:txBody>
          <a:bodyPr/>
          <a:lstStyle/>
          <a:p>
            <a:fld id="{73C3BD54-29B9-3D42-B178-776ED395AA85}" type="datetimeFigureOut">
              <a:rPr lang="en-US" smtClean="0"/>
              <a:t>9/25/25</a:t>
            </a:fld>
            <a:endParaRPr lang="en-US"/>
          </a:p>
        </p:txBody>
      </p:sp>
      <p:sp>
        <p:nvSpPr>
          <p:cNvPr id="5" name="Footer Placeholder 4">
            <a:extLst>
              <a:ext uri="{FF2B5EF4-FFF2-40B4-BE49-F238E27FC236}">
                <a16:creationId xmlns:a16="http://schemas.microsoft.com/office/drawing/2014/main" id="{3EBEDD42-54A1-E648-8829-140EC4C571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8FDF8F-8DBC-8A47-8000-5BA35DF9F903}"/>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51" name="Rectangle 50">
            <a:extLst>
              <a:ext uri="{FF2B5EF4-FFF2-40B4-BE49-F238E27FC236}">
                <a16:creationId xmlns:a16="http://schemas.microsoft.com/office/drawing/2014/main" id="{F2CE2A98-5154-A544-BE2A-FDC0811C19A0}"/>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DC4EC832-8181-5643-8A62-117E43F0E498}"/>
              </a:ext>
            </a:extLst>
          </p:cNvPr>
          <p:cNvSpPr/>
          <p:nvPr/>
        </p:nvSpPr>
        <p:spPr>
          <a:xfrm>
            <a:off x="-1" y="1096772"/>
            <a:ext cx="263565"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ross 9">
            <a:extLst>
              <a:ext uri="{FF2B5EF4-FFF2-40B4-BE49-F238E27FC236}">
                <a16:creationId xmlns:a16="http://schemas.microsoft.com/office/drawing/2014/main" id="{24AF3281-BC22-374D-A461-8B3181F600AA}"/>
              </a:ext>
            </a:extLst>
          </p:cNvPr>
          <p:cNvSpPr/>
          <p:nvPr/>
        </p:nvSpPr>
        <p:spPr>
          <a:xfrm>
            <a:off x="5824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49974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1" y="1"/>
            <a:ext cx="10361084" cy="1141413"/>
          </a:xfrm>
        </p:spPr>
        <p:txBody>
          <a:bodyPr/>
          <a:lstStyle/>
          <a:p>
            <a:r>
              <a:rPr lang="en-US"/>
              <a:t>Click to edit Master title style</a:t>
            </a:r>
          </a:p>
        </p:txBody>
      </p:sp>
      <p:sp>
        <p:nvSpPr>
          <p:cNvPr id="3" name="Text Placeholder 2"/>
          <p:cNvSpPr>
            <a:spLocks noGrp="1"/>
          </p:cNvSpPr>
          <p:nvPr>
            <p:ph type="body" sz="half" idx="1"/>
          </p:nvPr>
        </p:nvSpPr>
        <p:spPr>
          <a:xfrm>
            <a:off x="1524001" y="1447800"/>
            <a:ext cx="5077884" cy="5291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05084" y="1447800"/>
            <a:ext cx="5080000" cy="5291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85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9F291BE0-7A7E-D04F-974F-9F4577FB2F46}"/>
              </a:ext>
            </a:extLst>
          </p:cNvPr>
          <p:cNvSpPr/>
          <p:nvPr/>
        </p:nvSpPr>
        <p:spPr>
          <a:xfrm>
            <a:off x="6163735" y="1096772"/>
            <a:ext cx="5571066"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ross 49">
            <a:extLst>
              <a:ext uri="{FF2B5EF4-FFF2-40B4-BE49-F238E27FC236}">
                <a16:creationId xmlns:a16="http://schemas.microsoft.com/office/drawing/2014/main" id="{BD33FF1F-6094-0B4A-A3E4-6B0D9283DB44}"/>
              </a:ext>
            </a:extLst>
          </p:cNvPr>
          <p:cNvSpPr/>
          <p:nvPr/>
        </p:nvSpPr>
        <p:spPr>
          <a:xfrm>
            <a:off x="11529484"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B78A6D9C-C7A5-414B-8CB7-E31470D7D280}"/>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1D850E-6310-C04D-8CAC-B7FA9F332D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5B7FB3-5DFC-6547-9567-C0ABE874C6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27D2DB-A7B1-204E-8416-E938952BCC83}"/>
              </a:ext>
            </a:extLst>
          </p:cNvPr>
          <p:cNvSpPr>
            <a:spLocks noGrp="1"/>
          </p:cNvSpPr>
          <p:nvPr>
            <p:ph type="dt" sz="half" idx="10"/>
          </p:nvPr>
        </p:nvSpPr>
        <p:spPr/>
        <p:txBody>
          <a:bodyPr/>
          <a:lstStyle/>
          <a:p>
            <a:fld id="{73C3BD54-29B9-3D42-B178-776ED395AA85}" type="datetimeFigureOut">
              <a:rPr lang="en-US" smtClean="0"/>
              <a:t>9/25/25</a:t>
            </a:fld>
            <a:endParaRPr lang="en-US"/>
          </a:p>
        </p:txBody>
      </p:sp>
      <p:sp>
        <p:nvSpPr>
          <p:cNvPr id="5" name="Footer Placeholder 4">
            <a:extLst>
              <a:ext uri="{FF2B5EF4-FFF2-40B4-BE49-F238E27FC236}">
                <a16:creationId xmlns:a16="http://schemas.microsoft.com/office/drawing/2014/main" id="{FD324BA1-E2D0-1E4B-9DB3-664FE27337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E64B2-36E4-5A4E-A78A-A629829A334F}"/>
              </a:ext>
            </a:extLst>
          </p:cNvPr>
          <p:cNvSpPr>
            <a:spLocks noGrp="1"/>
          </p:cNvSpPr>
          <p:nvPr>
            <p:ph type="sldNum" sz="quarter" idx="12"/>
          </p:nvPr>
        </p:nvSpPr>
        <p:spPr/>
        <p:txBody>
          <a:bodyPr/>
          <a:lstStyle/>
          <a:p>
            <a:fld id="{86BB3423-611C-6944-BA94-F2572F362413}" type="slidenum">
              <a:rPr lang="en-US" smtClean="0"/>
              <a:t>‹#›</a:t>
            </a:fld>
            <a:endParaRPr lang="en-US"/>
          </a:p>
        </p:txBody>
      </p:sp>
    </p:spTree>
    <p:extLst>
      <p:ext uri="{BB962C8B-B14F-4D97-AF65-F5344CB8AC3E}">
        <p14:creationId xmlns:p14="http://schemas.microsoft.com/office/powerpoint/2010/main" val="3728116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C97F6C6D-13AE-FD40-841C-4AB96460C390}"/>
              </a:ext>
            </a:extLst>
          </p:cNvPr>
          <p:cNvSpPr/>
          <p:nvPr/>
        </p:nvSpPr>
        <p:spPr>
          <a:xfrm>
            <a:off x="4291015" y="1096772"/>
            <a:ext cx="7436404"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ross 49">
            <a:extLst>
              <a:ext uri="{FF2B5EF4-FFF2-40B4-BE49-F238E27FC236}">
                <a16:creationId xmlns:a16="http://schemas.microsoft.com/office/drawing/2014/main" id="{24E27617-2112-2342-9FF1-39F2A241CCCC}"/>
              </a:ext>
            </a:extLst>
          </p:cNvPr>
          <p:cNvSpPr/>
          <p:nvPr/>
        </p:nvSpPr>
        <p:spPr>
          <a:xfrm>
            <a:off x="4086371"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C33CE582-7AFE-D048-B5BC-212A12A28F25}"/>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9EAEF4-E84F-CF40-B27B-01E1D2AFC96D}"/>
              </a:ext>
            </a:extLst>
          </p:cNvPr>
          <p:cNvSpPr>
            <a:spLocks noGrp="1"/>
          </p:cNvSpPr>
          <p:nvPr>
            <p:ph type="title"/>
          </p:nvPr>
        </p:nvSpPr>
        <p:spPr>
          <a:xfrm>
            <a:off x="565150" y="1881951"/>
            <a:ext cx="7335836" cy="1987707"/>
          </a:xfrm>
        </p:spPr>
        <p:txBody>
          <a:bodyPr anchor="b"/>
          <a:lstStyle>
            <a:lvl1pPr>
              <a:defRPr sz="6000" spc="-150"/>
            </a:lvl1pPr>
          </a:lstStyle>
          <a:p>
            <a:r>
              <a:rPr lang="en-US" dirty="0"/>
              <a:t>Click to edit Master title style</a:t>
            </a:r>
          </a:p>
        </p:txBody>
      </p:sp>
      <p:sp>
        <p:nvSpPr>
          <p:cNvPr id="3" name="Text Placeholder 2">
            <a:extLst>
              <a:ext uri="{FF2B5EF4-FFF2-40B4-BE49-F238E27FC236}">
                <a16:creationId xmlns:a16="http://schemas.microsoft.com/office/drawing/2014/main" id="{5287B7E1-CC48-2441-975D-F1A5412B8A49}"/>
              </a:ext>
            </a:extLst>
          </p:cNvPr>
          <p:cNvSpPr>
            <a:spLocks noGrp="1"/>
          </p:cNvSpPr>
          <p:nvPr>
            <p:ph type="body" idx="1"/>
          </p:nvPr>
        </p:nvSpPr>
        <p:spPr>
          <a:xfrm>
            <a:off x="565149" y="3869661"/>
            <a:ext cx="7335836" cy="948465"/>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526218-1FCF-7A4D-B138-D1B1DE91A4B7}"/>
              </a:ext>
            </a:extLst>
          </p:cNvPr>
          <p:cNvSpPr>
            <a:spLocks noGrp="1"/>
          </p:cNvSpPr>
          <p:nvPr>
            <p:ph type="dt" sz="half" idx="10"/>
          </p:nvPr>
        </p:nvSpPr>
        <p:spPr/>
        <p:txBody>
          <a:bodyPr/>
          <a:lstStyle/>
          <a:p>
            <a:fld id="{73C3BD54-29B9-3D42-B178-776ED395AA85}" type="datetimeFigureOut">
              <a:rPr lang="en-US" smtClean="0"/>
              <a:t>9/25/25</a:t>
            </a:fld>
            <a:endParaRPr lang="en-US"/>
          </a:p>
        </p:txBody>
      </p:sp>
      <p:sp>
        <p:nvSpPr>
          <p:cNvPr id="5" name="Footer Placeholder 4">
            <a:extLst>
              <a:ext uri="{FF2B5EF4-FFF2-40B4-BE49-F238E27FC236}">
                <a16:creationId xmlns:a16="http://schemas.microsoft.com/office/drawing/2014/main" id="{50984204-038C-FD4B-8E1C-0A9967BF22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359AB9-E1C6-C841-B423-FD2BB13C333F}"/>
              </a:ext>
            </a:extLst>
          </p:cNvPr>
          <p:cNvSpPr>
            <a:spLocks noGrp="1"/>
          </p:cNvSpPr>
          <p:nvPr>
            <p:ph type="sldNum" sz="quarter" idx="12"/>
          </p:nvPr>
        </p:nvSpPr>
        <p:spPr/>
        <p:txBody>
          <a:bodyPr/>
          <a:lstStyle/>
          <a:p>
            <a:fld id="{86BB3423-611C-6944-BA94-F2572F362413}" type="slidenum">
              <a:rPr lang="en-US" smtClean="0"/>
              <a:t>‹#›</a:t>
            </a:fld>
            <a:endParaRPr lang="en-US"/>
          </a:p>
        </p:txBody>
      </p:sp>
    </p:spTree>
    <p:extLst>
      <p:ext uri="{BB962C8B-B14F-4D97-AF65-F5344CB8AC3E}">
        <p14:creationId xmlns:p14="http://schemas.microsoft.com/office/powerpoint/2010/main" val="67345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B057A-C120-5E4E-BB74-223EB6D005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9EB7BE-6258-C84C-8242-9865D1361C9E}"/>
              </a:ext>
            </a:extLst>
          </p:cNvPr>
          <p:cNvSpPr>
            <a:spLocks noGrp="1"/>
          </p:cNvSpPr>
          <p:nvPr>
            <p:ph sz="half" idx="1"/>
          </p:nvPr>
        </p:nvSpPr>
        <p:spPr>
          <a:xfrm>
            <a:off x="565111" y="2691637"/>
            <a:ext cx="4946643" cy="31897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3D23CD-80DB-5740-AE68-76414CA31A26}"/>
              </a:ext>
            </a:extLst>
          </p:cNvPr>
          <p:cNvSpPr>
            <a:spLocks noGrp="1"/>
          </p:cNvSpPr>
          <p:nvPr>
            <p:ph sz="half" idx="2"/>
          </p:nvPr>
        </p:nvSpPr>
        <p:spPr>
          <a:xfrm>
            <a:off x="6076903" y="2691637"/>
            <a:ext cx="4946639" cy="31897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FE0921-9102-1440-B315-778888723C9D}"/>
              </a:ext>
            </a:extLst>
          </p:cNvPr>
          <p:cNvSpPr>
            <a:spLocks noGrp="1"/>
          </p:cNvSpPr>
          <p:nvPr>
            <p:ph type="dt" sz="half" idx="10"/>
          </p:nvPr>
        </p:nvSpPr>
        <p:spPr/>
        <p:txBody>
          <a:bodyPr/>
          <a:lstStyle/>
          <a:p>
            <a:fld id="{73C3BD54-29B9-3D42-B178-776ED395AA85}" type="datetimeFigureOut">
              <a:rPr lang="en-US" smtClean="0"/>
              <a:t>9/25/25</a:t>
            </a:fld>
            <a:endParaRPr lang="en-US"/>
          </a:p>
        </p:txBody>
      </p:sp>
      <p:sp>
        <p:nvSpPr>
          <p:cNvPr id="6" name="Footer Placeholder 5">
            <a:extLst>
              <a:ext uri="{FF2B5EF4-FFF2-40B4-BE49-F238E27FC236}">
                <a16:creationId xmlns:a16="http://schemas.microsoft.com/office/drawing/2014/main" id="{24D7802F-1937-2F43-8FF4-846135D6FC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609C72-E794-4F4F-8E09-D4883EED7237}"/>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50" name="Rectangle 49">
            <a:extLst>
              <a:ext uri="{FF2B5EF4-FFF2-40B4-BE49-F238E27FC236}">
                <a16:creationId xmlns:a16="http://schemas.microsoft.com/office/drawing/2014/main" id="{FFEFA3E2-0F30-664C-AAE4-DE6526B5C716}"/>
              </a:ext>
            </a:extLst>
          </p:cNvPr>
          <p:cNvSpPr/>
          <p:nvPr/>
        </p:nvSpPr>
        <p:spPr>
          <a:xfrm>
            <a:off x="11738231" y="1096772"/>
            <a:ext cx="453769"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55" name="Rectangle 54">
            <a:extLst>
              <a:ext uri="{FF2B5EF4-FFF2-40B4-BE49-F238E27FC236}">
                <a16:creationId xmlns:a16="http://schemas.microsoft.com/office/drawing/2014/main" id="{0C3D7AFF-BC7E-BA41-9C64-B5F9619C0EA1}"/>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ross 10">
            <a:extLst>
              <a:ext uri="{FF2B5EF4-FFF2-40B4-BE49-F238E27FC236}">
                <a16:creationId xmlns:a16="http://schemas.microsoft.com/office/drawing/2014/main" id="{671D2311-E9B8-F041-A7B8-D5696903F22A}"/>
              </a:ext>
            </a:extLst>
          </p:cNvPr>
          <p:cNvSpPr/>
          <p:nvPr/>
        </p:nvSpPr>
        <p:spPr>
          <a:xfrm>
            <a:off x="1153128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6316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9CA91-F119-0244-888A-95539A84DD6F}"/>
              </a:ext>
            </a:extLst>
          </p:cNvPr>
          <p:cNvSpPr>
            <a:spLocks noGrp="1"/>
          </p:cNvSpPr>
          <p:nvPr>
            <p:ph type="title"/>
          </p:nvPr>
        </p:nvSpPr>
        <p:spPr>
          <a:xfrm>
            <a:off x="565110" y="1204721"/>
            <a:ext cx="8266175" cy="1444752"/>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8A3EAC-4422-D548-8D7F-E9944566FBA9}"/>
              </a:ext>
            </a:extLst>
          </p:cNvPr>
          <p:cNvSpPr>
            <a:spLocks noGrp="1"/>
          </p:cNvSpPr>
          <p:nvPr>
            <p:ph type="body" idx="1"/>
          </p:nvPr>
        </p:nvSpPr>
        <p:spPr>
          <a:xfrm>
            <a:off x="565111" y="2691638"/>
            <a:ext cx="4946644" cy="823912"/>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49140CA2-88A9-CC42-A375-8B87E47CC5F9}"/>
              </a:ext>
            </a:extLst>
          </p:cNvPr>
          <p:cNvSpPr>
            <a:spLocks noGrp="1"/>
          </p:cNvSpPr>
          <p:nvPr>
            <p:ph sz="half" idx="2"/>
          </p:nvPr>
        </p:nvSpPr>
        <p:spPr>
          <a:xfrm>
            <a:off x="565111" y="3515550"/>
            <a:ext cx="4946644" cy="23662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5F960C-714E-2E4A-8141-A88F38274E48}"/>
              </a:ext>
            </a:extLst>
          </p:cNvPr>
          <p:cNvSpPr>
            <a:spLocks noGrp="1"/>
          </p:cNvSpPr>
          <p:nvPr>
            <p:ph type="body" sz="quarter" idx="3"/>
          </p:nvPr>
        </p:nvSpPr>
        <p:spPr>
          <a:xfrm>
            <a:off x="6076866" y="2691162"/>
            <a:ext cx="4946644" cy="823912"/>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97BC24-C907-EC4B-872D-17429A657716}"/>
              </a:ext>
            </a:extLst>
          </p:cNvPr>
          <p:cNvSpPr>
            <a:spLocks noGrp="1"/>
          </p:cNvSpPr>
          <p:nvPr>
            <p:ph sz="quarter" idx="4"/>
          </p:nvPr>
        </p:nvSpPr>
        <p:spPr>
          <a:xfrm>
            <a:off x="6076866" y="3515074"/>
            <a:ext cx="4946644" cy="23662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E2A045-4283-3C47-B125-68CF3B19FB08}"/>
              </a:ext>
            </a:extLst>
          </p:cNvPr>
          <p:cNvSpPr>
            <a:spLocks noGrp="1"/>
          </p:cNvSpPr>
          <p:nvPr>
            <p:ph type="dt" sz="half" idx="10"/>
          </p:nvPr>
        </p:nvSpPr>
        <p:spPr/>
        <p:txBody>
          <a:bodyPr/>
          <a:lstStyle/>
          <a:p>
            <a:fld id="{73C3BD54-29B9-3D42-B178-776ED395AA85}" type="datetimeFigureOut">
              <a:rPr lang="en-US" smtClean="0"/>
              <a:t>9/25/25</a:t>
            </a:fld>
            <a:endParaRPr lang="en-US"/>
          </a:p>
        </p:txBody>
      </p:sp>
      <p:sp>
        <p:nvSpPr>
          <p:cNvPr id="8" name="Footer Placeholder 7">
            <a:extLst>
              <a:ext uri="{FF2B5EF4-FFF2-40B4-BE49-F238E27FC236}">
                <a16:creationId xmlns:a16="http://schemas.microsoft.com/office/drawing/2014/main" id="{7EBC25BC-2C98-574D-BCCD-E36CAB07F2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A5C95A-7789-E042-8471-D442D9BB545F}"/>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52" name="Rectangle 51">
            <a:extLst>
              <a:ext uri="{FF2B5EF4-FFF2-40B4-BE49-F238E27FC236}">
                <a16:creationId xmlns:a16="http://schemas.microsoft.com/office/drawing/2014/main" id="{3DF1BA5B-EDD8-B648-8A3E-E2B3570B1EA0}"/>
              </a:ext>
            </a:extLst>
          </p:cNvPr>
          <p:cNvSpPr/>
          <p:nvPr/>
        </p:nvSpPr>
        <p:spPr>
          <a:xfrm>
            <a:off x="11738231" y="1096772"/>
            <a:ext cx="453769"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57" name="Rectangle 56">
            <a:extLst>
              <a:ext uri="{FF2B5EF4-FFF2-40B4-BE49-F238E27FC236}">
                <a16:creationId xmlns:a16="http://schemas.microsoft.com/office/drawing/2014/main" id="{D7476360-629C-DE48-85B7-F4BE6CC457DB}"/>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ross 13">
            <a:extLst>
              <a:ext uri="{FF2B5EF4-FFF2-40B4-BE49-F238E27FC236}">
                <a16:creationId xmlns:a16="http://schemas.microsoft.com/office/drawing/2014/main" id="{C5F6C588-FC1B-3147-AFA1-CD7D76C5AEAC}"/>
              </a:ext>
            </a:extLst>
          </p:cNvPr>
          <p:cNvSpPr/>
          <p:nvPr/>
        </p:nvSpPr>
        <p:spPr>
          <a:xfrm>
            <a:off x="1153128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2912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15401-5318-7045-8AE3-B1A99F2D82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E2F55F-EB76-AE49-B554-12B65B636A90}"/>
              </a:ext>
            </a:extLst>
          </p:cNvPr>
          <p:cNvSpPr>
            <a:spLocks noGrp="1"/>
          </p:cNvSpPr>
          <p:nvPr>
            <p:ph type="dt" sz="half" idx="10"/>
          </p:nvPr>
        </p:nvSpPr>
        <p:spPr/>
        <p:txBody>
          <a:bodyPr/>
          <a:lstStyle/>
          <a:p>
            <a:fld id="{73C3BD54-29B9-3D42-B178-776ED395AA85}" type="datetimeFigureOut">
              <a:rPr lang="en-US" smtClean="0"/>
              <a:t>9/25/25</a:t>
            </a:fld>
            <a:endParaRPr lang="en-US"/>
          </a:p>
        </p:txBody>
      </p:sp>
      <p:sp>
        <p:nvSpPr>
          <p:cNvPr id="4" name="Footer Placeholder 3">
            <a:extLst>
              <a:ext uri="{FF2B5EF4-FFF2-40B4-BE49-F238E27FC236}">
                <a16:creationId xmlns:a16="http://schemas.microsoft.com/office/drawing/2014/main" id="{86CB6E6E-D81E-C44A-AC54-CBE0134C10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E025B9-9F46-3049-9977-0119B96D393C}"/>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48" name="Rectangle 47">
            <a:extLst>
              <a:ext uri="{FF2B5EF4-FFF2-40B4-BE49-F238E27FC236}">
                <a16:creationId xmlns:a16="http://schemas.microsoft.com/office/drawing/2014/main" id="{65760068-EADA-2B4B-9819-CF981184FAEB}"/>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81DA7622-137E-184A-A93C-8DBB10318AE6}"/>
              </a:ext>
            </a:extLst>
          </p:cNvPr>
          <p:cNvSpPr/>
          <p:nvPr/>
        </p:nvSpPr>
        <p:spPr>
          <a:xfrm>
            <a:off x="11738231" y="1096772"/>
            <a:ext cx="453769"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9" name="Cross 8">
            <a:extLst>
              <a:ext uri="{FF2B5EF4-FFF2-40B4-BE49-F238E27FC236}">
                <a16:creationId xmlns:a16="http://schemas.microsoft.com/office/drawing/2014/main" id="{54FB0990-6F8D-B048-8309-19B0D1A41033}"/>
              </a:ext>
            </a:extLst>
          </p:cNvPr>
          <p:cNvSpPr/>
          <p:nvPr/>
        </p:nvSpPr>
        <p:spPr>
          <a:xfrm>
            <a:off x="1153128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3124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AF81DD-2B1F-3444-8023-DD52318FE9F6}"/>
              </a:ext>
            </a:extLst>
          </p:cNvPr>
          <p:cNvSpPr>
            <a:spLocks noGrp="1"/>
          </p:cNvSpPr>
          <p:nvPr>
            <p:ph type="dt" sz="half" idx="10"/>
          </p:nvPr>
        </p:nvSpPr>
        <p:spPr/>
        <p:txBody>
          <a:bodyPr/>
          <a:lstStyle/>
          <a:p>
            <a:fld id="{73C3BD54-29B9-3D42-B178-776ED395AA85}" type="datetimeFigureOut">
              <a:rPr lang="en-US" smtClean="0"/>
              <a:t>9/25/25</a:t>
            </a:fld>
            <a:endParaRPr lang="en-US"/>
          </a:p>
        </p:txBody>
      </p:sp>
      <p:sp>
        <p:nvSpPr>
          <p:cNvPr id="3" name="Footer Placeholder 2">
            <a:extLst>
              <a:ext uri="{FF2B5EF4-FFF2-40B4-BE49-F238E27FC236}">
                <a16:creationId xmlns:a16="http://schemas.microsoft.com/office/drawing/2014/main" id="{36927EE3-DAA3-D948-B8FD-48417540B5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4532D4-FFBF-6C47-A6C9-D55196D91B87}"/>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47" name="Rectangle 46">
            <a:extLst>
              <a:ext uri="{FF2B5EF4-FFF2-40B4-BE49-F238E27FC236}">
                <a16:creationId xmlns:a16="http://schemas.microsoft.com/office/drawing/2014/main" id="{DB8D5541-7726-BA46-8BFA-BF6AA8D42BD7}"/>
              </a:ext>
            </a:extLst>
          </p:cNvPr>
          <p:cNvSpPr/>
          <p:nvPr/>
        </p:nvSpPr>
        <p:spPr>
          <a:xfrm>
            <a:off x="-1" y="1096772"/>
            <a:ext cx="263565"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ross 47">
            <a:extLst>
              <a:ext uri="{FF2B5EF4-FFF2-40B4-BE49-F238E27FC236}">
                <a16:creationId xmlns:a16="http://schemas.microsoft.com/office/drawing/2014/main" id="{97F434CF-7503-CE4F-8426-C312C6315AD0}"/>
              </a:ext>
            </a:extLst>
          </p:cNvPr>
          <p:cNvSpPr/>
          <p:nvPr/>
        </p:nvSpPr>
        <p:spPr>
          <a:xfrm>
            <a:off x="5824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FEDBFB2F-FE34-E349-9484-C275FBE31614}"/>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2374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2DCFD-BEE6-AC49-BABD-D8B89C3B69D0}"/>
              </a:ext>
            </a:extLst>
          </p:cNvPr>
          <p:cNvSpPr>
            <a:spLocks noGrp="1"/>
          </p:cNvSpPr>
          <p:nvPr>
            <p:ph type="title"/>
          </p:nvPr>
        </p:nvSpPr>
        <p:spPr>
          <a:xfrm>
            <a:off x="565149" y="1203800"/>
            <a:ext cx="4114800" cy="1077218"/>
          </a:xfrm>
        </p:spPr>
        <p:txBody>
          <a:bodyPr anchor="b">
            <a:normAutofit/>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431DE035-8260-4443-B1D9-A9C8D584039E}"/>
              </a:ext>
            </a:extLst>
          </p:cNvPr>
          <p:cNvSpPr>
            <a:spLocks noGrp="1"/>
          </p:cNvSpPr>
          <p:nvPr>
            <p:ph idx="1"/>
          </p:nvPr>
        </p:nvSpPr>
        <p:spPr>
          <a:xfrm>
            <a:off x="5611813" y="1508252"/>
            <a:ext cx="5606518" cy="4045881"/>
          </a:xfrm>
        </p:spPr>
        <p:txBody>
          <a:bodyPr/>
          <a:lstStyle>
            <a:lvl1pPr>
              <a:defRPr sz="2800"/>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CCC1AA53-7507-D04B-9B8E-6A4F7122ECA5}"/>
              </a:ext>
            </a:extLst>
          </p:cNvPr>
          <p:cNvSpPr>
            <a:spLocks noGrp="1"/>
          </p:cNvSpPr>
          <p:nvPr>
            <p:ph type="body" sz="half" idx="2"/>
          </p:nvPr>
        </p:nvSpPr>
        <p:spPr>
          <a:xfrm>
            <a:off x="565149" y="2368295"/>
            <a:ext cx="4114800" cy="31858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56E11F-3003-0745-ACAB-FAA4E676EFCD}"/>
              </a:ext>
            </a:extLst>
          </p:cNvPr>
          <p:cNvSpPr>
            <a:spLocks noGrp="1"/>
          </p:cNvSpPr>
          <p:nvPr>
            <p:ph type="dt" sz="half" idx="10"/>
          </p:nvPr>
        </p:nvSpPr>
        <p:spPr/>
        <p:txBody>
          <a:bodyPr/>
          <a:lstStyle/>
          <a:p>
            <a:fld id="{73C3BD54-29B9-3D42-B178-776ED395AA85}" type="datetimeFigureOut">
              <a:rPr lang="en-US" smtClean="0"/>
              <a:t>9/25/25</a:t>
            </a:fld>
            <a:endParaRPr lang="en-US"/>
          </a:p>
        </p:txBody>
      </p:sp>
      <p:sp>
        <p:nvSpPr>
          <p:cNvPr id="6" name="Footer Placeholder 5">
            <a:extLst>
              <a:ext uri="{FF2B5EF4-FFF2-40B4-BE49-F238E27FC236}">
                <a16:creationId xmlns:a16="http://schemas.microsoft.com/office/drawing/2014/main" id="{92BC11A6-59AC-FE45-8A1C-9DDC00582A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D6F51E-1A94-034C-BBEE-C26A3AF0E815}"/>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50" name="Rectangle 49">
            <a:extLst>
              <a:ext uri="{FF2B5EF4-FFF2-40B4-BE49-F238E27FC236}">
                <a16:creationId xmlns:a16="http://schemas.microsoft.com/office/drawing/2014/main" id="{50B7D330-76C0-224C-9C3C-27C4D2B0DDB4}"/>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35464D55-5C51-844B-A38A-8143590FB934}"/>
              </a:ext>
            </a:extLst>
          </p:cNvPr>
          <p:cNvSpPr/>
          <p:nvPr/>
        </p:nvSpPr>
        <p:spPr>
          <a:xfrm>
            <a:off x="-1" y="1096772"/>
            <a:ext cx="263565"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ross 10">
            <a:extLst>
              <a:ext uri="{FF2B5EF4-FFF2-40B4-BE49-F238E27FC236}">
                <a16:creationId xmlns:a16="http://schemas.microsoft.com/office/drawing/2014/main" id="{FD988250-C554-DE44-B887-57D0B2AA8E37}"/>
              </a:ext>
            </a:extLst>
          </p:cNvPr>
          <p:cNvSpPr/>
          <p:nvPr/>
        </p:nvSpPr>
        <p:spPr>
          <a:xfrm>
            <a:off x="5824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2764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86C7C-36AD-9A4E-8524-8F44E8839EA8}"/>
              </a:ext>
            </a:extLst>
          </p:cNvPr>
          <p:cNvSpPr>
            <a:spLocks noGrp="1"/>
          </p:cNvSpPr>
          <p:nvPr>
            <p:ph type="title"/>
          </p:nvPr>
        </p:nvSpPr>
        <p:spPr>
          <a:xfrm>
            <a:off x="565149" y="1203800"/>
            <a:ext cx="4114800" cy="1077218"/>
          </a:xfrm>
        </p:spPr>
        <p:txBody>
          <a:bodyPr anchor="b">
            <a:normAutofit/>
          </a:bodyPr>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015248-4C80-3348-A8A9-6C9F5D32FCE3}"/>
              </a:ext>
            </a:extLst>
          </p:cNvPr>
          <p:cNvSpPr>
            <a:spLocks noGrp="1"/>
          </p:cNvSpPr>
          <p:nvPr>
            <p:ph type="pic" idx="1"/>
          </p:nvPr>
        </p:nvSpPr>
        <p:spPr>
          <a:xfrm>
            <a:off x="5631151" y="1096772"/>
            <a:ext cx="6096270" cy="5761228"/>
          </a:xfrm>
          <a:solidFill>
            <a:schemeClr val="bg2"/>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4B3083-CA16-C54A-B130-7BEE6DF9D815}"/>
              </a:ext>
            </a:extLst>
          </p:cNvPr>
          <p:cNvSpPr>
            <a:spLocks noGrp="1"/>
          </p:cNvSpPr>
          <p:nvPr>
            <p:ph type="body" sz="half" idx="2"/>
          </p:nvPr>
        </p:nvSpPr>
        <p:spPr>
          <a:xfrm>
            <a:off x="565149" y="2370666"/>
            <a:ext cx="4114800" cy="318346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3C6EB5-D7D1-E247-B9D7-D319E5AAB962}"/>
              </a:ext>
            </a:extLst>
          </p:cNvPr>
          <p:cNvSpPr>
            <a:spLocks noGrp="1"/>
          </p:cNvSpPr>
          <p:nvPr>
            <p:ph type="dt" sz="half" idx="10"/>
          </p:nvPr>
        </p:nvSpPr>
        <p:spPr/>
        <p:txBody>
          <a:bodyPr/>
          <a:lstStyle/>
          <a:p>
            <a:fld id="{73C3BD54-29B9-3D42-B178-776ED395AA85}" type="datetimeFigureOut">
              <a:rPr lang="en-US" smtClean="0"/>
              <a:t>9/25/25</a:t>
            </a:fld>
            <a:endParaRPr lang="en-US"/>
          </a:p>
        </p:txBody>
      </p:sp>
      <p:sp>
        <p:nvSpPr>
          <p:cNvPr id="6" name="Footer Placeholder 5">
            <a:extLst>
              <a:ext uri="{FF2B5EF4-FFF2-40B4-BE49-F238E27FC236}">
                <a16:creationId xmlns:a16="http://schemas.microsoft.com/office/drawing/2014/main" id="{75FBF6CC-F5C4-9847-BADB-8B7441C8F3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763FE4-B2F5-7741-B517-533F1C98CE1B}"/>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54" name="Rectangle 53">
            <a:extLst>
              <a:ext uri="{FF2B5EF4-FFF2-40B4-BE49-F238E27FC236}">
                <a16:creationId xmlns:a16="http://schemas.microsoft.com/office/drawing/2014/main" id="{AB80A771-7D8E-0F4A-93A3-B977667D338E}"/>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2C9320FA-0E3A-2749-9085-DF30FA26F4BD}"/>
              </a:ext>
            </a:extLst>
          </p:cNvPr>
          <p:cNvSpPr/>
          <p:nvPr/>
        </p:nvSpPr>
        <p:spPr>
          <a:xfrm>
            <a:off x="-1" y="1096772"/>
            <a:ext cx="263565"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ross 10">
            <a:extLst>
              <a:ext uri="{FF2B5EF4-FFF2-40B4-BE49-F238E27FC236}">
                <a16:creationId xmlns:a16="http://schemas.microsoft.com/office/drawing/2014/main" id="{5A3DF5D0-8A2C-A049-9132-EE1EF7D014D4}"/>
              </a:ext>
            </a:extLst>
          </p:cNvPr>
          <p:cNvSpPr/>
          <p:nvPr/>
        </p:nvSpPr>
        <p:spPr>
          <a:xfrm>
            <a:off x="5824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6047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952BFD-D607-6845-9C7B-1C8D3B4EE760}"/>
              </a:ext>
            </a:extLst>
          </p:cNvPr>
          <p:cNvSpPr>
            <a:spLocks noGrp="1"/>
          </p:cNvSpPr>
          <p:nvPr>
            <p:ph type="title"/>
          </p:nvPr>
        </p:nvSpPr>
        <p:spPr>
          <a:xfrm>
            <a:off x="565149" y="1204721"/>
            <a:ext cx="8267296" cy="144655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EEBB52FF-3B04-8245-BF0B-89C9E293362A}"/>
              </a:ext>
            </a:extLst>
          </p:cNvPr>
          <p:cNvSpPr>
            <a:spLocks noGrp="1"/>
          </p:cNvSpPr>
          <p:nvPr>
            <p:ph type="body" idx="1"/>
          </p:nvPr>
        </p:nvSpPr>
        <p:spPr>
          <a:xfrm>
            <a:off x="565150" y="2691638"/>
            <a:ext cx="8267296" cy="318858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DA99BFE-CBDD-C344-A21E-44A52F11B662}"/>
              </a:ext>
            </a:extLst>
          </p:cNvPr>
          <p:cNvSpPr>
            <a:spLocks noGrp="1"/>
          </p:cNvSpPr>
          <p:nvPr>
            <p:ph type="dt" sz="half" idx="2"/>
          </p:nvPr>
        </p:nvSpPr>
        <p:spPr>
          <a:xfrm>
            <a:off x="565149" y="5949696"/>
            <a:ext cx="4114800" cy="365125"/>
          </a:xfrm>
          <a:prstGeom prst="rect">
            <a:avLst/>
          </a:prstGeom>
        </p:spPr>
        <p:txBody>
          <a:bodyPr vert="horz" lIns="91440" tIns="45720" rIns="91440" bIns="45720" rtlCol="0" anchor="ctr" anchorCtr="0"/>
          <a:lstStyle>
            <a:lvl1pPr algn="l">
              <a:defRPr lang="en-US" sz="1050" smtClean="0">
                <a:latin typeface="+mn-lt"/>
              </a:defRPr>
            </a:lvl1pPr>
          </a:lstStyle>
          <a:p>
            <a:fld id="{73C3BD54-29B9-3D42-B178-776ED395AA85}" type="datetimeFigureOut">
              <a:rPr lang="en-US" smtClean="0"/>
              <a:pPr/>
              <a:t>9/25/25</a:t>
            </a:fld>
            <a:endParaRPr lang="en-US" dirty="0"/>
          </a:p>
        </p:txBody>
      </p:sp>
      <p:sp>
        <p:nvSpPr>
          <p:cNvPr id="5" name="Footer Placeholder 4">
            <a:extLst>
              <a:ext uri="{FF2B5EF4-FFF2-40B4-BE49-F238E27FC236}">
                <a16:creationId xmlns:a16="http://schemas.microsoft.com/office/drawing/2014/main" id="{BDC371C0-3DCE-0743-946F-C7540DD7895F}"/>
              </a:ext>
            </a:extLst>
          </p:cNvPr>
          <p:cNvSpPr>
            <a:spLocks noGrp="1"/>
          </p:cNvSpPr>
          <p:nvPr>
            <p:ph type="ftr" sz="quarter" idx="3"/>
          </p:nvPr>
        </p:nvSpPr>
        <p:spPr>
          <a:xfrm>
            <a:off x="565150" y="543179"/>
            <a:ext cx="4114800" cy="246888"/>
          </a:xfrm>
          <a:prstGeom prst="rect">
            <a:avLst/>
          </a:prstGeom>
        </p:spPr>
        <p:txBody>
          <a:bodyPr vert="horz" lIns="91440" tIns="45720" rIns="91440" bIns="45720" rtlCol="0" anchor="ctr" anchorCtr="0"/>
          <a:lstStyle>
            <a:lvl1pPr algn="l">
              <a:defRPr lang="en-US" sz="1050">
                <a:latin typeface="+mn-lt"/>
              </a:defRPr>
            </a:lvl1pPr>
          </a:lstStyle>
          <a:p>
            <a:endParaRPr lang="en-US" dirty="0"/>
          </a:p>
        </p:txBody>
      </p:sp>
      <p:sp>
        <p:nvSpPr>
          <p:cNvPr id="6" name="Slide Number Placeholder 5">
            <a:extLst>
              <a:ext uri="{FF2B5EF4-FFF2-40B4-BE49-F238E27FC236}">
                <a16:creationId xmlns:a16="http://schemas.microsoft.com/office/drawing/2014/main" id="{E6E32ADB-4517-194F-8B4B-A9D26B3C02E3}"/>
              </a:ext>
            </a:extLst>
          </p:cNvPr>
          <p:cNvSpPr>
            <a:spLocks noGrp="1"/>
          </p:cNvSpPr>
          <p:nvPr>
            <p:ph type="sldNum" sz="quarter" idx="4"/>
          </p:nvPr>
        </p:nvSpPr>
        <p:spPr>
          <a:xfrm>
            <a:off x="10813024" y="511175"/>
            <a:ext cx="914400" cy="310896"/>
          </a:xfrm>
          <a:prstGeom prst="rect">
            <a:avLst/>
          </a:prstGeom>
        </p:spPr>
        <p:txBody>
          <a:bodyPr vert="horz" lIns="91440" tIns="45720" rIns="91440" bIns="45720" rtlCol="0" anchor="ctr"/>
          <a:lstStyle>
            <a:lvl1pPr algn="r">
              <a:defRPr sz="1400" b="0" i="0">
                <a:solidFill>
                  <a:schemeClr val="tx1"/>
                </a:solidFill>
                <a:latin typeface="+mn-lt"/>
              </a:defRPr>
            </a:lvl1pPr>
          </a:lstStyle>
          <a:p>
            <a:fld id="{86BB3423-611C-6944-BA94-F2572F362413}" type="slidenum">
              <a:rPr lang="en-US" smtClean="0"/>
              <a:pPr/>
              <a:t>‹#›</a:t>
            </a:fld>
            <a:endParaRPr lang="en-US"/>
          </a:p>
        </p:txBody>
      </p:sp>
    </p:spTree>
    <p:extLst>
      <p:ext uri="{BB962C8B-B14F-4D97-AF65-F5344CB8AC3E}">
        <p14:creationId xmlns:p14="http://schemas.microsoft.com/office/powerpoint/2010/main" val="255650409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4" r:id="rId12"/>
  </p:sldLayoutIdLst>
  <p:txStyles>
    <p:title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System Font Regular"/>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System Font Regular"/>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System Font Regular"/>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System Font Regular"/>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System Font Regular"/>
        <a:buChar char="–"/>
        <a:defRPr sz="16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4.gif"/></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74.gif"/><Relationship Id="rId4" Type="http://schemas.openxmlformats.org/officeDocument/2006/relationships/image" Target="../media/image73.png"/></Relationships>
</file>

<file path=ppt/slides/_rels/slide5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5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4F048CC-17C9-B246-BF2A-29E51AD1C6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udy sky as seen from the aeroplane window">
            <a:extLst>
              <a:ext uri="{FF2B5EF4-FFF2-40B4-BE49-F238E27FC236}">
                <a16:creationId xmlns:a16="http://schemas.microsoft.com/office/drawing/2014/main" id="{F3A4769D-D013-95C4-9398-FE1D35B3FB2E}"/>
              </a:ext>
            </a:extLst>
          </p:cNvPr>
          <p:cNvPicPr>
            <a:picLocks noChangeAspect="1"/>
          </p:cNvPicPr>
          <p:nvPr/>
        </p:nvPicPr>
        <p:blipFill rotWithShape="1">
          <a:blip r:embed="rId2"/>
          <a:srcRect t="19643"/>
          <a:stretch/>
        </p:blipFill>
        <p:spPr>
          <a:xfrm>
            <a:off x="20" y="10"/>
            <a:ext cx="12191980" cy="6857990"/>
          </a:xfrm>
          <a:prstGeom prst="rect">
            <a:avLst/>
          </a:prstGeom>
        </p:spPr>
      </p:pic>
      <p:sp>
        <p:nvSpPr>
          <p:cNvPr id="11" name="Rectangle">
            <a:extLst>
              <a:ext uri="{FF2B5EF4-FFF2-40B4-BE49-F238E27FC236}">
                <a16:creationId xmlns:a16="http://schemas.microsoft.com/office/drawing/2014/main" id="{53C4D10E-16D3-5D49-A995-1FD27619A9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0549940" cy="6858000"/>
          </a:xfrm>
          <a:prstGeom prst="rect">
            <a:avLst/>
          </a:prstGeom>
          <a:gradFill flip="none" rotWithShape="1">
            <a:gsLst>
              <a:gs pos="32000">
                <a:schemeClr val="bg1">
                  <a:alpha val="67000"/>
                </a:schemeClr>
              </a:gs>
              <a:gs pos="0">
                <a:schemeClr val="bg1">
                  <a:alpha val="55000"/>
                </a:schemeClr>
              </a:gs>
              <a:gs pos="99000">
                <a:schemeClr val="bg1">
                  <a:alpha val="55000"/>
                </a:schemeClr>
              </a:gs>
            </a:gsLst>
            <a:path path="circle">
              <a:fillToRect r="100000" b="100000"/>
            </a:path>
            <a:tileRect l="-100000" t="-100000"/>
          </a:gradFill>
          <a:ln w="12700">
            <a:miter lim="400000"/>
          </a:ln>
        </p:spPr>
        <p:txBody>
          <a:bodyPr lIns="50800" tIns="50800" rIns="50800" bIns="50800" anchor="ctr"/>
          <a:lstStyle/>
          <a:p>
            <a:pPr algn="ctr"/>
            <a:endParaRPr sz="2600" cap="all" dirty="0">
              <a:solidFill>
                <a:srgbClr val="FFFFFF"/>
              </a:solidFill>
              <a:sym typeface="Avenir Next"/>
            </a:endParaRPr>
          </a:p>
        </p:txBody>
      </p:sp>
      <p:sp>
        <p:nvSpPr>
          <p:cNvPr id="13" name="Cross 12">
            <a:extLst>
              <a:ext uri="{FF2B5EF4-FFF2-40B4-BE49-F238E27FC236}">
                <a16:creationId xmlns:a16="http://schemas.microsoft.com/office/drawing/2014/main" id="{24124FF1-775D-AC4A-81D0-73FC0F54A6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250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53E2C7F-F4FF-A94D-ACAE-82823EC88F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F0AF65-86A0-3EE0-0DF5-789CEC2DD51E}"/>
              </a:ext>
            </a:extLst>
          </p:cNvPr>
          <p:cNvSpPr>
            <a:spLocks noGrp="1"/>
          </p:cNvSpPr>
          <p:nvPr>
            <p:ph type="ctrTitle"/>
          </p:nvPr>
        </p:nvSpPr>
        <p:spPr>
          <a:xfrm>
            <a:off x="797105" y="1625608"/>
            <a:ext cx="6696951" cy="2722164"/>
          </a:xfrm>
        </p:spPr>
        <p:txBody>
          <a:bodyPr>
            <a:normAutofit/>
          </a:bodyPr>
          <a:lstStyle/>
          <a:p>
            <a:r>
              <a:rPr lang="en-US" dirty="0"/>
              <a:t>Aviation Weather</a:t>
            </a:r>
          </a:p>
        </p:txBody>
      </p:sp>
      <p:sp>
        <p:nvSpPr>
          <p:cNvPr id="3" name="Subtitle 2">
            <a:extLst>
              <a:ext uri="{FF2B5EF4-FFF2-40B4-BE49-F238E27FC236}">
                <a16:creationId xmlns:a16="http://schemas.microsoft.com/office/drawing/2014/main" id="{F9E9877D-0CAA-FEC3-7635-CDD42B99DA72}"/>
              </a:ext>
            </a:extLst>
          </p:cNvPr>
          <p:cNvSpPr>
            <a:spLocks noGrp="1"/>
          </p:cNvSpPr>
          <p:nvPr>
            <p:ph type="subTitle" idx="1"/>
          </p:nvPr>
        </p:nvSpPr>
        <p:spPr>
          <a:xfrm>
            <a:off x="797105" y="4466845"/>
            <a:ext cx="6696951" cy="882904"/>
          </a:xfrm>
        </p:spPr>
        <p:txBody>
          <a:bodyPr>
            <a:normAutofit/>
          </a:bodyPr>
          <a:lstStyle/>
          <a:p>
            <a:r>
              <a:rPr lang="en-US" dirty="0">
                <a:effectLst/>
                <a:latin typeface="Calibri" panose="020F0502020204030204" pitchFamily="34" charset="0"/>
                <a:ea typeface="Calibri" panose="020F0502020204030204" pitchFamily="34" charset="0"/>
              </a:rPr>
              <a:t>Precipitation and Weather Radar</a:t>
            </a:r>
            <a:r>
              <a:rPr lang="en-US" dirty="0">
                <a:effectLst/>
              </a:rPr>
              <a:t> </a:t>
            </a:r>
            <a:endParaRPr lang="en-US" dirty="0"/>
          </a:p>
        </p:txBody>
      </p:sp>
    </p:spTree>
    <p:extLst>
      <p:ext uri="{BB962C8B-B14F-4D97-AF65-F5344CB8AC3E}">
        <p14:creationId xmlns:p14="http://schemas.microsoft.com/office/powerpoint/2010/main" val="226193983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3DD05D7-554B-E915-B10C-3DCA49D4FD97}"/>
              </a:ext>
            </a:extLst>
          </p:cNvPr>
          <p:cNvSpPr txBox="1">
            <a:spLocks noChangeArrowheads="1"/>
          </p:cNvSpPr>
          <p:nvPr/>
        </p:nvSpPr>
        <p:spPr>
          <a:xfrm>
            <a:off x="407504" y="241852"/>
            <a:ext cx="11658600" cy="1143000"/>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ormAutofit fontScale="90000" lnSpcReduction="20000"/>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pPr>
              <a:defRPr/>
            </a:pPr>
            <a:r>
              <a:rPr lang="en-US" b="1" u="sng"/>
              <a:t>Making Precipitation Method 2: </a:t>
            </a:r>
            <a:br>
              <a:rPr lang="en-US" b="1" u="sng"/>
            </a:br>
            <a:r>
              <a:rPr lang="en-US" b="1" u="sng"/>
              <a:t>Bergeron Process</a:t>
            </a:r>
            <a:endParaRPr lang="en-US" b="1" u="sng" dirty="0"/>
          </a:p>
        </p:txBody>
      </p:sp>
      <p:sp>
        <p:nvSpPr>
          <p:cNvPr id="3" name="TextBox 2">
            <a:extLst>
              <a:ext uri="{FF2B5EF4-FFF2-40B4-BE49-F238E27FC236}">
                <a16:creationId xmlns:a16="http://schemas.microsoft.com/office/drawing/2014/main" id="{9F0E27AE-6C6D-3A66-2345-042EE4E6621A}"/>
              </a:ext>
            </a:extLst>
          </p:cNvPr>
          <p:cNvSpPr txBox="1"/>
          <p:nvPr/>
        </p:nvSpPr>
        <p:spPr>
          <a:xfrm>
            <a:off x="1633331" y="1384852"/>
            <a:ext cx="8206408" cy="4124206"/>
          </a:xfrm>
          <a:prstGeom prst="rect">
            <a:avLst/>
          </a:prstGeom>
          <a:noFill/>
        </p:spPr>
        <p:txBody>
          <a:bodyPr wrap="square" rtlCol="0">
            <a:spAutoFit/>
          </a:bodyPr>
          <a:lstStyle/>
          <a:p>
            <a:pPr marL="457200" indent="-457200">
              <a:buFont typeface="Arial" panose="020B0604020202020204" pitchFamily="34" charset="0"/>
              <a:buChar char="•"/>
            </a:pPr>
            <a:r>
              <a:rPr lang="en-US" altLang="en-US" sz="2800" dirty="0"/>
              <a:t>Also called the </a:t>
            </a:r>
            <a:r>
              <a:rPr lang="ja-JP" altLang="en-US" sz="2800">
                <a:latin typeface="Arial" panose="020B0604020202020204" pitchFamily="34" charset="0"/>
              </a:rPr>
              <a:t>“</a:t>
            </a:r>
            <a:r>
              <a:rPr lang="en-US" altLang="ja-JP" sz="2800" dirty="0"/>
              <a:t>ice-crystal process</a:t>
            </a:r>
            <a:r>
              <a:rPr lang="ja-JP" altLang="en-US" sz="2800">
                <a:latin typeface="Arial" panose="020B0604020202020204" pitchFamily="34" charset="0"/>
              </a:rPr>
              <a:t>”</a:t>
            </a:r>
            <a:r>
              <a:rPr lang="en-US" altLang="ja-JP" sz="2800" dirty="0"/>
              <a:t> and “Wegener-Bergeron-</a:t>
            </a:r>
            <a:r>
              <a:rPr lang="en-US" altLang="ja-JP" sz="2800" dirty="0" err="1"/>
              <a:t>Findeisen</a:t>
            </a:r>
            <a:r>
              <a:rPr lang="en-US" altLang="ja-JP" sz="2800" dirty="0"/>
              <a:t> process”</a:t>
            </a:r>
          </a:p>
          <a:p>
            <a:pPr marL="457200" indent="-457200">
              <a:buFont typeface="Arial" panose="020B0604020202020204" pitchFamily="34" charset="0"/>
              <a:buChar char="•"/>
            </a:pPr>
            <a:r>
              <a:rPr lang="en-US" altLang="en-US" sz="2800" dirty="0"/>
              <a:t>Occurs in </a:t>
            </a:r>
            <a:r>
              <a:rPr lang="en-US" altLang="en-US" sz="2800" dirty="0">
                <a:solidFill>
                  <a:schemeClr val="accent2"/>
                </a:solidFill>
              </a:rPr>
              <a:t>cold clouds</a:t>
            </a:r>
            <a:r>
              <a:rPr lang="en-US" altLang="en-US" sz="2800" dirty="0"/>
              <a:t>. (Clouds that get below freezing in temperature.)</a:t>
            </a:r>
          </a:p>
          <a:p>
            <a:pPr marL="457200" indent="-457200">
              <a:buFont typeface="Arial" panose="020B0604020202020204" pitchFamily="34" charset="0"/>
              <a:buChar char="•"/>
            </a:pPr>
            <a:r>
              <a:rPr lang="en-US" altLang="en-US" sz="2800" dirty="0"/>
              <a:t>Cold clouds will have both liquid water droplets and ice.</a:t>
            </a:r>
          </a:p>
          <a:p>
            <a:pPr marL="457200" indent="-457200">
              <a:buFont typeface="Arial" panose="020B0604020202020204" pitchFamily="34" charset="0"/>
              <a:buChar char="•"/>
            </a:pPr>
            <a:r>
              <a:rPr lang="en-US" altLang="en-US" sz="2800" dirty="0"/>
              <a:t>Cold clouds may also have </a:t>
            </a:r>
            <a:r>
              <a:rPr lang="en-US" altLang="en-US" sz="2800" i="1" dirty="0">
                <a:solidFill>
                  <a:srgbClr val="9933FF"/>
                </a:solidFill>
              </a:rPr>
              <a:t>supercooled droplets</a:t>
            </a:r>
            <a:r>
              <a:rPr lang="en-US" altLang="en-US" sz="2800" i="1" dirty="0"/>
              <a:t>.</a:t>
            </a:r>
          </a:p>
          <a:p>
            <a:pPr lvl="1"/>
            <a:r>
              <a:rPr lang="en-US" altLang="en-US" sz="2400" dirty="0"/>
              <a:t>Supercooled droplets are at temperatures below freezing, but remain in the liquid form.</a:t>
            </a:r>
          </a:p>
          <a:p>
            <a:endParaRPr lang="en-US" dirty="0"/>
          </a:p>
        </p:txBody>
      </p:sp>
    </p:spTree>
    <p:extLst>
      <p:ext uri="{BB962C8B-B14F-4D97-AF65-F5344CB8AC3E}">
        <p14:creationId xmlns:p14="http://schemas.microsoft.com/office/powerpoint/2010/main" val="379803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45FDAB24-E2B2-CB47-A5A4-9C693BC78B9A}"/>
              </a:ext>
            </a:extLst>
          </p:cNvPr>
          <p:cNvSpPr>
            <a:spLocks noGrp="1" noChangeArrowheads="1"/>
          </p:cNvSpPr>
          <p:nvPr>
            <p:ph type="title"/>
          </p:nvPr>
        </p:nvSpPr>
        <p:spPr>
          <a:xfrm>
            <a:off x="2209800" y="228600"/>
            <a:ext cx="7772400" cy="11430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ormAutofit fontScale="90000"/>
          </a:bodyPr>
          <a:lstStyle/>
          <a:p>
            <a:pPr>
              <a:defRPr/>
            </a:pPr>
            <a:r>
              <a:rPr lang="en-US" b="1" u="sng" dirty="0">
                <a:cs typeface="+mj-cs"/>
              </a:rPr>
              <a:t>So how do ice crystals grow compared to water droplets?</a:t>
            </a:r>
          </a:p>
        </p:txBody>
      </p:sp>
      <p:sp>
        <p:nvSpPr>
          <p:cNvPr id="27651" name="Text Box 3">
            <a:extLst>
              <a:ext uri="{FF2B5EF4-FFF2-40B4-BE49-F238E27FC236}">
                <a16:creationId xmlns:a16="http://schemas.microsoft.com/office/drawing/2014/main" id="{7A3229DA-B781-F449-BC62-8482A9F30BB9}"/>
              </a:ext>
            </a:extLst>
          </p:cNvPr>
          <p:cNvSpPr txBox="1">
            <a:spLocks noChangeArrowheads="1"/>
          </p:cNvSpPr>
          <p:nvPr/>
        </p:nvSpPr>
        <p:spPr bwMode="auto">
          <a:xfrm>
            <a:off x="1828800" y="1752601"/>
            <a:ext cx="3581400" cy="646331"/>
          </a:xfrm>
          <a:prstGeom prst="rect">
            <a:avLst/>
          </a:prstGeom>
          <a:solidFill>
            <a:srgbClr val="FF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atin typeface="Times New Roman" charset="0"/>
                <a:ea typeface="ＭＳ Ｐゴシック" charset="0"/>
              </a:rPr>
              <a:t>Ice has a lower saturation vapor pressure than liquid water.</a:t>
            </a:r>
          </a:p>
        </p:txBody>
      </p:sp>
      <p:sp>
        <p:nvSpPr>
          <p:cNvPr id="27653" name="AutoShape 5">
            <a:extLst>
              <a:ext uri="{FF2B5EF4-FFF2-40B4-BE49-F238E27FC236}">
                <a16:creationId xmlns:a16="http://schemas.microsoft.com/office/drawing/2014/main" id="{FBE73D1A-343D-2547-AB9A-5BAF0671330C}"/>
              </a:ext>
            </a:extLst>
          </p:cNvPr>
          <p:cNvSpPr>
            <a:spLocks noChangeArrowheads="1"/>
          </p:cNvSpPr>
          <p:nvPr/>
        </p:nvSpPr>
        <p:spPr bwMode="auto">
          <a:xfrm>
            <a:off x="2895600" y="2971800"/>
            <a:ext cx="685800" cy="838200"/>
          </a:xfrm>
          <a:prstGeom prst="downArrow">
            <a:avLst>
              <a:gd name="adj1" fmla="val 50000"/>
              <a:gd name="adj2" fmla="val 30556"/>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27654" name="Text Box 6">
            <a:extLst>
              <a:ext uri="{FF2B5EF4-FFF2-40B4-BE49-F238E27FC236}">
                <a16:creationId xmlns:a16="http://schemas.microsoft.com/office/drawing/2014/main" id="{8FD75D34-327B-D94D-8337-8F68C5B84B58}"/>
              </a:ext>
            </a:extLst>
          </p:cNvPr>
          <p:cNvSpPr txBox="1">
            <a:spLocks noChangeArrowheads="1"/>
          </p:cNvSpPr>
          <p:nvPr/>
        </p:nvSpPr>
        <p:spPr bwMode="auto">
          <a:xfrm>
            <a:off x="2133600" y="4343400"/>
            <a:ext cx="3352800"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a:latin typeface="Times New Roman" charset="0"/>
              <a:ea typeface="ＭＳ Ｐゴシック" charset="0"/>
            </a:endParaRPr>
          </a:p>
        </p:txBody>
      </p:sp>
      <p:sp>
        <p:nvSpPr>
          <p:cNvPr id="27655" name="Text Box 7">
            <a:extLst>
              <a:ext uri="{FF2B5EF4-FFF2-40B4-BE49-F238E27FC236}">
                <a16:creationId xmlns:a16="http://schemas.microsoft.com/office/drawing/2014/main" id="{D78F2B7C-BC74-8640-A122-4833B2CEFA74}"/>
              </a:ext>
            </a:extLst>
          </p:cNvPr>
          <p:cNvSpPr txBox="1">
            <a:spLocks noChangeArrowheads="1"/>
          </p:cNvSpPr>
          <p:nvPr/>
        </p:nvSpPr>
        <p:spPr bwMode="auto">
          <a:xfrm>
            <a:off x="1981200" y="3810000"/>
            <a:ext cx="3276600" cy="923330"/>
          </a:xfrm>
          <a:prstGeom prst="rect">
            <a:avLst/>
          </a:prstGeom>
          <a:solidFill>
            <a:srgbClr val="FF99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atin typeface="Times New Roman" charset="0"/>
                <a:ea typeface="ＭＳ Ｐゴシック" charset="0"/>
              </a:rPr>
              <a:t>Water vapor molecules above the water droplet will move toward the ice crystal.</a:t>
            </a:r>
          </a:p>
        </p:txBody>
      </p:sp>
      <p:sp>
        <p:nvSpPr>
          <p:cNvPr id="27658" name="Text Box 10">
            <a:extLst>
              <a:ext uri="{FF2B5EF4-FFF2-40B4-BE49-F238E27FC236}">
                <a16:creationId xmlns:a16="http://schemas.microsoft.com/office/drawing/2014/main" id="{FC314662-591F-A94A-A29C-57D1AE2A8CF3}"/>
              </a:ext>
            </a:extLst>
          </p:cNvPr>
          <p:cNvSpPr txBox="1">
            <a:spLocks noChangeArrowheads="1"/>
          </p:cNvSpPr>
          <p:nvPr/>
        </p:nvSpPr>
        <p:spPr bwMode="auto">
          <a:xfrm>
            <a:off x="4572000" y="5661026"/>
            <a:ext cx="5410200" cy="646331"/>
          </a:xfrm>
          <a:prstGeom prst="rect">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atin typeface="Times New Roman" charset="0"/>
                <a:ea typeface="ＭＳ Ｐゴシック" charset="0"/>
              </a:rPr>
              <a:t>Water droplet is now out of equilibrium and will evaporate.</a:t>
            </a:r>
          </a:p>
        </p:txBody>
      </p:sp>
      <p:sp>
        <p:nvSpPr>
          <p:cNvPr id="27659" name="Line 11">
            <a:extLst>
              <a:ext uri="{FF2B5EF4-FFF2-40B4-BE49-F238E27FC236}">
                <a16:creationId xmlns:a16="http://schemas.microsoft.com/office/drawing/2014/main" id="{660FF632-E103-7646-9775-DA0D7034791D}"/>
              </a:ext>
            </a:extLst>
          </p:cNvPr>
          <p:cNvSpPr>
            <a:spLocks noChangeShapeType="1"/>
          </p:cNvSpPr>
          <p:nvPr/>
        </p:nvSpPr>
        <p:spPr bwMode="auto">
          <a:xfrm>
            <a:off x="3733800" y="5410200"/>
            <a:ext cx="914400" cy="914400"/>
          </a:xfrm>
          <a:prstGeom prst="line">
            <a:avLst/>
          </a:prstGeom>
          <a:noFill/>
          <a:ln w="1905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a typeface="ＭＳ Ｐゴシック" charset="0"/>
            </a:endParaRPr>
          </a:p>
        </p:txBody>
      </p:sp>
      <p:sp>
        <p:nvSpPr>
          <p:cNvPr id="27660" name="Line 12">
            <a:extLst>
              <a:ext uri="{FF2B5EF4-FFF2-40B4-BE49-F238E27FC236}">
                <a16:creationId xmlns:a16="http://schemas.microsoft.com/office/drawing/2014/main" id="{D9B3088D-E701-5142-8EF8-6C402B07C1DE}"/>
              </a:ext>
            </a:extLst>
          </p:cNvPr>
          <p:cNvSpPr>
            <a:spLocks noChangeShapeType="1"/>
          </p:cNvSpPr>
          <p:nvPr/>
        </p:nvSpPr>
        <p:spPr bwMode="auto">
          <a:xfrm flipV="1">
            <a:off x="7696200" y="5029200"/>
            <a:ext cx="0" cy="609600"/>
          </a:xfrm>
          <a:prstGeom prst="line">
            <a:avLst/>
          </a:prstGeom>
          <a:noFill/>
          <a:ln w="190500">
            <a:solidFill>
              <a:schemeClr val="tx1"/>
            </a:solidFill>
            <a:round/>
            <a:headEnd/>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a typeface="ＭＳ Ｐゴシック" charset="0"/>
            </a:endParaRPr>
          </a:p>
        </p:txBody>
      </p:sp>
      <p:sp>
        <p:nvSpPr>
          <p:cNvPr id="27661" name="Text Box 13">
            <a:extLst>
              <a:ext uri="{FF2B5EF4-FFF2-40B4-BE49-F238E27FC236}">
                <a16:creationId xmlns:a16="http://schemas.microsoft.com/office/drawing/2014/main" id="{BFF80A86-1174-C94A-A071-421A69551EE3}"/>
              </a:ext>
            </a:extLst>
          </p:cNvPr>
          <p:cNvSpPr txBox="1">
            <a:spLocks noChangeArrowheads="1"/>
          </p:cNvSpPr>
          <p:nvPr/>
        </p:nvSpPr>
        <p:spPr bwMode="auto">
          <a:xfrm>
            <a:off x="6172200" y="3886200"/>
            <a:ext cx="4038600" cy="923330"/>
          </a:xfrm>
          <a:prstGeom prst="rect">
            <a:avLst/>
          </a:prstGeom>
          <a:solidFill>
            <a:srgbClr val="00FF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atin typeface="Times New Roman" charset="0"/>
                <a:ea typeface="ＭＳ Ｐゴシック" charset="0"/>
              </a:rPr>
              <a:t>The ice crystals now have a continuous source of water vapor and will quickly grow.</a:t>
            </a:r>
          </a:p>
        </p:txBody>
      </p:sp>
      <p:sp>
        <p:nvSpPr>
          <p:cNvPr id="27663" name="Text Box 15">
            <a:extLst>
              <a:ext uri="{FF2B5EF4-FFF2-40B4-BE49-F238E27FC236}">
                <a16:creationId xmlns:a16="http://schemas.microsoft.com/office/drawing/2014/main" id="{1DE00A67-AD3A-8044-B55E-B6CCBDB0E896}"/>
              </a:ext>
            </a:extLst>
          </p:cNvPr>
          <p:cNvSpPr txBox="1">
            <a:spLocks noChangeArrowheads="1"/>
          </p:cNvSpPr>
          <p:nvPr/>
        </p:nvSpPr>
        <p:spPr bwMode="auto">
          <a:xfrm>
            <a:off x="6019800" y="1981200"/>
            <a:ext cx="4267200" cy="923330"/>
          </a:xfrm>
          <a:prstGeom prst="rect">
            <a:avLst/>
          </a:prstGeom>
          <a:solidFill>
            <a:srgbClr val="3366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atin typeface="Times New Roman" charset="0"/>
                <a:ea typeface="ＭＳ Ｐゴシック" charset="0"/>
              </a:rPr>
              <a:t>Thus, during the ice-crystal process, ice grows at the expense of the surrounding water droplets.</a:t>
            </a:r>
          </a:p>
        </p:txBody>
      </p:sp>
      <p:sp>
        <p:nvSpPr>
          <p:cNvPr id="27662" name="Line 14">
            <a:extLst>
              <a:ext uri="{FF2B5EF4-FFF2-40B4-BE49-F238E27FC236}">
                <a16:creationId xmlns:a16="http://schemas.microsoft.com/office/drawing/2014/main" id="{82345E77-0EB5-5340-A9D5-7549B4610560}"/>
              </a:ext>
            </a:extLst>
          </p:cNvPr>
          <p:cNvSpPr>
            <a:spLocks noChangeShapeType="1"/>
          </p:cNvSpPr>
          <p:nvPr/>
        </p:nvSpPr>
        <p:spPr bwMode="auto">
          <a:xfrm flipV="1">
            <a:off x="7772400" y="3429000"/>
            <a:ext cx="0" cy="457200"/>
          </a:xfrm>
          <a:prstGeom prst="line">
            <a:avLst/>
          </a:prstGeom>
          <a:noFill/>
          <a:ln w="190500">
            <a:solidFill>
              <a:schemeClr val="tx1"/>
            </a:solidFill>
            <a:round/>
            <a:headEnd/>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a typeface="ＭＳ Ｐゴシック" charset="0"/>
            </a:endParaRPr>
          </a:p>
        </p:txBody>
      </p:sp>
      <p:pic>
        <p:nvPicPr>
          <p:cNvPr id="27665" name="Picture 17" descr="H:\custom lectures\jpegs\chapter 05\10.jpg">
            <a:extLst>
              <a:ext uri="{FF2B5EF4-FFF2-40B4-BE49-F238E27FC236}">
                <a16:creationId xmlns:a16="http://schemas.microsoft.com/office/drawing/2014/main" id="{996E6640-560F-4749-9AAC-96BCF206D4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1" y="1828800"/>
            <a:ext cx="290036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6" name="Picture 18" descr="H:\custom lectures\jpegs\chapter 08\07.jpg">
            <a:extLst>
              <a:ext uri="{FF2B5EF4-FFF2-40B4-BE49-F238E27FC236}">
                <a16:creationId xmlns:a16="http://schemas.microsoft.com/office/drawing/2014/main" id="{257A2E2F-7BA1-BC4E-9C1F-4A494B487C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828800"/>
            <a:ext cx="4724400" cy="351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7" name="Picture 19" descr="H:\custom lectures\jpegs\chapter 08\09.jpg">
            <a:extLst>
              <a:ext uri="{FF2B5EF4-FFF2-40B4-BE49-F238E27FC236}">
                <a16:creationId xmlns:a16="http://schemas.microsoft.com/office/drawing/2014/main" id="{940BB648-26AF-BE4F-B728-506FA013C3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752600"/>
            <a:ext cx="3581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6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7665"/>
                                        </p:tgtEl>
                                        <p:attrNameLst>
                                          <p:attrName>style.visibility</p:attrName>
                                        </p:attrNameLst>
                                      </p:cBhvr>
                                      <p:to>
                                        <p:strVal val="visible"/>
                                      </p:to>
                                    </p:set>
                                    <p:animEffect transition="in" filter="dissolve">
                                      <p:cBhvr>
                                        <p:cTn id="11" dur="500"/>
                                        <p:tgtEl>
                                          <p:spTgt spid="27665"/>
                                        </p:tgtEl>
                                      </p:cBhvr>
                                    </p:animEffect>
                                  </p:childTnLst>
                                  <p:subTnLst>
                                    <p:set>
                                      <p:cBhvr override="childStyle">
                                        <p:cTn dur="1" fill="hold" display="0" masterRel="nextClick" afterEffect="1"/>
                                        <p:tgtEl>
                                          <p:spTgt spid="27665"/>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27666"/>
                                        </p:tgtEl>
                                        <p:attrNameLst>
                                          <p:attrName>style.visibility</p:attrName>
                                        </p:attrNameLst>
                                      </p:cBhvr>
                                      <p:to>
                                        <p:strVal val="visible"/>
                                      </p:to>
                                    </p:set>
                                    <p:animEffect transition="in" filter="dissolve">
                                      <p:cBhvr>
                                        <p:cTn id="16" dur="500"/>
                                        <p:tgtEl>
                                          <p:spTgt spid="27666"/>
                                        </p:tgtEl>
                                      </p:cBhvr>
                                    </p:animEffect>
                                  </p:childTnLst>
                                  <p:subTnLst>
                                    <p:set>
                                      <p:cBhvr override="childStyle">
                                        <p:cTn dur="1" fill="hold" display="0" masterRel="nextClick" afterEffect="1"/>
                                        <p:tgtEl>
                                          <p:spTgt spid="27666"/>
                                        </p:tgtEl>
                                        <p:attrNameLst>
                                          <p:attrName>style.visibility</p:attrName>
                                        </p:attrNameLst>
                                      </p:cBhvr>
                                      <p:to>
                                        <p:strVal val="hidden"/>
                                      </p:to>
                                    </p:set>
                                  </p:sub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27653"/>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27655"/>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nodeType="clickEffect">
                                  <p:stCondLst>
                                    <p:cond delay="0"/>
                                  </p:stCondLst>
                                  <p:childTnLst>
                                    <p:set>
                                      <p:cBhvr>
                                        <p:cTn id="28" dur="1" fill="hold">
                                          <p:stCondLst>
                                            <p:cond delay="0"/>
                                          </p:stCondLst>
                                        </p:cTn>
                                        <p:tgtEl>
                                          <p:spTgt spid="27667"/>
                                        </p:tgtEl>
                                        <p:attrNameLst>
                                          <p:attrName>style.visibility</p:attrName>
                                        </p:attrNameLst>
                                      </p:cBhvr>
                                      <p:to>
                                        <p:strVal val="visible"/>
                                      </p:to>
                                    </p:set>
                                    <p:animEffect transition="in" filter="dissolve">
                                      <p:cBhvr>
                                        <p:cTn id="29" dur="500"/>
                                        <p:tgtEl>
                                          <p:spTgt spid="27667"/>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499"/>
                                          </p:stCondLst>
                                        </p:cTn>
                                        <p:tgtEl>
                                          <p:spTgt spid="27659"/>
                                        </p:tgtEl>
                                        <p:attrNameLst>
                                          <p:attrName>style.visibility</p:attrName>
                                        </p:attrNameLst>
                                      </p:cBhvr>
                                      <p:to>
                                        <p:strVal val="visible"/>
                                      </p:to>
                                    </p:set>
                                  </p:childTnLst>
                                </p:cTn>
                              </p:par>
                            </p:childTnLst>
                          </p:cTn>
                        </p:par>
                        <p:par>
                          <p:cTn id="34" fill="hold" nodeType="afterGroup">
                            <p:stCondLst>
                              <p:cond delay="500"/>
                            </p:stCondLst>
                            <p:childTnLst>
                              <p:par>
                                <p:cTn id="35" presetID="1" presetClass="entr" presetSubtype="0" fill="hold" grpId="0" nodeType="afterEffect">
                                  <p:stCondLst>
                                    <p:cond delay="0"/>
                                  </p:stCondLst>
                                  <p:childTnLst>
                                    <p:set>
                                      <p:cBhvr>
                                        <p:cTn id="36" dur="1" fill="hold">
                                          <p:stCondLst>
                                            <p:cond delay="499"/>
                                          </p:stCondLst>
                                        </p:cTn>
                                        <p:tgtEl>
                                          <p:spTgt spid="27658"/>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nodePh="1">
                                  <p:stCondLst>
                                    <p:cond delay="0"/>
                                  </p:stCondLst>
                                  <p:endCondLst>
                                    <p:cond evt="begin" delay="0">
                                      <p:tn val="39"/>
                                    </p:cond>
                                  </p:endCondLst>
                                  <p:childTnLst>
                                    <p:set>
                                      <p:cBhvr>
                                        <p:cTn id="40" dur="1" fill="hold">
                                          <p:stCondLst>
                                            <p:cond delay="499"/>
                                          </p:stCondLst>
                                        </p:cTn>
                                        <p:tgtEl>
                                          <p:spTgt spid="27654"/>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499"/>
                                          </p:stCondLst>
                                        </p:cTn>
                                        <p:tgtEl>
                                          <p:spTgt spid="27660"/>
                                        </p:tgtEl>
                                        <p:attrNameLst>
                                          <p:attrName>style.visibility</p:attrName>
                                        </p:attrNameLst>
                                      </p:cBhvr>
                                      <p:to>
                                        <p:strVal val="visible"/>
                                      </p:to>
                                    </p:set>
                                  </p:childTnLst>
                                </p:cTn>
                              </p:par>
                            </p:childTnLst>
                          </p:cTn>
                        </p:par>
                        <p:par>
                          <p:cTn id="45" fill="hold" nodeType="afterGroup">
                            <p:stCondLst>
                              <p:cond delay="500"/>
                            </p:stCondLst>
                            <p:childTnLst>
                              <p:par>
                                <p:cTn id="46" presetID="1" presetClass="entr" presetSubtype="0" fill="hold" grpId="0" nodeType="afterEffect">
                                  <p:stCondLst>
                                    <p:cond delay="0"/>
                                  </p:stCondLst>
                                  <p:childTnLst>
                                    <p:set>
                                      <p:cBhvr>
                                        <p:cTn id="47" dur="1" fill="hold">
                                          <p:stCondLst>
                                            <p:cond delay="499"/>
                                          </p:stCondLst>
                                        </p:cTn>
                                        <p:tgtEl>
                                          <p:spTgt spid="27661"/>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nodeType="clickEffect">
                                  <p:stCondLst>
                                    <p:cond delay="0"/>
                                  </p:stCondLst>
                                  <p:childTnLst>
                                    <p:set>
                                      <p:cBhvr>
                                        <p:cTn id="51" dur="1" fill="hold">
                                          <p:stCondLst>
                                            <p:cond delay="499"/>
                                          </p:stCondLst>
                                        </p:cTn>
                                        <p:tgtEl>
                                          <p:spTgt spid="27662"/>
                                        </p:tgtEl>
                                        <p:attrNameLst>
                                          <p:attrName>style.visibility</p:attrName>
                                        </p:attrNameLst>
                                      </p:cBhvr>
                                      <p:to>
                                        <p:strVal val="visible"/>
                                      </p:to>
                                    </p:se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499"/>
                                          </p:stCondLst>
                                        </p:cTn>
                                        <p:tgtEl>
                                          <p:spTgt spid="276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animBg="1" autoUpdateAnimBg="0"/>
      <p:bldP spid="27653" grpId="0" animBg="1"/>
      <p:bldP spid="27654" grpId="0" autoUpdateAnimBg="0"/>
      <p:bldP spid="27655" grpId="0" animBg="1" autoUpdateAnimBg="0"/>
      <p:bldP spid="27658" grpId="0" animBg="1" autoUpdateAnimBg="0"/>
      <p:bldP spid="27661" grpId="0" animBg="1" autoUpdateAnimBg="0"/>
      <p:bldP spid="27663" grpId="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of a diagram showing the temperature of the atmosphere&#10;&#10;Description automatically generated">
            <a:extLst>
              <a:ext uri="{FF2B5EF4-FFF2-40B4-BE49-F238E27FC236}">
                <a16:creationId xmlns:a16="http://schemas.microsoft.com/office/drawing/2014/main" id="{AB288581-97C2-B61E-DB47-A159C959D7FC}"/>
              </a:ext>
            </a:extLst>
          </p:cNvPr>
          <p:cNvPicPr>
            <a:picLocks noChangeAspect="1"/>
          </p:cNvPicPr>
          <p:nvPr/>
        </p:nvPicPr>
        <p:blipFill>
          <a:blip r:embed="rId2"/>
          <a:stretch>
            <a:fillRect/>
          </a:stretch>
        </p:blipFill>
        <p:spPr>
          <a:xfrm>
            <a:off x="-1" y="0"/>
            <a:ext cx="2918149" cy="2763078"/>
          </a:xfrm>
          <a:prstGeom prst="rect">
            <a:avLst/>
          </a:prstGeom>
        </p:spPr>
      </p:pic>
      <p:pic>
        <p:nvPicPr>
          <p:cNvPr id="5" name="Picture 4" descr="Diagram of a weather diagram&#10;&#10;Description automatically generated">
            <a:extLst>
              <a:ext uri="{FF2B5EF4-FFF2-40B4-BE49-F238E27FC236}">
                <a16:creationId xmlns:a16="http://schemas.microsoft.com/office/drawing/2014/main" id="{15038851-142F-BED8-D2DA-AB2C4F6C7A82}"/>
              </a:ext>
            </a:extLst>
          </p:cNvPr>
          <p:cNvPicPr>
            <a:picLocks noChangeAspect="1"/>
          </p:cNvPicPr>
          <p:nvPr/>
        </p:nvPicPr>
        <p:blipFill>
          <a:blip r:embed="rId3"/>
          <a:stretch>
            <a:fillRect/>
          </a:stretch>
        </p:blipFill>
        <p:spPr>
          <a:xfrm>
            <a:off x="3090901" y="1193800"/>
            <a:ext cx="2918148" cy="2889398"/>
          </a:xfrm>
          <a:prstGeom prst="rect">
            <a:avLst/>
          </a:prstGeom>
        </p:spPr>
      </p:pic>
      <p:pic>
        <p:nvPicPr>
          <p:cNvPr id="7" name="Picture 6" descr="Diagram of a weather diagram&#10;&#10;Description automatically generated">
            <a:extLst>
              <a:ext uri="{FF2B5EF4-FFF2-40B4-BE49-F238E27FC236}">
                <a16:creationId xmlns:a16="http://schemas.microsoft.com/office/drawing/2014/main" id="{86FA7099-0CAD-C6F3-BF78-FCCB8108E06A}"/>
              </a:ext>
            </a:extLst>
          </p:cNvPr>
          <p:cNvPicPr>
            <a:picLocks noChangeAspect="1"/>
          </p:cNvPicPr>
          <p:nvPr/>
        </p:nvPicPr>
        <p:blipFill>
          <a:blip r:embed="rId4"/>
          <a:stretch>
            <a:fillRect/>
          </a:stretch>
        </p:blipFill>
        <p:spPr>
          <a:xfrm>
            <a:off x="6242013" y="2349610"/>
            <a:ext cx="2931004" cy="2830921"/>
          </a:xfrm>
          <a:prstGeom prst="rect">
            <a:avLst/>
          </a:prstGeom>
        </p:spPr>
      </p:pic>
      <p:pic>
        <p:nvPicPr>
          <p:cNvPr id="9" name="Picture 8" descr="Diagram of a diagram of a weather forecast&#10;&#10;Description automatically generated">
            <a:extLst>
              <a:ext uri="{FF2B5EF4-FFF2-40B4-BE49-F238E27FC236}">
                <a16:creationId xmlns:a16="http://schemas.microsoft.com/office/drawing/2014/main" id="{C9370343-B7E9-6801-5117-F6468145F07A}"/>
              </a:ext>
            </a:extLst>
          </p:cNvPr>
          <p:cNvPicPr>
            <a:picLocks noChangeAspect="1"/>
          </p:cNvPicPr>
          <p:nvPr/>
        </p:nvPicPr>
        <p:blipFill>
          <a:blip r:embed="rId5"/>
          <a:stretch>
            <a:fillRect/>
          </a:stretch>
        </p:blipFill>
        <p:spPr>
          <a:xfrm>
            <a:off x="9260996" y="4055050"/>
            <a:ext cx="2931004" cy="2802950"/>
          </a:xfrm>
          <a:prstGeom prst="rect">
            <a:avLst/>
          </a:prstGeom>
        </p:spPr>
      </p:pic>
      <p:sp>
        <p:nvSpPr>
          <p:cNvPr id="10" name="TextBox 9">
            <a:extLst>
              <a:ext uri="{FF2B5EF4-FFF2-40B4-BE49-F238E27FC236}">
                <a16:creationId xmlns:a16="http://schemas.microsoft.com/office/drawing/2014/main" id="{FA5B5758-FB26-FAC1-49C8-36725E744020}"/>
              </a:ext>
            </a:extLst>
          </p:cNvPr>
          <p:cNvSpPr txBox="1"/>
          <p:nvPr/>
        </p:nvSpPr>
        <p:spPr>
          <a:xfrm>
            <a:off x="877633" y="2836206"/>
            <a:ext cx="1162879" cy="523220"/>
          </a:xfrm>
          <a:prstGeom prst="rect">
            <a:avLst/>
          </a:prstGeom>
          <a:noFill/>
        </p:spPr>
        <p:txBody>
          <a:bodyPr wrap="square" rtlCol="0">
            <a:spAutoFit/>
          </a:bodyPr>
          <a:lstStyle/>
          <a:p>
            <a:r>
              <a:rPr lang="en-US" sz="2800" b="1" u="sng" dirty="0"/>
              <a:t>Snow</a:t>
            </a:r>
          </a:p>
        </p:txBody>
      </p:sp>
      <p:sp>
        <p:nvSpPr>
          <p:cNvPr id="11" name="TextBox 10">
            <a:extLst>
              <a:ext uri="{FF2B5EF4-FFF2-40B4-BE49-F238E27FC236}">
                <a16:creationId xmlns:a16="http://schemas.microsoft.com/office/drawing/2014/main" id="{A1AE4080-4B66-3B63-E1DC-9B67BFAC886E}"/>
              </a:ext>
            </a:extLst>
          </p:cNvPr>
          <p:cNvSpPr txBox="1"/>
          <p:nvPr/>
        </p:nvSpPr>
        <p:spPr>
          <a:xfrm>
            <a:off x="3090901" y="4083198"/>
            <a:ext cx="2918148" cy="523220"/>
          </a:xfrm>
          <a:prstGeom prst="rect">
            <a:avLst/>
          </a:prstGeom>
          <a:noFill/>
        </p:spPr>
        <p:txBody>
          <a:bodyPr wrap="square" rtlCol="0">
            <a:spAutoFit/>
          </a:bodyPr>
          <a:lstStyle/>
          <a:p>
            <a:r>
              <a:rPr lang="en-US" sz="2800" b="1" u="sng" dirty="0"/>
              <a:t>Sleet – Ice Pellets</a:t>
            </a:r>
          </a:p>
        </p:txBody>
      </p:sp>
      <p:sp>
        <p:nvSpPr>
          <p:cNvPr id="12" name="TextBox 11">
            <a:extLst>
              <a:ext uri="{FF2B5EF4-FFF2-40B4-BE49-F238E27FC236}">
                <a16:creationId xmlns:a16="http://schemas.microsoft.com/office/drawing/2014/main" id="{949091D6-C480-BC35-2019-755FD3B7C990}"/>
              </a:ext>
            </a:extLst>
          </p:cNvPr>
          <p:cNvSpPr txBox="1"/>
          <p:nvPr/>
        </p:nvSpPr>
        <p:spPr>
          <a:xfrm>
            <a:off x="6534698" y="1826390"/>
            <a:ext cx="2345634" cy="523220"/>
          </a:xfrm>
          <a:prstGeom prst="rect">
            <a:avLst/>
          </a:prstGeom>
          <a:noFill/>
        </p:spPr>
        <p:txBody>
          <a:bodyPr wrap="square" rtlCol="0">
            <a:spAutoFit/>
          </a:bodyPr>
          <a:lstStyle/>
          <a:p>
            <a:r>
              <a:rPr lang="en-US" sz="2800" b="1" u="sng" dirty="0"/>
              <a:t>Freezing Rain</a:t>
            </a:r>
          </a:p>
        </p:txBody>
      </p:sp>
      <p:sp>
        <p:nvSpPr>
          <p:cNvPr id="13" name="TextBox 12">
            <a:extLst>
              <a:ext uri="{FF2B5EF4-FFF2-40B4-BE49-F238E27FC236}">
                <a16:creationId xmlns:a16="http://schemas.microsoft.com/office/drawing/2014/main" id="{CEAEAA78-FB4A-80ED-1FF0-1E88DDE8C12A}"/>
              </a:ext>
            </a:extLst>
          </p:cNvPr>
          <p:cNvSpPr txBox="1"/>
          <p:nvPr/>
        </p:nvSpPr>
        <p:spPr>
          <a:xfrm>
            <a:off x="10145058" y="3503460"/>
            <a:ext cx="1162879" cy="523220"/>
          </a:xfrm>
          <a:prstGeom prst="rect">
            <a:avLst/>
          </a:prstGeom>
          <a:noFill/>
        </p:spPr>
        <p:txBody>
          <a:bodyPr wrap="square" rtlCol="0">
            <a:spAutoFit/>
          </a:bodyPr>
          <a:lstStyle/>
          <a:p>
            <a:r>
              <a:rPr lang="en-US" sz="2800" b="1" u="sng" dirty="0"/>
              <a:t>Rain</a:t>
            </a:r>
          </a:p>
        </p:txBody>
      </p:sp>
    </p:spTree>
    <p:extLst>
      <p:ext uri="{BB962C8B-B14F-4D97-AF65-F5344CB8AC3E}">
        <p14:creationId xmlns:p14="http://schemas.microsoft.com/office/powerpoint/2010/main" val="16362180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easuring tape around a rock&#10;&#10;Description automatically generated">
            <a:extLst>
              <a:ext uri="{FF2B5EF4-FFF2-40B4-BE49-F238E27FC236}">
                <a16:creationId xmlns:a16="http://schemas.microsoft.com/office/drawing/2014/main" id="{E100E22E-E6F1-BCC7-8D8D-927CB6331E2B}"/>
              </a:ext>
            </a:extLst>
          </p:cNvPr>
          <p:cNvPicPr>
            <a:picLocks noChangeAspect="1"/>
          </p:cNvPicPr>
          <p:nvPr/>
        </p:nvPicPr>
        <p:blipFill>
          <a:blip r:embed="rId2"/>
          <a:stretch>
            <a:fillRect/>
          </a:stretch>
        </p:blipFill>
        <p:spPr>
          <a:xfrm>
            <a:off x="198920" y="123417"/>
            <a:ext cx="4728818" cy="3563999"/>
          </a:xfrm>
          <a:prstGeom prst="rect">
            <a:avLst/>
          </a:prstGeom>
        </p:spPr>
      </p:pic>
      <p:pic>
        <p:nvPicPr>
          <p:cNvPr id="1026" name="Picture 2">
            <a:extLst>
              <a:ext uri="{FF2B5EF4-FFF2-40B4-BE49-F238E27FC236}">
                <a16:creationId xmlns:a16="http://schemas.microsoft.com/office/drawing/2014/main" id="{C032AECB-7548-0321-C96A-3167A4B429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8730" y="0"/>
            <a:ext cx="686435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ACC24DF-9706-A55E-5A5F-1455752560D4}"/>
              </a:ext>
            </a:extLst>
          </p:cNvPr>
          <p:cNvSpPr txBox="1"/>
          <p:nvPr/>
        </p:nvSpPr>
        <p:spPr>
          <a:xfrm>
            <a:off x="705679" y="3856381"/>
            <a:ext cx="4124738" cy="2000548"/>
          </a:xfrm>
          <a:prstGeom prst="rect">
            <a:avLst/>
          </a:prstGeom>
          <a:noFill/>
        </p:spPr>
        <p:txBody>
          <a:bodyPr wrap="square" rtlCol="0">
            <a:spAutoFit/>
          </a:bodyPr>
          <a:lstStyle/>
          <a:p>
            <a:r>
              <a:rPr lang="en-US" sz="2400" b="1" u="sng" dirty="0"/>
              <a:t>Record Hail:</a:t>
            </a:r>
          </a:p>
          <a:p>
            <a:pPr marL="285750" indent="-285750">
              <a:buFont typeface="Arial" panose="020B0604020202020204" pitchFamily="34" charset="0"/>
              <a:buChar char="•"/>
            </a:pPr>
            <a:r>
              <a:rPr lang="en-US" sz="2000" dirty="0"/>
              <a:t>Vivian South Dakota</a:t>
            </a:r>
          </a:p>
          <a:p>
            <a:pPr marL="285750" indent="-285750">
              <a:buFont typeface="Arial" panose="020B0604020202020204" pitchFamily="34" charset="0"/>
              <a:buChar char="•"/>
            </a:pPr>
            <a:r>
              <a:rPr lang="en-US" sz="2000" dirty="0"/>
              <a:t>23 July 2010</a:t>
            </a:r>
          </a:p>
          <a:p>
            <a:pPr marL="285750" indent="-285750">
              <a:buFont typeface="Arial" panose="020B0604020202020204" pitchFamily="34" charset="0"/>
              <a:buChar char="•"/>
            </a:pPr>
            <a:r>
              <a:rPr lang="en-US" sz="2000" dirty="0"/>
              <a:t>8 inches in diameter</a:t>
            </a:r>
          </a:p>
          <a:p>
            <a:pPr marL="285750" indent="-285750">
              <a:buFont typeface="Arial" panose="020B0604020202020204" pitchFamily="34" charset="0"/>
              <a:buChar char="•"/>
            </a:pPr>
            <a:r>
              <a:rPr lang="en-US" sz="2000" dirty="0"/>
              <a:t>18.625 inches in circumference</a:t>
            </a:r>
          </a:p>
          <a:p>
            <a:pPr marL="285750" indent="-285750">
              <a:buFont typeface="Arial" panose="020B0604020202020204" pitchFamily="34" charset="0"/>
              <a:buChar char="•"/>
            </a:pPr>
            <a:r>
              <a:rPr lang="en-US" sz="2000" dirty="0"/>
              <a:t>1.9375 pounds!</a:t>
            </a:r>
          </a:p>
        </p:txBody>
      </p:sp>
    </p:spTree>
    <p:extLst>
      <p:ext uri="{BB962C8B-B14F-4D97-AF65-F5344CB8AC3E}">
        <p14:creationId xmlns:p14="http://schemas.microsoft.com/office/powerpoint/2010/main" val="42299713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539" y="239762"/>
            <a:ext cx="7772400" cy="1143000"/>
          </a:xfrm>
        </p:spPr>
        <p:txBody>
          <a:bodyPr/>
          <a:lstStyle/>
          <a:p>
            <a:pPr>
              <a:defRPr/>
            </a:pPr>
            <a:r>
              <a:rPr lang="en-US" b="1" u="sng" dirty="0">
                <a:cs typeface="+mj-cs"/>
              </a:rPr>
              <a:t>Radar Observations</a:t>
            </a:r>
          </a:p>
        </p:txBody>
      </p:sp>
      <p:sp>
        <p:nvSpPr>
          <p:cNvPr id="22530" name="TextBox 2"/>
          <p:cNvSpPr txBox="1">
            <a:spLocks noChangeArrowheads="1"/>
          </p:cNvSpPr>
          <p:nvPr/>
        </p:nvSpPr>
        <p:spPr bwMode="auto">
          <a:xfrm>
            <a:off x="420757" y="1145090"/>
            <a:ext cx="8229600"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buFont typeface="Arial" charset="0"/>
              <a:buChar char="•"/>
            </a:pPr>
            <a:r>
              <a:rPr lang="en-US" dirty="0">
                <a:latin typeface="Arial" charset="0"/>
                <a:cs typeface="Arial" charset="0"/>
              </a:rPr>
              <a:t>By-product of World War II</a:t>
            </a:r>
          </a:p>
          <a:p>
            <a:pPr>
              <a:buFont typeface="Arial" charset="0"/>
              <a:buChar char="•"/>
            </a:pPr>
            <a:r>
              <a:rPr lang="en-US" dirty="0">
                <a:latin typeface="Arial" charset="0"/>
                <a:cs typeface="Arial" charset="0"/>
              </a:rPr>
              <a:t>Acronym </a:t>
            </a:r>
            <a:r>
              <a:rPr lang="en-US" b="1" dirty="0">
                <a:latin typeface="Arial" charset="0"/>
                <a:cs typeface="Arial" charset="0"/>
              </a:rPr>
              <a:t>radar</a:t>
            </a:r>
            <a:r>
              <a:rPr lang="en-US" dirty="0">
                <a:latin typeface="Arial" charset="0"/>
                <a:cs typeface="Arial" charset="0"/>
              </a:rPr>
              <a:t> stands for </a:t>
            </a:r>
            <a:r>
              <a:rPr lang="en-US" b="1" dirty="0" err="1">
                <a:latin typeface="Arial" charset="0"/>
                <a:cs typeface="Arial" charset="0"/>
              </a:rPr>
              <a:t>RA</a:t>
            </a:r>
            <a:r>
              <a:rPr lang="en-US" dirty="0" err="1">
                <a:latin typeface="Arial" charset="0"/>
                <a:cs typeface="Arial" charset="0"/>
              </a:rPr>
              <a:t>dio</a:t>
            </a:r>
            <a:r>
              <a:rPr lang="en-US" dirty="0">
                <a:latin typeface="Arial" charset="0"/>
                <a:cs typeface="Arial" charset="0"/>
              </a:rPr>
              <a:t> </a:t>
            </a:r>
            <a:r>
              <a:rPr lang="en-US" b="1" dirty="0">
                <a:latin typeface="Arial" charset="0"/>
                <a:cs typeface="Arial" charset="0"/>
              </a:rPr>
              <a:t>D</a:t>
            </a:r>
            <a:r>
              <a:rPr lang="en-US" dirty="0">
                <a:latin typeface="Arial" charset="0"/>
                <a:cs typeface="Arial" charset="0"/>
              </a:rPr>
              <a:t>etection </a:t>
            </a:r>
            <a:r>
              <a:rPr lang="en-US" b="1" dirty="0">
                <a:latin typeface="Arial" charset="0"/>
                <a:cs typeface="Arial" charset="0"/>
              </a:rPr>
              <a:t>A</a:t>
            </a:r>
            <a:r>
              <a:rPr lang="en-US" dirty="0">
                <a:latin typeface="Arial" charset="0"/>
                <a:cs typeface="Arial" charset="0"/>
              </a:rPr>
              <a:t>nd </a:t>
            </a:r>
            <a:r>
              <a:rPr lang="en-US" b="1" dirty="0">
                <a:latin typeface="Arial" charset="0"/>
                <a:cs typeface="Arial" charset="0"/>
              </a:rPr>
              <a:t>R</a:t>
            </a:r>
            <a:r>
              <a:rPr lang="en-US" dirty="0">
                <a:latin typeface="Arial" charset="0"/>
                <a:cs typeface="Arial" charset="0"/>
              </a:rPr>
              <a:t>anging</a:t>
            </a:r>
          </a:p>
          <a:p>
            <a:pPr>
              <a:buFont typeface="Arial" charset="0"/>
              <a:buChar char="•"/>
            </a:pPr>
            <a:r>
              <a:rPr lang="en-US" dirty="0">
                <a:latin typeface="Arial" charset="0"/>
                <a:cs typeface="Arial" charset="0"/>
              </a:rPr>
              <a:t>Radar initially developed to detect other aircraft</a:t>
            </a:r>
          </a:p>
          <a:p>
            <a:pPr>
              <a:buFont typeface="Arial" charset="0"/>
              <a:buChar char="•"/>
            </a:pPr>
            <a:r>
              <a:rPr lang="en-US" dirty="0">
                <a:latin typeface="Arial" charset="0"/>
                <a:cs typeface="Arial" charset="0"/>
              </a:rPr>
              <a:t>Precipitation got in the way of detecting other aircraft</a:t>
            </a:r>
          </a:p>
          <a:p>
            <a:pPr>
              <a:buFont typeface="Arial" charset="0"/>
              <a:buChar char="•"/>
            </a:pPr>
            <a:r>
              <a:rPr lang="en-US" dirty="0">
                <a:latin typeface="Arial" charset="0"/>
                <a:cs typeface="Arial" charset="0"/>
              </a:rPr>
              <a:t>Adopted to civilian use after WWII</a:t>
            </a:r>
          </a:p>
          <a:p>
            <a:pPr>
              <a:buFont typeface="Arial" charset="0"/>
              <a:buChar char="•"/>
            </a:pPr>
            <a:r>
              <a:rPr lang="en-US" dirty="0">
                <a:latin typeface="Arial" charset="0"/>
                <a:cs typeface="Arial" charset="0"/>
              </a:rPr>
              <a:t>Varity of radar systems in 1950s</a:t>
            </a:r>
          </a:p>
        </p:txBody>
      </p:sp>
      <p:pic>
        <p:nvPicPr>
          <p:cNvPr id="22531" name="Picture 3"/>
          <p:cNvPicPr>
            <a:picLocks noChangeAspect="1"/>
          </p:cNvPicPr>
          <p:nvPr/>
        </p:nvPicPr>
        <p:blipFill>
          <a:blip r:embed="rId3">
            <a:extLst>
              <a:ext uri="{28A0092B-C50C-407E-A947-70E740481C1C}">
                <a14:useLocalDpi xmlns:a14="http://schemas.microsoft.com/office/drawing/2010/main" val="0"/>
              </a:ext>
            </a:extLst>
          </a:blip>
          <a:srcRect l="9619" t="6055" r="3619" b="-3999"/>
          <a:stretch>
            <a:fillRect/>
          </a:stretch>
        </p:blipFill>
        <p:spPr bwMode="auto">
          <a:xfrm>
            <a:off x="5947091" y="2884788"/>
            <a:ext cx="4984216" cy="33569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2" name="TextBox 4"/>
          <p:cNvSpPr txBox="1">
            <a:spLocks noChangeArrowheads="1"/>
          </p:cNvSpPr>
          <p:nvPr/>
        </p:nvSpPr>
        <p:spPr bwMode="auto">
          <a:xfrm>
            <a:off x="3313043" y="4263887"/>
            <a:ext cx="21336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dirty="0">
                <a:latin typeface="Arial" charset="0"/>
                <a:cs typeface="Arial" charset="0"/>
              </a:rPr>
              <a:t>      WSR3         Ft. Wayne, IN</a:t>
            </a:r>
          </a:p>
          <a:p>
            <a:pPr algn="ctr"/>
            <a:r>
              <a:rPr lang="en-US" dirty="0">
                <a:latin typeface="Arial" charset="0"/>
                <a:cs typeface="Arial" charset="0"/>
              </a:rPr>
              <a:t>mid-1950s</a:t>
            </a:r>
          </a:p>
        </p:txBody>
      </p:sp>
    </p:spTree>
    <p:extLst>
      <p:ext uri="{BB962C8B-B14F-4D97-AF65-F5344CB8AC3E}">
        <p14:creationId xmlns:p14="http://schemas.microsoft.com/office/powerpoint/2010/main" val="2951137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53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53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53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53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53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53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5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704" y="76200"/>
            <a:ext cx="7772400" cy="1143000"/>
          </a:xfrm>
        </p:spPr>
        <p:txBody>
          <a:bodyPr/>
          <a:lstStyle/>
          <a:p>
            <a:pPr>
              <a:defRPr/>
            </a:pPr>
            <a:r>
              <a:rPr lang="en-US" b="1" u="sng" dirty="0">
                <a:cs typeface="+mj-cs"/>
              </a:rPr>
              <a:t>Radar Observations</a:t>
            </a:r>
          </a:p>
        </p:txBody>
      </p:sp>
      <p:sp>
        <p:nvSpPr>
          <p:cNvPr id="24578" name="TextBox 2"/>
          <p:cNvSpPr txBox="1">
            <a:spLocks noChangeArrowheads="1"/>
          </p:cNvSpPr>
          <p:nvPr/>
        </p:nvSpPr>
        <p:spPr bwMode="auto">
          <a:xfrm>
            <a:off x="-86140" y="1338470"/>
            <a:ext cx="11903766"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buFont typeface="Arial" charset="0"/>
              <a:buChar char="•"/>
            </a:pPr>
            <a:r>
              <a:rPr lang="en-US" dirty="0">
                <a:latin typeface="Arial" charset="0"/>
                <a:cs typeface="Arial" charset="0"/>
              </a:rPr>
              <a:t>Technology advances in the 1950s and 1960s resulted in improved radar imagery.</a:t>
            </a:r>
          </a:p>
          <a:p>
            <a:pPr>
              <a:buFont typeface="Arial" charset="0"/>
              <a:buChar char="•"/>
            </a:pPr>
            <a:r>
              <a:rPr lang="en-US" dirty="0">
                <a:latin typeface="Arial" charset="0"/>
                <a:cs typeface="Arial" charset="0"/>
              </a:rPr>
              <a:t>Initially, just location and movement of precipitation, then intensity became available. </a:t>
            </a:r>
          </a:p>
        </p:txBody>
      </p:sp>
      <p:pic>
        <p:nvPicPr>
          <p:cNvPr id="24579" name="Picture 5"/>
          <p:cNvPicPr>
            <a:picLocks noChangeAspect="1"/>
          </p:cNvPicPr>
          <p:nvPr/>
        </p:nvPicPr>
        <p:blipFill>
          <a:blip r:embed="rId3">
            <a:extLst>
              <a:ext uri="{28A0092B-C50C-407E-A947-70E740481C1C}">
                <a14:useLocalDpi xmlns:a14="http://schemas.microsoft.com/office/drawing/2010/main" val="0"/>
              </a:ext>
            </a:extLst>
          </a:blip>
          <a:srcRect t="7999" b="13330"/>
          <a:stretch>
            <a:fillRect/>
          </a:stretch>
        </p:blipFill>
        <p:spPr bwMode="auto">
          <a:xfrm>
            <a:off x="1265582" y="2425147"/>
            <a:ext cx="3992217" cy="41437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4"/>
          <p:cNvPicPr>
            <a:picLocks noChangeAspect="1"/>
          </p:cNvPicPr>
          <p:nvPr/>
        </p:nvPicPr>
        <p:blipFill>
          <a:blip r:embed="rId4">
            <a:extLst>
              <a:ext uri="{28A0092B-C50C-407E-A947-70E740481C1C}">
                <a14:useLocalDpi xmlns:a14="http://schemas.microsoft.com/office/drawing/2010/main" val="0"/>
              </a:ext>
            </a:extLst>
          </a:blip>
          <a:srcRect l="25999" t="33778" r="49001" b="14133"/>
          <a:stretch>
            <a:fillRect/>
          </a:stretch>
        </p:blipFill>
        <p:spPr bwMode="auto">
          <a:xfrm>
            <a:off x="5917094" y="2425147"/>
            <a:ext cx="3525079" cy="41315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7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57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26" y="54769"/>
            <a:ext cx="7772400" cy="1143000"/>
          </a:xfrm>
        </p:spPr>
        <p:txBody>
          <a:bodyPr/>
          <a:lstStyle/>
          <a:p>
            <a:pPr>
              <a:defRPr/>
            </a:pPr>
            <a:r>
              <a:rPr lang="en-US" b="1" u="sng" dirty="0">
                <a:cs typeface="+mj-cs"/>
              </a:rPr>
              <a:t>Radar Observations</a:t>
            </a:r>
          </a:p>
        </p:txBody>
      </p:sp>
      <p:pic>
        <p:nvPicPr>
          <p:cNvPr id="2867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44356" y="2593359"/>
            <a:ext cx="4836535" cy="38310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76" name="TextBox 4"/>
          <p:cNvSpPr txBox="1">
            <a:spLocks noChangeArrowheads="1"/>
          </p:cNvSpPr>
          <p:nvPr/>
        </p:nvSpPr>
        <p:spPr bwMode="auto">
          <a:xfrm>
            <a:off x="278295" y="1295400"/>
            <a:ext cx="11161643"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buFont typeface="Arial" charset="0"/>
              <a:buChar char="•"/>
            </a:pPr>
            <a:r>
              <a:rPr lang="en-US" dirty="0">
                <a:latin typeface="Arial" charset="0"/>
                <a:cs typeface="Arial" charset="0"/>
              </a:rPr>
              <a:t>From 1990 to 1997, NWS upgraded to WSR 88-D Doppler radar system. </a:t>
            </a:r>
          </a:p>
          <a:p>
            <a:pPr>
              <a:buFont typeface="Arial" charset="0"/>
              <a:buChar char="•"/>
            </a:pPr>
            <a:r>
              <a:rPr lang="en-US" dirty="0">
                <a:latin typeface="Arial" charset="0"/>
                <a:cs typeface="Arial" charset="0"/>
              </a:rPr>
              <a:t>Greater resolution, velocity information, rainfall estimates.</a:t>
            </a:r>
          </a:p>
          <a:p>
            <a:pPr>
              <a:buFont typeface="Arial" charset="0"/>
              <a:buChar char="•"/>
            </a:pPr>
            <a:r>
              <a:rPr lang="en-US" dirty="0">
                <a:latin typeface="Arial" charset="0"/>
                <a:cs typeface="Arial" charset="0"/>
              </a:rPr>
              <a:t>WFO Milwaukee/Sullivan upgraded Oct 1993.</a:t>
            </a:r>
          </a:p>
        </p:txBody>
      </p:sp>
      <p:pic>
        <p:nvPicPr>
          <p:cNvPr id="3" name="Picture 2"/>
          <p:cNvPicPr>
            <a:picLocks noChangeAspect="1"/>
          </p:cNvPicPr>
          <p:nvPr/>
        </p:nvPicPr>
        <p:blipFill rotWithShape="1">
          <a:blip r:embed="rId4"/>
          <a:srcRect l="33325" t="10434" r="1899" b="5305"/>
          <a:stretch/>
        </p:blipFill>
        <p:spPr>
          <a:xfrm>
            <a:off x="993913" y="2593360"/>
            <a:ext cx="3925956" cy="38310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6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67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67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704" y="158198"/>
            <a:ext cx="7772400" cy="1143000"/>
          </a:xfrm>
        </p:spPr>
        <p:txBody>
          <a:bodyPr/>
          <a:lstStyle/>
          <a:p>
            <a:pPr>
              <a:defRPr/>
            </a:pPr>
            <a:r>
              <a:rPr lang="en-US" b="1" u="sng" dirty="0">
                <a:cs typeface="+mj-cs"/>
              </a:rPr>
              <a:t>Radar Observations</a:t>
            </a:r>
          </a:p>
        </p:txBody>
      </p:sp>
      <p:sp>
        <p:nvSpPr>
          <p:cNvPr id="3" name="TextBox 2"/>
          <p:cNvSpPr txBox="1"/>
          <p:nvPr/>
        </p:nvSpPr>
        <p:spPr>
          <a:xfrm>
            <a:off x="241852" y="1083366"/>
            <a:ext cx="5334000" cy="5016758"/>
          </a:xfrm>
          <a:prstGeom prst="rect">
            <a:avLst/>
          </a:prstGeom>
          <a:noFill/>
        </p:spPr>
        <p:txBody>
          <a:bodyPr wrap="square">
            <a:spAutoFit/>
          </a:bodyPr>
          <a:lstStyle/>
          <a:p>
            <a:pPr marL="342900" indent="-342900">
              <a:buFont typeface="Arial"/>
              <a:buChar char="•"/>
              <a:defRPr/>
            </a:pPr>
            <a:r>
              <a:rPr lang="en-US" sz="2000" dirty="0">
                <a:latin typeface="Arial"/>
                <a:cs typeface="Arial"/>
              </a:rPr>
              <a:t>Form of remote sensing</a:t>
            </a:r>
          </a:p>
          <a:p>
            <a:pPr marL="342900" indent="-342900">
              <a:buFont typeface="Arial"/>
              <a:buChar char="•"/>
              <a:defRPr/>
            </a:pPr>
            <a:r>
              <a:rPr lang="en-US" sz="2000" dirty="0">
                <a:latin typeface="Arial"/>
                <a:cs typeface="Arial"/>
              </a:rPr>
              <a:t>Basic radar – provides location/intensity/movement of precipitation</a:t>
            </a:r>
          </a:p>
          <a:p>
            <a:pPr marL="342900" indent="-342900">
              <a:buFont typeface="Arial"/>
              <a:buChar char="•"/>
              <a:defRPr/>
            </a:pPr>
            <a:r>
              <a:rPr lang="en-US" sz="2000" dirty="0">
                <a:latin typeface="Arial"/>
                <a:cs typeface="Arial"/>
              </a:rPr>
              <a:t>Doppler radar – provides…</a:t>
            </a:r>
          </a:p>
          <a:p>
            <a:pPr marL="800100" lvl="1" indent="-342900">
              <a:buFont typeface="Arial"/>
              <a:buChar char="•"/>
              <a:defRPr/>
            </a:pPr>
            <a:r>
              <a:rPr lang="en-US" sz="2000" dirty="0">
                <a:latin typeface="Arial"/>
                <a:cs typeface="Arial"/>
              </a:rPr>
              <a:t>Better resolution and intensity gradients</a:t>
            </a:r>
          </a:p>
          <a:p>
            <a:pPr marL="800100" lvl="1" indent="-342900">
              <a:buFont typeface="Arial"/>
              <a:buChar char="•"/>
              <a:defRPr/>
            </a:pPr>
            <a:r>
              <a:rPr lang="en-US" sz="2000" dirty="0">
                <a:latin typeface="Arial"/>
                <a:cs typeface="Arial"/>
              </a:rPr>
              <a:t>Velocity and movement of targets</a:t>
            </a:r>
          </a:p>
          <a:p>
            <a:pPr marL="800100" lvl="1" indent="-342900">
              <a:buFont typeface="Arial"/>
              <a:buChar char="•"/>
              <a:defRPr/>
            </a:pPr>
            <a:r>
              <a:rPr lang="en-US" sz="2000" dirty="0">
                <a:latin typeface="Arial"/>
                <a:cs typeface="Arial"/>
              </a:rPr>
              <a:t>Rough rainfall estimates</a:t>
            </a:r>
          </a:p>
          <a:p>
            <a:pPr marL="342900" indent="-342900">
              <a:buFont typeface="Arial"/>
              <a:buChar char="•"/>
              <a:defRPr/>
            </a:pPr>
            <a:r>
              <a:rPr lang="en-US" sz="2000" dirty="0">
                <a:latin typeface="Arial"/>
                <a:cs typeface="Arial"/>
              </a:rPr>
              <a:t>Dual-Polarization radar – additional benefits…</a:t>
            </a:r>
          </a:p>
          <a:p>
            <a:pPr marL="800100" lvl="1" indent="-342900">
              <a:buFont typeface="Arial"/>
              <a:buChar char="•"/>
              <a:defRPr/>
            </a:pPr>
            <a:r>
              <a:rPr lang="en-US" sz="2000" dirty="0">
                <a:latin typeface="Arial"/>
                <a:cs typeface="Arial"/>
              </a:rPr>
              <a:t>Resolution of precipitation types</a:t>
            </a:r>
          </a:p>
          <a:p>
            <a:pPr marL="800100" lvl="1" indent="-342900">
              <a:buFont typeface="Arial"/>
              <a:buChar char="•"/>
              <a:defRPr/>
            </a:pPr>
            <a:r>
              <a:rPr lang="en-US" sz="2000" dirty="0">
                <a:latin typeface="Arial"/>
                <a:cs typeface="Arial"/>
              </a:rPr>
              <a:t>Better rainfall estimates (removal of hail contamination)</a:t>
            </a:r>
          </a:p>
          <a:p>
            <a:pPr marL="800100" lvl="1" indent="-342900">
              <a:buFont typeface="Arial"/>
              <a:buChar char="•"/>
              <a:defRPr/>
            </a:pPr>
            <a:r>
              <a:rPr lang="en-US" sz="2000" dirty="0">
                <a:latin typeface="Arial"/>
                <a:cs typeface="Arial"/>
              </a:rPr>
              <a:t>Better detection of non-meteorological targets (tornado debris, smoke, birds)</a:t>
            </a:r>
          </a:p>
        </p:txBody>
      </p:sp>
      <p:sp>
        <p:nvSpPr>
          <p:cNvPr id="7" name="TextBox 2">
            <a:extLst>
              <a:ext uri="{FF2B5EF4-FFF2-40B4-BE49-F238E27FC236}">
                <a16:creationId xmlns:a16="http://schemas.microsoft.com/office/drawing/2014/main" id="{402B9192-4797-58AB-51AD-561A02EEB66B}"/>
              </a:ext>
            </a:extLst>
          </p:cNvPr>
          <p:cNvSpPr txBox="1">
            <a:spLocks noChangeArrowheads="1"/>
          </p:cNvSpPr>
          <p:nvPr/>
        </p:nvSpPr>
        <p:spPr bwMode="auto">
          <a:xfrm>
            <a:off x="5446644" y="48869"/>
            <a:ext cx="6281530" cy="40934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buFont typeface="Arial" charset="0"/>
              <a:buChar char="•"/>
              <a:defRPr/>
            </a:pPr>
            <a:r>
              <a:rPr lang="en-US" sz="2000" dirty="0">
                <a:latin typeface="Arial" charset="0"/>
                <a:cs typeface="Arial" charset="0"/>
              </a:rPr>
              <a:t>Radar energy is a form of electro-magnetic energy…consisting of electric and magnetic fields.</a:t>
            </a:r>
          </a:p>
          <a:p>
            <a:pPr>
              <a:buFont typeface="Arial" charset="0"/>
              <a:buChar char="•"/>
              <a:defRPr/>
            </a:pPr>
            <a:r>
              <a:rPr lang="en-US" sz="2000" dirty="0">
                <a:latin typeface="Arial" charset="0"/>
                <a:cs typeface="Arial" charset="0"/>
              </a:rPr>
              <a:t>Weather radars typically transmit/receive in a single electric field (single polarization – usually horizontal).</a:t>
            </a:r>
          </a:p>
          <a:p>
            <a:pPr>
              <a:buFont typeface="Arial" charset="0"/>
              <a:buChar char="•"/>
              <a:defRPr/>
            </a:pPr>
            <a:r>
              <a:rPr lang="en-US" sz="2000" dirty="0">
                <a:latin typeface="Arial" charset="0"/>
                <a:cs typeface="Arial" charset="0"/>
              </a:rPr>
              <a:t>Radar pulses – 1000 per second                            (Pulse Repetition Frequency).</a:t>
            </a:r>
          </a:p>
          <a:p>
            <a:pPr>
              <a:buFont typeface="Arial" charset="0"/>
              <a:buChar char="•"/>
              <a:defRPr/>
            </a:pPr>
            <a:r>
              <a:rPr lang="en-US" sz="2000" dirty="0">
                <a:latin typeface="Arial" charset="0"/>
                <a:cs typeface="Arial" charset="0"/>
              </a:rPr>
              <a:t>Part of signal reflects off of targets                    (reflectivity) &amp; returns to radar site.</a:t>
            </a:r>
          </a:p>
          <a:p>
            <a:pPr>
              <a:buFont typeface="Arial" charset="0"/>
              <a:buChar char="•"/>
              <a:defRPr/>
            </a:pPr>
            <a:r>
              <a:rPr lang="en-US" sz="2000" dirty="0">
                <a:latin typeface="Arial" charset="0"/>
                <a:cs typeface="Arial" charset="0"/>
              </a:rPr>
              <a:t>Signal can be attenuated by                                   heavy rains, leaving less energy                                   to reflect off of targets downstream                      (under-estimate of intensity &amp; rainfall).</a:t>
            </a:r>
          </a:p>
        </p:txBody>
      </p:sp>
      <p:pic>
        <p:nvPicPr>
          <p:cNvPr id="8" name="Picture 2">
            <a:extLst>
              <a:ext uri="{FF2B5EF4-FFF2-40B4-BE49-F238E27FC236}">
                <a16:creationId xmlns:a16="http://schemas.microsoft.com/office/drawing/2014/main" id="{EBEDC85A-E65E-CB59-59FB-1D206E7D3AD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1630" y="4251626"/>
            <a:ext cx="2857500" cy="2497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3139" y="228601"/>
            <a:ext cx="7772400" cy="1143000"/>
          </a:xfrm>
        </p:spPr>
        <p:txBody>
          <a:bodyPr/>
          <a:lstStyle/>
          <a:p>
            <a:pPr>
              <a:defRPr/>
            </a:pPr>
            <a:r>
              <a:rPr lang="en-US" b="1" u="sng" dirty="0">
                <a:cs typeface="+mj-cs"/>
              </a:rPr>
              <a:t>Radar Observations</a:t>
            </a:r>
          </a:p>
        </p:txBody>
      </p:sp>
      <p:sp>
        <p:nvSpPr>
          <p:cNvPr id="22530" name="TextBox 2"/>
          <p:cNvSpPr txBox="1">
            <a:spLocks noChangeArrowheads="1"/>
          </p:cNvSpPr>
          <p:nvPr/>
        </p:nvSpPr>
        <p:spPr bwMode="auto">
          <a:xfrm>
            <a:off x="2438400" y="1371601"/>
            <a:ext cx="7696200" cy="4524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buFont typeface="Arial" charset="0"/>
              <a:buChar char="•"/>
            </a:pPr>
            <a:r>
              <a:rPr lang="en-US" dirty="0">
                <a:latin typeface="Arial" charset="0"/>
                <a:cs typeface="Arial" charset="0"/>
              </a:rPr>
              <a:t>Part of the radar pulse is reflected from a target back to the radar site – reflectivity.</a:t>
            </a:r>
          </a:p>
          <a:p>
            <a:pPr>
              <a:buFont typeface="Arial" charset="0"/>
              <a:buChar char="•"/>
            </a:pPr>
            <a:r>
              <a:rPr lang="en-US" dirty="0">
                <a:latin typeface="Arial" charset="0"/>
                <a:cs typeface="Arial" charset="0"/>
              </a:rPr>
              <a:t>The amount of reflected energy                                 is directly proportional to the size                                           and density (concentration) of                                 the targets.</a:t>
            </a:r>
          </a:p>
          <a:p>
            <a:pPr>
              <a:buFont typeface="Arial" charset="0"/>
              <a:buChar char="•"/>
            </a:pPr>
            <a:r>
              <a:rPr lang="en-US" dirty="0">
                <a:latin typeface="Arial" charset="0"/>
                <a:cs typeface="Arial" charset="0"/>
              </a:rPr>
              <a:t>Large, round targets (hail) are                                ideal reflectors compared to                                 snow or rain drops.</a:t>
            </a:r>
          </a:p>
          <a:p>
            <a:pPr>
              <a:buFont typeface="Arial" charset="0"/>
              <a:buChar char="•"/>
            </a:pPr>
            <a:r>
              <a:rPr lang="en-US" dirty="0">
                <a:latin typeface="Arial" charset="0"/>
                <a:cs typeface="Arial" charset="0"/>
              </a:rPr>
              <a:t>A high density or concentration                                 of small to medium size targets can reflect as much radar energy as just a few, but large targets.</a:t>
            </a:r>
          </a:p>
        </p:txBody>
      </p:sp>
      <p:pic>
        <p:nvPicPr>
          <p:cNvPr id="6" name="Picture 6" descr="BaseReflect2159Z.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29728" y="1905001"/>
            <a:ext cx="3124200" cy="31040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53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53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53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0"/>
            <a:ext cx="7772400" cy="1143000"/>
          </a:xfrm>
        </p:spPr>
        <p:txBody>
          <a:bodyPr/>
          <a:lstStyle/>
          <a:p>
            <a:r>
              <a:rPr lang="en-US" b="1" u="sng" dirty="0"/>
              <a:t>Reflectivity (</a:t>
            </a:r>
            <a:r>
              <a:rPr lang="en-US" b="1" u="sng" dirty="0" err="1"/>
              <a:t>dBz</a:t>
            </a:r>
            <a:r>
              <a:rPr lang="en-US" b="1" u="sng" dirty="0"/>
              <a:t>)</a:t>
            </a:r>
          </a:p>
        </p:txBody>
      </p:sp>
      <p:pic>
        <p:nvPicPr>
          <p:cNvPr id="4" name="Content Placeholder 3" descr="reflscale.gif"/>
          <p:cNvPicPr>
            <a:picLocks noGrp="1" noChangeAspect="1"/>
          </p:cNvPicPr>
          <p:nvPr>
            <p:ph idx="1"/>
          </p:nvPr>
        </p:nvPicPr>
        <p:blipFill>
          <a:blip r:embed="rId3" cstate="print"/>
          <a:stretch>
            <a:fillRect/>
          </a:stretch>
        </p:blipFill>
        <p:spPr>
          <a:xfrm>
            <a:off x="6934201" y="1447800"/>
            <a:ext cx="671513" cy="4625978"/>
          </a:xfrm>
        </p:spPr>
      </p:pic>
      <p:grpSp>
        <p:nvGrpSpPr>
          <p:cNvPr id="9" name="Group 8"/>
          <p:cNvGrpSpPr/>
          <p:nvPr/>
        </p:nvGrpSpPr>
        <p:grpSpPr>
          <a:xfrm>
            <a:off x="7772401" y="1752600"/>
            <a:ext cx="2895601" cy="2514600"/>
            <a:chOff x="5730239" y="1600200"/>
            <a:chExt cx="2959947" cy="2514600"/>
          </a:xfrm>
        </p:grpSpPr>
        <p:sp>
          <p:nvSpPr>
            <p:cNvPr id="5" name="Right Brace 4"/>
            <p:cNvSpPr/>
            <p:nvPr/>
          </p:nvSpPr>
          <p:spPr>
            <a:xfrm>
              <a:off x="5730239" y="1600200"/>
              <a:ext cx="685800" cy="2514600"/>
            </a:xfrm>
            <a:prstGeom prst="rightBrace">
              <a:avLst/>
            </a:prstGeom>
            <a:ln w="381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6" name="TextBox 5"/>
            <p:cNvSpPr txBox="1"/>
            <p:nvPr/>
          </p:nvSpPr>
          <p:spPr>
            <a:xfrm>
              <a:off x="6570132" y="2667000"/>
              <a:ext cx="2120054" cy="830997"/>
            </a:xfrm>
            <a:prstGeom prst="rect">
              <a:avLst/>
            </a:prstGeom>
            <a:noFill/>
          </p:spPr>
          <p:txBody>
            <a:bodyPr wrap="square" rtlCol="0">
              <a:spAutoFit/>
            </a:bodyPr>
            <a:lstStyle/>
            <a:p>
              <a:r>
                <a:rPr lang="en-US" sz="2400" b="1" dirty="0">
                  <a:solidFill>
                    <a:srgbClr val="000000"/>
                  </a:solidFill>
                  <a:effectLst>
                    <a:outerShdw blurRad="38100" dist="38100" dir="2700000" algn="tl">
                      <a:srgbClr val="000000">
                        <a:alpha val="43137"/>
                      </a:srgbClr>
                    </a:outerShdw>
                  </a:effectLst>
                  <a:latin typeface="Calibri" pitchFamily="34" charset="0"/>
                </a:rPr>
                <a:t>Precipitation</a:t>
              </a:r>
            </a:p>
            <a:p>
              <a:r>
                <a:rPr lang="en-US" sz="2400" b="1" dirty="0">
                  <a:solidFill>
                    <a:srgbClr val="000000"/>
                  </a:solidFill>
                  <a:effectLst>
                    <a:outerShdw blurRad="38100" dist="38100" dir="2700000" algn="tl">
                      <a:srgbClr val="000000">
                        <a:alpha val="43137"/>
                      </a:srgbClr>
                    </a:outerShdw>
                  </a:effectLst>
                  <a:latin typeface="Calibri" pitchFamily="34" charset="0"/>
                </a:rPr>
                <a:t>       Mode</a:t>
              </a:r>
            </a:p>
          </p:txBody>
        </p:sp>
      </p:grpSp>
      <p:grpSp>
        <p:nvGrpSpPr>
          <p:cNvPr id="10" name="Group 9"/>
          <p:cNvGrpSpPr/>
          <p:nvPr/>
        </p:nvGrpSpPr>
        <p:grpSpPr>
          <a:xfrm>
            <a:off x="3429000" y="3352800"/>
            <a:ext cx="3429000" cy="2514600"/>
            <a:chOff x="685800" y="3276600"/>
            <a:chExt cx="3429000" cy="2514600"/>
          </a:xfrm>
        </p:grpSpPr>
        <p:sp>
          <p:nvSpPr>
            <p:cNvPr id="7" name="Right Brace 6"/>
            <p:cNvSpPr/>
            <p:nvPr/>
          </p:nvSpPr>
          <p:spPr>
            <a:xfrm rot="10800000">
              <a:off x="3429000" y="3276600"/>
              <a:ext cx="685800" cy="2514600"/>
            </a:xfrm>
            <a:prstGeom prst="rightBrace">
              <a:avLst/>
            </a:prstGeom>
            <a:ln w="381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8" name="TextBox 7"/>
            <p:cNvSpPr txBox="1"/>
            <p:nvPr/>
          </p:nvSpPr>
          <p:spPr>
            <a:xfrm>
              <a:off x="685800" y="4267200"/>
              <a:ext cx="2743200" cy="830997"/>
            </a:xfrm>
            <a:prstGeom prst="rect">
              <a:avLst/>
            </a:prstGeom>
            <a:noFill/>
          </p:spPr>
          <p:txBody>
            <a:bodyPr wrap="square" rtlCol="0">
              <a:spAutoFit/>
            </a:bodyPr>
            <a:lstStyle/>
            <a:p>
              <a:pPr algn="r"/>
              <a:r>
                <a:rPr lang="en-US" sz="2400" b="1" dirty="0">
                  <a:solidFill>
                    <a:srgbClr val="000000"/>
                  </a:solidFill>
                  <a:effectLst>
                    <a:outerShdw blurRad="38100" dist="38100" dir="2700000" algn="tl">
                      <a:srgbClr val="000000">
                        <a:alpha val="43137"/>
                      </a:srgbClr>
                    </a:outerShdw>
                  </a:effectLst>
                  <a:latin typeface="Calibri" pitchFamily="34" charset="0"/>
                </a:rPr>
                <a:t>Clear Air</a:t>
              </a:r>
            </a:p>
            <a:p>
              <a:pPr algn="r"/>
              <a:r>
                <a:rPr lang="en-US" sz="2400" b="1" dirty="0">
                  <a:solidFill>
                    <a:srgbClr val="000000"/>
                  </a:solidFill>
                  <a:effectLst>
                    <a:outerShdw blurRad="38100" dist="38100" dir="2700000" algn="tl">
                      <a:srgbClr val="000000">
                        <a:alpha val="43137"/>
                      </a:srgbClr>
                    </a:outerShdw>
                  </a:effectLst>
                  <a:latin typeface="Calibri" pitchFamily="34" charset="0"/>
                </a:rPr>
                <a:t>Mode</a:t>
              </a:r>
            </a:p>
          </p:txBody>
        </p:sp>
      </p:grpSp>
      <p:sp>
        <p:nvSpPr>
          <p:cNvPr id="3" name="TextBox 2"/>
          <p:cNvSpPr txBox="1"/>
          <p:nvPr/>
        </p:nvSpPr>
        <p:spPr>
          <a:xfrm>
            <a:off x="556592" y="1447800"/>
            <a:ext cx="3972339" cy="4493538"/>
          </a:xfrm>
          <a:prstGeom prst="rect">
            <a:avLst/>
          </a:prstGeom>
          <a:noFill/>
        </p:spPr>
        <p:txBody>
          <a:bodyPr wrap="square" rtlCol="0">
            <a:spAutoFit/>
          </a:bodyPr>
          <a:lstStyle/>
          <a:p>
            <a:r>
              <a:rPr lang="en-US" sz="2200" dirty="0">
                <a:latin typeface="Arial"/>
                <a:cs typeface="Arial"/>
              </a:rPr>
              <a:t>Reflectivity imagery has a variety of colors depicted.</a:t>
            </a:r>
          </a:p>
          <a:p>
            <a:endParaRPr lang="en-US" sz="2200" dirty="0">
              <a:latin typeface="Arial"/>
              <a:cs typeface="Arial"/>
            </a:endParaRPr>
          </a:p>
          <a:p>
            <a:r>
              <a:rPr lang="en-US" sz="2200" dirty="0">
                <a:latin typeface="Arial"/>
                <a:cs typeface="Arial"/>
              </a:rPr>
              <a:t>Colors represent variations in the intensity (power) of reflected radar energy.</a:t>
            </a:r>
          </a:p>
          <a:p>
            <a:endParaRPr lang="en-US" sz="2200" dirty="0">
              <a:latin typeface="Arial"/>
              <a:cs typeface="Arial"/>
            </a:endParaRPr>
          </a:p>
          <a:p>
            <a:r>
              <a:rPr lang="en-US" sz="2200" dirty="0">
                <a:latin typeface="Arial"/>
                <a:cs typeface="Arial"/>
              </a:rPr>
              <a:t>Intensity variations are plotted on a scale in terms of decibels (</a:t>
            </a:r>
            <a:r>
              <a:rPr lang="en-US" sz="2200" dirty="0" err="1">
                <a:latin typeface="Arial"/>
                <a:cs typeface="Arial"/>
              </a:rPr>
              <a:t>dBz</a:t>
            </a:r>
            <a:r>
              <a:rPr lang="en-US" sz="2200" dirty="0">
                <a:latin typeface="Arial"/>
                <a:cs typeface="Arial"/>
              </a:rPr>
              <a:t>)…pronounced </a:t>
            </a:r>
            <a:r>
              <a:rPr lang="en-US" sz="2200" b="1" dirty="0">
                <a:latin typeface="Arial"/>
                <a:cs typeface="Arial"/>
              </a:rPr>
              <a:t>d-b-z</a:t>
            </a:r>
            <a:r>
              <a:rPr lang="en-US" sz="2200" dirty="0">
                <a:latin typeface="Arial"/>
                <a:cs typeface="Arial"/>
              </a:rPr>
              <a:t>.</a:t>
            </a:r>
          </a:p>
          <a:p>
            <a:endParaRPr lang="en-US" sz="2200" dirty="0">
              <a:latin typeface="Arial"/>
              <a:cs typeface="Arial"/>
            </a:endParaRPr>
          </a:p>
          <a:p>
            <a:endParaRPr lang="en-US" sz="2200" dirty="0">
              <a:latin typeface="Arial"/>
              <a:cs typeface="Arial"/>
            </a:endParaRPr>
          </a:p>
          <a:p>
            <a:r>
              <a:rPr lang="en-US" sz="2200" dirty="0">
                <a:latin typeface="Arial"/>
                <a:cs typeface="Arial"/>
              </a:rPr>
              <a:t>Two operational modes</a:t>
            </a:r>
          </a:p>
        </p:txBody>
      </p:sp>
    </p:spTree>
    <p:extLst>
      <p:ext uri="{BB962C8B-B14F-4D97-AF65-F5344CB8AC3E}">
        <p14:creationId xmlns:p14="http://schemas.microsoft.com/office/powerpoint/2010/main" val="3505547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79E3846-8D0B-B14A-817A-7FAC9DDA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CA5172B-100A-154D-8648-280629D67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CBF533-3526-3C44-FD7B-BF1267FCA5A9}"/>
              </a:ext>
            </a:extLst>
          </p:cNvPr>
          <p:cNvSpPr>
            <a:spLocks noGrp="1"/>
          </p:cNvSpPr>
          <p:nvPr>
            <p:ph type="title"/>
          </p:nvPr>
        </p:nvSpPr>
        <p:spPr>
          <a:xfrm>
            <a:off x="565148" y="373497"/>
            <a:ext cx="8267299" cy="1446550"/>
          </a:xfrm>
        </p:spPr>
        <p:txBody>
          <a:bodyPr>
            <a:normAutofit/>
          </a:bodyPr>
          <a:lstStyle/>
          <a:p>
            <a:r>
              <a:rPr lang="en-US" b="1" u="sng" dirty="0"/>
              <a:t>Outline</a:t>
            </a:r>
          </a:p>
        </p:txBody>
      </p:sp>
      <p:sp>
        <p:nvSpPr>
          <p:cNvPr id="3" name="Content Placeholder 2">
            <a:extLst>
              <a:ext uri="{FF2B5EF4-FFF2-40B4-BE49-F238E27FC236}">
                <a16:creationId xmlns:a16="http://schemas.microsoft.com/office/drawing/2014/main" id="{B7901384-7179-50B4-A974-BA2B6F7B33F6}"/>
              </a:ext>
            </a:extLst>
          </p:cNvPr>
          <p:cNvSpPr>
            <a:spLocks noGrp="1"/>
          </p:cNvSpPr>
          <p:nvPr>
            <p:ph idx="1"/>
          </p:nvPr>
        </p:nvSpPr>
        <p:spPr>
          <a:xfrm>
            <a:off x="282575" y="1542563"/>
            <a:ext cx="4759205" cy="4338806"/>
          </a:xfrm>
        </p:spPr>
        <p:txBody>
          <a:bodyPr>
            <a:normAutofit/>
          </a:bodyPr>
          <a:lstStyle/>
          <a:p>
            <a:r>
              <a:rPr lang="en-US" dirty="0"/>
              <a:t>Precipitation formation methods</a:t>
            </a:r>
          </a:p>
          <a:p>
            <a:pPr lvl="1"/>
            <a:r>
              <a:rPr lang="en-US" dirty="0"/>
              <a:t>Collision and Coalescence</a:t>
            </a:r>
          </a:p>
          <a:p>
            <a:pPr lvl="1"/>
            <a:r>
              <a:rPr lang="en-US" dirty="0"/>
              <a:t>Ice Crystal Process</a:t>
            </a:r>
          </a:p>
          <a:p>
            <a:r>
              <a:rPr lang="en-US" dirty="0"/>
              <a:t>Weather Radar</a:t>
            </a:r>
          </a:p>
          <a:p>
            <a:pPr lvl="1"/>
            <a:r>
              <a:rPr lang="en-US" dirty="0"/>
              <a:t>How it works</a:t>
            </a:r>
          </a:p>
          <a:p>
            <a:pPr lvl="1"/>
            <a:r>
              <a:rPr lang="en-US" dirty="0"/>
              <a:t> False Returns</a:t>
            </a:r>
          </a:p>
          <a:p>
            <a:pPr lvl="1"/>
            <a:r>
              <a:rPr lang="en-US" dirty="0"/>
              <a:t>Interpretation</a:t>
            </a:r>
          </a:p>
        </p:txBody>
      </p:sp>
      <p:sp>
        <p:nvSpPr>
          <p:cNvPr id="23" name="Rectangle 22">
            <a:extLst>
              <a:ext uri="{FF2B5EF4-FFF2-40B4-BE49-F238E27FC236}">
                <a16:creationId xmlns:a16="http://schemas.microsoft.com/office/drawing/2014/main" id="{37A9EF9F-F5F8-3B4C-B721-17C0A18761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738231" y="1096772"/>
            <a:ext cx="453769"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5" name="Cross 24">
            <a:extLst>
              <a:ext uri="{FF2B5EF4-FFF2-40B4-BE49-F238E27FC236}">
                <a16:creationId xmlns:a16="http://schemas.microsoft.com/office/drawing/2014/main" id="{6DEB3960-7668-064C-B56F-2B18221DED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3128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map of the united states&#10;&#10;Description automatically generated">
            <a:extLst>
              <a:ext uri="{FF2B5EF4-FFF2-40B4-BE49-F238E27FC236}">
                <a16:creationId xmlns:a16="http://schemas.microsoft.com/office/drawing/2014/main" id="{01936F2A-AB47-3D61-C1AC-8858FF1D29F8}"/>
              </a:ext>
            </a:extLst>
          </p:cNvPr>
          <p:cNvPicPr>
            <a:picLocks noChangeAspect="1"/>
          </p:cNvPicPr>
          <p:nvPr/>
        </p:nvPicPr>
        <p:blipFill>
          <a:blip r:embed="rId2"/>
          <a:stretch>
            <a:fillRect/>
          </a:stretch>
        </p:blipFill>
        <p:spPr>
          <a:xfrm>
            <a:off x="5324354" y="0"/>
            <a:ext cx="6867646" cy="6858000"/>
          </a:xfrm>
          <a:prstGeom prst="rect">
            <a:avLst/>
          </a:prstGeom>
        </p:spPr>
      </p:pic>
    </p:spTree>
    <p:extLst>
      <p:ext uri="{BB962C8B-B14F-4D97-AF65-F5344CB8AC3E}">
        <p14:creationId xmlns:p14="http://schemas.microsoft.com/office/powerpoint/2010/main" val="39151961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524000" y="20638"/>
            <a:ext cx="9144000" cy="1143000"/>
          </a:xfrm>
        </p:spPr>
        <p:txBody>
          <a:bodyPr/>
          <a:lstStyle/>
          <a:p>
            <a:pPr>
              <a:defRPr/>
            </a:pPr>
            <a:r>
              <a:rPr lang="en-US" b="1" u="sng" dirty="0">
                <a:cs typeface="+mj-cs"/>
              </a:rPr>
              <a:t>What is Detected by Doppler Radar?</a:t>
            </a:r>
          </a:p>
        </p:txBody>
      </p:sp>
      <p:sp>
        <p:nvSpPr>
          <p:cNvPr id="4" name="TextBox 2"/>
          <p:cNvSpPr txBox="1">
            <a:spLocks noChangeArrowheads="1"/>
          </p:cNvSpPr>
          <p:nvPr/>
        </p:nvSpPr>
        <p:spPr bwMode="auto">
          <a:xfrm>
            <a:off x="2362200" y="1066800"/>
            <a:ext cx="7696200" cy="6001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buFont typeface="Arial" charset="0"/>
              <a:buChar char="•"/>
            </a:pPr>
            <a:r>
              <a:rPr lang="en-US" dirty="0">
                <a:latin typeface="Arial" charset="0"/>
                <a:cs typeface="Arial" charset="0"/>
              </a:rPr>
              <a:t>Boundaries (lake-breeze, cold front)</a:t>
            </a:r>
          </a:p>
          <a:p>
            <a:pPr>
              <a:buFont typeface="Arial" charset="0"/>
              <a:buChar char="•"/>
            </a:pPr>
            <a:r>
              <a:rPr lang="en-US" dirty="0">
                <a:latin typeface="Arial" charset="0"/>
                <a:cs typeface="Arial" charset="0"/>
              </a:rPr>
              <a:t>Cloud streets</a:t>
            </a:r>
          </a:p>
          <a:p>
            <a:pPr>
              <a:buFont typeface="Arial" charset="0"/>
              <a:buChar char="•"/>
            </a:pPr>
            <a:r>
              <a:rPr lang="en-US" dirty="0">
                <a:latin typeface="Arial" charset="0"/>
                <a:cs typeface="Arial" charset="0"/>
              </a:rPr>
              <a:t>Insect swarms</a:t>
            </a:r>
          </a:p>
          <a:p>
            <a:pPr>
              <a:buFont typeface="Arial" charset="0"/>
              <a:buChar char="•"/>
            </a:pPr>
            <a:r>
              <a:rPr lang="en-US" dirty="0">
                <a:latin typeface="Arial" charset="0"/>
                <a:cs typeface="Arial" charset="0"/>
              </a:rPr>
              <a:t>Smoke plumes</a:t>
            </a:r>
          </a:p>
          <a:p>
            <a:pPr>
              <a:buFont typeface="Arial" charset="0"/>
              <a:buChar char="•"/>
            </a:pPr>
            <a:r>
              <a:rPr lang="en-US" dirty="0">
                <a:latin typeface="Arial" charset="0"/>
                <a:cs typeface="Arial" charset="0"/>
              </a:rPr>
              <a:t>Cloud bases and tops</a:t>
            </a:r>
          </a:p>
          <a:p>
            <a:pPr>
              <a:buFont typeface="Arial" charset="0"/>
              <a:buChar char="•"/>
            </a:pPr>
            <a:r>
              <a:rPr lang="en-US" dirty="0">
                <a:latin typeface="Arial" charset="0"/>
                <a:cs typeface="Arial" charset="0"/>
              </a:rPr>
              <a:t>Bird migrations</a:t>
            </a:r>
          </a:p>
          <a:p>
            <a:pPr>
              <a:buFont typeface="Arial" charset="0"/>
              <a:buChar char="•"/>
            </a:pPr>
            <a:r>
              <a:rPr lang="en-US" dirty="0">
                <a:latin typeface="Arial" charset="0"/>
                <a:cs typeface="Arial" charset="0"/>
              </a:rPr>
              <a:t>Sunrise/sunset “spikes”</a:t>
            </a:r>
          </a:p>
          <a:p>
            <a:pPr>
              <a:buFont typeface="Arial" charset="0"/>
              <a:buChar char="•"/>
            </a:pPr>
            <a:r>
              <a:rPr lang="en-US" dirty="0">
                <a:latin typeface="Arial" charset="0"/>
                <a:cs typeface="Arial" charset="0"/>
              </a:rPr>
              <a:t>Vehicle convoy movement on freeways</a:t>
            </a:r>
          </a:p>
          <a:p>
            <a:pPr>
              <a:buFont typeface="Arial" charset="0"/>
              <a:buChar char="•"/>
            </a:pPr>
            <a:r>
              <a:rPr lang="en-US" dirty="0">
                <a:latin typeface="Arial" charset="0"/>
                <a:cs typeface="Arial" charset="0"/>
              </a:rPr>
              <a:t>Chaff (military counter-measure)</a:t>
            </a:r>
          </a:p>
          <a:p>
            <a:pPr>
              <a:buFont typeface="Arial" charset="0"/>
              <a:buChar char="•"/>
            </a:pPr>
            <a:r>
              <a:rPr lang="en-US" dirty="0">
                <a:latin typeface="Arial" charset="0"/>
                <a:cs typeface="Arial" charset="0"/>
              </a:rPr>
              <a:t>Rain</a:t>
            </a:r>
          </a:p>
          <a:p>
            <a:pPr>
              <a:buFont typeface="Arial" charset="0"/>
              <a:buChar char="•"/>
            </a:pPr>
            <a:r>
              <a:rPr lang="en-US" dirty="0">
                <a:latin typeface="Arial" charset="0"/>
                <a:cs typeface="Arial" charset="0"/>
              </a:rPr>
              <a:t>Snow</a:t>
            </a:r>
          </a:p>
          <a:p>
            <a:pPr>
              <a:buFont typeface="Arial" charset="0"/>
              <a:buChar char="•"/>
            </a:pPr>
            <a:r>
              <a:rPr lang="en-US" dirty="0">
                <a:latin typeface="Arial" charset="0"/>
                <a:cs typeface="Arial" charset="0"/>
              </a:rPr>
              <a:t>Hail</a:t>
            </a:r>
          </a:p>
          <a:p>
            <a:pPr>
              <a:buFont typeface="Arial" charset="0"/>
              <a:buChar char="•"/>
            </a:pPr>
            <a:r>
              <a:rPr lang="en-US" dirty="0">
                <a:latin typeface="Arial" charset="0"/>
                <a:cs typeface="Arial" charset="0"/>
              </a:rPr>
              <a:t>Tornado debris</a:t>
            </a:r>
          </a:p>
          <a:p>
            <a:pPr>
              <a:buFont typeface="Arial" charset="0"/>
              <a:buChar char="•"/>
            </a:pPr>
            <a:r>
              <a:rPr lang="en-US" dirty="0">
                <a:latin typeface="Arial" charset="0"/>
                <a:cs typeface="Arial" charset="0"/>
              </a:rPr>
              <a:t>Circulations which suggest tornado</a:t>
            </a:r>
          </a:p>
          <a:p>
            <a:pPr>
              <a:buFont typeface="Arial" charset="0"/>
              <a:buChar char="•"/>
            </a:pPr>
            <a:r>
              <a:rPr lang="en-US" dirty="0">
                <a:latin typeface="Arial" charset="0"/>
                <a:cs typeface="Arial" charset="0"/>
              </a:rPr>
              <a:t>Powerful thunderstorm winds</a:t>
            </a:r>
          </a:p>
          <a:p>
            <a:pPr>
              <a:buFont typeface="Arial" charset="0"/>
              <a:buChar char="•"/>
            </a:pPr>
            <a:endParaRPr lang="en-US" dirty="0">
              <a:latin typeface="Arial" charset="0"/>
              <a:cs typeface="Arial" charset="0"/>
            </a:endParaRPr>
          </a:p>
        </p:txBody>
      </p:sp>
      <p:grpSp>
        <p:nvGrpSpPr>
          <p:cNvPr id="5" name="Group 4"/>
          <p:cNvGrpSpPr/>
          <p:nvPr/>
        </p:nvGrpSpPr>
        <p:grpSpPr>
          <a:xfrm>
            <a:off x="8001000" y="4191000"/>
            <a:ext cx="2514600" cy="2362200"/>
            <a:chOff x="5029200" y="1600200"/>
            <a:chExt cx="3505200" cy="2514600"/>
          </a:xfrm>
        </p:grpSpPr>
        <p:sp>
          <p:nvSpPr>
            <p:cNvPr id="6" name="Right Brace 5"/>
            <p:cNvSpPr/>
            <p:nvPr/>
          </p:nvSpPr>
          <p:spPr>
            <a:xfrm>
              <a:off x="5029200" y="1600200"/>
              <a:ext cx="685800" cy="2514600"/>
            </a:xfrm>
            <a:prstGeom prst="rightBrace">
              <a:avLst/>
            </a:prstGeom>
            <a:ln w="381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7" name="TextBox 6"/>
            <p:cNvSpPr txBox="1"/>
            <p:nvPr/>
          </p:nvSpPr>
          <p:spPr>
            <a:xfrm>
              <a:off x="5791200" y="2662535"/>
              <a:ext cx="2743200" cy="884610"/>
            </a:xfrm>
            <a:prstGeom prst="rect">
              <a:avLst/>
            </a:prstGeom>
            <a:noFill/>
          </p:spPr>
          <p:txBody>
            <a:bodyPr wrap="square" rtlCol="0">
              <a:spAutoFit/>
            </a:bodyPr>
            <a:lstStyle/>
            <a:p>
              <a:r>
                <a:rPr lang="en-US" sz="2400" b="1" dirty="0">
                  <a:solidFill>
                    <a:srgbClr val="000000"/>
                  </a:solidFill>
                  <a:effectLst>
                    <a:outerShdw blurRad="38100" dist="38100" dir="2700000" algn="tl">
                      <a:srgbClr val="000000">
                        <a:alpha val="43137"/>
                      </a:srgbClr>
                    </a:outerShdw>
                  </a:effectLst>
                  <a:latin typeface="Calibri" pitchFamily="34" charset="0"/>
                </a:rPr>
                <a:t>Precipitation</a:t>
              </a:r>
            </a:p>
            <a:p>
              <a:r>
                <a:rPr lang="en-US" sz="2400" b="1" dirty="0">
                  <a:solidFill>
                    <a:srgbClr val="000000"/>
                  </a:solidFill>
                  <a:effectLst>
                    <a:outerShdw blurRad="38100" dist="38100" dir="2700000" algn="tl">
                      <a:srgbClr val="000000">
                        <a:alpha val="43137"/>
                      </a:srgbClr>
                    </a:outerShdw>
                  </a:effectLst>
                  <a:latin typeface="Calibri" pitchFamily="34" charset="0"/>
                </a:rPr>
                <a:t>       Mode</a:t>
              </a:r>
            </a:p>
          </p:txBody>
        </p:sp>
      </p:grpSp>
      <p:sp>
        <p:nvSpPr>
          <p:cNvPr id="9" name="Right Brace 8"/>
          <p:cNvSpPr/>
          <p:nvPr/>
        </p:nvSpPr>
        <p:spPr>
          <a:xfrm>
            <a:off x="8001000" y="1332896"/>
            <a:ext cx="491987" cy="2781905"/>
          </a:xfrm>
          <a:prstGeom prst="rightBrace">
            <a:avLst/>
          </a:prstGeom>
          <a:ln w="381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2" name="TextBox 1"/>
          <p:cNvSpPr txBox="1"/>
          <p:nvPr/>
        </p:nvSpPr>
        <p:spPr>
          <a:xfrm>
            <a:off x="8610600" y="2133601"/>
            <a:ext cx="1447800" cy="646331"/>
          </a:xfrm>
          <a:prstGeom prst="rect">
            <a:avLst/>
          </a:prstGeom>
          <a:noFill/>
        </p:spPr>
        <p:txBody>
          <a:bodyPr wrap="square" rtlCol="0">
            <a:spAutoFit/>
          </a:bodyPr>
          <a:lstStyle/>
          <a:p>
            <a:r>
              <a:rPr lang="en-US" b="1" dirty="0">
                <a:solidFill>
                  <a:srgbClr val="000000"/>
                </a:solidFill>
                <a:effectLst>
                  <a:outerShdw blurRad="38100" dist="38100" dir="2700000" algn="tl">
                    <a:srgbClr val="000000">
                      <a:alpha val="43137"/>
                    </a:srgbClr>
                  </a:outerShdw>
                </a:effectLst>
                <a:latin typeface="Calibri" pitchFamily="34" charset="0"/>
              </a:rPr>
              <a:t>Clear-Air</a:t>
            </a:r>
          </a:p>
          <a:p>
            <a:r>
              <a:rPr lang="en-US" b="1" dirty="0">
                <a:solidFill>
                  <a:srgbClr val="000000"/>
                </a:solidFill>
                <a:effectLst>
                  <a:outerShdw blurRad="38100" dist="38100" dir="2700000" algn="tl">
                    <a:srgbClr val="000000">
                      <a:alpha val="43137"/>
                    </a:srgbClr>
                  </a:outerShdw>
                </a:effectLst>
                <a:latin typeface="Calibri" pitchFamily="34" charset="0"/>
              </a:rPr>
              <a:t>Mode</a:t>
            </a:r>
          </a:p>
        </p:txBody>
      </p:sp>
    </p:spTree>
    <p:extLst>
      <p:ext uri="{BB962C8B-B14F-4D97-AF65-F5344CB8AC3E}">
        <p14:creationId xmlns:p14="http://schemas.microsoft.com/office/powerpoint/2010/main" val="22320448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209800" y="20638"/>
            <a:ext cx="7772400" cy="1143000"/>
          </a:xfrm>
        </p:spPr>
        <p:txBody>
          <a:bodyPr/>
          <a:lstStyle/>
          <a:p>
            <a:pPr>
              <a:defRPr/>
            </a:pPr>
            <a:r>
              <a:rPr lang="en-US" b="1" u="sng" dirty="0">
                <a:cs typeface="+mj-cs"/>
              </a:rPr>
              <a:t>Doppler Radar</a:t>
            </a:r>
          </a:p>
        </p:txBody>
      </p:sp>
      <p:sp>
        <p:nvSpPr>
          <p:cNvPr id="4" name="TextBox 2"/>
          <p:cNvSpPr txBox="1">
            <a:spLocks noChangeArrowheads="1"/>
          </p:cNvSpPr>
          <p:nvPr/>
        </p:nvSpPr>
        <p:spPr bwMode="auto">
          <a:xfrm>
            <a:off x="2286000" y="1371600"/>
            <a:ext cx="8229600" cy="63709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buFont typeface="Arial" charset="0"/>
              <a:buChar char="•"/>
            </a:pPr>
            <a:r>
              <a:rPr lang="en-US" dirty="0">
                <a:latin typeface="Arial" charset="0"/>
                <a:cs typeface="Arial" charset="0"/>
              </a:rPr>
              <a:t>Peak power = 750 Kw  (kilo-watt)</a:t>
            </a:r>
          </a:p>
          <a:p>
            <a:pPr>
              <a:buFont typeface="Arial" charset="0"/>
              <a:buChar char="•"/>
            </a:pPr>
            <a:r>
              <a:rPr lang="en-US" dirty="0">
                <a:latin typeface="Arial" charset="0"/>
                <a:cs typeface="Arial" charset="0"/>
              </a:rPr>
              <a:t>Signal wavelength = 10.0 to 11.1 cm</a:t>
            </a:r>
          </a:p>
          <a:p>
            <a:pPr>
              <a:buFont typeface="Arial" charset="0"/>
              <a:buChar char="•"/>
            </a:pPr>
            <a:r>
              <a:rPr lang="en-US" dirty="0">
                <a:latin typeface="Arial" charset="0"/>
                <a:cs typeface="Arial" charset="0"/>
              </a:rPr>
              <a:t>Pulse Repetition Frequency = 318 to 1304 per second</a:t>
            </a:r>
          </a:p>
          <a:p>
            <a:pPr>
              <a:buFont typeface="Arial" charset="0"/>
              <a:buChar char="•"/>
            </a:pPr>
            <a:r>
              <a:rPr lang="en-US" dirty="0">
                <a:latin typeface="Arial" charset="0"/>
                <a:cs typeface="Arial" charset="0"/>
              </a:rPr>
              <a:t>Depending on scan strategy, anywhere from 15 to 70 pulses “sample” a given area.</a:t>
            </a:r>
          </a:p>
          <a:p>
            <a:pPr>
              <a:buFont typeface="Arial" charset="0"/>
              <a:buChar char="•"/>
            </a:pPr>
            <a:endParaRPr lang="en-US" dirty="0">
              <a:latin typeface="Arial" charset="0"/>
              <a:cs typeface="Arial" charset="0"/>
            </a:endParaRPr>
          </a:p>
          <a:p>
            <a:pPr>
              <a:buFont typeface="Arial" charset="0"/>
              <a:buChar char="•"/>
            </a:pPr>
            <a:endParaRPr lang="en-US" dirty="0">
              <a:latin typeface="Arial" charset="0"/>
              <a:cs typeface="Arial" charset="0"/>
            </a:endParaRPr>
          </a:p>
          <a:p>
            <a:pPr>
              <a:buFont typeface="Arial" charset="0"/>
              <a:buChar char="•"/>
            </a:pPr>
            <a:r>
              <a:rPr lang="en-US" dirty="0" err="1">
                <a:latin typeface="Arial" charset="0"/>
                <a:cs typeface="Arial" charset="0"/>
              </a:rPr>
              <a:t>Beamwidth</a:t>
            </a:r>
            <a:r>
              <a:rPr lang="en-US" dirty="0">
                <a:latin typeface="Arial" charset="0"/>
                <a:cs typeface="Arial" charset="0"/>
              </a:rPr>
              <a:t> = 0.88 to 0.96 degrees (angular)</a:t>
            </a:r>
          </a:p>
          <a:p>
            <a:pPr>
              <a:buFont typeface="Arial" charset="0"/>
              <a:buChar char="•"/>
            </a:pPr>
            <a:r>
              <a:rPr lang="en-US" dirty="0">
                <a:latin typeface="Arial" charset="0"/>
                <a:cs typeface="Arial" charset="0"/>
              </a:rPr>
              <a:t>In 1 hour of operation, it transmits only 5.7 seconds. So it listens 99.843% of the time for reflected energy!</a:t>
            </a:r>
          </a:p>
          <a:p>
            <a:pPr>
              <a:buFont typeface="Arial" charset="0"/>
              <a:buChar char="•"/>
            </a:pPr>
            <a:r>
              <a:rPr lang="en-US" dirty="0" err="1">
                <a:latin typeface="Arial"/>
                <a:cs typeface="Arial"/>
              </a:rPr>
              <a:t>dBz</a:t>
            </a:r>
            <a:r>
              <a:rPr lang="en-US" dirty="0">
                <a:latin typeface="Arial"/>
                <a:cs typeface="Arial"/>
              </a:rPr>
              <a:t> is converted to a rainfall rate of millimeters per hour (or inches per hour).</a:t>
            </a:r>
          </a:p>
          <a:p>
            <a:pPr>
              <a:buFont typeface="Arial" charset="0"/>
              <a:buChar char="•"/>
            </a:pPr>
            <a:r>
              <a:rPr lang="en-US" dirty="0">
                <a:latin typeface="Arial"/>
                <a:cs typeface="Arial"/>
              </a:rPr>
              <a:t>Rain usually reaches the ground at about 15 to 20 </a:t>
            </a:r>
            <a:r>
              <a:rPr lang="en-US" dirty="0" err="1">
                <a:latin typeface="Arial"/>
                <a:cs typeface="Arial"/>
              </a:rPr>
              <a:t>dBz</a:t>
            </a:r>
            <a:r>
              <a:rPr lang="en-US" dirty="0">
                <a:latin typeface="Arial"/>
                <a:cs typeface="Arial"/>
              </a:rPr>
              <a:t>.</a:t>
            </a:r>
          </a:p>
          <a:p>
            <a:pPr>
              <a:buFont typeface="Arial" charset="0"/>
              <a:buChar char="•"/>
            </a:pPr>
            <a:r>
              <a:rPr lang="en-US" dirty="0" err="1">
                <a:latin typeface="Arial"/>
                <a:cs typeface="Arial"/>
              </a:rPr>
              <a:t>dBz</a:t>
            </a:r>
            <a:r>
              <a:rPr lang="en-US" dirty="0">
                <a:latin typeface="Arial"/>
                <a:cs typeface="Arial"/>
              </a:rPr>
              <a:t> values above 55 usually indicate hail is present.</a:t>
            </a:r>
            <a:endParaRPr lang="en-US" dirty="0">
              <a:latin typeface="Arial" charset="0"/>
              <a:cs typeface="Arial" charset="0"/>
            </a:endParaRPr>
          </a:p>
          <a:p>
            <a:pPr>
              <a:buFont typeface="Arial" charset="0"/>
              <a:buChar char="•"/>
            </a:pPr>
            <a:endParaRPr lang="en-US" dirty="0">
              <a:latin typeface="Arial" charset="0"/>
              <a:cs typeface="Arial" charset="0"/>
            </a:endParaRPr>
          </a:p>
          <a:p>
            <a:pPr>
              <a:buFont typeface="Arial" charset="0"/>
              <a:buChar char="•"/>
            </a:pPr>
            <a:endParaRPr lang="en-US" dirty="0">
              <a:latin typeface="Arial" charset="0"/>
              <a:cs typeface="Arial" charset="0"/>
            </a:endParaRPr>
          </a:p>
          <a:p>
            <a:pPr>
              <a:buFont typeface="Arial" charset="0"/>
              <a:buChar char="•"/>
            </a:pPr>
            <a:endParaRPr lang="en-US" dirty="0">
              <a:latin typeface="Arial" charset="0"/>
              <a:cs typeface="Arial" charset="0"/>
            </a:endParaRPr>
          </a:p>
        </p:txBody>
      </p:sp>
      <p:pic>
        <p:nvPicPr>
          <p:cNvPr id="2" name="Picture 1"/>
          <p:cNvPicPr>
            <a:picLocks noChangeAspect="1"/>
          </p:cNvPicPr>
          <p:nvPr/>
        </p:nvPicPr>
        <p:blipFill rotWithShape="1">
          <a:blip r:embed="rId3"/>
          <a:srcRect l="27996" t="51553" r="56003" b="40803"/>
          <a:stretch/>
        </p:blipFill>
        <p:spPr>
          <a:xfrm>
            <a:off x="6934201" y="3048001"/>
            <a:ext cx="3124201" cy="839629"/>
          </a:xfrm>
          <a:prstGeom prst="rect">
            <a:avLst/>
          </a:prstGeom>
        </p:spPr>
      </p:pic>
      <p:sp>
        <p:nvSpPr>
          <p:cNvPr id="3" name="Rectangle 2"/>
          <p:cNvSpPr/>
          <p:nvPr/>
        </p:nvSpPr>
        <p:spPr bwMode="auto">
          <a:xfrm>
            <a:off x="7848600" y="3124200"/>
            <a:ext cx="990600" cy="3048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charset="0"/>
              <a:ea typeface="ＭＳ Ｐゴシック" charset="0"/>
            </a:endParaRPr>
          </a:p>
        </p:txBody>
      </p:sp>
    </p:spTree>
    <p:extLst>
      <p:ext uri="{BB962C8B-B14F-4D97-AF65-F5344CB8AC3E}">
        <p14:creationId xmlns:p14="http://schemas.microsoft.com/office/powerpoint/2010/main" val="42084491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209800" y="20638"/>
            <a:ext cx="7772400" cy="1143000"/>
          </a:xfrm>
        </p:spPr>
        <p:txBody>
          <a:bodyPr/>
          <a:lstStyle/>
          <a:p>
            <a:pPr>
              <a:defRPr/>
            </a:pPr>
            <a:r>
              <a:rPr lang="en-US" b="1" u="sng" dirty="0">
                <a:cs typeface="+mj-cs"/>
              </a:rPr>
              <a:t>Doppler Radar</a:t>
            </a:r>
          </a:p>
        </p:txBody>
      </p:sp>
      <p:pic>
        <p:nvPicPr>
          <p:cNvPr id="30722" name="Picture 3" descr="G:\Manda\wx_and_clim\lecture10\doppler.JPG"/>
          <p:cNvPicPr>
            <a:picLocks noChangeAspect="1" noChangeArrowheads="1"/>
          </p:cNvPicPr>
          <p:nvPr/>
        </p:nvPicPr>
        <p:blipFill>
          <a:blip r:embed="rId3">
            <a:extLst>
              <a:ext uri="{28A0092B-C50C-407E-A947-70E740481C1C}">
                <a14:useLocalDpi xmlns:a14="http://schemas.microsoft.com/office/drawing/2010/main" val="0"/>
              </a:ext>
            </a:extLst>
          </a:blip>
          <a:srcRect t="1711" b="-1711"/>
          <a:stretch>
            <a:fillRect/>
          </a:stretch>
        </p:blipFill>
        <p:spPr bwMode="auto">
          <a:xfrm>
            <a:off x="2667000" y="1219200"/>
            <a:ext cx="6991576" cy="563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bwMode="auto">
          <a:xfrm>
            <a:off x="3657600" y="2971800"/>
            <a:ext cx="533400" cy="533400"/>
          </a:xfrm>
          <a:prstGeom prst="ellipse">
            <a:avLst/>
          </a:prstGeom>
          <a:solidFill>
            <a:srgbClr val="008000"/>
          </a:solidFill>
          <a:ln w="9525"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charset="0"/>
              <a:ea typeface="ＭＳ Ｐゴシック" charset="0"/>
            </a:endParaRPr>
          </a:p>
        </p:txBody>
      </p:sp>
      <p:sp>
        <p:nvSpPr>
          <p:cNvPr id="5" name="Oval 4"/>
          <p:cNvSpPr/>
          <p:nvPr/>
        </p:nvSpPr>
        <p:spPr bwMode="auto">
          <a:xfrm>
            <a:off x="6477000" y="2971800"/>
            <a:ext cx="533400" cy="533400"/>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charset="0"/>
              <a:ea typeface="ＭＳ Ｐゴシック"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209800" y="21015"/>
            <a:ext cx="7772400" cy="1143000"/>
          </a:xfrm>
        </p:spPr>
        <p:txBody>
          <a:bodyPr/>
          <a:lstStyle/>
          <a:p>
            <a:pPr>
              <a:defRPr/>
            </a:pPr>
            <a:r>
              <a:rPr lang="en-US" b="1" u="sng" dirty="0">
                <a:cs typeface="+mj-cs"/>
              </a:rPr>
              <a:t>Doppler Radar</a:t>
            </a:r>
          </a:p>
        </p:txBody>
      </p:sp>
      <p:pic>
        <p:nvPicPr>
          <p:cNvPr id="34818" name="Picture 5" descr="Slide 69"/>
          <p:cNvPicPr>
            <a:picLocks noChangeAspect="1" noChangeArrowheads="1"/>
          </p:cNvPicPr>
          <p:nvPr/>
        </p:nvPicPr>
        <p:blipFill>
          <a:blip r:embed="rId3">
            <a:extLst>
              <a:ext uri="{28A0092B-C50C-407E-A947-70E740481C1C}">
                <a14:useLocalDpi xmlns:a14="http://schemas.microsoft.com/office/drawing/2010/main" val="0"/>
              </a:ext>
            </a:extLst>
          </a:blip>
          <a:srcRect l="29121" t="12352" r="18468" b="5235"/>
          <a:stretch>
            <a:fillRect/>
          </a:stretch>
        </p:blipFill>
        <p:spPr bwMode="auto">
          <a:xfrm>
            <a:off x="2743200" y="1524001"/>
            <a:ext cx="3621088" cy="427037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34819" name="Picture 4"/>
          <p:cNvPicPr>
            <a:picLocks noChangeAspect="1"/>
          </p:cNvPicPr>
          <p:nvPr/>
        </p:nvPicPr>
        <p:blipFill>
          <a:blip r:embed="rId4">
            <a:extLst>
              <a:ext uri="{28A0092B-C50C-407E-A947-70E740481C1C}">
                <a14:useLocalDpi xmlns:a14="http://schemas.microsoft.com/office/drawing/2010/main" val="0"/>
              </a:ext>
            </a:extLst>
          </a:blip>
          <a:srcRect l="52007" t="37332" r="19843" b="28358"/>
          <a:stretch>
            <a:fillRect/>
          </a:stretch>
        </p:blipFill>
        <p:spPr bwMode="auto">
          <a:xfrm>
            <a:off x="7010400" y="2895600"/>
            <a:ext cx="2889250" cy="19812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34820" name="TextBox 1"/>
          <p:cNvSpPr txBox="1">
            <a:spLocks noChangeArrowheads="1"/>
          </p:cNvSpPr>
          <p:nvPr/>
        </p:nvSpPr>
        <p:spPr bwMode="auto">
          <a:xfrm>
            <a:off x="2667000" y="5867401"/>
            <a:ext cx="5181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Base Reflectivity (0.5 degree slice/tilt)</a:t>
            </a:r>
          </a:p>
        </p:txBody>
      </p:sp>
      <p:sp>
        <p:nvSpPr>
          <p:cNvPr id="34821" name="TextBox 6"/>
          <p:cNvSpPr txBox="1">
            <a:spLocks noChangeArrowheads="1"/>
          </p:cNvSpPr>
          <p:nvPr/>
        </p:nvSpPr>
        <p:spPr bwMode="auto">
          <a:xfrm>
            <a:off x="6934200" y="5029201"/>
            <a:ext cx="33528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Storm Relative Motion</a:t>
            </a:r>
          </a:p>
        </p:txBody>
      </p:sp>
      <p:cxnSp>
        <p:nvCxnSpPr>
          <p:cNvPr id="3" name="Straight Arrow Connector 2"/>
          <p:cNvCxnSpPr/>
          <p:nvPr/>
        </p:nvCxnSpPr>
        <p:spPr bwMode="auto">
          <a:xfrm flipV="1">
            <a:off x="5334000" y="4038600"/>
            <a:ext cx="1905000" cy="381000"/>
          </a:xfrm>
          <a:prstGeom prst="straightConnector1">
            <a:avLst/>
          </a:prstGeom>
          <a:solidFill>
            <a:schemeClr val="accent1"/>
          </a:solidFill>
          <a:ln w="38100" cap="flat" cmpd="sng" algn="ctr">
            <a:solidFill>
              <a:schemeClr val="tx1"/>
            </a:solidFill>
            <a:prstDash val="solid"/>
            <a:round/>
            <a:headEnd type="arrow"/>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target and a pulse&#10;&#10;Description automatically generated with medium confidence">
            <a:extLst>
              <a:ext uri="{FF2B5EF4-FFF2-40B4-BE49-F238E27FC236}">
                <a16:creationId xmlns:a16="http://schemas.microsoft.com/office/drawing/2014/main" id="{3C400EA0-066A-95A7-1BB1-ABF59CD3E4DA}"/>
              </a:ext>
            </a:extLst>
          </p:cNvPr>
          <p:cNvPicPr>
            <a:picLocks noChangeAspect="1"/>
          </p:cNvPicPr>
          <p:nvPr/>
        </p:nvPicPr>
        <p:blipFill>
          <a:blip r:embed="rId2"/>
          <a:stretch>
            <a:fillRect/>
          </a:stretch>
        </p:blipFill>
        <p:spPr>
          <a:xfrm>
            <a:off x="143344" y="1279253"/>
            <a:ext cx="6392298" cy="5043170"/>
          </a:xfrm>
          <a:prstGeom prst="rect">
            <a:avLst/>
          </a:prstGeom>
        </p:spPr>
      </p:pic>
      <p:sp>
        <p:nvSpPr>
          <p:cNvPr id="4" name="Title 3">
            <a:extLst>
              <a:ext uri="{FF2B5EF4-FFF2-40B4-BE49-F238E27FC236}">
                <a16:creationId xmlns:a16="http://schemas.microsoft.com/office/drawing/2014/main" id="{18B3CB04-1AF2-E45D-08B1-A67637D4A85D}"/>
              </a:ext>
            </a:extLst>
          </p:cNvPr>
          <p:cNvSpPr>
            <a:spLocks noGrp="1"/>
          </p:cNvSpPr>
          <p:nvPr>
            <p:ph type="title"/>
          </p:nvPr>
        </p:nvSpPr>
        <p:spPr>
          <a:xfrm>
            <a:off x="419699" y="198881"/>
            <a:ext cx="8267296" cy="1446550"/>
          </a:xfrm>
        </p:spPr>
        <p:txBody>
          <a:bodyPr/>
          <a:lstStyle/>
          <a:p>
            <a:r>
              <a:rPr lang="en-US" b="1" u="sng" dirty="0"/>
              <a:t>How does it work??</a:t>
            </a:r>
          </a:p>
        </p:txBody>
      </p:sp>
      <p:pic>
        <p:nvPicPr>
          <p:cNvPr id="5" name="Picture 4" descr="A diagram of a graph&#10;&#10;Description automatically generated">
            <a:extLst>
              <a:ext uri="{FF2B5EF4-FFF2-40B4-BE49-F238E27FC236}">
                <a16:creationId xmlns:a16="http://schemas.microsoft.com/office/drawing/2014/main" id="{537123E9-74CD-D3AD-70C2-16A8441E4AB6}"/>
              </a:ext>
            </a:extLst>
          </p:cNvPr>
          <p:cNvPicPr>
            <a:picLocks noChangeAspect="1"/>
          </p:cNvPicPr>
          <p:nvPr/>
        </p:nvPicPr>
        <p:blipFill>
          <a:blip r:embed="rId3"/>
          <a:stretch>
            <a:fillRect/>
          </a:stretch>
        </p:blipFill>
        <p:spPr>
          <a:xfrm>
            <a:off x="6727371" y="177312"/>
            <a:ext cx="4869030" cy="2720928"/>
          </a:xfrm>
          <a:prstGeom prst="rect">
            <a:avLst/>
          </a:prstGeom>
        </p:spPr>
      </p:pic>
    </p:spTree>
    <p:extLst>
      <p:ext uri="{BB962C8B-B14F-4D97-AF65-F5344CB8AC3E}">
        <p14:creationId xmlns:p14="http://schemas.microsoft.com/office/powerpoint/2010/main" val="41719960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71C725B-C3AC-DD41-8D28-B407D7407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diagram of a graph&#10;&#10;Description automatically generated">
            <a:extLst>
              <a:ext uri="{FF2B5EF4-FFF2-40B4-BE49-F238E27FC236}">
                <a16:creationId xmlns:a16="http://schemas.microsoft.com/office/drawing/2014/main" id="{28411C22-7474-F356-0209-C82CB6F75E4B}"/>
              </a:ext>
            </a:extLst>
          </p:cNvPr>
          <p:cNvPicPr>
            <a:picLocks noChangeAspect="1"/>
          </p:cNvPicPr>
          <p:nvPr/>
        </p:nvPicPr>
        <p:blipFill rotWithShape="1">
          <a:blip r:embed="rId2"/>
          <a:srcRect t="2619" r="2" b="13"/>
          <a:stretch/>
        </p:blipFill>
        <p:spPr>
          <a:xfrm>
            <a:off x="117444" y="548385"/>
            <a:ext cx="11831911" cy="6048357"/>
          </a:xfrm>
          <a:prstGeom prst="rect">
            <a:avLst/>
          </a:prstGeom>
        </p:spPr>
      </p:pic>
      <p:sp>
        <p:nvSpPr>
          <p:cNvPr id="15" name="Cross 14">
            <a:extLst>
              <a:ext uri="{FF2B5EF4-FFF2-40B4-BE49-F238E27FC236}">
                <a16:creationId xmlns:a16="http://schemas.microsoft.com/office/drawing/2014/main" id="{5487A8E9-0BBC-B645-838D-23A5B6C42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2736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8948E94-51E1-DD44-B615-1907C1B46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25014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671C725B-C3AC-DD41-8D28-B407D7407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7">
            <a:extLst>
              <a:ext uri="{FF2B5EF4-FFF2-40B4-BE49-F238E27FC236}">
                <a16:creationId xmlns:a16="http://schemas.microsoft.com/office/drawing/2014/main" id="{A2AEFF5F-E299-EEB0-5DFD-495331FABB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84" r="2113"/>
          <a:stretch/>
        </p:blipFill>
        <p:spPr bwMode="auto">
          <a:xfrm>
            <a:off x="1268251" y="33363"/>
            <a:ext cx="9919062" cy="6824637"/>
          </a:xfrm>
          <a:prstGeom prst="rect">
            <a:avLst/>
          </a:prstGeom>
          <a:solidFill>
            <a:schemeClr val="tx1"/>
          </a:solidFill>
        </p:spPr>
      </p:pic>
      <p:sp>
        <p:nvSpPr>
          <p:cNvPr id="9" name="Rectangle 8">
            <a:extLst>
              <a:ext uri="{FF2B5EF4-FFF2-40B4-BE49-F238E27FC236}">
                <a16:creationId xmlns:a16="http://schemas.microsoft.com/office/drawing/2014/main" id="{58948E94-51E1-DD44-B615-1907C1B46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C672AB2-DD8A-8849-8622-B984F142F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096772"/>
            <a:ext cx="263565"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ross 14">
            <a:extLst>
              <a:ext uri="{FF2B5EF4-FFF2-40B4-BE49-F238E27FC236}">
                <a16:creationId xmlns:a16="http://schemas.microsoft.com/office/drawing/2014/main" id="{6CEC9E09-1346-7549-ADB5-8466A750B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24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29302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agram of a black and green circle&#10;&#10;Description automatically generated with medium confidence">
            <a:extLst>
              <a:ext uri="{FF2B5EF4-FFF2-40B4-BE49-F238E27FC236}">
                <a16:creationId xmlns:a16="http://schemas.microsoft.com/office/drawing/2014/main" id="{B52BCFB1-61BC-CD71-0D8D-00F15F15CE4C}"/>
              </a:ext>
            </a:extLst>
          </p:cNvPr>
          <p:cNvPicPr>
            <a:picLocks noChangeAspect="1"/>
          </p:cNvPicPr>
          <p:nvPr/>
        </p:nvPicPr>
        <p:blipFill>
          <a:blip r:embed="rId2"/>
          <a:stretch>
            <a:fillRect/>
          </a:stretch>
        </p:blipFill>
        <p:spPr>
          <a:xfrm>
            <a:off x="769635" y="312704"/>
            <a:ext cx="10934370" cy="6232591"/>
          </a:xfrm>
          <a:prstGeom prst="rect">
            <a:avLst/>
          </a:prstGeom>
        </p:spPr>
      </p:pic>
    </p:spTree>
    <p:extLst>
      <p:ext uri="{BB962C8B-B14F-4D97-AF65-F5344CB8AC3E}">
        <p14:creationId xmlns:p14="http://schemas.microsoft.com/office/powerpoint/2010/main" val="20621882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6747103-26DE-C441-9AEF-B6F786FC11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black circle with green markings&#10;&#10;Description automatically generated">
            <a:extLst>
              <a:ext uri="{FF2B5EF4-FFF2-40B4-BE49-F238E27FC236}">
                <a16:creationId xmlns:a16="http://schemas.microsoft.com/office/drawing/2014/main" id="{C84E04B9-F671-BB06-612B-86BC6ECC72E7}"/>
              </a:ext>
            </a:extLst>
          </p:cNvPr>
          <p:cNvPicPr>
            <a:picLocks noChangeAspect="1"/>
          </p:cNvPicPr>
          <p:nvPr/>
        </p:nvPicPr>
        <p:blipFill rotWithShape="1">
          <a:blip r:embed="rId2"/>
          <a:srcRect/>
          <a:stretch/>
        </p:blipFill>
        <p:spPr>
          <a:xfrm>
            <a:off x="20" y="10"/>
            <a:ext cx="12191980" cy="6857990"/>
          </a:xfrm>
          <a:prstGeom prst="rect">
            <a:avLst/>
          </a:prstGeom>
        </p:spPr>
      </p:pic>
      <p:sp>
        <p:nvSpPr>
          <p:cNvPr id="9" name="Cross 8">
            <a:extLst>
              <a:ext uri="{FF2B5EF4-FFF2-40B4-BE49-F238E27FC236}">
                <a16:creationId xmlns:a16="http://schemas.microsoft.com/office/drawing/2014/main" id="{FE2AAEE2-FB25-044E-8D65-9194739B9B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250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5CBD23B-E519-9949-AB52-F9A703F47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84601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radar&#10;&#10;Description automatically generated">
            <a:extLst>
              <a:ext uri="{FF2B5EF4-FFF2-40B4-BE49-F238E27FC236}">
                <a16:creationId xmlns:a16="http://schemas.microsoft.com/office/drawing/2014/main" id="{15020C39-7EB9-EB35-BDAD-BCBB90D16A3D}"/>
              </a:ext>
            </a:extLst>
          </p:cNvPr>
          <p:cNvPicPr>
            <a:picLocks noChangeAspect="1"/>
          </p:cNvPicPr>
          <p:nvPr/>
        </p:nvPicPr>
        <p:blipFill>
          <a:blip r:embed="rId2"/>
          <a:stretch>
            <a:fillRect/>
          </a:stretch>
        </p:blipFill>
        <p:spPr>
          <a:xfrm>
            <a:off x="2039621" y="125419"/>
            <a:ext cx="7692208" cy="6607161"/>
          </a:xfrm>
          <a:prstGeom prst="rect">
            <a:avLst/>
          </a:prstGeom>
        </p:spPr>
      </p:pic>
    </p:spTree>
    <p:extLst>
      <p:ext uri="{BB962C8B-B14F-4D97-AF65-F5344CB8AC3E}">
        <p14:creationId xmlns:p14="http://schemas.microsoft.com/office/powerpoint/2010/main" val="2309951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21" name="Rectangle 13320">
            <a:extLst>
              <a:ext uri="{FF2B5EF4-FFF2-40B4-BE49-F238E27FC236}">
                <a16:creationId xmlns:a16="http://schemas.microsoft.com/office/drawing/2014/main" id="{1D227D51-204B-ED48-AF9A-0BE9633FE0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4243" y="1096772"/>
            <a:ext cx="6503180"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3" name="Cross 13322">
            <a:extLst>
              <a:ext uri="{FF2B5EF4-FFF2-40B4-BE49-F238E27FC236}">
                <a16:creationId xmlns:a16="http://schemas.microsoft.com/office/drawing/2014/main" id="{57A23F45-CDAE-8A40-8DE7-92A0BBC119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6811"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5" name="Rectangle 13324">
            <a:extLst>
              <a:ext uri="{FF2B5EF4-FFF2-40B4-BE49-F238E27FC236}">
                <a16:creationId xmlns:a16="http://schemas.microsoft.com/office/drawing/2014/main" id="{68546383-CCC4-544B-B0D8-DE78DE39B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327" name="Rectangle 13326">
            <a:extLst>
              <a:ext uri="{FF2B5EF4-FFF2-40B4-BE49-F238E27FC236}">
                <a16:creationId xmlns:a16="http://schemas.microsoft.com/office/drawing/2014/main" id="{6CA2C65D-0168-1245-86C8-62A8A6F7B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Rectangle 2">
            <a:extLst>
              <a:ext uri="{FF2B5EF4-FFF2-40B4-BE49-F238E27FC236}">
                <a16:creationId xmlns:a16="http://schemas.microsoft.com/office/drawing/2014/main" id="{E4EA3C34-40AD-3148-8A85-761E85D52B6F}"/>
              </a:ext>
            </a:extLst>
          </p:cNvPr>
          <p:cNvSpPr>
            <a:spLocks noGrp="1" noChangeArrowheads="1"/>
          </p:cNvSpPr>
          <p:nvPr>
            <p:ph type="title"/>
          </p:nvPr>
        </p:nvSpPr>
        <p:spPr>
          <a:xfrm>
            <a:off x="6153945" y="709507"/>
            <a:ext cx="5780910" cy="3704038"/>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lIns="91440" tIns="45720" rIns="91440" bIns="45720" rtlCol="0" anchor="b">
            <a:normAutofit/>
          </a:bodyPr>
          <a:lstStyle/>
          <a:p>
            <a:pPr>
              <a:lnSpc>
                <a:spcPct val="90000"/>
              </a:lnSpc>
              <a:defRPr/>
            </a:pPr>
            <a:r>
              <a:rPr lang="en-US" b="1" u="sng" kern="1200" spc="-150" dirty="0">
                <a:solidFill>
                  <a:schemeClr val="tx1"/>
                </a:solidFill>
                <a:latin typeface="+mj-lt"/>
                <a:ea typeface="+mj-ea"/>
                <a:cs typeface="+mj-cs"/>
              </a:rPr>
              <a:t>Making Precipitation Method 1: </a:t>
            </a:r>
            <a:br>
              <a:rPr lang="en-US" b="1" u="sng" kern="1200" spc="-150" dirty="0">
                <a:solidFill>
                  <a:schemeClr val="tx1"/>
                </a:solidFill>
                <a:latin typeface="+mj-lt"/>
                <a:ea typeface="+mj-ea"/>
                <a:cs typeface="+mj-cs"/>
              </a:rPr>
            </a:br>
            <a:r>
              <a:rPr lang="en-US" b="1" u="sng" kern="1200" spc="-150" dirty="0">
                <a:solidFill>
                  <a:schemeClr val="tx1"/>
                </a:solidFill>
                <a:latin typeface="+mj-lt"/>
                <a:ea typeface="+mj-ea"/>
                <a:cs typeface="+mj-cs"/>
              </a:rPr>
              <a:t>Collision and Coalescence</a:t>
            </a:r>
          </a:p>
        </p:txBody>
      </p:sp>
      <p:pic>
        <p:nvPicPr>
          <p:cNvPr id="13316" name="Picture 4" descr="G:\Manda\wx_and_clim\lecture10\dropsize.JPG">
            <a:extLst>
              <a:ext uri="{FF2B5EF4-FFF2-40B4-BE49-F238E27FC236}">
                <a16:creationId xmlns:a16="http://schemas.microsoft.com/office/drawing/2014/main" id="{918E31EF-C8D0-5344-B188-52C73E9D15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698"/>
          <a:stretch/>
        </p:blipFill>
        <p:spPr bwMode="auto">
          <a:xfrm>
            <a:off x="20" y="10"/>
            <a:ext cx="6038037"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9" name="Cross 13328">
            <a:extLst>
              <a:ext uri="{FF2B5EF4-FFF2-40B4-BE49-F238E27FC236}">
                <a16:creationId xmlns:a16="http://schemas.microsoft.com/office/drawing/2014/main" id="{12E8ED90-6D42-AE40-963A-3924EE2073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30625" y="562356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31" name="Rectangle 13330">
            <a:extLst>
              <a:ext uri="{FF2B5EF4-FFF2-40B4-BE49-F238E27FC236}">
                <a16:creationId xmlns:a16="http://schemas.microsoft.com/office/drawing/2014/main" id="{755E9273-3717-C94C-9BFF-75E87E47C4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anim calcmode="lin" valueType="num">
                                      <p:cBhvr>
                                        <p:cTn id="7" dur="500" fill="hold"/>
                                        <p:tgtEl>
                                          <p:spTgt spid="13316"/>
                                        </p:tgtEl>
                                        <p:attrNameLst>
                                          <p:attrName>ppt_w</p:attrName>
                                        </p:attrNameLst>
                                      </p:cBhvr>
                                      <p:tavLst>
                                        <p:tav tm="0">
                                          <p:val>
                                            <p:fltVal val="0"/>
                                          </p:val>
                                        </p:tav>
                                        <p:tav tm="100000">
                                          <p:val>
                                            <p:strVal val="#ppt_w"/>
                                          </p:val>
                                        </p:tav>
                                      </p:tavLst>
                                    </p:anim>
                                    <p:anim calcmode="lin" valueType="num">
                                      <p:cBhvr>
                                        <p:cTn id="8" dur="500" fill="hold"/>
                                        <p:tgtEl>
                                          <p:spTgt spid="133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diagram of a diagram&#10;&#10;Description automatically generated with medium confidence">
            <a:extLst>
              <a:ext uri="{FF2B5EF4-FFF2-40B4-BE49-F238E27FC236}">
                <a16:creationId xmlns:a16="http://schemas.microsoft.com/office/drawing/2014/main" id="{278F6521-1AD3-5506-462C-EAC9ADFB7BC0}"/>
              </a:ext>
            </a:extLst>
          </p:cNvPr>
          <p:cNvPicPr>
            <a:picLocks noChangeAspect="1"/>
          </p:cNvPicPr>
          <p:nvPr/>
        </p:nvPicPr>
        <p:blipFill>
          <a:blip r:embed="rId2"/>
          <a:stretch>
            <a:fillRect/>
          </a:stretch>
        </p:blipFill>
        <p:spPr>
          <a:xfrm>
            <a:off x="58103" y="26488"/>
            <a:ext cx="8928810" cy="3800929"/>
          </a:xfrm>
          <a:prstGeom prst="rect">
            <a:avLst/>
          </a:prstGeom>
        </p:spPr>
      </p:pic>
      <p:pic>
        <p:nvPicPr>
          <p:cNvPr id="5" name="Picture 4" descr="A diagram of normal refraction&#10;&#10;Description automatically generated">
            <a:extLst>
              <a:ext uri="{FF2B5EF4-FFF2-40B4-BE49-F238E27FC236}">
                <a16:creationId xmlns:a16="http://schemas.microsoft.com/office/drawing/2014/main" id="{1DA3AAF9-461D-2298-9AEC-C628E9AD9A7C}"/>
              </a:ext>
            </a:extLst>
          </p:cNvPr>
          <p:cNvPicPr>
            <a:picLocks noChangeAspect="1"/>
          </p:cNvPicPr>
          <p:nvPr/>
        </p:nvPicPr>
        <p:blipFill>
          <a:blip r:embed="rId3"/>
          <a:stretch>
            <a:fillRect/>
          </a:stretch>
        </p:blipFill>
        <p:spPr>
          <a:xfrm>
            <a:off x="887135" y="934359"/>
            <a:ext cx="8675045" cy="3702229"/>
          </a:xfrm>
          <a:prstGeom prst="rect">
            <a:avLst/>
          </a:prstGeom>
        </p:spPr>
      </p:pic>
      <p:pic>
        <p:nvPicPr>
          <p:cNvPr id="7" name="Picture 6" descr="A diagram of a planet&#10;&#10;Description automatically generated with medium confidence">
            <a:extLst>
              <a:ext uri="{FF2B5EF4-FFF2-40B4-BE49-F238E27FC236}">
                <a16:creationId xmlns:a16="http://schemas.microsoft.com/office/drawing/2014/main" id="{1A0A9FE1-98B1-6D14-B946-251837FB2590}"/>
              </a:ext>
            </a:extLst>
          </p:cNvPr>
          <p:cNvPicPr>
            <a:picLocks noChangeAspect="1"/>
          </p:cNvPicPr>
          <p:nvPr/>
        </p:nvPicPr>
        <p:blipFill>
          <a:blip r:embed="rId4"/>
          <a:stretch>
            <a:fillRect/>
          </a:stretch>
        </p:blipFill>
        <p:spPr>
          <a:xfrm>
            <a:off x="1721640" y="1671863"/>
            <a:ext cx="8748720" cy="3702229"/>
          </a:xfrm>
          <a:prstGeom prst="rect">
            <a:avLst/>
          </a:prstGeom>
        </p:spPr>
      </p:pic>
      <p:pic>
        <p:nvPicPr>
          <p:cNvPr id="9" name="Picture 8" descr="A diagram of a water cycle&#10;&#10;Description automatically generated">
            <a:extLst>
              <a:ext uri="{FF2B5EF4-FFF2-40B4-BE49-F238E27FC236}">
                <a16:creationId xmlns:a16="http://schemas.microsoft.com/office/drawing/2014/main" id="{B4A687C5-AF58-1B8E-C594-D999996B1712}"/>
              </a:ext>
            </a:extLst>
          </p:cNvPr>
          <p:cNvPicPr>
            <a:picLocks noChangeAspect="1"/>
          </p:cNvPicPr>
          <p:nvPr/>
        </p:nvPicPr>
        <p:blipFill>
          <a:blip r:embed="rId5"/>
          <a:stretch>
            <a:fillRect/>
          </a:stretch>
        </p:blipFill>
        <p:spPr>
          <a:xfrm>
            <a:off x="2615137" y="2380888"/>
            <a:ext cx="8740766" cy="3702229"/>
          </a:xfrm>
          <a:prstGeom prst="rect">
            <a:avLst/>
          </a:prstGeom>
        </p:spPr>
      </p:pic>
      <p:pic>
        <p:nvPicPr>
          <p:cNvPr id="11" name="Picture 10" descr="A screen shot of a tower&#10;&#10;Description automatically generated">
            <a:extLst>
              <a:ext uri="{FF2B5EF4-FFF2-40B4-BE49-F238E27FC236}">
                <a16:creationId xmlns:a16="http://schemas.microsoft.com/office/drawing/2014/main" id="{57ED41FB-EFDF-B7EE-E2E7-F7D6A824A72B}"/>
              </a:ext>
            </a:extLst>
          </p:cNvPr>
          <p:cNvPicPr>
            <a:picLocks noChangeAspect="1"/>
          </p:cNvPicPr>
          <p:nvPr/>
        </p:nvPicPr>
        <p:blipFill>
          <a:blip r:embed="rId6"/>
          <a:stretch>
            <a:fillRect/>
          </a:stretch>
        </p:blipFill>
        <p:spPr>
          <a:xfrm>
            <a:off x="3313632" y="3120935"/>
            <a:ext cx="8878368" cy="3602081"/>
          </a:xfrm>
          <a:prstGeom prst="rect">
            <a:avLst/>
          </a:prstGeom>
        </p:spPr>
      </p:pic>
    </p:spTree>
    <p:extLst>
      <p:ext uri="{BB962C8B-B14F-4D97-AF65-F5344CB8AC3E}">
        <p14:creationId xmlns:p14="http://schemas.microsoft.com/office/powerpoint/2010/main" val="2744813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beam blockage&#10;&#10;Description automatically generated">
            <a:extLst>
              <a:ext uri="{FF2B5EF4-FFF2-40B4-BE49-F238E27FC236}">
                <a16:creationId xmlns:a16="http://schemas.microsoft.com/office/drawing/2014/main" id="{CB912E9A-6D25-93A6-FB41-417B70897608}"/>
              </a:ext>
            </a:extLst>
          </p:cNvPr>
          <p:cNvPicPr>
            <a:picLocks noChangeAspect="1"/>
          </p:cNvPicPr>
          <p:nvPr/>
        </p:nvPicPr>
        <p:blipFill>
          <a:blip r:embed="rId2"/>
          <a:stretch>
            <a:fillRect/>
          </a:stretch>
        </p:blipFill>
        <p:spPr>
          <a:xfrm>
            <a:off x="58907" y="104319"/>
            <a:ext cx="6283161" cy="5003257"/>
          </a:xfrm>
          <a:prstGeom prst="rect">
            <a:avLst/>
          </a:prstGeom>
        </p:spPr>
      </p:pic>
      <p:pic>
        <p:nvPicPr>
          <p:cNvPr id="5" name="Picture 4" descr="A map of a storm&#10;&#10;Description automatically generated">
            <a:extLst>
              <a:ext uri="{FF2B5EF4-FFF2-40B4-BE49-F238E27FC236}">
                <a16:creationId xmlns:a16="http://schemas.microsoft.com/office/drawing/2014/main" id="{378F3FFF-D9CF-1F3B-AECB-4036CF43375A}"/>
              </a:ext>
            </a:extLst>
          </p:cNvPr>
          <p:cNvPicPr>
            <a:picLocks noChangeAspect="1"/>
          </p:cNvPicPr>
          <p:nvPr/>
        </p:nvPicPr>
        <p:blipFill>
          <a:blip r:embed="rId3"/>
          <a:stretch>
            <a:fillRect/>
          </a:stretch>
        </p:blipFill>
        <p:spPr>
          <a:xfrm>
            <a:off x="6315383" y="1018903"/>
            <a:ext cx="5817709" cy="5839097"/>
          </a:xfrm>
          <a:prstGeom prst="rect">
            <a:avLst/>
          </a:prstGeom>
        </p:spPr>
      </p:pic>
    </p:spTree>
    <p:extLst>
      <p:ext uri="{BB962C8B-B14F-4D97-AF65-F5344CB8AC3E}">
        <p14:creationId xmlns:p14="http://schemas.microsoft.com/office/powerpoint/2010/main" val="3796135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ap of a storm&#10;&#10;Description automatically generated">
            <a:extLst>
              <a:ext uri="{FF2B5EF4-FFF2-40B4-BE49-F238E27FC236}">
                <a16:creationId xmlns:a16="http://schemas.microsoft.com/office/drawing/2014/main" id="{342342B5-45AA-79C3-7E7C-F03A1BB2B511}"/>
              </a:ext>
            </a:extLst>
          </p:cNvPr>
          <p:cNvPicPr>
            <a:picLocks noChangeAspect="1"/>
          </p:cNvPicPr>
          <p:nvPr/>
        </p:nvPicPr>
        <p:blipFill>
          <a:blip r:embed="rId2"/>
          <a:stretch>
            <a:fillRect/>
          </a:stretch>
        </p:blipFill>
        <p:spPr>
          <a:xfrm>
            <a:off x="2747103" y="1766175"/>
            <a:ext cx="6423023" cy="5756931"/>
          </a:xfrm>
          <a:prstGeom prst="rect">
            <a:avLst/>
          </a:prstGeom>
        </p:spPr>
      </p:pic>
      <p:pic>
        <p:nvPicPr>
          <p:cNvPr id="3" name="Picture 2" descr="A map of a ghost and angel&#10;&#10;Description automatically generated">
            <a:extLst>
              <a:ext uri="{FF2B5EF4-FFF2-40B4-BE49-F238E27FC236}">
                <a16:creationId xmlns:a16="http://schemas.microsoft.com/office/drawing/2014/main" id="{EA7EA961-492F-9A50-B700-8B84F72DFAB2}"/>
              </a:ext>
            </a:extLst>
          </p:cNvPr>
          <p:cNvPicPr>
            <a:picLocks noChangeAspect="1"/>
          </p:cNvPicPr>
          <p:nvPr/>
        </p:nvPicPr>
        <p:blipFill>
          <a:blip r:embed="rId3"/>
          <a:stretch>
            <a:fillRect/>
          </a:stretch>
        </p:blipFill>
        <p:spPr>
          <a:xfrm>
            <a:off x="-117567" y="-324032"/>
            <a:ext cx="4493623" cy="4543185"/>
          </a:xfrm>
          <a:prstGeom prst="rect">
            <a:avLst/>
          </a:prstGeom>
        </p:spPr>
      </p:pic>
      <p:pic>
        <p:nvPicPr>
          <p:cNvPr id="5" name="Picture 4" descr="A map of the earth&#10;&#10;Description automatically generated">
            <a:extLst>
              <a:ext uri="{FF2B5EF4-FFF2-40B4-BE49-F238E27FC236}">
                <a16:creationId xmlns:a16="http://schemas.microsoft.com/office/drawing/2014/main" id="{87CDE2AC-1C8B-3FDD-1089-568F06824EC4}"/>
              </a:ext>
            </a:extLst>
          </p:cNvPr>
          <p:cNvPicPr>
            <a:picLocks noChangeAspect="1"/>
          </p:cNvPicPr>
          <p:nvPr/>
        </p:nvPicPr>
        <p:blipFill>
          <a:blip r:embed="rId4"/>
          <a:stretch>
            <a:fillRect/>
          </a:stretch>
        </p:blipFill>
        <p:spPr>
          <a:xfrm>
            <a:off x="6992531" y="-248473"/>
            <a:ext cx="5411451" cy="4248992"/>
          </a:xfrm>
          <a:prstGeom prst="rect">
            <a:avLst/>
          </a:prstGeom>
        </p:spPr>
      </p:pic>
    </p:spTree>
    <p:extLst>
      <p:ext uri="{BB962C8B-B14F-4D97-AF65-F5344CB8AC3E}">
        <p14:creationId xmlns:p14="http://schemas.microsoft.com/office/powerpoint/2010/main" val="27937686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a light source&#10;&#10;Description automatically generated with medium confidence">
            <a:extLst>
              <a:ext uri="{FF2B5EF4-FFF2-40B4-BE49-F238E27FC236}">
                <a16:creationId xmlns:a16="http://schemas.microsoft.com/office/drawing/2014/main" id="{58E468E8-4152-3DEE-9B31-44AE63946905}"/>
              </a:ext>
            </a:extLst>
          </p:cNvPr>
          <p:cNvPicPr>
            <a:picLocks noChangeAspect="1"/>
          </p:cNvPicPr>
          <p:nvPr/>
        </p:nvPicPr>
        <p:blipFill>
          <a:blip r:embed="rId2"/>
          <a:stretch>
            <a:fillRect/>
          </a:stretch>
        </p:blipFill>
        <p:spPr>
          <a:xfrm>
            <a:off x="0" y="-1"/>
            <a:ext cx="5368404" cy="3605349"/>
          </a:xfrm>
          <a:prstGeom prst="rect">
            <a:avLst/>
          </a:prstGeom>
        </p:spPr>
      </p:pic>
      <p:pic>
        <p:nvPicPr>
          <p:cNvPr id="8" name="Picture 7" descr="A map of the united states&#10;&#10;Description automatically generated">
            <a:extLst>
              <a:ext uri="{FF2B5EF4-FFF2-40B4-BE49-F238E27FC236}">
                <a16:creationId xmlns:a16="http://schemas.microsoft.com/office/drawing/2014/main" id="{8B3F1E45-A787-709E-96DD-849FE6B0BE89}"/>
              </a:ext>
            </a:extLst>
          </p:cNvPr>
          <p:cNvPicPr>
            <a:picLocks noChangeAspect="1"/>
          </p:cNvPicPr>
          <p:nvPr/>
        </p:nvPicPr>
        <p:blipFill>
          <a:blip r:embed="rId3"/>
          <a:stretch>
            <a:fillRect/>
          </a:stretch>
        </p:blipFill>
        <p:spPr>
          <a:xfrm>
            <a:off x="3918928" y="3429000"/>
            <a:ext cx="4354144" cy="4047741"/>
          </a:xfrm>
          <a:prstGeom prst="rect">
            <a:avLst/>
          </a:prstGeom>
        </p:spPr>
      </p:pic>
      <p:pic>
        <p:nvPicPr>
          <p:cNvPr id="10" name="Picture 9" descr="A map of the weather&#10;&#10;Description automatically generated">
            <a:extLst>
              <a:ext uri="{FF2B5EF4-FFF2-40B4-BE49-F238E27FC236}">
                <a16:creationId xmlns:a16="http://schemas.microsoft.com/office/drawing/2014/main" id="{3EBE5EDE-8036-B4CC-4B17-59ABEA72C6E3}"/>
              </a:ext>
            </a:extLst>
          </p:cNvPr>
          <p:cNvPicPr>
            <a:picLocks noChangeAspect="1"/>
          </p:cNvPicPr>
          <p:nvPr/>
        </p:nvPicPr>
        <p:blipFill>
          <a:blip r:embed="rId4"/>
          <a:stretch>
            <a:fillRect/>
          </a:stretch>
        </p:blipFill>
        <p:spPr>
          <a:xfrm>
            <a:off x="7624214" y="0"/>
            <a:ext cx="4567786" cy="4180114"/>
          </a:xfrm>
          <a:prstGeom prst="rect">
            <a:avLst/>
          </a:prstGeom>
        </p:spPr>
      </p:pic>
    </p:spTree>
    <p:extLst>
      <p:ext uri="{BB962C8B-B14F-4D97-AF65-F5344CB8AC3E}">
        <p14:creationId xmlns:p14="http://schemas.microsoft.com/office/powerpoint/2010/main" val="25928538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lstStyle/>
          <a:p>
            <a:pPr>
              <a:defRPr/>
            </a:pPr>
            <a:r>
              <a:rPr lang="en-US" b="1" u="sng" dirty="0"/>
              <a:t>Base Versus Composite Reflectivity</a:t>
            </a:r>
            <a:endParaRPr lang="en-US" b="1" u="sng" dirty="0">
              <a:cs typeface="+mj-cs"/>
            </a:endParaRPr>
          </a:p>
        </p:txBody>
      </p:sp>
      <p:pic>
        <p:nvPicPr>
          <p:cNvPr id="6144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9499" y="2737575"/>
            <a:ext cx="4162501" cy="3815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444" name="Picture 4"/>
          <p:cNvPicPr>
            <a:picLocks noChangeAspect="1"/>
          </p:cNvPicPr>
          <p:nvPr/>
        </p:nvPicPr>
        <p:blipFill>
          <a:blip r:embed="rId4">
            <a:extLst>
              <a:ext uri="{28A0092B-C50C-407E-A947-70E740481C1C}">
                <a14:useLocalDpi xmlns:a14="http://schemas.microsoft.com/office/drawing/2010/main" val="0"/>
              </a:ext>
            </a:extLst>
          </a:blip>
          <a:srcRect l="44997" t="32001" r="17001" b="7018"/>
          <a:stretch>
            <a:fillRect/>
          </a:stretch>
        </p:blipFill>
        <p:spPr bwMode="auto">
          <a:xfrm>
            <a:off x="7192283" y="2737575"/>
            <a:ext cx="4401522" cy="3973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45" name="TextBox 7"/>
          <p:cNvSpPr txBox="1">
            <a:spLocks noChangeArrowheads="1"/>
          </p:cNvSpPr>
          <p:nvPr/>
        </p:nvSpPr>
        <p:spPr bwMode="auto">
          <a:xfrm>
            <a:off x="447407" y="2126452"/>
            <a:ext cx="2667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dirty="0"/>
              <a:t>Base Reflectivity</a:t>
            </a:r>
          </a:p>
        </p:txBody>
      </p:sp>
      <p:sp>
        <p:nvSpPr>
          <p:cNvPr id="61446" name="TextBox 12"/>
          <p:cNvSpPr txBox="1">
            <a:spLocks noChangeArrowheads="1"/>
          </p:cNvSpPr>
          <p:nvPr/>
        </p:nvSpPr>
        <p:spPr bwMode="auto">
          <a:xfrm>
            <a:off x="9445486" y="2126452"/>
            <a:ext cx="1752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dirty="0"/>
              <a:t>Composite</a:t>
            </a:r>
          </a:p>
        </p:txBody>
      </p:sp>
      <p:pic>
        <p:nvPicPr>
          <p:cNvPr id="61442"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31513" y="794093"/>
            <a:ext cx="3740278" cy="35886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F22F5-E053-82F0-AB48-CA739E49656D}"/>
              </a:ext>
            </a:extLst>
          </p:cNvPr>
          <p:cNvSpPr>
            <a:spLocks noGrp="1"/>
          </p:cNvSpPr>
          <p:nvPr>
            <p:ph type="title"/>
          </p:nvPr>
        </p:nvSpPr>
        <p:spPr/>
        <p:txBody>
          <a:bodyPr/>
          <a:lstStyle/>
          <a:p>
            <a:r>
              <a:rPr lang="en-US" u="sng" dirty="0"/>
              <a:t>Extra Slides</a:t>
            </a:r>
          </a:p>
        </p:txBody>
      </p:sp>
    </p:spTree>
    <p:extLst>
      <p:ext uri="{BB962C8B-B14F-4D97-AF65-F5344CB8AC3E}">
        <p14:creationId xmlns:p14="http://schemas.microsoft.com/office/powerpoint/2010/main" val="12713587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8575"/>
            <a:ext cx="7772400" cy="1143000"/>
          </a:xfrm>
        </p:spPr>
        <p:txBody>
          <a:bodyPr/>
          <a:lstStyle/>
          <a:p>
            <a:pPr>
              <a:defRPr/>
            </a:pPr>
            <a:r>
              <a:rPr lang="en-US" dirty="0">
                <a:cs typeface="+mj-cs"/>
              </a:rPr>
              <a:t>Range Folding</a:t>
            </a:r>
          </a:p>
        </p:txBody>
      </p:sp>
      <p:pic>
        <p:nvPicPr>
          <p:cNvPr id="542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78" t="24552" r="50366" b="8789"/>
          <a:stretch/>
        </p:blipFill>
        <p:spPr bwMode="auto">
          <a:xfrm>
            <a:off x="1905000" y="1600200"/>
            <a:ext cx="3730752" cy="4498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6172200" y="1752601"/>
            <a:ext cx="4419600" cy="2585323"/>
          </a:xfrm>
          <a:prstGeom prst="rect">
            <a:avLst/>
          </a:prstGeom>
          <a:noFill/>
        </p:spPr>
        <p:txBody>
          <a:bodyPr wrap="square" rtlCol="0">
            <a:spAutoFit/>
          </a:bodyPr>
          <a:lstStyle/>
          <a:p>
            <a:r>
              <a:rPr lang="en-US" dirty="0">
                <a:latin typeface="Arial"/>
                <a:cs typeface="Arial"/>
              </a:rPr>
              <a:t>In </a:t>
            </a:r>
            <a:r>
              <a:rPr lang="en-US" b="1" dirty="0">
                <a:latin typeface="Arial"/>
                <a:cs typeface="Arial"/>
              </a:rPr>
              <a:t>Base Velocity </a:t>
            </a:r>
            <a:r>
              <a:rPr lang="en-US" dirty="0">
                <a:latin typeface="Arial"/>
                <a:cs typeface="Arial"/>
              </a:rPr>
              <a:t>&amp; </a:t>
            </a:r>
            <a:r>
              <a:rPr lang="en-US" b="1" dirty="0">
                <a:latin typeface="Arial"/>
                <a:cs typeface="Arial"/>
              </a:rPr>
              <a:t>Storm Relative Velocity</a:t>
            </a:r>
            <a:r>
              <a:rPr lang="en-US" dirty="0">
                <a:latin typeface="Arial"/>
                <a:cs typeface="Arial"/>
              </a:rPr>
              <a:t> images.</a:t>
            </a:r>
          </a:p>
          <a:p>
            <a:endParaRPr lang="en-US" dirty="0">
              <a:latin typeface="Arial"/>
              <a:cs typeface="Arial"/>
            </a:endParaRPr>
          </a:p>
          <a:p>
            <a:r>
              <a:rPr lang="en-US" dirty="0">
                <a:latin typeface="Arial"/>
                <a:cs typeface="Arial"/>
              </a:rPr>
              <a:t>Purple color: “</a:t>
            </a:r>
            <a:r>
              <a:rPr lang="en-US" b="1" dirty="0">
                <a:solidFill>
                  <a:srgbClr val="660066"/>
                </a:solidFill>
                <a:latin typeface="Arial"/>
                <a:cs typeface="Arial"/>
              </a:rPr>
              <a:t>Range Folding</a:t>
            </a:r>
            <a:r>
              <a:rPr lang="en-US" dirty="0">
                <a:latin typeface="Arial"/>
                <a:cs typeface="Arial"/>
              </a:rPr>
              <a:t>”</a:t>
            </a:r>
          </a:p>
          <a:p>
            <a:endParaRPr lang="en-US" dirty="0">
              <a:latin typeface="Arial"/>
              <a:cs typeface="Arial"/>
            </a:endParaRPr>
          </a:p>
          <a:p>
            <a:r>
              <a:rPr lang="en-US" dirty="0">
                <a:latin typeface="Arial"/>
                <a:cs typeface="Arial"/>
              </a:rPr>
              <a:t>Radar system has difficulty determining velocity information due to interference from targets at a greater distance.</a:t>
            </a:r>
          </a:p>
          <a:p>
            <a:endParaRPr lang="en-US" dirty="0">
              <a:latin typeface="Arial"/>
              <a:cs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209800" y="31750"/>
            <a:ext cx="7772400" cy="1143000"/>
          </a:xfrm>
        </p:spPr>
        <p:txBody>
          <a:bodyPr/>
          <a:lstStyle/>
          <a:p>
            <a:pPr>
              <a:defRPr/>
            </a:pPr>
            <a:r>
              <a:rPr lang="en-US" dirty="0">
                <a:cs typeface="+mj-cs"/>
              </a:rPr>
              <a:t>Radar Image - Hurricane</a:t>
            </a:r>
          </a:p>
        </p:txBody>
      </p:sp>
      <p:pic>
        <p:nvPicPr>
          <p:cNvPr id="62466" name="Picture 3" descr="E:\Manda\Radar401\test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295401"/>
            <a:ext cx="6629400" cy="5578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00050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524000" y="31750"/>
            <a:ext cx="9144000" cy="1143000"/>
          </a:xfrm>
        </p:spPr>
        <p:txBody>
          <a:bodyPr/>
          <a:lstStyle/>
          <a:p>
            <a:pPr>
              <a:defRPr/>
            </a:pPr>
            <a:r>
              <a:rPr lang="en-US" dirty="0">
                <a:cs typeface="+mj-cs"/>
              </a:rPr>
              <a:t>Radar Image – Wind Turbine Farms</a:t>
            </a:r>
          </a:p>
        </p:txBody>
      </p:sp>
      <p:pic>
        <p:nvPicPr>
          <p:cNvPr id="4" name="Picture 3" descr="radaranimat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1295400"/>
            <a:ext cx="4532548" cy="5321300"/>
          </a:xfrm>
          <a:prstGeom prst="rect">
            <a:avLst/>
          </a:prstGeom>
        </p:spPr>
      </p:pic>
      <p:sp>
        <p:nvSpPr>
          <p:cNvPr id="5" name="TextBox 4"/>
          <p:cNvSpPr txBox="1"/>
          <p:nvPr/>
        </p:nvSpPr>
        <p:spPr>
          <a:xfrm>
            <a:off x="7086600" y="1676401"/>
            <a:ext cx="3200400" cy="2031325"/>
          </a:xfrm>
          <a:prstGeom prst="rect">
            <a:avLst/>
          </a:prstGeom>
          <a:noFill/>
        </p:spPr>
        <p:txBody>
          <a:bodyPr wrap="square" rtlCol="0">
            <a:spAutoFit/>
          </a:bodyPr>
          <a:lstStyle/>
          <a:p>
            <a:r>
              <a:rPr lang="en-US" dirty="0">
                <a:latin typeface="Arial"/>
                <a:cs typeface="Arial"/>
              </a:rPr>
              <a:t>Note the “echo” does not move.  There are no clouds or precipitation in the area. </a:t>
            </a:r>
          </a:p>
          <a:p>
            <a:endParaRPr lang="en-US" dirty="0">
              <a:latin typeface="Arial"/>
              <a:cs typeface="Arial"/>
            </a:endParaRPr>
          </a:p>
          <a:p>
            <a:r>
              <a:rPr lang="en-US" dirty="0">
                <a:latin typeface="Arial"/>
                <a:cs typeface="Arial"/>
              </a:rPr>
              <a:t>The bottom of the radar beam intersects with the top of the moving turbine blades.</a:t>
            </a:r>
          </a:p>
        </p:txBody>
      </p:sp>
    </p:spTree>
    <p:extLst>
      <p:ext uri="{BB962C8B-B14F-4D97-AF65-F5344CB8AC3E}">
        <p14:creationId xmlns:p14="http://schemas.microsoft.com/office/powerpoint/2010/main" val="18800245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209800" y="31750"/>
            <a:ext cx="7772400" cy="1143000"/>
          </a:xfrm>
        </p:spPr>
        <p:txBody>
          <a:bodyPr/>
          <a:lstStyle/>
          <a:p>
            <a:pPr>
              <a:defRPr/>
            </a:pPr>
            <a:r>
              <a:rPr lang="en-US" dirty="0">
                <a:cs typeface="+mj-cs"/>
              </a:rPr>
              <a:t>Radar Image – Bird Flocks</a:t>
            </a:r>
          </a:p>
        </p:txBody>
      </p:sp>
      <p:pic>
        <p:nvPicPr>
          <p:cNvPr id="3" name="Picture 2" descr="birdsloop.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1295400"/>
            <a:ext cx="5486400" cy="5195540"/>
          </a:xfrm>
          <a:prstGeom prst="rect">
            <a:avLst/>
          </a:prstGeom>
        </p:spPr>
      </p:pic>
    </p:spTree>
    <p:extLst>
      <p:ext uri="{BB962C8B-B14F-4D97-AF65-F5344CB8AC3E}">
        <p14:creationId xmlns:p14="http://schemas.microsoft.com/office/powerpoint/2010/main" val="20916185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14350" name="Rectangle 14349">
            <a:extLst>
              <a:ext uri="{FF2B5EF4-FFF2-40B4-BE49-F238E27FC236}">
                <a16:creationId xmlns:a16="http://schemas.microsoft.com/office/drawing/2014/main" id="{579E3846-8D0B-B14A-817A-7FAC9DDA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52" name="Rectangle 14351">
            <a:extLst>
              <a:ext uri="{FF2B5EF4-FFF2-40B4-BE49-F238E27FC236}">
                <a16:creationId xmlns:a16="http://schemas.microsoft.com/office/drawing/2014/main" id="{882E6E09-FCB0-5F41-8BAE-C0581D54B5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54" name="Rectangle 14353">
            <a:extLst>
              <a:ext uri="{FF2B5EF4-FFF2-40B4-BE49-F238E27FC236}">
                <a16:creationId xmlns:a16="http://schemas.microsoft.com/office/drawing/2014/main" id="{BE8B9AAF-3BFF-3546-915C-8BDE34AD7C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096772"/>
            <a:ext cx="263565"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56" name="Cross 14355">
            <a:extLst>
              <a:ext uri="{FF2B5EF4-FFF2-40B4-BE49-F238E27FC236}">
                <a16:creationId xmlns:a16="http://schemas.microsoft.com/office/drawing/2014/main" id="{90012D5C-1270-714B-AFB4-7E632827B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24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8" name="Rectangle 2">
            <a:extLst>
              <a:ext uri="{FF2B5EF4-FFF2-40B4-BE49-F238E27FC236}">
                <a16:creationId xmlns:a16="http://schemas.microsoft.com/office/drawing/2014/main" id="{1FA0B863-FD28-994C-AA58-518C006322BF}"/>
              </a:ext>
            </a:extLst>
          </p:cNvPr>
          <p:cNvSpPr>
            <a:spLocks noGrp="1" noChangeArrowheads="1"/>
          </p:cNvSpPr>
          <p:nvPr>
            <p:ph type="title"/>
          </p:nvPr>
        </p:nvSpPr>
        <p:spPr>
          <a:xfrm>
            <a:off x="608806" y="62173"/>
            <a:ext cx="7600292" cy="1034599"/>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ormAutofit/>
          </a:bodyPr>
          <a:lstStyle/>
          <a:p>
            <a:pPr>
              <a:defRPr/>
            </a:pPr>
            <a:r>
              <a:rPr lang="en-US" b="1" u="sng" dirty="0">
                <a:cs typeface="+mj-cs"/>
              </a:rPr>
              <a:t>Terminal Velocity</a:t>
            </a:r>
          </a:p>
        </p:txBody>
      </p:sp>
      <p:sp>
        <p:nvSpPr>
          <p:cNvPr id="14339" name="Rectangle 3">
            <a:extLst>
              <a:ext uri="{FF2B5EF4-FFF2-40B4-BE49-F238E27FC236}">
                <a16:creationId xmlns:a16="http://schemas.microsoft.com/office/drawing/2014/main" id="{8F6142F7-E4D5-B04E-A7EA-184FDDD67BB0}"/>
              </a:ext>
            </a:extLst>
          </p:cNvPr>
          <p:cNvSpPr>
            <a:spLocks noChangeArrowheads="1"/>
          </p:cNvSpPr>
          <p:nvPr/>
        </p:nvSpPr>
        <p:spPr>
          <a:xfrm>
            <a:off x="6281351" y="2978508"/>
            <a:ext cx="5490786" cy="3445199"/>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defTabSz="640080">
              <a:spcAft>
                <a:spcPts val="600"/>
              </a:spcAft>
              <a:defRPr/>
            </a:pPr>
            <a:r>
              <a:rPr lang="en-US" sz="2800" kern="1200" dirty="0">
                <a:solidFill>
                  <a:schemeClr val="tx1"/>
                </a:solidFill>
                <a:latin typeface="+mn-lt"/>
                <a:ea typeface="+mn-ea"/>
                <a:cs typeface="+mn-cs"/>
              </a:rPr>
              <a:t>The constant speed obtained by falling objects when the upward drag on the object balances the downward force of gravity.</a:t>
            </a:r>
            <a:endParaRPr lang="en-US" sz="2800" dirty="0">
              <a:cs typeface="+mn-cs"/>
            </a:endParaRPr>
          </a:p>
        </p:txBody>
      </p:sp>
      <p:sp>
        <p:nvSpPr>
          <p:cNvPr id="14341" name="Line 5">
            <a:extLst>
              <a:ext uri="{FF2B5EF4-FFF2-40B4-BE49-F238E27FC236}">
                <a16:creationId xmlns:a16="http://schemas.microsoft.com/office/drawing/2014/main" id="{E56694D9-D75E-584D-B755-DC269C3B4EFB}"/>
              </a:ext>
            </a:extLst>
          </p:cNvPr>
          <p:cNvSpPr>
            <a:spLocks noChangeShapeType="1"/>
          </p:cNvSpPr>
          <p:nvPr/>
        </p:nvSpPr>
        <p:spPr bwMode="auto">
          <a:xfrm>
            <a:off x="6829256" y="1828451"/>
            <a:ext cx="0" cy="592144"/>
          </a:xfrm>
          <a:prstGeom prst="line">
            <a:avLst/>
          </a:prstGeom>
          <a:noFill/>
          <a:ln w="139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a typeface="ＭＳ Ｐゴシック" charset="0"/>
            </a:endParaRPr>
          </a:p>
        </p:txBody>
      </p:sp>
      <p:sp>
        <p:nvSpPr>
          <p:cNvPr id="14342" name="Text Box 6">
            <a:extLst>
              <a:ext uri="{FF2B5EF4-FFF2-40B4-BE49-F238E27FC236}">
                <a16:creationId xmlns:a16="http://schemas.microsoft.com/office/drawing/2014/main" id="{EC8140C3-E079-724E-A79C-2DAFE7635EBD}"/>
              </a:ext>
            </a:extLst>
          </p:cNvPr>
          <p:cNvSpPr txBox="1">
            <a:spLocks noChangeArrowheads="1"/>
          </p:cNvSpPr>
          <p:nvPr/>
        </p:nvSpPr>
        <p:spPr bwMode="auto">
          <a:xfrm>
            <a:off x="7356884" y="1659388"/>
            <a:ext cx="2930113"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defTabSz="640080">
              <a:spcBef>
                <a:spcPct val="50000"/>
              </a:spcBef>
              <a:defRPr/>
            </a:pPr>
            <a:r>
              <a:rPr lang="en-US" sz="2000" kern="1200" dirty="0">
                <a:solidFill>
                  <a:schemeClr val="tx1"/>
                </a:solidFill>
                <a:latin typeface="Times New Roman" charset="0"/>
                <a:ea typeface="ＭＳ Ｐゴシック" charset="0"/>
                <a:cs typeface="+mn-cs"/>
              </a:rPr>
              <a:t>Gravity (an acceleration)</a:t>
            </a:r>
            <a:endParaRPr lang="en-US" sz="2000" dirty="0">
              <a:latin typeface="Times New Roman" charset="0"/>
              <a:ea typeface="ＭＳ Ｐゴシック" charset="0"/>
            </a:endParaRPr>
          </a:p>
        </p:txBody>
      </p:sp>
      <p:sp>
        <p:nvSpPr>
          <p:cNvPr id="14343" name="Line 7">
            <a:extLst>
              <a:ext uri="{FF2B5EF4-FFF2-40B4-BE49-F238E27FC236}">
                <a16:creationId xmlns:a16="http://schemas.microsoft.com/office/drawing/2014/main" id="{336A8F1E-EBED-7B42-A49A-9DB5F3B719FA}"/>
              </a:ext>
            </a:extLst>
          </p:cNvPr>
          <p:cNvSpPr>
            <a:spLocks noChangeShapeType="1"/>
          </p:cNvSpPr>
          <p:nvPr/>
        </p:nvSpPr>
        <p:spPr bwMode="auto">
          <a:xfrm flipV="1">
            <a:off x="6829256" y="375008"/>
            <a:ext cx="0" cy="753637"/>
          </a:xfrm>
          <a:prstGeom prst="line">
            <a:avLst/>
          </a:prstGeom>
          <a:noFill/>
          <a:ln w="1397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a typeface="ＭＳ Ｐゴシック" charset="0"/>
            </a:endParaRPr>
          </a:p>
        </p:txBody>
      </p:sp>
      <p:sp>
        <p:nvSpPr>
          <p:cNvPr id="14340" name="Oval 4">
            <a:extLst>
              <a:ext uri="{FF2B5EF4-FFF2-40B4-BE49-F238E27FC236}">
                <a16:creationId xmlns:a16="http://schemas.microsoft.com/office/drawing/2014/main" id="{C0CB7328-5380-154D-A2DB-0176E72F24AD}"/>
              </a:ext>
            </a:extLst>
          </p:cNvPr>
          <p:cNvSpPr>
            <a:spLocks noChangeArrowheads="1"/>
          </p:cNvSpPr>
          <p:nvPr/>
        </p:nvSpPr>
        <p:spPr bwMode="auto">
          <a:xfrm>
            <a:off x="6398606" y="1128645"/>
            <a:ext cx="807469" cy="69980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14344" name="Text Box 8">
            <a:extLst>
              <a:ext uri="{FF2B5EF4-FFF2-40B4-BE49-F238E27FC236}">
                <a16:creationId xmlns:a16="http://schemas.microsoft.com/office/drawing/2014/main" id="{F99BE320-80C7-604F-91C9-AE905C1B7007}"/>
              </a:ext>
            </a:extLst>
          </p:cNvPr>
          <p:cNvSpPr txBox="1">
            <a:spLocks noChangeArrowheads="1"/>
          </p:cNvSpPr>
          <p:nvPr/>
        </p:nvSpPr>
        <p:spPr bwMode="auto">
          <a:xfrm>
            <a:off x="7318918" y="328815"/>
            <a:ext cx="2562636"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defTabSz="640080">
              <a:spcBef>
                <a:spcPct val="50000"/>
              </a:spcBef>
              <a:defRPr/>
            </a:pPr>
            <a:r>
              <a:rPr lang="en-US" sz="2000" kern="1200" dirty="0">
                <a:solidFill>
                  <a:srgbClr val="B20000"/>
                </a:solidFill>
                <a:latin typeface="Times New Roman" charset="0"/>
                <a:ea typeface="ＭＳ Ｐゴシック" charset="0"/>
                <a:cs typeface="+mn-cs"/>
              </a:rPr>
              <a:t>Air Resistance (drag)</a:t>
            </a:r>
            <a:endParaRPr lang="en-US" sz="2000" dirty="0">
              <a:solidFill>
                <a:srgbClr val="FF3300"/>
              </a:solidFill>
              <a:latin typeface="Times New Roman" charset="0"/>
              <a:ea typeface="ＭＳ Ｐゴシック" charset="0"/>
            </a:endParaRPr>
          </a:p>
        </p:txBody>
      </p:sp>
      <p:pic>
        <p:nvPicPr>
          <p:cNvPr id="14345" name="Picture 9" descr="H:\custom lectures\jpegs\chapter 08\Table 1.jpg">
            <a:extLst>
              <a:ext uri="{FF2B5EF4-FFF2-40B4-BE49-F238E27FC236}">
                <a16:creationId xmlns:a16="http://schemas.microsoft.com/office/drawing/2014/main" id="{EC9DA6E5-777B-2A40-8579-7FC39270A4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863" y="1187428"/>
            <a:ext cx="5676135" cy="5128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4345"/>
                                        </p:tgtEl>
                                        <p:attrNameLst>
                                          <p:attrName>style.visibility</p:attrName>
                                        </p:attrNameLst>
                                      </p:cBhvr>
                                      <p:to>
                                        <p:strVal val="visible"/>
                                      </p:to>
                                    </p:set>
                                    <p:animEffect transition="in" filter="dissolve">
                                      <p:cBhvr>
                                        <p:cTn id="7" dur="500"/>
                                        <p:tgtEl>
                                          <p:spTgt spid="14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524000" y="31750"/>
            <a:ext cx="9144000" cy="1143000"/>
          </a:xfrm>
        </p:spPr>
        <p:txBody>
          <a:bodyPr/>
          <a:lstStyle/>
          <a:p>
            <a:pPr>
              <a:defRPr/>
            </a:pPr>
            <a:r>
              <a:rPr lang="en-US" dirty="0">
                <a:cs typeface="+mj-cs"/>
              </a:rPr>
              <a:t>Chaff – Military Countermeasure</a:t>
            </a:r>
          </a:p>
        </p:txBody>
      </p:sp>
      <p:pic>
        <p:nvPicPr>
          <p:cNvPr id="2" name="Picture 1"/>
          <p:cNvPicPr>
            <a:picLocks noChangeAspect="1"/>
          </p:cNvPicPr>
          <p:nvPr/>
        </p:nvPicPr>
        <p:blipFill rotWithShape="1">
          <a:blip r:embed="rId3"/>
          <a:srcRect l="29998" t="26669" r="43000" b="15909"/>
          <a:stretch/>
        </p:blipFill>
        <p:spPr>
          <a:xfrm>
            <a:off x="2438400" y="1295400"/>
            <a:ext cx="4191000" cy="5013678"/>
          </a:xfrm>
          <a:prstGeom prst="rect">
            <a:avLst/>
          </a:prstGeom>
        </p:spPr>
      </p:pic>
      <p:sp>
        <p:nvSpPr>
          <p:cNvPr id="4" name="TextBox 3"/>
          <p:cNvSpPr txBox="1"/>
          <p:nvPr/>
        </p:nvSpPr>
        <p:spPr>
          <a:xfrm>
            <a:off x="7086600" y="1676400"/>
            <a:ext cx="3124200" cy="2308324"/>
          </a:xfrm>
          <a:prstGeom prst="rect">
            <a:avLst/>
          </a:prstGeom>
          <a:noFill/>
        </p:spPr>
        <p:txBody>
          <a:bodyPr wrap="square" rtlCol="0">
            <a:spAutoFit/>
          </a:bodyPr>
          <a:lstStyle/>
          <a:p>
            <a:r>
              <a:rPr lang="en-US" dirty="0">
                <a:latin typeface="Arial"/>
                <a:cs typeface="Arial"/>
              </a:rPr>
              <a:t>Highly reflective material like aluminum which floats slowly downward</a:t>
            </a:r>
          </a:p>
          <a:p>
            <a:endParaRPr lang="en-US" dirty="0">
              <a:latin typeface="Arial"/>
              <a:cs typeface="Arial"/>
            </a:endParaRPr>
          </a:p>
          <a:p>
            <a:r>
              <a:rPr lang="en-US" dirty="0">
                <a:latin typeface="Arial"/>
                <a:cs typeface="Arial"/>
              </a:rPr>
              <a:t>Released by military planes in order to confuse enemy and make it more difficult to detect your planes</a:t>
            </a:r>
          </a:p>
        </p:txBody>
      </p:sp>
    </p:spTree>
    <p:extLst>
      <p:ext uri="{BB962C8B-B14F-4D97-AF65-F5344CB8AC3E}">
        <p14:creationId xmlns:p14="http://schemas.microsoft.com/office/powerpoint/2010/main" val="1954214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209800" y="31750"/>
            <a:ext cx="7772400" cy="1143000"/>
          </a:xfrm>
        </p:spPr>
        <p:txBody>
          <a:bodyPr/>
          <a:lstStyle/>
          <a:p>
            <a:pPr>
              <a:defRPr/>
            </a:pPr>
            <a:r>
              <a:rPr lang="en-US" dirty="0">
                <a:cs typeface="+mj-cs"/>
              </a:rPr>
              <a:t>Radar Image – Sunset Spike</a:t>
            </a:r>
          </a:p>
        </p:txBody>
      </p:sp>
      <p:pic>
        <p:nvPicPr>
          <p:cNvPr id="2" name="Picture 1"/>
          <p:cNvPicPr>
            <a:picLocks noChangeAspect="1"/>
          </p:cNvPicPr>
          <p:nvPr/>
        </p:nvPicPr>
        <p:blipFill>
          <a:blip r:embed="rId3"/>
          <a:stretch>
            <a:fillRect/>
          </a:stretch>
        </p:blipFill>
        <p:spPr>
          <a:xfrm>
            <a:off x="3886201" y="1295401"/>
            <a:ext cx="4362211" cy="4134673"/>
          </a:xfrm>
          <a:prstGeom prst="rect">
            <a:avLst/>
          </a:prstGeom>
        </p:spPr>
      </p:pic>
      <p:sp>
        <p:nvSpPr>
          <p:cNvPr id="4" name="TextBox 3"/>
          <p:cNvSpPr txBox="1"/>
          <p:nvPr/>
        </p:nvSpPr>
        <p:spPr>
          <a:xfrm>
            <a:off x="2286001" y="5562601"/>
            <a:ext cx="5771773" cy="646331"/>
          </a:xfrm>
          <a:prstGeom prst="rect">
            <a:avLst/>
          </a:prstGeom>
          <a:noFill/>
        </p:spPr>
        <p:txBody>
          <a:bodyPr wrap="none" rtlCol="0">
            <a:spAutoFit/>
          </a:bodyPr>
          <a:lstStyle/>
          <a:p>
            <a:r>
              <a:rPr lang="en-US" dirty="0">
                <a:latin typeface="Arial"/>
                <a:cs typeface="Arial"/>
              </a:rPr>
              <a:t>Interference between Sun’s energy with Doppler signal</a:t>
            </a:r>
          </a:p>
          <a:p>
            <a:r>
              <a:rPr lang="en-US" dirty="0">
                <a:latin typeface="Arial"/>
                <a:cs typeface="Arial"/>
              </a:rPr>
              <a:t>when Sun near horizon (near sunrise or sunset)</a:t>
            </a:r>
          </a:p>
        </p:txBody>
      </p:sp>
    </p:spTree>
    <p:extLst>
      <p:ext uri="{BB962C8B-B14F-4D97-AF65-F5344CB8AC3E}">
        <p14:creationId xmlns:p14="http://schemas.microsoft.com/office/powerpoint/2010/main" val="41916872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209800" y="31750"/>
            <a:ext cx="7772400" cy="1143000"/>
          </a:xfrm>
        </p:spPr>
        <p:txBody>
          <a:bodyPr/>
          <a:lstStyle/>
          <a:p>
            <a:pPr>
              <a:defRPr/>
            </a:pPr>
            <a:r>
              <a:rPr lang="en-US" dirty="0">
                <a:cs typeface="+mj-cs"/>
              </a:rPr>
              <a:t>Radar Image – Smoke Plume</a:t>
            </a:r>
          </a:p>
        </p:txBody>
      </p:sp>
      <p:pic>
        <p:nvPicPr>
          <p:cNvPr id="2" name="Picture 1" descr="smokeplume03102012.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1219200"/>
            <a:ext cx="5069350" cy="4800600"/>
          </a:xfrm>
          <a:prstGeom prst="rect">
            <a:avLst/>
          </a:prstGeom>
        </p:spPr>
      </p:pic>
      <p:sp>
        <p:nvSpPr>
          <p:cNvPr id="3" name="TextBox 2"/>
          <p:cNvSpPr txBox="1"/>
          <p:nvPr/>
        </p:nvSpPr>
        <p:spPr>
          <a:xfrm>
            <a:off x="7128508" y="1981200"/>
            <a:ext cx="3505200" cy="2677656"/>
          </a:xfrm>
          <a:prstGeom prst="rect">
            <a:avLst/>
          </a:prstGeom>
          <a:noFill/>
        </p:spPr>
        <p:txBody>
          <a:bodyPr wrap="square" rtlCol="0">
            <a:spAutoFit/>
          </a:bodyPr>
          <a:lstStyle/>
          <a:p>
            <a:r>
              <a:rPr lang="en-US" sz="2800" b="1" u="sng" dirty="0">
                <a:latin typeface="Arial"/>
                <a:cs typeface="Arial"/>
              </a:rPr>
              <a:t>Note</a:t>
            </a:r>
            <a:r>
              <a:rPr lang="en-US" sz="2800" dirty="0">
                <a:latin typeface="Arial"/>
                <a:cs typeface="Arial"/>
              </a:rPr>
              <a:t>: any moving “target” on radar is being moved/pushed by the wind.</a:t>
            </a:r>
          </a:p>
          <a:p>
            <a:endParaRPr lang="en-US" sz="2800" dirty="0">
              <a:latin typeface="Arial"/>
              <a:cs typeface="Arial"/>
            </a:endParaRPr>
          </a:p>
          <a:p>
            <a:r>
              <a:rPr lang="en-US" sz="2800" dirty="0">
                <a:latin typeface="Arial"/>
                <a:cs typeface="Arial"/>
              </a:rPr>
              <a:t> </a:t>
            </a:r>
          </a:p>
        </p:txBody>
      </p:sp>
    </p:spTree>
    <p:extLst>
      <p:ext uri="{BB962C8B-B14F-4D97-AF65-F5344CB8AC3E}">
        <p14:creationId xmlns:p14="http://schemas.microsoft.com/office/powerpoint/2010/main" val="17927862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7"/>
          <p:cNvPicPr>
            <a:picLocks noChangeAspect="1" noChangeArrowheads="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676400" y="1600201"/>
            <a:ext cx="5791200" cy="4452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538" name="Oval 9"/>
          <p:cNvSpPr>
            <a:spLocks noChangeArrowheads="1"/>
          </p:cNvSpPr>
          <p:nvPr/>
        </p:nvSpPr>
        <p:spPr bwMode="auto">
          <a:xfrm rot="2405967">
            <a:off x="1675195" y="3610397"/>
            <a:ext cx="3676650" cy="2047875"/>
          </a:xfrm>
          <a:prstGeom prst="ellipse">
            <a:avLst/>
          </a:prstGeom>
          <a:noFill/>
          <a:ln w="29942">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65539" name="Oval 11"/>
          <p:cNvSpPr>
            <a:spLocks noChangeArrowheads="1"/>
          </p:cNvSpPr>
          <p:nvPr/>
        </p:nvSpPr>
        <p:spPr bwMode="auto">
          <a:xfrm rot="1690872">
            <a:off x="5210175" y="2095500"/>
            <a:ext cx="1543050" cy="844550"/>
          </a:xfrm>
          <a:prstGeom prst="ellipse">
            <a:avLst/>
          </a:prstGeom>
          <a:noFill/>
          <a:ln w="39922">
            <a:solidFill>
              <a:srgbClr val="00FF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65540" name="Text Box 12"/>
          <p:cNvSpPr txBox="1">
            <a:spLocks noChangeArrowheads="1"/>
          </p:cNvSpPr>
          <p:nvPr/>
        </p:nvSpPr>
        <p:spPr bwMode="auto">
          <a:xfrm>
            <a:off x="7543800" y="1524000"/>
            <a:ext cx="3048000" cy="4308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defTabSz="381000">
              <a:defRPr sz="2400">
                <a:solidFill>
                  <a:schemeClr val="tx1"/>
                </a:solidFill>
                <a:latin typeface="Times New Roman" charset="0"/>
                <a:ea typeface="ＭＳ Ｐゴシック" charset="0"/>
                <a:cs typeface="ＭＳ Ｐゴシック" charset="0"/>
              </a:defRPr>
            </a:lvl1pPr>
            <a:lvl2pPr marL="742950" indent="-285750" defTabSz="381000">
              <a:defRPr sz="2400">
                <a:solidFill>
                  <a:schemeClr val="tx1"/>
                </a:solidFill>
                <a:latin typeface="Times New Roman" charset="0"/>
                <a:ea typeface="ＭＳ Ｐゴシック" charset="0"/>
              </a:defRPr>
            </a:lvl2pPr>
            <a:lvl3pPr marL="1143000" indent="-228600" defTabSz="381000">
              <a:defRPr sz="2400">
                <a:solidFill>
                  <a:schemeClr val="tx1"/>
                </a:solidFill>
                <a:latin typeface="Times New Roman" charset="0"/>
                <a:ea typeface="ＭＳ Ｐゴシック" charset="0"/>
              </a:defRPr>
            </a:lvl3pPr>
            <a:lvl4pPr marL="1600200" indent="-228600" defTabSz="381000">
              <a:defRPr sz="2400">
                <a:solidFill>
                  <a:schemeClr val="tx1"/>
                </a:solidFill>
                <a:latin typeface="Times New Roman" charset="0"/>
                <a:ea typeface="ＭＳ Ｐゴシック" charset="0"/>
              </a:defRPr>
            </a:lvl4pPr>
            <a:lvl5pPr marL="2057400" indent="-228600" defTabSz="381000">
              <a:defRPr sz="2400">
                <a:solidFill>
                  <a:schemeClr val="tx1"/>
                </a:solidFill>
                <a:latin typeface="Times New Roman" charset="0"/>
                <a:ea typeface="ＭＳ Ｐゴシック" charset="0"/>
              </a:defRPr>
            </a:lvl5pPr>
            <a:lvl6pPr marL="2514600" indent="-228600" defTabSz="3810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3810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3810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3810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dirty="0">
                <a:solidFill>
                  <a:srgbClr val="000000"/>
                </a:solidFill>
                <a:latin typeface="Arial" charset="0"/>
                <a:cs typeface="Arial" charset="0"/>
              </a:rPr>
              <a:t>AP refers to false echoes due to trapped radar signal during temperature inversions.</a:t>
            </a:r>
          </a:p>
          <a:p>
            <a:r>
              <a:rPr lang="en-US" sz="2000" dirty="0">
                <a:solidFill>
                  <a:srgbClr val="000000"/>
                </a:solidFill>
                <a:latin typeface="Arial" charset="0"/>
                <a:cs typeface="Arial" charset="0"/>
              </a:rPr>
              <a:t>“Super-refraction”</a:t>
            </a:r>
          </a:p>
          <a:p>
            <a:endParaRPr lang="en-US" sz="2000" dirty="0">
              <a:solidFill>
                <a:srgbClr val="000000"/>
              </a:solidFill>
              <a:latin typeface="Arial" charset="0"/>
              <a:cs typeface="Arial" charset="0"/>
            </a:endParaRPr>
          </a:p>
          <a:p>
            <a:r>
              <a:rPr lang="en-US" sz="2000" dirty="0">
                <a:solidFill>
                  <a:srgbClr val="000000"/>
                </a:solidFill>
                <a:latin typeface="Arial" charset="0"/>
                <a:cs typeface="Arial" charset="0"/>
              </a:rPr>
              <a:t>The area circled in red is anomalous propagation.  The area circled in green is a </a:t>
            </a:r>
            <a:r>
              <a:rPr lang="en-US" sz="2000" dirty="0" err="1">
                <a:solidFill>
                  <a:srgbClr val="000000"/>
                </a:solidFill>
                <a:latin typeface="Arial" charset="0"/>
                <a:cs typeface="Arial" charset="0"/>
              </a:rPr>
              <a:t>tornadic</a:t>
            </a:r>
            <a:r>
              <a:rPr lang="en-US" sz="2000" dirty="0">
                <a:solidFill>
                  <a:srgbClr val="000000"/>
                </a:solidFill>
                <a:latin typeface="Arial" charset="0"/>
                <a:cs typeface="Arial" charset="0"/>
              </a:rPr>
              <a:t> thunderstorm.</a:t>
            </a:r>
          </a:p>
          <a:p>
            <a:endParaRPr lang="en-US" sz="2000" dirty="0">
              <a:solidFill>
                <a:srgbClr val="000000"/>
              </a:solidFill>
              <a:latin typeface="Arial" charset="0"/>
              <a:cs typeface="Arial" charset="0"/>
            </a:endParaRPr>
          </a:p>
          <a:p>
            <a:r>
              <a:rPr lang="en-US" sz="2000" dirty="0">
                <a:solidFill>
                  <a:srgbClr val="000000"/>
                </a:solidFill>
                <a:latin typeface="Arial" charset="0"/>
                <a:cs typeface="Arial" charset="0"/>
              </a:rPr>
              <a:t>AP does not move but disappears when inversion falls apart.</a:t>
            </a:r>
          </a:p>
        </p:txBody>
      </p:sp>
      <p:sp>
        <p:nvSpPr>
          <p:cNvPr id="65541" name="Picture 13"/>
          <p:cNvSpPr>
            <a:spLocks noChangeAspect="1" noChangeArrowheads="1"/>
          </p:cNvSpPr>
          <p:nvPr/>
        </p:nvSpPr>
        <p:spPr bwMode="auto">
          <a:xfrm>
            <a:off x="4037014" y="3316288"/>
            <a:ext cx="206375" cy="387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4" name="Rectangle 1"/>
          <p:cNvSpPr txBox="1">
            <a:spLocks noChangeArrowheads="1"/>
          </p:cNvSpPr>
          <p:nvPr/>
        </p:nvSpPr>
        <p:spPr bwMode="auto">
          <a:xfrm>
            <a:off x="1524000" y="0"/>
            <a:ext cx="91440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eaLnBrk="1" hangingPunct="1">
              <a:lnSpc>
                <a:spcPct val="95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dirty="0">
                <a:solidFill>
                  <a:srgbClr val="000000"/>
                </a:solidFill>
                <a:latin typeface="Times New Roman" charset="0"/>
              </a:rPr>
              <a:t>Anomalous Propagation (AP)</a:t>
            </a:r>
          </a:p>
        </p:txBody>
      </p:sp>
    </p:spTree>
  </p:cSld>
  <p:clrMapOvr>
    <a:masterClrMapping/>
  </p:clrMapOvr>
  <p:transition spd="slow" advClick="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133600" y="0"/>
            <a:ext cx="7772400" cy="1143000"/>
          </a:xfrm>
        </p:spPr>
        <p:txBody>
          <a:bodyPr/>
          <a:lstStyle/>
          <a:p>
            <a:pPr>
              <a:defRPr/>
            </a:pPr>
            <a:r>
              <a:rPr lang="en-US" dirty="0">
                <a:cs typeface="+mj-cs"/>
              </a:rPr>
              <a:t>Convective Rolls – Cloud Streets</a:t>
            </a:r>
          </a:p>
        </p:txBody>
      </p:sp>
      <p:pic>
        <p:nvPicPr>
          <p:cNvPr id="63490" name="Picture 3" descr="G:\Manda\wx_and_clim\lecture10\les_rada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1" y="1752600"/>
            <a:ext cx="5065713" cy="4052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491" name="Oval 1"/>
          <p:cNvSpPr>
            <a:spLocks noChangeArrowheads="1"/>
          </p:cNvSpPr>
          <p:nvPr/>
        </p:nvSpPr>
        <p:spPr bwMode="auto">
          <a:xfrm>
            <a:off x="9144000" y="3200400"/>
            <a:ext cx="1066800" cy="1066800"/>
          </a:xfrm>
          <a:prstGeom prst="ellipse">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63492" name="Oval 5"/>
          <p:cNvSpPr>
            <a:spLocks noChangeArrowheads="1"/>
          </p:cNvSpPr>
          <p:nvPr/>
        </p:nvSpPr>
        <p:spPr bwMode="auto">
          <a:xfrm>
            <a:off x="7620000" y="3200400"/>
            <a:ext cx="1066800" cy="1066800"/>
          </a:xfrm>
          <a:prstGeom prst="ellipse">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cxnSp>
        <p:nvCxnSpPr>
          <p:cNvPr id="4" name="Straight Arrow Connector 3"/>
          <p:cNvCxnSpPr/>
          <p:nvPr/>
        </p:nvCxnSpPr>
        <p:spPr bwMode="auto">
          <a:xfrm flipV="1">
            <a:off x="8763000" y="3124200"/>
            <a:ext cx="0" cy="11430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9" name="Straight Arrow Connector 8"/>
          <p:cNvCxnSpPr/>
          <p:nvPr/>
        </p:nvCxnSpPr>
        <p:spPr bwMode="auto">
          <a:xfrm flipV="1">
            <a:off x="9067800" y="3124200"/>
            <a:ext cx="0" cy="11430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0" name="Straight Arrow Connector 9"/>
          <p:cNvCxnSpPr/>
          <p:nvPr/>
        </p:nvCxnSpPr>
        <p:spPr bwMode="auto">
          <a:xfrm>
            <a:off x="7391400" y="3200400"/>
            <a:ext cx="0" cy="10668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Arrow Connector 12"/>
          <p:cNvCxnSpPr/>
          <p:nvPr/>
        </p:nvCxnSpPr>
        <p:spPr bwMode="auto">
          <a:xfrm>
            <a:off x="10363200" y="3200400"/>
            <a:ext cx="0" cy="10668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63497" name="Rectangle 13"/>
          <p:cNvSpPr>
            <a:spLocks noChangeArrowheads="1"/>
          </p:cNvSpPr>
          <p:nvPr/>
        </p:nvSpPr>
        <p:spPr bwMode="auto">
          <a:xfrm>
            <a:off x="7391400" y="4419600"/>
            <a:ext cx="3124200" cy="457200"/>
          </a:xfrm>
          <a:prstGeom prst="rect">
            <a:avLst/>
          </a:prstGeom>
          <a:solidFill>
            <a:srgbClr val="996633"/>
          </a:solidFill>
          <a:ln w="9525">
            <a:solidFill>
              <a:schemeClr val="tx1"/>
            </a:solidFill>
            <a:round/>
            <a:headEnd/>
            <a:tailEnd/>
          </a:ln>
        </p:spPr>
        <p:txBody>
          <a:bodyPr/>
          <a:lstStyle/>
          <a:p>
            <a:endParaRPr lang="en-US"/>
          </a:p>
        </p:txBody>
      </p:sp>
      <p:sp>
        <p:nvSpPr>
          <p:cNvPr id="63498" name="TextBox 14"/>
          <p:cNvSpPr txBox="1">
            <a:spLocks noChangeArrowheads="1"/>
          </p:cNvSpPr>
          <p:nvPr/>
        </p:nvSpPr>
        <p:spPr bwMode="auto">
          <a:xfrm>
            <a:off x="8382000" y="4419601"/>
            <a:ext cx="14478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atin typeface="Arial" charset="0"/>
                <a:cs typeface="Arial" charset="0"/>
              </a:rPr>
              <a:t>Ground</a:t>
            </a:r>
          </a:p>
        </p:txBody>
      </p:sp>
      <p:sp>
        <p:nvSpPr>
          <p:cNvPr id="2" name="TextBox 1"/>
          <p:cNvSpPr txBox="1"/>
          <p:nvPr/>
        </p:nvSpPr>
        <p:spPr>
          <a:xfrm>
            <a:off x="8305800" y="2667000"/>
            <a:ext cx="1524000" cy="400110"/>
          </a:xfrm>
          <a:prstGeom prst="rect">
            <a:avLst/>
          </a:prstGeom>
          <a:noFill/>
        </p:spPr>
        <p:txBody>
          <a:bodyPr wrap="square" rtlCol="0">
            <a:spAutoFit/>
          </a:bodyPr>
          <a:lstStyle/>
          <a:p>
            <a:r>
              <a:rPr lang="en-US" sz="2000" dirty="0">
                <a:latin typeface="Arial"/>
                <a:cs typeface="Arial"/>
              </a:rPr>
              <a:t>Rising Air</a:t>
            </a:r>
          </a:p>
        </p:txBody>
      </p:sp>
      <p:sp>
        <p:nvSpPr>
          <p:cNvPr id="14" name="TextBox 13"/>
          <p:cNvSpPr txBox="1"/>
          <p:nvPr/>
        </p:nvSpPr>
        <p:spPr>
          <a:xfrm>
            <a:off x="3657600" y="5867400"/>
            <a:ext cx="2286000" cy="400110"/>
          </a:xfrm>
          <a:prstGeom prst="rect">
            <a:avLst/>
          </a:prstGeom>
          <a:noFill/>
        </p:spPr>
        <p:txBody>
          <a:bodyPr wrap="square" rtlCol="0">
            <a:spAutoFit/>
          </a:bodyPr>
          <a:lstStyle/>
          <a:p>
            <a:r>
              <a:rPr lang="en-US" sz="2000" dirty="0">
                <a:latin typeface="Arial"/>
                <a:cs typeface="Arial"/>
              </a:rPr>
              <a:t>Clear–Air Mode</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2209800" y="0"/>
            <a:ext cx="7772400" cy="1143000"/>
          </a:xfrm>
        </p:spPr>
        <p:txBody>
          <a:bodyPr/>
          <a:lstStyle/>
          <a:p>
            <a:pPr>
              <a:defRPr/>
            </a:pPr>
            <a:r>
              <a:rPr lang="en-US" dirty="0">
                <a:latin typeface="+mn-lt"/>
              </a:rPr>
              <a:t>Low-level Boundaries</a:t>
            </a:r>
          </a:p>
        </p:txBody>
      </p:sp>
      <p:pic>
        <p:nvPicPr>
          <p:cNvPr id="152579" name="Picture 2" descr="https://mail-attachment.googleusercontent.com/attachment/u/0/?saduie=AG9B_P-mfVSdaxnUky2fIXYjp4GK&amp;attid=0.1&amp;disp=emb&amp;view=att&amp;th=1353a3040695c5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219201"/>
            <a:ext cx="4343400" cy="3582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Content Placeholder 1" descr="Animation_lake (1).gif"/>
          <p:cNvPicPr>
            <a:picLocks noGrp="1" noChangeAspect="1"/>
          </p:cNvPicPr>
          <p:nvPr>
            <p:ph idx="1"/>
          </p:nvPr>
        </p:nvPicPr>
        <p:blipFill>
          <a:blip r:embed="rId4">
            <a:extLst>
              <a:ext uri="{28A0092B-C50C-407E-A947-70E740481C1C}">
                <a14:useLocalDpi xmlns:a14="http://schemas.microsoft.com/office/drawing/2010/main" val="0"/>
              </a:ext>
            </a:extLst>
          </a:blip>
          <a:srcRect t="15624" b="15624"/>
          <a:stretch>
            <a:fillRect/>
          </a:stretch>
        </p:blipFill>
        <p:spPr>
          <a:xfrm>
            <a:off x="4953001" y="3429000"/>
            <a:ext cx="5757333" cy="3048000"/>
          </a:xfr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25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Grp="1" noChangeArrowheads="1"/>
          </p:cNvSpPr>
          <p:nvPr>
            <p:ph type="title" idx="4294967295"/>
          </p:nvPr>
        </p:nvSpPr>
        <p:spPr>
          <a:xfrm>
            <a:off x="1524000" y="6678"/>
            <a:ext cx="9144000" cy="762000"/>
          </a:xfrm>
        </p:spPr>
        <p:txBody>
          <a:bodyPr/>
          <a:lstStyle/>
          <a:p>
            <a:pPr>
              <a:lnSpc>
                <a:spcPct val="95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dirty="0">
                <a:effectLst>
                  <a:outerShdw blurRad="38100" dist="38100" dir="2700000" algn="tl">
                    <a:srgbClr val="FFFFFF"/>
                  </a:outerShdw>
                </a:effectLst>
                <a:latin typeface="Times New Roman" charset="0"/>
                <a:cs typeface="Arial Unicode MS" charset="0"/>
              </a:rPr>
              <a:t>Sept 2, 2011 Appleton Wind Storm</a:t>
            </a:r>
          </a:p>
        </p:txBody>
      </p:sp>
      <p:pic>
        <p:nvPicPr>
          <p:cNvPr id="79874" name="Picture 1" descr="Sep022011AppletonWin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1474" y="1066800"/>
            <a:ext cx="6935926" cy="45892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5" name="TextBox 5"/>
          <p:cNvSpPr txBox="1">
            <a:spLocks noChangeArrowheads="1"/>
          </p:cNvSpPr>
          <p:nvPr/>
        </p:nvSpPr>
        <p:spPr bwMode="auto">
          <a:xfrm>
            <a:off x="3200400" y="5715001"/>
            <a:ext cx="7086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dirty="0">
                <a:latin typeface="Arial" charset="0"/>
                <a:cs typeface="Arial" charset="0"/>
              </a:rPr>
              <a:t>     Base Reflectivity             Base Velocity</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5"/>
          <p:cNvSpPr>
            <a:spLocks noChangeArrowheads="1"/>
          </p:cNvSpPr>
          <p:nvPr/>
        </p:nvSpPr>
        <p:spPr bwMode="auto">
          <a:xfrm>
            <a:off x="1981200" y="0"/>
            <a:ext cx="82296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sz="4400" dirty="0">
                <a:solidFill>
                  <a:srgbClr val="000000"/>
                </a:solidFill>
              </a:rPr>
              <a:t>May 30, 2001 Texas Storm</a:t>
            </a:r>
          </a:p>
        </p:txBody>
      </p:sp>
      <p:pic>
        <p:nvPicPr>
          <p:cNvPr id="81922" name="Picture 5" descr="WTMRAD_053101TxBo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9401" y="914400"/>
            <a:ext cx="6557963" cy="563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3" name="TextBox 1"/>
          <p:cNvSpPr txBox="1">
            <a:spLocks noChangeArrowheads="1"/>
          </p:cNvSpPr>
          <p:nvPr/>
        </p:nvSpPr>
        <p:spPr bwMode="auto">
          <a:xfrm>
            <a:off x="1559769" y="3657600"/>
            <a:ext cx="2971800"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800" dirty="0">
                <a:latin typeface="Arial" charset="0"/>
                <a:cs typeface="Arial" charset="0"/>
              </a:rPr>
              <a:t>Note thunderstorm outflow boundaries –</a:t>
            </a:r>
          </a:p>
          <a:p>
            <a:r>
              <a:rPr lang="en-US" sz="2800" dirty="0">
                <a:latin typeface="Arial" charset="0"/>
                <a:cs typeface="Arial" charset="0"/>
              </a:rPr>
              <a:t>…thin green</a:t>
            </a:r>
          </a:p>
          <a:p>
            <a:r>
              <a:rPr lang="en-US" sz="2800" dirty="0">
                <a:latin typeface="Arial" charset="0"/>
                <a:cs typeface="Arial" charset="0"/>
              </a:rPr>
              <a:t>or blue lines	</a:t>
            </a:r>
          </a:p>
        </p:txBody>
      </p:sp>
    </p:spTree>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1"/>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4343400" y="1219200"/>
            <a:ext cx="5867400" cy="528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6" name="Rectangle 2"/>
          <p:cNvSpPr>
            <a:spLocks noGrp="1" noChangeArrowheads="1"/>
          </p:cNvSpPr>
          <p:nvPr>
            <p:ph type="title" idx="4294967295"/>
          </p:nvPr>
        </p:nvSpPr>
        <p:spPr>
          <a:xfrm>
            <a:off x="1524000" y="0"/>
            <a:ext cx="9144000" cy="762000"/>
          </a:xfrm>
        </p:spPr>
        <p:txBody>
          <a:bodyPr/>
          <a:lstStyle/>
          <a:p>
            <a:pPr>
              <a:lnSpc>
                <a:spcPct val="95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dirty="0" err="1">
                <a:effectLst>
                  <a:outerShdw blurRad="38100" dist="38100" dir="2700000" algn="tl">
                    <a:srgbClr val="FFFFFF"/>
                  </a:outerShdw>
                </a:effectLst>
                <a:latin typeface="Times New Roman" charset="0"/>
                <a:cs typeface="Arial Unicode MS" charset="0"/>
              </a:rPr>
              <a:t>Tornadic</a:t>
            </a:r>
            <a:r>
              <a:rPr lang="en-GB" dirty="0">
                <a:effectLst>
                  <a:outerShdw blurRad="38100" dist="38100" dir="2700000" algn="tl">
                    <a:srgbClr val="FFFFFF"/>
                  </a:outerShdw>
                </a:effectLst>
                <a:latin typeface="Times New Roman" charset="0"/>
                <a:cs typeface="Arial Unicode MS" charset="0"/>
              </a:rPr>
              <a:t> Thunderstorm</a:t>
            </a:r>
          </a:p>
        </p:txBody>
      </p:sp>
      <p:sp>
        <p:nvSpPr>
          <p:cNvPr id="16387" name="Text Box 3"/>
          <p:cNvSpPr txBox="1">
            <a:spLocks noChangeArrowheads="1"/>
          </p:cNvSpPr>
          <p:nvPr/>
        </p:nvSpPr>
        <p:spPr bwMode="auto">
          <a:xfrm>
            <a:off x="1828800" y="1676400"/>
            <a:ext cx="3048000" cy="94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a:lnSpc>
                <a:spcPct val="95000"/>
              </a:lnSpc>
              <a:spcBef>
                <a:spcPts val="1750"/>
              </a:spcBef>
              <a:buClr>
                <a:srgbClr val="FFFF00"/>
              </a:buClr>
              <a:buSzPct val="100000"/>
            </a:pPr>
            <a:r>
              <a:rPr lang="en-GB" sz="2800">
                <a:latin typeface="Arial" charset="0"/>
                <a:cs typeface="Arial" charset="0"/>
              </a:rPr>
              <a:t>Storm-scale rotation</a:t>
            </a:r>
          </a:p>
        </p:txBody>
      </p:sp>
      <p:sp>
        <p:nvSpPr>
          <p:cNvPr id="16388" name="Text Box 4"/>
          <p:cNvSpPr txBox="1">
            <a:spLocks noChangeArrowheads="1"/>
          </p:cNvSpPr>
          <p:nvPr/>
        </p:nvSpPr>
        <p:spPr bwMode="auto">
          <a:xfrm>
            <a:off x="1828800" y="3184526"/>
            <a:ext cx="26670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a:lnSpc>
                <a:spcPct val="95000"/>
              </a:lnSpc>
              <a:spcBef>
                <a:spcPts val="1750"/>
              </a:spcBef>
              <a:buClr>
                <a:srgbClr val="FFFF00"/>
              </a:buClr>
              <a:buSzPct val="100000"/>
            </a:pPr>
            <a:r>
              <a:rPr lang="en-GB" sz="2800">
                <a:solidFill>
                  <a:srgbClr val="000000"/>
                </a:solidFill>
                <a:latin typeface="Arial" charset="0"/>
                <a:cs typeface="Arial" charset="0"/>
              </a:rPr>
              <a:t>High reflectivity</a:t>
            </a:r>
          </a:p>
        </p:txBody>
      </p:sp>
      <p:sp>
        <p:nvSpPr>
          <p:cNvPr id="16389" name="Text Box 5"/>
          <p:cNvSpPr txBox="1">
            <a:spLocks noChangeArrowheads="1"/>
          </p:cNvSpPr>
          <p:nvPr/>
        </p:nvSpPr>
        <p:spPr bwMode="auto">
          <a:xfrm>
            <a:off x="1828800" y="4267200"/>
            <a:ext cx="2209800" cy="1550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a:lnSpc>
                <a:spcPct val="95000"/>
              </a:lnSpc>
              <a:spcBef>
                <a:spcPts val="1750"/>
              </a:spcBef>
              <a:buClr>
                <a:srgbClr val="FFFF00"/>
              </a:buClr>
              <a:buSzPct val="100000"/>
            </a:pPr>
            <a:r>
              <a:rPr lang="en-GB" altLang="ja-JP" sz="2800" dirty="0">
                <a:solidFill>
                  <a:srgbClr val="000000"/>
                </a:solidFill>
                <a:latin typeface="Arial" charset="0"/>
                <a:cs typeface="Arial" charset="0"/>
              </a:rPr>
              <a:t>Hook echo</a:t>
            </a:r>
          </a:p>
          <a:p>
            <a:pPr>
              <a:lnSpc>
                <a:spcPct val="95000"/>
              </a:lnSpc>
              <a:spcBef>
                <a:spcPts val="1750"/>
              </a:spcBef>
              <a:buClr>
                <a:srgbClr val="FFFF00"/>
              </a:buClr>
              <a:buSzPct val="100000"/>
            </a:pPr>
            <a:r>
              <a:rPr lang="en-GB" sz="2800" dirty="0">
                <a:solidFill>
                  <a:srgbClr val="000000"/>
                </a:solidFill>
                <a:latin typeface="Arial" charset="0"/>
                <a:cs typeface="Arial" charset="0"/>
              </a:rPr>
              <a:t>(debris ball at end?)</a:t>
            </a:r>
          </a:p>
        </p:txBody>
      </p:sp>
      <p:sp>
        <p:nvSpPr>
          <p:cNvPr id="16390" name="Freeform 6"/>
          <p:cNvSpPr>
            <a:spLocks/>
          </p:cNvSpPr>
          <p:nvPr/>
        </p:nvSpPr>
        <p:spPr bwMode="auto">
          <a:xfrm>
            <a:off x="3581400" y="4283075"/>
            <a:ext cx="2770188" cy="2122488"/>
          </a:xfrm>
          <a:custGeom>
            <a:avLst/>
            <a:gdLst>
              <a:gd name="T0" fmla="*/ 0 w 7693"/>
              <a:gd name="T1" fmla="*/ 2147483647 h 5898"/>
              <a:gd name="T2" fmla="*/ 2147483647 w 7693"/>
              <a:gd name="T3" fmla="*/ 2147483647 h 5898"/>
              <a:gd name="T4" fmla="*/ 2147483647 w 7693"/>
              <a:gd name="T5" fmla="*/ 2147483647 h 5898"/>
              <a:gd name="T6" fmla="*/ 2147483647 w 7693"/>
              <a:gd name="T7" fmla="*/ 2147483647 h 5898"/>
              <a:gd name="T8" fmla="*/ 2147483647 w 7693"/>
              <a:gd name="T9" fmla="*/ 2147483647 h 5898"/>
              <a:gd name="T10" fmla="*/ 0 60000 65536"/>
              <a:gd name="T11" fmla="*/ 0 60000 65536"/>
              <a:gd name="T12" fmla="*/ 0 60000 65536"/>
              <a:gd name="T13" fmla="*/ 0 60000 65536"/>
              <a:gd name="T14" fmla="*/ 0 60000 65536"/>
              <a:gd name="T15" fmla="*/ 0 w 7693"/>
              <a:gd name="T16" fmla="*/ 0 h 5898"/>
              <a:gd name="T17" fmla="*/ 7693 w 7693"/>
              <a:gd name="T18" fmla="*/ 5898 h 5898"/>
            </a:gdLst>
            <a:ahLst/>
            <a:cxnLst>
              <a:cxn ang="T10">
                <a:pos x="T0" y="T1"/>
              </a:cxn>
              <a:cxn ang="T11">
                <a:pos x="T2" y="T3"/>
              </a:cxn>
              <a:cxn ang="T12">
                <a:pos x="T4" y="T5"/>
              </a:cxn>
              <a:cxn ang="T13">
                <a:pos x="T6" y="T7"/>
              </a:cxn>
              <a:cxn ang="T14">
                <a:pos x="T8" y="T9"/>
              </a:cxn>
            </a:cxnLst>
            <a:rect l="T15" t="T16" r="T17" b="T18"/>
            <a:pathLst>
              <a:path w="7693" h="5898">
                <a:moveTo>
                  <a:pt x="0" y="740"/>
                </a:moveTo>
                <a:cubicBezTo>
                  <a:pt x="927" y="454"/>
                  <a:pt x="1927" y="0"/>
                  <a:pt x="2788" y="740"/>
                </a:cubicBezTo>
                <a:cubicBezTo>
                  <a:pt x="3648" y="1481"/>
                  <a:pt x="4403" y="4503"/>
                  <a:pt x="5163" y="5200"/>
                </a:cubicBezTo>
                <a:cubicBezTo>
                  <a:pt x="5922" y="5897"/>
                  <a:pt x="7028" y="5151"/>
                  <a:pt x="7360" y="4917"/>
                </a:cubicBezTo>
                <a:cubicBezTo>
                  <a:pt x="7692" y="4684"/>
                  <a:pt x="7187" y="4022"/>
                  <a:pt x="7143" y="3788"/>
                </a:cubicBezTo>
              </a:path>
            </a:pathLst>
          </a:custGeom>
          <a:noFill/>
          <a:ln w="31680">
            <a:solidFill>
              <a:srgbClr val="FF00FF"/>
            </a:solidFill>
            <a:round/>
            <a:headEnd/>
            <a:tailEnd type="triangl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387"/>
                                        </p:tgtEl>
                                        <p:attrNameLst>
                                          <p:attrName>style.visibility</p:attrName>
                                        </p:attrNameLst>
                                      </p:cBhvr>
                                      <p:to>
                                        <p:strVal val="visible"/>
                                      </p:to>
                                    </p:set>
                                    <p:animEffect transition="in" filter="dissolve">
                                      <p:cBhvr>
                                        <p:cTn id="7" dur="500"/>
                                        <p:tgtEl>
                                          <p:spTgt spid="163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388"/>
                                        </p:tgtEl>
                                        <p:attrNameLst>
                                          <p:attrName>style.visibility</p:attrName>
                                        </p:attrNameLst>
                                      </p:cBhvr>
                                      <p:to>
                                        <p:strVal val="visible"/>
                                      </p:to>
                                    </p:set>
                                    <p:animEffect transition="in" filter="dissolve">
                                      <p:cBhvr>
                                        <p:cTn id="12" dur="500"/>
                                        <p:tgtEl>
                                          <p:spTgt spid="163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389"/>
                                        </p:tgtEl>
                                        <p:attrNameLst>
                                          <p:attrName>style.visibility</p:attrName>
                                        </p:attrNameLst>
                                      </p:cBhvr>
                                      <p:to>
                                        <p:strVal val="visible"/>
                                      </p:to>
                                    </p:set>
                                    <p:animEffect transition="in" filter="dissolve">
                                      <p:cBhvr>
                                        <p:cTn id="17" dur="500"/>
                                        <p:tgtEl>
                                          <p:spTgt spid="1638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6390"/>
                                        </p:tgtEl>
                                        <p:attrNameLst>
                                          <p:attrName>style.visibility</p:attrName>
                                        </p:attrNameLst>
                                      </p:cBhvr>
                                      <p:to>
                                        <p:strVal val="visible"/>
                                      </p:to>
                                    </p:set>
                                    <p:animEffect transition="in" filter="dissolve">
                                      <p:cBhvr>
                                        <p:cTn id="22" dur="500"/>
                                        <p:tgtEl>
                                          <p:spTgt spid="16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autoUpdateAnimBg="0"/>
      <p:bldP spid="16388" grpId="0" autoUpdateAnimBg="0"/>
      <p:bldP spid="16389" grpId="0" autoUpdateAnimBg="0"/>
      <p:bldP spid="1639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Grp="1" noChangeArrowheads="1"/>
          </p:cNvSpPr>
          <p:nvPr>
            <p:ph type="title" idx="4294967295"/>
          </p:nvPr>
        </p:nvSpPr>
        <p:spPr>
          <a:xfrm>
            <a:off x="1536700" y="228600"/>
            <a:ext cx="9144000" cy="762000"/>
          </a:xfrm>
        </p:spPr>
        <p:txBody>
          <a:bodyPr/>
          <a:lstStyle/>
          <a:p>
            <a:pPr>
              <a:lnSpc>
                <a:spcPct val="95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dirty="0">
                <a:effectLst>
                  <a:outerShdw blurRad="38100" dist="38100" dir="2700000" algn="tl">
                    <a:srgbClr val="FFFFFF"/>
                  </a:outerShdw>
                </a:effectLst>
                <a:latin typeface="Times New Roman" charset="0"/>
                <a:cs typeface="Arial Unicode MS" charset="0"/>
              </a:rPr>
              <a:t>May 20, 2013 Moore Tornado</a:t>
            </a:r>
          </a:p>
        </p:txBody>
      </p:sp>
      <p:sp>
        <p:nvSpPr>
          <p:cNvPr id="97282" name="TextBox 3"/>
          <p:cNvSpPr txBox="1">
            <a:spLocks noChangeArrowheads="1"/>
          </p:cNvSpPr>
          <p:nvPr/>
        </p:nvSpPr>
        <p:spPr bwMode="auto">
          <a:xfrm>
            <a:off x="4800600" y="5791201"/>
            <a:ext cx="3276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atin typeface="Arial" charset="0"/>
                <a:cs typeface="Arial" charset="0"/>
              </a:rPr>
              <a:t>Base Reflectivity</a:t>
            </a:r>
          </a:p>
        </p:txBody>
      </p:sp>
      <p:pic>
        <p:nvPicPr>
          <p:cNvPr id="97283" name="Picture 1" descr="May202013newcastle-moore-ref.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219200"/>
            <a:ext cx="644525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3" name="Rectangle 3">
            <a:extLst>
              <a:ext uri="{FF2B5EF4-FFF2-40B4-BE49-F238E27FC236}">
                <a16:creationId xmlns:a16="http://schemas.microsoft.com/office/drawing/2014/main" id="{17A901AE-9A28-6E41-AEA2-33A285E43F61}"/>
              </a:ext>
            </a:extLst>
          </p:cNvPr>
          <p:cNvSpPr>
            <a:spLocks noGrp="1" noChangeArrowheads="1"/>
          </p:cNvSpPr>
          <p:nvPr>
            <p:ph type="body" idx="1"/>
          </p:nvPr>
        </p:nvSpPr>
        <p:spPr>
          <a:xfrm>
            <a:off x="145774" y="248479"/>
            <a:ext cx="4227443" cy="3180521"/>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marL="0" indent="0">
              <a:buNone/>
              <a:defRPr/>
            </a:pPr>
            <a:r>
              <a:rPr lang="en-US" dirty="0">
                <a:cs typeface="+mn-cs"/>
              </a:rPr>
              <a:t>Larger droplets have a smaller surface area to weight ratio…. Huh?</a:t>
            </a:r>
          </a:p>
          <a:p>
            <a:pPr lvl="1">
              <a:defRPr/>
            </a:pPr>
            <a:r>
              <a:rPr lang="en-US" dirty="0"/>
              <a:t>Large droplets must fall faster to reach their terminal velocity.</a:t>
            </a:r>
          </a:p>
          <a:p>
            <a:pPr lvl="1">
              <a:defRPr/>
            </a:pPr>
            <a:r>
              <a:rPr lang="en-US" dirty="0"/>
              <a:t>Large droplets fall faster than small droplets!!!!</a:t>
            </a:r>
          </a:p>
        </p:txBody>
      </p:sp>
      <p:pic>
        <p:nvPicPr>
          <p:cNvPr id="15365" name="Picture 5" descr="G:\Manda\wx_and_clim\lecture10\coll_caol.JPG">
            <a:extLst>
              <a:ext uri="{FF2B5EF4-FFF2-40B4-BE49-F238E27FC236}">
                <a16:creationId xmlns:a16="http://schemas.microsoft.com/office/drawing/2014/main" id="{25519CDD-7203-5F48-97F1-FD82049A0D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3217" y="776909"/>
            <a:ext cx="7692508" cy="5304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 Box 6">
            <a:extLst>
              <a:ext uri="{FF2B5EF4-FFF2-40B4-BE49-F238E27FC236}">
                <a16:creationId xmlns:a16="http://schemas.microsoft.com/office/drawing/2014/main" id="{713E6895-5395-4C4C-B393-45E964663259}"/>
              </a:ext>
            </a:extLst>
          </p:cNvPr>
          <p:cNvSpPr txBox="1">
            <a:spLocks noChangeArrowheads="1"/>
          </p:cNvSpPr>
          <p:nvPr/>
        </p:nvSpPr>
        <p:spPr bwMode="auto">
          <a:xfrm>
            <a:off x="664264" y="3680046"/>
            <a:ext cx="2993335" cy="15696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sz="2400" i="1" dirty="0">
                <a:latin typeface="Times New Roman" charset="0"/>
                <a:ea typeface="ＭＳ Ｐゴシック" charset="0"/>
              </a:rPr>
              <a:t>As large droplets fall quickly down, they capture smaller droplets in their path.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536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53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6"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Grp="1" noChangeArrowheads="1"/>
          </p:cNvSpPr>
          <p:nvPr>
            <p:ph type="title" idx="4294967295"/>
          </p:nvPr>
        </p:nvSpPr>
        <p:spPr>
          <a:xfrm>
            <a:off x="1536700" y="228600"/>
            <a:ext cx="9144000" cy="762000"/>
          </a:xfrm>
        </p:spPr>
        <p:txBody>
          <a:bodyPr/>
          <a:lstStyle/>
          <a:p>
            <a:pPr>
              <a:lnSpc>
                <a:spcPct val="95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dirty="0">
                <a:effectLst>
                  <a:outerShdw blurRad="38100" dist="38100" dir="2700000" algn="tl">
                    <a:srgbClr val="FFFFFF"/>
                  </a:outerShdw>
                </a:effectLst>
                <a:latin typeface="Times New Roman" charset="0"/>
                <a:cs typeface="Arial Unicode MS" charset="0"/>
              </a:rPr>
              <a:t>May 20, 2013 Moore Tornado</a:t>
            </a:r>
          </a:p>
        </p:txBody>
      </p:sp>
      <p:sp>
        <p:nvSpPr>
          <p:cNvPr id="99330" name="TextBox 3"/>
          <p:cNvSpPr txBox="1">
            <a:spLocks noChangeArrowheads="1"/>
          </p:cNvSpPr>
          <p:nvPr/>
        </p:nvSpPr>
        <p:spPr bwMode="auto">
          <a:xfrm>
            <a:off x="4724400" y="5867401"/>
            <a:ext cx="35052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atin typeface="Arial" charset="0"/>
                <a:cs typeface="Arial" charset="0"/>
              </a:rPr>
              <a:t>Storm Relative Velocity</a:t>
            </a:r>
          </a:p>
        </p:txBody>
      </p:sp>
      <p:pic>
        <p:nvPicPr>
          <p:cNvPr id="99331" name="Picture 2" descr="May202013newcastle-moore-srv.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9401" y="1066800"/>
            <a:ext cx="6773863"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36001" t="24892" r="34000" b="30133"/>
          <a:stretch/>
        </p:blipFill>
        <p:spPr>
          <a:xfrm>
            <a:off x="1504121" y="542798"/>
            <a:ext cx="6844748" cy="5772404"/>
          </a:xfrm>
          <a:prstGeom prst="rect">
            <a:avLst/>
          </a:prstGeom>
        </p:spPr>
      </p:pic>
    </p:spTree>
    <p:extLst>
      <p:ext uri="{BB962C8B-B14F-4D97-AF65-F5344CB8AC3E}">
        <p14:creationId xmlns:p14="http://schemas.microsoft.com/office/powerpoint/2010/main" val="6247751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Grp="1" noChangeArrowheads="1"/>
          </p:cNvSpPr>
          <p:nvPr>
            <p:ph type="title" idx="4294967295"/>
          </p:nvPr>
        </p:nvSpPr>
        <p:spPr>
          <a:xfrm>
            <a:off x="1536700" y="228600"/>
            <a:ext cx="9144000" cy="762000"/>
          </a:xfrm>
        </p:spPr>
        <p:txBody>
          <a:bodyPr/>
          <a:lstStyle/>
          <a:p>
            <a:pPr>
              <a:lnSpc>
                <a:spcPct val="95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dirty="0">
                <a:effectLst>
                  <a:outerShdw blurRad="38100" dist="38100" dir="2700000" algn="tl">
                    <a:srgbClr val="FFFFFF"/>
                  </a:outerShdw>
                </a:effectLst>
                <a:latin typeface="Times New Roman" charset="0"/>
                <a:cs typeface="Arial Unicode MS" charset="0"/>
              </a:rPr>
              <a:t>June 21, 2010 EF2 Eagle WI Tornado</a:t>
            </a:r>
          </a:p>
        </p:txBody>
      </p:sp>
      <p:sp>
        <p:nvSpPr>
          <p:cNvPr id="103426" name="TextBox 5"/>
          <p:cNvSpPr txBox="1">
            <a:spLocks noChangeArrowheads="1"/>
          </p:cNvSpPr>
          <p:nvPr/>
        </p:nvSpPr>
        <p:spPr bwMode="auto">
          <a:xfrm>
            <a:off x="3200400" y="5715001"/>
            <a:ext cx="7086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atin typeface="Arial" charset="0"/>
                <a:cs typeface="Arial" charset="0"/>
              </a:rPr>
              <a:t>     Base Reflectivity     Storm Relative Velocity</a:t>
            </a:r>
          </a:p>
        </p:txBody>
      </p:sp>
      <p:pic>
        <p:nvPicPr>
          <p:cNvPr id="103427" name="Picture 2" descr="srm-ref-ani.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066800"/>
            <a:ext cx="4635500" cy="4533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Grp="1" noChangeArrowheads="1"/>
          </p:cNvSpPr>
          <p:nvPr>
            <p:ph type="title" idx="4294967295"/>
          </p:nvPr>
        </p:nvSpPr>
        <p:spPr>
          <a:xfrm>
            <a:off x="1536700" y="228600"/>
            <a:ext cx="9144000" cy="762000"/>
          </a:xfrm>
        </p:spPr>
        <p:txBody>
          <a:bodyPr/>
          <a:lstStyle/>
          <a:p>
            <a:pPr>
              <a:lnSpc>
                <a:spcPct val="95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dirty="0">
                <a:effectLst>
                  <a:outerShdw blurRad="38100" dist="38100" dir="2700000" algn="tl">
                    <a:srgbClr val="FFFFFF"/>
                  </a:outerShdw>
                </a:effectLst>
                <a:latin typeface="Times New Roman" charset="0"/>
                <a:cs typeface="Arial Unicode MS" charset="0"/>
              </a:rPr>
              <a:t>Dec 19-20, 2012 Winter Storm</a:t>
            </a:r>
          </a:p>
        </p:txBody>
      </p:sp>
      <p:pic>
        <p:nvPicPr>
          <p:cNvPr id="122883" name="Picture 5" descr="Dec_19-20_Final_Snow_Map.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371600"/>
            <a:ext cx="3227388"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884" name="Picture 6"/>
          <p:cNvPicPr>
            <a:picLocks noChangeAspect="1"/>
          </p:cNvPicPr>
          <p:nvPr/>
        </p:nvPicPr>
        <p:blipFill>
          <a:blip r:embed="rId4">
            <a:extLst>
              <a:ext uri="{28A0092B-C50C-407E-A947-70E740481C1C}">
                <a14:useLocalDpi xmlns:a14="http://schemas.microsoft.com/office/drawing/2010/main" val="0"/>
              </a:ext>
            </a:extLst>
          </a:blip>
          <a:srcRect l="46912" t="20363" r="19600" b="40656"/>
          <a:stretch>
            <a:fillRect/>
          </a:stretch>
        </p:blipFill>
        <p:spPr bwMode="auto">
          <a:xfrm>
            <a:off x="6781801" y="1371600"/>
            <a:ext cx="3578225"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descr="Dec202012_radar_large.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4401" y="3581400"/>
            <a:ext cx="3184071" cy="2971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8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8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1"/>
          <p:cNvSpPr>
            <a:spLocks noGrp="1" noChangeArrowheads="1"/>
          </p:cNvSpPr>
          <p:nvPr>
            <p:ph type="title" idx="4294967295"/>
          </p:nvPr>
        </p:nvSpPr>
        <p:spPr>
          <a:xfrm>
            <a:off x="1524000" y="0"/>
            <a:ext cx="9144000" cy="1143000"/>
          </a:xfrm>
        </p:spPr>
        <p:txBody>
          <a:bodyPr/>
          <a:lstStyle/>
          <a:p>
            <a:pPr>
              <a:lnSpc>
                <a:spcPct val="95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dirty="0">
                <a:latin typeface="Times New Roman" charset="0"/>
                <a:cs typeface="Arial Unicode MS" charset="0"/>
              </a:rPr>
              <a:t>Dual-Polarization Overview</a:t>
            </a:r>
          </a:p>
        </p:txBody>
      </p:sp>
      <p:sp>
        <p:nvSpPr>
          <p:cNvPr id="6146" name="Rectangle 2"/>
          <p:cNvSpPr>
            <a:spLocks noGrp="1" noChangeArrowheads="1"/>
          </p:cNvSpPr>
          <p:nvPr>
            <p:ph type="body" idx="4294967295"/>
          </p:nvPr>
        </p:nvSpPr>
        <p:spPr>
          <a:xfrm>
            <a:off x="1905000" y="1447800"/>
            <a:ext cx="8229600" cy="4876800"/>
          </a:xfrm>
        </p:spPr>
        <p:txBody>
          <a:bodyPr>
            <a:normAutofit lnSpcReduction="10000"/>
          </a:bodyPr>
          <a:lstStyle/>
          <a:p>
            <a:pPr>
              <a:lnSpc>
                <a:spcPct val="95000"/>
              </a:lnSpc>
              <a:spcAft>
                <a:spcPts val="1000"/>
              </a:spcAft>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800" dirty="0">
                <a:effectLst>
                  <a:outerShdw blurRad="38100" dist="38100" dir="2700000" algn="tl">
                    <a:srgbClr val="808080"/>
                  </a:outerShdw>
                </a:effectLst>
                <a:latin typeface="Arial"/>
                <a:cs typeface="Arial"/>
              </a:rPr>
              <a:t>Radar pulse transmits both horizontal and vertical components – can determine shape and orientation of target.</a:t>
            </a:r>
          </a:p>
          <a:p>
            <a:pPr>
              <a:spcAft>
                <a:spcPts val="1000"/>
              </a:spcAft>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800" dirty="0">
                <a:effectLst>
                  <a:outerShdw blurRad="38100" dist="38100" dir="2700000" algn="tl">
                    <a:srgbClr val="808080"/>
                  </a:outerShdw>
                </a:effectLst>
                <a:latin typeface="Arial"/>
                <a:cs typeface="Arial"/>
              </a:rPr>
              <a:t>Better rainfall estimates since                          hail contamination is removed.</a:t>
            </a:r>
          </a:p>
          <a:p>
            <a:pPr>
              <a:spcAft>
                <a:spcPts val="1000"/>
              </a:spcAft>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800" dirty="0">
                <a:effectLst>
                  <a:outerShdw blurRad="38100" dist="38100" dir="2700000" algn="tl">
                    <a:srgbClr val="808080"/>
                  </a:outerShdw>
                </a:effectLst>
                <a:latin typeface="Arial"/>
                <a:cs typeface="Arial"/>
              </a:rPr>
              <a:t>Precipitation types are                         determined by algorithms.  Not perfect!</a:t>
            </a:r>
          </a:p>
          <a:p>
            <a:pPr>
              <a:spcAft>
                <a:spcPts val="1000"/>
              </a:spcAft>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800" dirty="0">
                <a:effectLst>
                  <a:outerShdw blurRad="38100" dist="38100" dir="2700000" algn="tl">
                    <a:srgbClr val="808080"/>
                  </a:outerShdw>
                </a:effectLst>
                <a:latin typeface="Arial"/>
                <a:cs typeface="Arial"/>
              </a:rPr>
              <a:t>Can’t predict tornado ahead of time!</a:t>
            </a:r>
          </a:p>
          <a:p>
            <a:pPr>
              <a:spcAft>
                <a:spcPts val="1000"/>
              </a:spcAft>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800" dirty="0">
                <a:effectLst>
                  <a:outerShdw blurRad="38100" dist="38100" dir="2700000" algn="tl">
                    <a:srgbClr val="808080"/>
                  </a:outerShdw>
                </a:effectLst>
                <a:latin typeface="Arial"/>
                <a:cs typeface="Arial"/>
              </a:rPr>
              <a:t>Can confirm likelihood of tornado (debris ball).</a:t>
            </a:r>
          </a:p>
        </p:txBody>
      </p:sp>
      <p:pic>
        <p:nvPicPr>
          <p:cNvPr id="126979" name="Picture 2" descr="Depiction of horizontally and vertically polarized radar sig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2514600"/>
            <a:ext cx="3238500"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697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14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14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14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14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1"/>
          <p:cNvSpPr>
            <a:spLocks noGrp="1" noChangeArrowheads="1"/>
          </p:cNvSpPr>
          <p:nvPr>
            <p:ph type="title" idx="4294967295"/>
          </p:nvPr>
        </p:nvSpPr>
        <p:spPr>
          <a:xfrm>
            <a:off x="1524000" y="0"/>
            <a:ext cx="9144000" cy="1143000"/>
          </a:xfrm>
        </p:spPr>
        <p:txBody>
          <a:bodyPr/>
          <a:lstStyle/>
          <a:p>
            <a:pPr>
              <a:lnSpc>
                <a:spcPct val="95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dirty="0">
                <a:latin typeface="Times New Roman" charset="0"/>
                <a:cs typeface="Arial Unicode MS" charset="0"/>
              </a:rPr>
              <a:t>Dual-Polarization Precipitation Types</a:t>
            </a:r>
          </a:p>
        </p:txBody>
      </p:sp>
      <p:pic>
        <p:nvPicPr>
          <p:cNvPr id="130050" name="Picture 4" descr="The Dual Pol Hydrometeor Classification Algorithm recognizes different types of precipitation within radar d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371601"/>
            <a:ext cx="6019800" cy="4589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Grp="1" noChangeArrowheads="1"/>
          </p:cNvSpPr>
          <p:nvPr>
            <p:ph type="title"/>
          </p:nvPr>
        </p:nvSpPr>
        <p:spPr>
          <a:xfrm>
            <a:off x="2286000" y="0"/>
            <a:ext cx="7772400" cy="1143000"/>
          </a:xfrm>
        </p:spPr>
        <p:txBody>
          <a:bodyPr/>
          <a:lstStyle/>
          <a:p>
            <a:pPr>
              <a:lnSpc>
                <a:spcPct val="95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dirty="0">
                <a:cs typeface="+mj-cs"/>
              </a:rPr>
              <a:t>Precipitation Types </a:t>
            </a:r>
            <a:endParaRPr lang="en-GB" dirty="0">
              <a:latin typeface="Times New Roman" charset="0"/>
              <a:cs typeface="Arial Unicode MS" charset="0"/>
            </a:endParaRPr>
          </a:p>
        </p:txBody>
      </p:sp>
      <p:pic>
        <p:nvPicPr>
          <p:cNvPr id="132098" name="Picture 4"/>
          <p:cNvPicPr>
            <a:picLocks noChangeAspect="1" noChangeArrowheads="1"/>
          </p:cNvPicPr>
          <p:nvPr/>
        </p:nvPicPr>
        <p:blipFill>
          <a:blip r:embed="rId3">
            <a:extLst>
              <a:ext uri="{28A0092B-C50C-407E-A947-70E740481C1C}">
                <a14:useLocalDpi xmlns:a14="http://schemas.microsoft.com/office/drawing/2010/main" val="0"/>
              </a:ext>
            </a:extLst>
          </a:blip>
          <a:srcRect l="18584" t="21297" r="58969" b="27414"/>
          <a:stretch>
            <a:fillRect/>
          </a:stretch>
        </p:blipFill>
        <p:spPr bwMode="auto">
          <a:xfrm>
            <a:off x="1752601" y="1219200"/>
            <a:ext cx="3586049" cy="3276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32099" name="Picture 3"/>
          <p:cNvPicPr>
            <a:picLocks noChangeAspect="1" noChangeArrowheads="1"/>
          </p:cNvPicPr>
          <p:nvPr/>
        </p:nvPicPr>
        <p:blipFill>
          <a:blip r:embed="rId4">
            <a:extLst>
              <a:ext uri="{28A0092B-C50C-407E-A947-70E740481C1C}">
                <a14:useLocalDpi xmlns:a14="http://schemas.microsoft.com/office/drawing/2010/main" val="0"/>
              </a:ext>
            </a:extLst>
          </a:blip>
          <a:srcRect l="16423" t="28157" r="55818" b="30600"/>
          <a:stretch>
            <a:fillRect/>
          </a:stretch>
        </p:blipFill>
        <p:spPr bwMode="auto">
          <a:xfrm>
            <a:off x="5402224" y="1600200"/>
            <a:ext cx="5257800" cy="31242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1524000" y="5181601"/>
            <a:ext cx="9144000" cy="646331"/>
          </a:xfrm>
          <a:prstGeom prst="rect">
            <a:avLst/>
          </a:prstGeom>
          <a:noFill/>
        </p:spPr>
        <p:txBody>
          <a:bodyPr wrap="square" rtlCol="0">
            <a:spAutoFit/>
          </a:bodyPr>
          <a:lstStyle/>
          <a:p>
            <a:r>
              <a:rPr lang="en-US" dirty="0">
                <a:latin typeface="Arial"/>
                <a:cs typeface="Arial"/>
              </a:rPr>
              <a:t>10 “target” classifications</a:t>
            </a:r>
          </a:p>
          <a:p>
            <a:r>
              <a:rPr lang="en-US" dirty="0">
                <a:latin typeface="Arial"/>
                <a:cs typeface="Arial"/>
              </a:rPr>
              <a:t>3 additional classifications: no data, unknown, and range-folding</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1"/>
          <p:cNvSpPr>
            <a:spLocks noGrp="1" noChangeArrowheads="1"/>
          </p:cNvSpPr>
          <p:nvPr>
            <p:ph type="title" idx="4294967295"/>
          </p:nvPr>
        </p:nvSpPr>
        <p:spPr>
          <a:xfrm>
            <a:off x="1524000" y="0"/>
            <a:ext cx="9144000" cy="1143000"/>
          </a:xfrm>
        </p:spPr>
        <p:txBody>
          <a:bodyPr/>
          <a:lstStyle/>
          <a:p>
            <a:pPr>
              <a:lnSpc>
                <a:spcPct val="95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dirty="0">
                <a:latin typeface="Times New Roman" charset="0"/>
                <a:cs typeface="Arial Unicode MS" charset="0"/>
              </a:rPr>
              <a:t>Dual-Polarization Rainfall Estimate</a:t>
            </a:r>
          </a:p>
        </p:txBody>
      </p:sp>
      <p:pic>
        <p:nvPicPr>
          <p:cNvPr id="133122" name="Picture 2" descr="http://www.nssl.noaa.gov/divisions/warning/swat/images/dualpolrai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1300" y="1371601"/>
            <a:ext cx="6629400" cy="4494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23" name="TextBox 1"/>
          <p:cNvSpPr txBox="1">
            <a:spLocks noChangeArrowheads="1"/>
          </p:cNvSpPr>
          <p:nvPr/>
        </p:nvSpPr>
        <p:spPr bwMode="auto">
          <a:xfrm>
            <a:off x="3048000" y="5867401"/>
            <a:ext cx="6858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dirty="0"/>
              <a:t>Dual-Polarization                 Old Doppler Legacy</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23" name="Rectangle 17422">
            <a:extLst>
              <a:ext uri="{FF2B5EF4-FFF2-40B4-BE49-F238E27FC236}">
                <a16:creationId xmlns:a16="http://schemas.microsoft.com/office/drawing/2014/main" id="{579E3846-8D0B-B14A-817A-7FAC9DDA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0" name="Rectangle 2">
            <a:extLst>
              <a:ext uri="{FF2B5EF4-FFF2-40B4-BE49-F238E27FC236}">
                <a16:creationId xmlns:a16="http://schemas.microsoft.com/office/drawing/2014/main" id="{2A8D3A83-59FF-AB4D-B208-BCA84FD7A8A3}"/>
              </a:ext>
            </a:extLst>
          </p:cNvPr>
          <p:cNvSpPr>
            <a:spLocks noGrp="1" noChangeArrowheads="1"/>
          </p:cNvSpPr>
          <p:nvPr>
            <p:ph type="title"/>
          </p:nvPr>
        </p:nvSpPr>
        <p:spPr>
          <a:xfrm>
            <a:off x="7753509" y="639627"/>
            <a:ext cx="3609983" cy="144655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lIns="91440" tIns="45720" rIns="91440" bIns="45720" rtlCol="0" anchor="t">
            <a:normAutofit/>
          </a:bodyPr>
          <a:lstStyle/>
          <a:p>
            <a:pPr>
              <a:defRPr/>
            </a:pPr>
            <a:r>
              <a:rPr lang="en-US" b="1" u="sng" kern="1200" dirty="0">
                <a:solidFill>
                  <a:schemeClr val="tx1"/>
                </a:solidFill>
                <a:latin typeface="+mj-lt"/>
                <a:ea typeface="+mj-ea"/>
                <a:cs typeface="+mj-cs"/>
              </a:rPr>
              <a:t>Droplet Growth</a:t>
            </a:r>
          </a:p>
        </p:txBody>
      </p:sp>
      <p:sp>
        <p:nvSpPr>
          <p:cNvPr id="2" name="TextBox 1">
            <a:extLst>
              <a:ext uri="{FF2B5EF4-FFF2-40B4-BE49-F238E27FC236}">
                <a16:creationId xmlns:a16="http://schemas.microsoft.com/office/drawing/2014/main" id="{D9DA1AD4-2E2B-5A49-9775-82E2A4AAC920}"/>
              </a:ext>
            </a:extLst>
          </p:cNvPr>
          <p:cNvSpPr txBox="1"/>
          <p:nvPr/>
        </p:nvSpPr>
        <p:spPr>
          <a:xfrm>
            <a:off x="8053299" y="2423179"/>
            <a:ext cx="3609983" cy="3639689"/>
          </a:xfrm>
          <a:prstGeom prst="rect">
            <a:avLst/>
          </a:prstGeom>
        </p:spPr>
        <p:txBody>
          <a:bodyPr vert="horz" lIns="91440" tIns="45720" rIns="91440" bIns="45720" rtlCol="0">
            <a:normAutofit/>
          </a:bodyPr>
          <a:lstStyle/>
          <a:p>
            <a:pPr marL="342900" indent="-228600">
              <a:spcAft>
                <a:spcPts val="600"/>
              </a:spcAft>
              <a:buFont typeface="System Font Regular"/>
              <a:buChar char="–"/>
              <a:defRPr/>
            </a:pPr>
            <a:r>
              <a:rPr lang="en-US" sz="2400" dirty="0"/>
              <a:t>The longer a droplet spends in a cloud the bigger it can grow.</a:t>
            </a:r>
          </a:p>
          <a:p>
            <a:pPr marL="800100" lvl="1" indent="-228600">
              <a:spcAft>
                <a:spcPts val="600"/>
              </a:spcAft>
              <a:buFont typeface="System Font Regular"/>
              <a:buChar char="–"/>
              <a:defRPr/>
            </a:pPr>
            <a:r>
              <a:rPr lang="en-US" sz="2400" dirty="0"/>
              <a:t>Thicker clouds produce larger drops</a:t>
            </a:r>
          </a:p>
          <a:p>
            <a:pPr marL="800100" lvl="1" indent="-228600">
              <a:spcAft>
                <a:spcPts val="600"/>
              </a:spcAft>
              <a:buFont typeface="System Font Regular"/>
              <a:buChar char="–"/>
              <a:defRPr/>
            </a:pPr>
            <a:r>
              <a:rPr lang="en-US" sz="2400" dirty="0"/>
              <a:t>Strong updrafts in clouds leads to larger drops.</a:t>
            </a:r>
          </a:p>
          <a:p>
            <a:pPr indent="-228600">
              <a:spcAft>
                <a:spcPts val="600"/>
              </a:spcAft>
              <a:buFont typeface="System Font Regular"/>
              <a:buChar char="–"/>
            </a:pPr>
            <a:endParaRPr lang="en-US" dirty="0"/>
          </a:p>
        </p:txBody>
      </p:sp>
      <p:pic>
        <p:nvPicPr>
          <p:cNvPr id="17412" name="Picture 4" descr="G:\Manda\wx_and_clim\lecture10\updraft_drop_growth.JPG">
            <a:extLst>
              <a:ext uri="{FF2B5EF4-FFF2-40B4-BE49-F238E27FC236}">
                <a16:creationId xmlns:a16="http://schemas.microsoft.com/office/drawing/2014/main" id="{DD460DA5-528C-604E-9706-C15B7F85743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955" y="158700"/>
            <a:ext cx="7426627" cy="590416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4" name="Cross 17423">
            <a:extLst>
              <a:ext uri="{FF2B5EF4-FFF2-40B4-BE49-F238E27FC236}">
                <a16:creationId xmlns:a16="http://schemas.microsoft.com/office/drawing/2014/main" id="{7B768144-4A9A-EF4F-89C6-859C48A1AD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2857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25" name="Rectangle 17424">
            <a:extLst>
              <a:ext uri="{FF2B5EF4-FFF2-40B4-BE49-F238E27FC236}">
                <a16:creationId xmlns:a16="http://schemas.microsoft.com/office/drawing/2014/main" id="{233F0DEE-0C91-A94B-BED4-444EDE341B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27FDE41E-FCB2-8849-84E5-29BE00DF3260}"/>
              </a:ext>
            </a:extLst>
          </p:cNvPr>
          <p:cNvSpPr>
            <a:spLocks noGrp="1" noChangeArrowheads="1"/>
          </p:cNvSpPr>
          <p:nvPr>
            <p:ph type="title"/>
          </p:nvPr>
        </p:nvSpPr>
        <p:spPr>
          <a:xfrm>
            <a:off x="435941" y="121356"/>
            <a:ext cx="8267296" cy="1011705"/>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ormAutofit/>
          </a:bodyPr>
          <a:lstStyle/>
          <a:p>
            <a:pPr>
              <a:defRPr/>
            </a:pPr>
            <a:r>
              <a:rPr lang="en-US" b="1" u="sng" dirty="0">
                <a:cs typeface="+mj-cs"/>
              </a:rPr>
              <a:t>Collision and Coalescence</a:t>
            </a:r>
          </a:p>
        </p:txBody>
      </p:sp>
      <p:sp>
        <p:nvSpPr>
          <p:cNvPr id="18435" name="Rectangle 3">
            <a:extLst>
              <a:ext uri="{FF2B5EF4-FFF2-40B4-BE49-F238E27FC236}">
                <a16:creationId xmlns:a16="http://schemas.microsoft.com/office/drawing/2014/main" id="{1F7136C4-D5C3-4049-99E1-AFA9754D0AFB}"/>
              </a:ext>
            </a:extLst>
          </p:cNvPr>
          <p:cNvSpPr>
            <a:spLocks noGrp="1" noChangeArrowheads="1"/>
          </p:cNvSpPr>
          <p:nvPr>
            <p:ph type="body" idx="1"/>
          </p:nvPr>
        </p:nvSpPr>
        <p:spPr>
          <a:xfrm>
            <a:off x="217281" y="1031803"/>
            <a:ext cx="5878719" cy="5587657"/>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ormAutofit/>
          </a:bodyPr>
          <a:lstStyle/>
          <a:p>
            <a:pPr>
              <a:lnSpc>
                <a:spcPct val="90000"/>
              </a:lnSpc>
            </a:pPr>
            <a:r>
              <a:rPr lang="en-US" altLang="en-US" sz="2800" dirty="0"/>
              <a:t>Acts as the precipitation formation process in </a:t>
            </a:r>
            <a:r>
              <a:rPr lang="en-US" altLang="en-US" sz="2800" dirty="0">
                <a:solidFill>
                  <a:srgbClr val="FF3300"/>
                </a:solidFill>
              </a:rPr>
              <a:t>warm</a:t>
            </a:r>
            <a:r>
              <a:rPr lang="en-US" altLang="en-US" sz="2800" dirty="0"/>
              <a:t> </a:t>
            </a:r>
            <a:r>
              <a:rPr lang="en-US" altLang="en-US" sz="2800" dirty="0">
                <a:solidFill>
                  <a:srgbClr val="FF3300"/>
                </a:solidFill>
              </a:rPr>
              <a:t>clouds</a:t>
            </a:r>
            <a:r>
              <a:rPr lang="en-US" altLang="en-US" sz="2800" dirty="0"/>
              <a:t>.</a:t>
            </a:r>
          </a:p>
          <a:p>
            <a:pPr>
              <a:lnSpc>
                <a:spcPct val="90000"/>
              </a:lnSpc>
            </a:pPr>
            <a:r>
              <a:rPr lang="en-US" altLang="en-US" sz="2800" dirty="0"/>
              <a:t>A cloud is considered a </a:t>
            </a:r>
            <a:r>
              <a:rPr lang="ja-JP" altLang="en-US" sz="2800">
                <a:latin typeface="Arial" panose="020B0604020202020204" pitchFamily="34" charset="0"/>
              </a:rPr>
              <a:t>“</a:t>
            </a:r>
            <a:r>
              <a:rPr lang="en-US" altLang="ja-JP" sz="2800" dirty="0">
                <a:solidFill>
                  <a:srgbClr val="FF3300"/>
                </a:solidFill>
              </a:rPr>
              <a:t>warm cloud</a:t>
            </a:r>
            <a:r>
              <a:rPr lang="ja-JP" altLang="en-US" sz="2800">
                <a:latin typeface="Arial" panose="020B0604020202020204" pitchFamily="34" charset="0"/>
              </a:rPr>
              <a:t>”</a:t>
            </a:r>
            <a:r>
              <a:rPr lang="en-US" altLang="ja-JP" sz="2800" dirty="0"/>
              <a:t> when the cloud is above freezing at all levels.</a:t>
            </a:r>
          </a:p>
          <a:p>
            <a:pPr>
              <a:lnSpc>
                <a:spcPct val="90000"/>
              </a:lnSpc>
            </a:pPr>
            <a:r>
              <a:rPr lang="en-US" altLang="en-US" sz="2800" dirty="0"/>
              <a:t>Rain that falls from warm clouds is sometimes called </a:t>
            </a:r>
            <a:r>
              <a:rPr lang="ja-JP" altLang="en-US" sz="2800">
                <a:latin typeface="Arial" panose="020B0604020202020204" pitchFamily="34" charset="0"/>
              </a:rPr>
              <a:t>“</a:t>
            </a:r>
            <a:r>
              <a:rPr lang="en-US" altLang="ja-JP" sz="2800" dirty="0">
                <a:solidFill>
                  <a:srgbClr val="FF3300"/>
                </a:solidFill>
              </a:rPr>
              <a:t>warm rain</a:t>
            </a:r>
            <a:r>
              <a:rPr lang="ja-JP" altLang="en-US" sz="2800">
                <a:latin typeface="Arial" panose="020B0604020202020204" pitchFamily="34" charset="0"/>
              </a:rPr>
              <a:t>”</a:t>
            </a:r>
            <a:r>
              <a:rPr lang="en-US" altLang="ja-JP" sz="2800" dirty="0"/>
              <a:t>.</a:t>
            </a:r>
          </a:p>
          <a:p>
            <a:pPr>
              <a:lnSpc>
                <a:spcPct val="90000"/>
              </a:lnSpc>
            </a:pPr>
            <a:r>
              <a:rPr lang="en-US" altLang="en-US" sz="2800" dirty="0"/>
              <a:t>Raindrops reaching the earth</a:t>
            </a:r>
            <a:r>
              <a:rPr lang="ja-JP" altLang="en-US" sz="2800">
                <a:latin typeface="Arial" panose="020B0604020202020204" pitchFamily="34" charset="0"/>
              </a:rPr>
              <a:t>’</a:t>
            </a:r>
            <a:r>
              <a:rPr lang="en-US" altLang="ja-JP" sz="2800" dirty="0"/>
              <a:t>s surface are seldom bigger than 5mm....why?</a:t>
            </a:r>
          </a:p>
          <a:p>
            <a:pPr lvl="1">
              <a:lnSpc>
                <a:spcPct val="90000"/>
              </a:lnSpc>
            </a:pPr>
            <a:r>
              <a:rPr lang="en-US" altLang="en-US" sz="2400" dirty="0"/>
              <a:t>As the drops fall they continue to collide with other rain drops and break each other apart.</a:t>
            </a:r>
          </a:p>
        </p:txBody>
      </p:sp>
      <p:pic>
        <p:nvPicPr>
          <p:cNvPr id="2" name="Picture 1027" descr="G:\scans\precip\breaking_drops.JPG">
            <a:extLst>
              <a:ext uri="{FF2B5EF4-FFF2-40B4-BE49-F238E27FC236}">
                <a16:creationId xmlns:a16="http://schemas.microsoft.com/office/drawing/2014/main" id="{1D43D4B4-D9CD-79AD-84B5-22582C240F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6688" y="52634"/>
            <a:ext cx="3338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 calcmode="lin" valueType="num">
                                      <p:cBhvr additive="base">
                                        <p:cTn id="7" dur="500" fill="hold"/>
                                        <p:tgtEl>
                                          <p:spTgt spid="1843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8435">
                                            <p:txEl>
                                              <p:pRg st="1" end="1"/>
                                            </p:txEl>
                                          </p:spTgt>
                                        </p:tgtEl>
                                        <p:attrNameLst>
                                          <p:attrName>style.visibility</p:attrName>
                                        </p:attrNameLst>
                                      </p:cBhvr>
                                      <p:to>
                                        <p:strVal val="visible"/>
                                      </p:to>
                                    </p:set>
                                    <p:anim calcmode="lin" valueType="num">
                                      <p:cBhvr additive="base">
                                        <p:cTn id="13" dur="500" fill="hold"/>
                                        <p:tgtEl>
                                          <p:spTgt spid="1843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843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8435">
                                            <p:txEl>
                                              <p:pRg st="2" end="2"/>
                                            </p:txEl>
                                          </p:spTgt>
                                        </p:tgtEl>
                                        <p:attrNameLst>
                                          <p:attrName>style.visibility</p:attrName>
                                        </p:attrNameLst>
                                      </p:cBhvr>
                                      <p:to>
                                        <p:strVal val="visible"/>
                                      </p:to>
                                    </p:set>
                                    <p:anim calcmode="lin" valueType="num">
                                      <p:cBhvr additive="base">
                                        <p:cTn id="19" dur="500" fill="hold"/>
                                        <p:tgtEl>
                                          <p:spTgt spid="1843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843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8435">
                                            <p:txEl>
                                              <p:pRg st="3" end="3"/>
                                            </p:txEl>
                                          </p:spTgt>
                                        </p:tgtEl>
                                        <p:attrNameLst>
                                          <p:attrName>style.visibility</p:attrName>
                                        </p:attrNameLst>
                                      </p:cBhvr>
                                      <p:to>
                                        <p:strVal val="visible"/>
                                      </p:to>
                                    </p:set>
                                    <p:anim calcmode="lin" valueType="num">
                                      <p:cBhvr additive="base">
                                        <p:cTn id="25" dur="500" fill="hold"/>
                                        <p:tgtEl>
                                          <p:spTgt spid="1843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843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8435">
                                            <p:txEl>
                                              <p:pRg st="4" end="4"/>
                                            </p:txEl>
                                          </p:spTgt>
                                        </p:tgtEl>
                                        <p:attrNameLst>
                                          <p:attrName>style.visibility</p:attrName>
                                        </p:attrNameLst>
                                      </p:cBhvr>
                                      <p:to>
                                        <p:strVal val="visible"/>
                                      </p:to>
                                    </p:set>
                                    <p:anim calcmode="lin" valueType="num">
                                      <p:cBhvr additive="base">
                                        <p:cTn id="31" dur="500" fill="hold"/>
                                        <p:tgtEl>
                                          <p:spTgt spid="1843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843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uiExpand="1" build="p" bldLvl="2" autoUpdateAnimBg="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7963DFF7-A4F6-9C43-88E1-2E31216354F1}"/>
              </a:ext>
            </a:extLst>
          </p:cNvPr>
          <p:cNvSpPr>
            <a:spLocks noGrp="1" noChangeArrowheads="1"/>
          </p:cNvSpPr>
          <p:nvPr>
            <p:ph type="title"/>
          </p:nvPr>
        </p:nvSpPr>
        <p:spPr>
          <a:xfrm>
            <a:off x="2209800" y="152400"/>
            <a:ext cx="7772400" cy="11430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r>
              <a:rPr lang="en-US" b="1" u="sng" dirty="0">
                <a:cs typeface="+mj-cs"/>
              </a:rPr>
              <a:t>Shape of Rain Drops</a:t>
            </a:r>
          </a:p>
        </p:txBody>
      </p:sp>
      <p:sp>
        <p:nvSpPr>
          <p:cNvPr id="46083" name="Rectangle 3">
            <a:extLst>
              <a:ext uri="{FF2B5EF4-FFF2-40B4-BE49-F238E27FC236}">
                <a16:creationId xmlns:a16="http://schemas.microsoft.com/office/drawing/2014/main" id="{71F9A12B-ED8E-8248-92CD-CF359B70B4AB}"/>
              </a:ext>
            </a:extLst>
          </p:cNvPr>
          <p:cNvSpPr>
            <a:spLocks noGrp="1" noChangeArrowheads="1"/>
          </p:cNvSpPr>
          <p:nvPr>
            <p:ph type="body" idx="1"/>
          </p:nvPr>
        </p:nvSpPr>
        <p:spPr>
          <a:xfrm>
            <a:off x="158932" y="1073150"/>
            <a:ext cx="5771605" cy="563245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ormAutofit lnSpcReduction="10000"/>
          </a:bodyPr>
          <a:lstStyle/>
          <a:p>
            <a:r>
              <a:rPr lang="en-US" altLang="en-US" sz="2800" dirty="0"/>
              <a:t>Raindrops are not tear drop shaped!</a:t>
            </a:r>
          </a:p>
          <a:p>
            <a:r>
              <a:rPr lang="en-US" altLang="en-US" sz="2800" dirty="0"/>
              <a:t>The shape of the drop depends on it</a:t>
            </a:r>
            <a:r>
              <a:rPr lang="ja-JP" altLang="en-US" sz="2800">
                <a:latin typeface="Arial" panose="020B0604020202020204" pitchFamily="34" charset="0"/>
              </a:rPr>
              <a:t>’</a:t>
            </a:r>
            <a:r>
              <a:rPr lang="en-US" altLang="ja-JP" sz="2800" dirty="0"/>
              <a:t>s size.</a:t>
            </a:r>
          </a:p>
          <a:p>
            <a:pPr lvl="1"/>
            <a:r>
              <a:rPr lang="en-US" altLang="en-US" sz="2400" dirty="0"/>
              <a:t>Rain drops less than 2mm in size are not quite spherical in shape.  This is due to the surface tension shaping the drop into the shape with least surface area.</a:t>
            </a:r>
          </a:p>
          <a:p>
            <a:pPr lvl="1"/>
            <a:r>
              <a:rPr lang="en-US" altLang="en-US" sz="2400" dirty="0"/>
              <a:t>Raindrops greater than 2mm, are elongated, flat on the bottom, and rounded on top. (Like a hamburger bun).  This is due to the greatest air pressure being on the bottom of the drop.</a:t>
            </a:r>
          </a:p>
        </p:txBody>
      </p:sp>
      <p:pic>
        <p:nvPicPr>
          <p:cNvPr id="46084" name="Picture 4" descr="G:\Manda\wx_and_clim\lecture10\drop_shape.JPG">
            <a:extLst>
              <a:ext uri="{FF2B5EF4-FFF2-40B4-BE49-F238E27FC236}">
                <a16:creationId xmlns:a16="http://schemas.microsoft.com/office/drawing/2014/main" id="{A2BABABA-7298-E545-8D9C-D4553B88ED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0537" y="2240280"/>
            <a:ext cx="6183152" cy="2377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46084"/>
                                        </p:tgtEl>
                                        <p:attrNameLst>
                                          <p:attrName>style.visibility</p:attrName>
                                        </p:attrNameLst>
                                      </p:cBhvr>
                                      <p:to>
                                        <p:strVal val="visible"/>
                                      </p:to>
                                    </p:set>
                                    <p:anim calcmode="lin" valueType="num">
                                      <p:cBhvr>
                                        <p:cTn id="7" dur="500" fill="hold"/>
                                        <p:tgtEl>
                                          <p:spTgt spid="46084"/>
                                        </p:tgtEl>
                                        <p:attrNameLst>
                                          <p:attrName>ppt_w</p:attrName>
                                        </p:attrNameLst>
                                      </p:cBhvr>
                                      <p:tavLst>
                                        <p:tav tm="0">
                                          <p:val>
                                            <p:fltVal val="0"/>
                                          </p:val>
                                        </p:tav>
                                        <p:tav tm="100000">
                                          <p:val>
                                            <p:strVal val="#ppt_w"/>
                                          </p:val>
                                        </p:tav>
                                      </p:tavLst>
                                    </p:anim>
                                    <p:anim calcmode="lin" valueType="num">
                                      <p:cBhvr>
                                        <p:cTn id="8" dur="500" fill="hold"/>
                                        <p:tgtEl>
                                          <p:spTgt spid="4608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6083">
                                            <p:txEl>
                                              <p:pRg st="0" end="0"/>
                                            </p:txEl>
                                          </p:spTgt>
                                        </p:tgtEl>
                                        <p:attrNameLst>
                                          <p:attrName>style.visibility</p:attrName>
                                        </p:attrNameLst>
                                      </p:cBhvr>
                                      <p:to>
                                        <p:strVal val="visible"/>
                                      </p:to>
                                    </p:set>
                                    <p:anim calcmode="lin" valueType="num">
                                      <p:cBhvr additive="base">
                                        <p:cTn id="13" dur="500" fill="hold"/>
                                        <p:tgtEl>
                                          <p:spTgt spid="4608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60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6083">
                                            <p:txEl>
                                              <p:pRg st="1" end="1"/>
                                            </p:txEl>
                                          </p:spTgt>
                                        </p:tgtEl>
                                        <p:attrNameLst>
                                          <p:attrName>style.visibility</p:attrName>
                                        </p:attrNameLst>
                                      </p:cBhvr>
                                      <p:to>
                                        <p:strVal val="visible"/>
                                      </p:to>
                                    </p:set>
                                    <p:anim calcmode="lin" valueType="num">
                                      <p:cBhvr additive="base">
                                        <p:cTn id="19" dur="500" fill="hold"/>
                                        <p:tgtEl>
                                          <p:spTgt spid="4608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6083">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6083">
                                            <p:txEl>
                                              <p:pRg st="2" end="2"/>
                                            </p:txEl>
                                          </p:spTgt>
                                        </p:tgtEl>
                                        <p:attrNameLst>
                                          <p:attrName>style.visibility</p:attrName>
                                        </p:attrNameLst>
                                      </p:cBhvr>
                                      <p:to>
                                        <p:strVal val="visible"/>
                                      </p:to>
                                    </p:set>
                                    <p:anim calcmode="lin" valueType="num">
                                      <p:cBhvr additive="base">
                                        <p:cTn id="23" dur="500" fill="hold"/>
                                        <p:tgtEl>
                                          <p:spTgt spid="4608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6083">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6083">
                                            <p:txEl>
                                              <p:pRg st="3" end="3"/>
                                            </p:txEl>
                                          </p:spTgt>
                                        </p:tgtEl>
                                        <p:attrNameLst>
                                          <p:attrName>style.visibility</p:attrName>
                                        </p:attrNameLst>
                                      </p:cBhvr>
                                      <p:to>
                                        <p:strVal val="visible"/>
                                      </p:to>
                                    </p:set>
                                    <p:anim calcmode="lin" valueType="num">
                                      <p:cBhvr additive="base">
                                        <p:cTn id="27" dur="500" fill="hold"/>
                                        <p:tgtEl>
                                          <p:spTgt spid="4608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608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C2566505-B81B-39D6-C92C-69944063D92E}"/>
              </a:ext>
            </a:extLst>
          </p:cNvPr>
          <p:cNvSpPr txBox="1">
            <a:spLocks noChangeArrowheads="1"/>
          </p:cNvSpPr>
          <p:nvPr/>
        </p:nvSpPr>
        <p:spPr>
          <a:xfrm>
            <a:off x="74546" y="106680"/>
            <a:ext cx="9144000" cy="1143000"/>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pPr>
              <a:defRPr/>
            </a:pPr>
            <a:r>
              <a:rPr lang="en-US" b="1" u="sng" dirty="0"/>
              <a:t>Important Factors in Rain Formation</a:t>
            </a:r>
          </a:p>
        </p:txBody>
      </p:sp>
      <p:sp>
        <p:nvSpPr>
          <p:cNvPr id="7" name="Rectangle 3">
            <a:extLst>
              <a:ext uri="{FF2B5EF4-FFF2-40B4-BE49-F238E27FC236}">
                <a16:creationId xmlns:a16="http://schemas.microsoft.com/office/drawing/2014/main" id="{09C66E03-947C-9E86-0FD1-54FA620CBE3A}"/>
              </a:ext>
            </a:extLst>
          </p:cNvPr>
          <p:cNvSpPr txBox="1">
            <a:spLocks noChangeArrowheads="1"/>
          </p:cNvSpPr>
          <p:nvPr/>
        </p:nvSpPr>
        <p:spPr>
          <a:xfrm>
            <a:off x="649312" y="1058780"/>
            <a:ext cx="7031648" cy="5692540"/>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ormAutofit/>
          </a:bodyPr>
          <a:lstStyle>
            <a:lvl1pPr marL="228600" indent="-228600" algn="l" defTabSz="914400" rtl="0" eaLnBrk="1" latinLnBrk="0" hangingPunct="1">
              <a:lnSpc>
                <a:spcPct val="100000"/>
              </a:lnSpc>
              <a:spcBef>
                <a:spcPts val="1000"/>
              </a:spcBef>
              <a:buFont typeface="System Font Regular"/>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System Font Regular"/>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System Font Regular"/>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System Font Regular"/>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System Font Regular"/>
              <a:buChar char="–"/>
              <a:defRPr sz="16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600" indent="-609600">
              <a:defRPr/>
            </a:pPr>
            <a:r>
              <a:rPr lang="en-US" sz="2800" dirty="0"/>
              <a:t>Most important factor is: </a:t>
            </a:r>
            <a:r>
              <a:rPr lang="en-US" sz="2800" b="1" i="1" dirty="0"/>
              <a:t>liquid water content</a:t>
            </a:r>
            <a:r>
              <a:rPr lang="en-US" sz="2800" dirty="0"/>
              <a:t>.</a:t>
            </a:r>
          </a:p>
          <a:p>
            <a:pPr marL="609600" indent="-609600">
              <a:defRPr/>
            </a:pPr>
            <a:r>
              <a:rPr lang="en-US" sz="2800" dirty="0"/>
              <a:t>Assuming enough liquid water than the following are also important:</a:t>
            </a:r>
          </a:p>
          <a:p>
            <a:pPr marL="990600" lvl="1" indent="-533400">
              <a:buFontTx/>
              <a:buAutoNum type="arabicPeriod"/>
              <a:defRPr/>
            </a:pPr>
            <a:r>
              <a:rPr lang="en-US" sz="2400" dirty="0"/>
              <a:t>The range of droplet sizes</a:t>
            </a:r>
          </a:p>
          <a:p>
            <a:pPr marL="990600" lvl="1" indent="-533400">
              <a:buFontTx/>
              <a:buAutoNum type="arabicPeriod"/>
              <a:defRPr/>
            </a:pPr>
            <a:r>
              <a:rPr lang="en-US" sz="2400" dirty="0"/>
              <a:t>The cloud thickness</a:t>
            </a:r>
          </a:p>
          <a:p>
            <a:pPr marL="990600" lvl="1" indent="-533400">
              <a:buFontTx/>
              <a:buAutoNum type="arabicPeriod"/>
              <a:defRPr/>
            </a:pPr>
            <a:r>
              <a:rPr lang="en-US" sz="2400" dirty="0"/>
              <a:t>The updrafts of the cloud</a:t>
            </a:r>
          </a:p>
          <a:p>
            <a:pPr marL="990600" lvl="1" indent="-533400">
              <a:buFontTx/>
              <a:buAutoNum type="arabicPeriod"/>
              <a:defRPr/>
            </a:pPr>
            <a:r>
              <a:rPr lang="en-US" sz="2400" dirty="0"/>
              <a:t>The electric charge of the droplets and the electric field in the cloud.</a:t>
            </a:r>
          </a:p>
        </p:txBody>
      </p:sp>
      <p:pic>
        <p:nvPicPr>
          <p:cNvPr id="8" name="Picture 7" descr="Diagram of a diagram of a cloud&#10;&#10;Description automatically generated">
            <a:extLst>
              <a:ext uri="{FF2B5EF4-FFF2-40B4-BE49-F238E27FC236}">
                <a16:creationId xmlns:a16="http://schemas.microsoft.com/office/drawing/2014/main" id="{5DC55136-C7E3-B549-689B-4C0BE3240AA2}"/>
              </a:ext>
            </a:extLst>
          </p:cNvPr>
          <p:cNvPicPr>
            <a:picLocks noChangeAspect="1"/>
          </p:cNvPicPr>
          <p:nvPr/>
        </p:nvPicPr>
        <p:blipFill>
          <a:blip r:embed="rId2"/>
          <a:stretch>
            <a:fillRect/>
          </a:stretch>
        </p:blipFill>
        <p:spPr>
          <a:xfrm>
            <a:off x="8712925" y="0"/>
            <a:ext cx="3555488" cy="6887684"/>
          </a:xfrm>
          <a:prstGeom prst="rect">
            <a:avLst/>
          </a:prstGeom>
        </p:spPr>
      </p:pic>
    </p:spTree>
    <p:extLst>
      <p:ext uri="{BB962C8B-B14F-4D97-AF65-F5344CB8AC3E}">
        <p14:creationId xmlns:p14="http://schemas.microsoft.com/office/powerpoint/2010/main" val="4182260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2" autoUpdateAnimBg="0"/>
    </p:bldLst>
  </p:timing>
</p:sld>
</file>

<file path=ppt/theme/theme1.xml><?xml version="1.0" encoding="utf-8"?>
<a:theme xmlns:a="http://schemas.openxmlformats.org/drawingml/2006/main" name="MadridVTI">
  <a:themeElements>
    <a:clrScheme name="AnalogousFromLightSeedRightStep">
      <a:dk1>
        <a:srgbClr val="000000"/>
      </a:dk1>
      <a:lt1>
        <a:srgbClr val="FFFFFF"/>
      </a:lt1>
      <a:dk2>
        <a:srgbClr val="242E41"/>
      </a:dk2>
      <a:lt2>
        <a:srgbClr val="E8E2E3"/>
      </a:lt2>
      <a:accent1>
        <a:srgbClr val="80AAA0"/>
      </a:accent1>
      <a:accent2>
        <a:srgbClr val="7BA9B4"/>
      </a:accent2>
      <a:accent3>
        <a:srgbClr val="8EA2C2"/>
      </a:accent3>
      <a:accent4>
        <a:srgbClr val="807FBA"/>
      </a:accent4>
      <a:accent5>
        <a:srgbClr val="AB96C6"/>
      </a:accent5>
      <a:accent6>
        <a:srgbClr val="B17FBA"/>
      </a:accent6>
      <a:hlink>
        <a:srgbClr val="AE6979"/>
      </a:hlink>
      <a:folHlink>
        <a:srgbClr val="7F7F7F"/>
      </a:folHlink>
    </a:clrScheme>
    <a:fontScheme name="Madrid">
      <a:majorFont>
        <a:latin typeface="Seaford Display"/>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dridVTI" id="{5F675924-ADDD-6B4C-A2D4-69150D1F0C16}" vid="{BEA84270-19BD-7342-8ABF-EFF1668AF1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781</TotalTime>
  <Words>3037</Words>
  <Application>Microsoft Macintosh PowerPoint</Application>
  <PresentationFormat>Widescreen</PresentationFormat>
  <Paragraphs>308</Paragraphs>
  <Slides>57</Slides>
  <Notes>32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57</vt:i4>
      </vt:variant>
    </vt:vector>
  </HeadingPairs>
  <TitlesOfParts>
    <vt:vector size="66" baseType="lpstr">
      <vt:lpstr>Arial</vt:lpstr>
      <vt:lpstr>Avenir Next</vt:lpstr>
      <vt:lpstr>Calibri</vt:lpstr>
      <vt:lpstr>Seaford Display</vt:lpstr>
      <vt:lpstr>Symbol</vt:lpstr>
      <vt:lpstr>System Font Regular</vt:lpstr>
      <vt:lpstr>Tenorite</vt:lpstr>
      <vt:lpstr>Times New Roman</vt:lpstr>
      <vt:lpstr>MadridVTI</vt:lpstr>
      <vt:lpstr>Aviation Weather</vt:lpstr>
      <vt:lpstr>Outline</vt:lpstr>
      <vt:lpstr>Making Precipitation Method 1:  Collision and Coalescence</vt:lpstr>
      <vt:lpstr>Terminal Velocity</vt:lpstr>
      <vt:lpstr>PowerPoint Presentation</vt:lpstr>
      <vt:lpstr>Droplet Growth</vt:lpstr>
      <vt:lpstr>Collision and Coalescence</vt:lpstr>
      <vt:lpstr>Shape of Rain Drops</vt:lpstr>
      <vt:lpstr>PowerPoint Presentation</vt:lpstr>
      <vt:lpstr>PowerPoint Presentation</vt:lpstr>
      <vt:lpstr>So how do ice crystals grow compared to water droplets?</vt:lpstr>
      <vt:lpstr>PowerPoint Presentation</vt:lpstr>
      <vt:lpstr>PowerPoint Presentation</vt:lpstr>
      <vt:lpstr>Radar Observations</vt:lpstr>
      <vt:lpstr>Radar Observations</vt:lpstr>
      <vt:lpstr>Radar Observations</vt:lpstr>
      <vt:lpstr>Radar Observations</vt:lpstr>
      <vt:lpstr>Radar Observations</vt:lpstr>
      <vt:lpstr>Reflectivity (dBz)</vt:lpstr>
      <vt:lpstr>What is Detected by Doppler Radar?</vt:lpstr>
      <vt:lpstr>Doppler Radar</vt:lpstr>
      <vt:lpstr>Doppler Radar</vt:lpstr>
      <vt:lpstr>Doppler Radar</vt:lpstr>
      <vt:lpstr>How does it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Base Versus Composite Reflectivity</vt:lpstr>
      <vt:lpstr>Extra Slides</vt:lpstr>
      <vt:lpstr>Range Folding</vt:lpstr>
      <vt:lpstr>Radar Image - Hurricane</vt:lpstr>
      <vt:lpstr>Radar Image – Wind Turbine Farms</vt:lpstr>
      <vt:lpstr>Radar Image – Bird Flocks</vt:lpstr>
      <vt:lpstr>Chaff – Military Countermeasure</vt:lpstr>
      <vt:lpstr>Radar Image – Sunset Spike</vt:lpstr>
      <vt:lpstr>Radar Image – Smoke Plume</vt:lpstr>
      <vt:lpstr>PowerPoint Presentation</vt:lpstr>
      <vt:lpstr>Convective Rolls – Cloud Streets</vt:lpstr>
      <vt:lpstr>Low-level Boundaries</vt:lpstr>
      <vt:lpstr>Sept 2, 2011 Appleton Wind Storm</vt:lpstr>
      <vt:lpstr>PowerPoint Presentation</vt:lpstr>
      <vt:lpstr>Tornadic Thunderstorm</vt:lpstr>
      <vt:lpstr>May 20, 2013 Moore Tornado</vt:lpstr>
      <vt:lpstr>May 20, 2013 Moore Tornado</vt:lpstr>
      <vt:lpstr>PowerPoint Presentation</vt:lpstr>
      <vt:lpstr>June 21, 2010 EF2 Eagle WI Tornado</vt:lpstr>
      <vt:lpstr>Dec 19-20, 2012 Winter Storm</vt:lpstr>
      <vt:lpstr>Dual-Polarization Overview</vt:lpstr>
      <vt:lpstr>Dual-Polarization Precipitation Types</vt:lpstr>
      <vt:lpstr>Precipitation Types </vt:lpstr>
      <vt:lpstr>Dual-Polarization Rainfall Estimate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Aviation Weather</dc:title>
  <dc:creator>Lazzara, Matthew A</dc:creator>
  <cp:lastModifiedBy>Lazzara, Matthew A</cp:lastModifiedBy>
  <cp:revision>14</cp:revision>
  <dcterms:created xsi:type="dcterms:W3CDTF">2023-10-04T17:29:31Z</dcterms:created>
  <dcterms:modified xsi:type="dcterms:W3CDTF">2025-09-25T02:08:02Z</dcterms:modified>
</cp:coreProperties>
</file>