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56" r:id="rId2"/>
    <p:sldId id="257" r:id="rId3"/>
    <p:sldId id="269" r:id="rId4"/>
    <p:sldId id="258" r:id="rId5"/>
    <p:sldId id="273" r:id="rId6"/>
    <p:sldId id="259" r:id="rId7"/>
    <p:sldId id="271" r:id="rId8"/>
    <p:sldId id="503" r:id="rId9"/>
    <p:sldId id="270" r:id="rId10"/>
    <p:sldId id="510" r:id="rId11"/>
    <p:sldId id="511" r:id="rId12"/>
    <p:sldId id="268" r:id="rId13"/>
    <p:sldId id="264" r:id="rId14"/>
    <p:sldId id="508" r:id="rId15"/>
    <p:sldId id="265" r:id="rId16"/>
    <p:sldId id="516" r:id="rId17"/>
    <p:sldId id="260" r:id="rId18"/>
    <p:sldId id="504" r:id="rId19"/>
    <p:sldId id="261" r:id="rId20"/>
    <p:sldId id="543" r:id="rId21"/>
    <p:sldId id="623" r:id="rId22"/>
    <p:sldId id="263" r:id="rId23"/>
    <p:sldId id="507" r:id="rId24"/>
    <p:sldId id="266" r:id="rId25"/>
    <p:sldId id="492"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2"/>
  </p:normalViewPr>
  <p:slideViewPr>
    <p:cSldViewPr snapToGrid="0">
      <p:cViewPr varScale="1">
        <p:scale>
          <a:sx n="168" d="100"/>
          <a:sy n="168" d="100"/>
        </p:scale>
        <p:origin x="80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C9FD40-6D7F-4AC4-975E-B1851CF225B6}" type="datetimeFigureOut">
              <a:t>7/18/25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0B5FB-7BA6-4686-A984-6F3253B4DC9E}" type="slidenum">
              <a:t>‹#›</a:t>
            </a:fld>
            <a:endParaRPr lang="en-US"/>
          </a:p>
        </p:txBody>
      </p:sp>
    </p:spTree>
    <p:extLst>
      <p:ext uri="{BB962C8B-B14F-4D97-AF65-F5344CB8AC3E}">
        <p14:creationId xmlns:p14="http://schemas.microsoft.com/office/powerpoint/2010/main" val="87993952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this invited talk!  Matthew sends his regrets in not being able to be here.  All of the coauthors have contributed to this presentation about Antarctic observations and their connection to research</a:t>
            </a:r>
          </a:p>
        </p:txBody>
      </p:sp>
      <p:sp>
        <p:nvSpPr>
          <p:cNvPr id="4" name="Slide Number Placeholder 3"/>
          <p:cNvSpPr>
            <a:spLocks noGrp="1"/>
          </p:cNvSpPr>
          <p:nvPr>
            <p:ph type="sldNum" sz="quarter" idx="5"/>
          </p:nvPr>
        </p:nvSpPr>
        <p:spPr/>
        <p:txBody>
          <a:bodyPr/>
          <a:lstStyle/>
          <a:p>
            <a:fld id="{A690B5FB-7BA6-4686-A984-6F3253B4DC9E}" type="slidenum">
              <a:rPr lang="en-US" smtClean="0"/>
              <a:t>1</a:t>
            </a:fld>
            <a:endParaRPr lang="en-US"/>
          </a:p>
        </p:txBody>
      </p:sp>
    </p:spTree>
    <p:extLst>
      <p:ext uri="{BB962C8B-B14F-4D97-AF65-F5344CB8AC3E}">
        <p14:creationId xmlns:p14="http://schemas.microsoft.com/office/powerpoint/2010/main" val="186792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900" b="0" i="0" u="none" strike="noStrike" kern="1200">
                <a:solidFill>
                  <a:schemeClr val="tx1"/>
                </a:solidFill>
                <a:effectLst/>
                <a:latin typeface="+mn-lt"/>
                <a:ea typeface="+mn-ea"/>
                <a:cs typeface="+mn-cs"/>
              </a:rPr>
              <a:t>Merged satellite imagery during the event period – Antarctic Composite Satellite imagery from University of Wisconsin</a:t>
            </a:r>
          </a:p>
          <a:p>
            <a:pPr marL="228600" indent="-228600">
              <a:buAutoNum type="arabicPeriod"/>
            </a:pPr>
            <a:r>
              <a:rPr lang="en-US" sz="900" b="0" i="0" u="none" strike="noStrike" kern="1200">
                <a:solidFill>
                  <a:schemeClr val="tx1"/>
                </a:solidFill>
                <a:effectLst/>
                <a:latin typeface="+mn-lt"/>
                <a:ea typeface="+mn-ea"/>
                <a:cs typeface="+mn-cs"/>
              </a:rPr>
              <a:t>An animation of the event showing hourly precipitation simulated by Polar WRF </a:t>
            </a:r>
            <a:endParaRPr lang="en-US"/>
          </a:p>
        </p:txBody>
      </p:sp>
      <p:sp>
        <p:nvSpPr>
          <p:cNvPr id="4" name="Slide Number Placeholder 3"/>
          <p:cNvSpPr>
            <a:spLocks noGrp="1"/>
          </p:cNvSpPr>
          <p:nvPr>
            <p:ph type="sldNum" sz="quarter" idx="5"/>
          </p:nvPr>
        </p:nvSpPr>
        <p:spPr/>
        <p:txBody>
          <a:bodyPr/>
          <a:lstStyle/>
          <a:p>
            <a:fld id="{A690B5FB-7BA6-4686-A984-6F3253B4DC9E}" type="slidenum">
              <a:rPr lang="en-US" smtClean="0"/>
              <a:t>12</a:t>
            </a:fld>
            <a:endParaRPr lang="en-US"/>
          </a:p>
        </p:txBody>
      </p:sp>
    </p:spTree>
    <p:extLst>
      <p:ext uri="{BB962C8B-B14F-4D97-AF65-F5344CB8AC3E}">
        <p14:creationId xmlns:p14="http://schemas.microsoft.com/office/powerpoint/2010/main" val="564392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above…</a:t>
            </a:r>
          </a:p>
        </p:txBody>
      </p:sp>
      <p:sp>
        <p:nvSpPr>
          <p:cNvPr id="4" name="Slide Number Placeholder 3"/>
          <p:cNvSpPr>
            <a:spLocks noGrp="1"/>
          </p:cNvSpPr>
          <p:nvPr>
            <p:ph type="sldNum" sz="quarter" idx="5"/>
          </p:nvPr>
        </p:nvSpPr>
        <p:spPr/>
        <p:txBody>
          <a:bodyPr/>
          <a:lstStyle/>
          <a:p>
            <a:fld id="{A690B5FB-7BA6-4686-A984-6F3253B4DC9E}" type="slidenum">
              <a:rPr lang="en-US" smtClean="0"/>
              <a:t>13</a:t>
            </a:fld>
            <a:endParaRPr lang="en-US"/>
          </a:p>
        </p:txBody>
      </p:sp>
    </p:spTree>
    <p:extLst>
      <p:ext uri="{BB962C8B-B14F-4D97-AF65-F5344CB8AC3E}">
        <p14:creationId xmlns:p14="http://schemas.microsoft.com/office/powerpoint/2010/main" val="3874884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above…</a:t>
            </a:r>
          </a:p>
        </p:txBody>
      </p:sp>
      <p:sp>
        <p:nvSpPr>
          <p:cNvPr id="4" name="Slide Number Placeholder 3"/>
          <p:cNvSpPr>
            <a:spLocks noGrp="1"/>
          </p:cNvSpPr>
          <p:nvPr>
            <p:ph type="sldNum" sz="quarter" idx="5"/>
          </p:nvPr>
        </p:nvSpPr>
        <p:spPr/>
        <p:txBody>
          <a:bodyPr/>
          <a:lstStyle/>
          <a:p>
            <a:fld id="{A690B5FB-7BA6-4686-A984-6F3253B4DC9E}" type="slidenum">
              <a:rPr lang="en-US" smtClean="0"/>
              <a:t>14</a:t>
            </a:fld>
            <a:endParaRPr lang="en-US"/>
          </a:p>
        </p:txBody>
      </p:sp>
    </p:spTree>
    <p:extLst>
      <p:ext uri="{BB962C8B-B14F-4D97-AF65-F5344CB8AC3E}">
        <p14:creationId xmlns:p14="http://schemas.microsoft.com/office/powerpoint/2010/main" val="1018936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Represents a highly interdisciplinary approach to </a:t>
            </a:r>
            <a:r>
              <a:rPr lang="en-US" err="1"/>
              <a:t>analysing</a:t>
            </a:r>
            <a:r>
              <a:rPr lang="en-US"/>
              <a:t> an extreme event, with the AMIGOS AWS observations at the core of the work - used to identify the occurrence of the event in the first place, characterize the near surface conditions, quantify biases in MERRA-2 and ERA5 </a:t>
            </a:r>
            <a:r>
              <a:rPr lang="en-US" err="1"/>
              <a:t>reanalyses</a:t>
            </a:r>
            <a:r>
              <a:rPr lang="en-US"/>
              <a:t>, validate output from the regional models, and force a </a:t>
            </a:r>
            <a:r>
              <a:rPr lang="en-US" err="1"/>
              <a:t>firn</a:t>
            </a:r>
            <a:r>
              <a:rPr lang="en-US"/>
              <a:t> model to reconstruct the surface impacts on accumulation and melt. </a:t>
            </a:r>
          </a:p>
          <a:p>
            <a:r>
              <a:rPr lang="en-US"/>
              <a:t>•ARs induce complex surface impacts: sometimes melt, rainfall and snowfall at once</a:t>
            </a:r>
            <a:endParaRPr lang="en-US">
              <a:solidFill>
                <a:srgbClr val="444444"/>
              </a:solidFill>
            </a:endParaRPr>
          </a:p>
          <a:p>
            <a:r>
              <a:rPr lang="en-US"/>
              <a:t>•Families can produce prolonged surface impacts</a:t>
            </a:r>
          </a:p>
        </p:txBody>
      </p:sp>
      <p:sp>
        <p:nvSpPr>
          <p:cNvPr id="4" name="Slide Number Placeholder 3"/>
          <p:cNvSpPr>
            <a:spLocks noGrp="1"/>
          </p:cNvSpPr>
          <p:nvPr>
            <p:ph type="sldNum" sz="quarter" idx="5"/>
          </p:nvPr>
        </p:nvSpPr>
        <p:spPr/>
        <p:txBody>
          <a:bodyPr/>
          <a:lstStyle/>
          <a:p>
            <a:fld id="{A690B5FB-7BA6-4686-A984-6F3253B4DC9E}" type="slidenum">
              <a:t>15</a:t>
            </a:fld>
            <a:endParaRPr lang="en-US"/>
          </a:p>
        </p:txBody>
      </p:sp>
    </p:spTree>
    <p:extLst>
      <p:ext uri="{BB962C8B-B14F-4D97-AF65-F5344CB8AC3E}">
        <p14:creationId xmlns:p14="http://schemas.microsoft.com/office/powerpoint/2010/main" val="3529165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Represents a highly interdisciplinary approach to </a:t>
            </a:r>
            <a:r>
              <a:rPr lang="en-US" err="1"/>
              <a:t>analysing</a:t>
            </a:r>
            <a:r>
              <a:rPr lang="en-US"/>
              <a:t> an extreme event, with the AMIGOS AWS observations at the core of the work - used to identify the occurrence of the event in the first place, characterize the near surface conditions, quantify biases in MERRA-2 and ERA5 </a:t>
            </a:r>
            <a:r>
              <a:rPr lang="en-US" err="1"/>
              <a:t>reanalyses</a:t>
            </a:r>
            <a:r>
              <a:rPr lang="en-US"/>
              <a:t>, validate output from the regional models, and force a </a:t>
            </a:r>
            <a:r>
              <a:rPr lang="en-US" err="1"/>
              <a:t>firn</a:t>
            </a:r>
            <a:r>
              <a:rPr lang="en-US"/>
              <a:t> model to reconstruct the surface impacts on accumulation and melt. </a:t>
            </a:r>
          </a:p>
          <a:p>
            <a:r>
              <a:rPr lang="en-US"/>
              <a:t>•ARs induce complex surface impacts: sometimes melt, rainfall and snowfall at once</a:t>
            </a:r>
          </a:p>
          <a:p>
            <a:r>
              <a:rPr lang="en-US"/>
              <a:t>•Families can produce prolonged surface impacts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A690B5FB-7BA6-4686-A984-6F3253B4DC9E}" type="slidenum">
              <a:t>16</a:t>
            </a:fld>
            <a:endParaRPr lang="en-US"/>
          </a:p>
        </p:txBody>
      </p:sp>
    </p:spTree>
    <p:extLst>
      <p:ext uri="{BB962C8B-B14F-4D97-AF65-F5344CB8AC3E}">
        <p14:creationId xmlns:p14="http://schemas.microsoft.com/office/powerpoint/2010/main" val="1726349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We're nearing the end of a project, </a:t>
            </a:r>
            <a:r>
              <a:rPr lang="en-US" err="1">
                <a:ea typeface="Calibri"/>
                <a:cs typeface="Calibri"/>
              </a:rPr>
              <a:t>polarres</a:t>
            </a:r>
            <a:r>
              <a:rPr lang="en-US">
                <a:ea typeface="Calibri"/>
                <a:cs typeface="Calibri"/>
              </a:rPr>
              <a:t>, which has involved running a suite of sophisticated high-resolution regional climate models for the Antarctic (and Arctic). </a:t>
            </a:r>
          </a:p>
          <a:p>
            <a:r>
              <a:rPr lang="en-US">
                <a:ea typeface="Calibri"/>
                <a:cs typeface="Calibri"/>
              </a:rPr>
              <a:t>It's a big improvement vs previous generations of models, better than ERA5 and better than GCMs. </a:t>
            </a:r>
          </a:p>
          <a:p>
            <a:r>
              <a:rPr lang="en-US">
                <a:ea typeface="Calibri"/>
                <a:cs typeface="Calibri"/>
              </a:rPr>
              <a:t>Fig (left) shows performance of ERA5+RCMs for different variables – detail unimportant but </a:t>
            </a:r>
            <a:r>
              <a:rPr lang="en-US" err="1">
                <a:ea typeface="Calibri"/>
                <a:cs typeface="Calibri"/>
              </a:rPr>
              <a:t>colour</a:t>
            </a:r>
            <a:r>
              <a:rPr lang="en-US">
                <a:ea typeface="Calibri"/>
                <a:cs typeface="Calibri"/>
              </a:rPr>
              <a:t> code helps understand bias (top), RMSE (middle) and correlation (bottom). Winds are the dodgiest </a:t>
            </a:r>
            <a:r>
              <a:rPr lang="en-US"/>
              <a:t>(i.e. red!), </a:t>
            </a:r>
            <a:r>
              <a:rPr lang="en-US">
                <a:ea typeface="Calibri"/>
                <a:cs typeface="Calibri"/>
              </a:rPr>
              <a:t>probably because of measurement error</a:t>
            </a:r>
          </a:p>
          <a:p>
            <a:r>
              <a:rPr lang="en-US">
                <a:ea typeface="Calibri"/>
                <a:cs typeface="Calibri"/>
              </a:rPr>
              <a:t>Fig (right) shows comparison between ERA5 + RCMs. This plot shows temp and humidity differences (not biases!) in JJA</a:t>
            </a:r>
          </a:p>
          <a:p>
            <a:r>
              <a:rPr lang="en-US">
                <a:ea typeface="Calibri"/>
                <a:cs typeface="Calibri"/>
              </a:rPr>
              <a:t>We want people to use the data! It's freely available and will (v soon) be on the ESGF for download. </a:t>
            </a:r>
          </a:p>
        </p:txBody>
      </p:sp>
      <p:sp>
        <p:nvSpPr>
          <p:cNvPr id="4" name="Slide Number Placeholder 3"/>
          <p:cNvSpPr>
            <a:spLocks noGrp="1"/>
          </p:cNvSpPr>
          <p:nvPr>
            <p:ph type="sldNum" sz="quarter" idx="5"/>
          </p:nvPr>
        </p:nvSpPr>
        <p:spPr/>
        <p:txBody>
          <a:bodyPr/>
          <a:lstStyle/>
          <a:p>
            <a:fld id="{A690B5FB-7BA6-4686-A984-6F3253B4DC9E}" type="slidenum">
              <a:rPr lang="en-US"/>
              <a:t>17</a:t>
            </a:fld>
            <a:endParaRPr lang="en-US"/>
          </a:p>
        </p:txBody>
      </p:sp>
    </p:spTree>
    <p:extLst>
      <p:ext uri="{BB962C8B-B14F-4D97-AF65-F5344CB8AC3E}">
        <p14:creationId xmlns:p14="http://schemas.microsoft.com/office/powerpoint/2010/main" val="1812229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Atmospheric rivers are super important in West Antarctica, and can bring huge % of annual snowfall. But can also bring rain, which we don't measure at the moment!</a:t>
            </a:r>
          </a:p>
          <a:p>
            <a:r>
              <a:rPr lang="en-US">
                <a:ea typeface="Calibri"/>
                <a:cs typeface="Calibri"/>
              </a:rPr>
              <a:t>Used several regional climate models (from </a:t>
            </a:r>
            <a:r>
              <a:rPr lang="en-US" err="1">
                <a:ea typeface="Calibri"/>
                <a:cs typeface="Calibri"/>
              </a:rPr>
              <a:t>PolarRES</a:t>
            </a:r>
            <a:r>
              <a:rPr lang="en-US">
                <a:ea typeface="Calibri"/>
                <a:cs typeface="Calibri"/>
              </a:rPr>
              <a:t> ensemble) to simulate impacts of ARs on Thwaites and Pine Island ice shelves. This was v high resolution, 1 km. </a:t>
            </a:r>
          </a:p>
          <a:p>
            <a:r>
              <a:rPr lang="en-US">
                <a:ea typeface="Calibri"/>
                <a:cs typeface="Calibri"/>
              </a:rPr>
              <a:t>Max air temperatures rose above freezing because of warm air advection + foehn effect produced by the AR moving over steep terrain (far left panel )</a:t>
            </a:r>
          </a:p>
          <a:p>
            <a:r>
              <a:rPr lang="en-US">
                <a:ea typeface="Calibri"/>
                <a:cs typeface="Calibri"/>
              </a:rPr>
              <a:t>Looking vertically (middle &amp; right panels), we can see a warm pool of air over the ice shelves and inland up the glaciers (TG/PIG). However, *rain* is falling above the 0deg line, indicating that it is supercooled liquid – not just melted snow falling through a warm layer. Shows the complexity of microphysics in ARs – needs high res (&lt;5 km) to capture this</a:t>
            </a:r>
          </a:p>
          <a:p>
            <a:r>
              <a:rPr lang="en-US">
                <a:ea typeface="Calibri"/>
                <a:cs typeface="Calibri"/>
              </a:rPr>
              <a:t>We need OBSERVATIONS of rain in Antarctica!</a:t>
            </a:r>
          </a:p>
        </p:txBody>
      </p:sp>
      <p:sp>
        <p:nvSpPr>
          <p:cNvPr id="4" name="Slide Number Placeholder 3"/>
          <p:cNvSpPr>
            <a:spLocks noGrp="1"/>
          </p:cNvSpPr>
          <p:nvPr>
            <p:ph type="sldNum" sz="quarter" idx="5"/>
          </p:nvPr>
        </p:nvSpPr>
        <p:spPr/>
        <p:txBody>
          <a:bodyPr/>
          <a:lstStyle/>
          <a:p>
            <a:fld id="{A690B5FB-7BA6-4686-A984-6F3253B4DC9E}" type="slidenum">
              <a:rPr lang="en-US"/>
              <a:t>18</a:t>
            </a:fld>
            <a:endParaRPr lang="en-US"/>
          </a:p>
        </p:txBody>
      </p:sp>
    </p:spTree>
    <p:extLst>
      <p:ext uri="{BB962C8B-B14F-4D97-AF65-F5344CB8AC3E}">
        <p14:creationId xmlns:p14="http://schemas.microsoft.com/office/powerpoint/2010/main" val="1346091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 have 3 animations for this slide as you click through: 1) Time series of temperature at Schwerdtfeger AWS for July 2007 and 12-15 July 2007, showing one warming event. 2) Time series showing AWS observations at all 14 AWS that observed a warming event, with temperature, pressure, wind speed, and wind direction plotted (sorry it's messy). 3) A Schematic Overview of the synoptic setup of this regional warming event, with ERA-Interim 2-m temperature and mean sea level pressure plotted, showing a cold pool and calm conditions over the Ross Ice Shelf, warm northerly flow in the Ross Sea from a persistent stationary low in the Ross Sea and ridge in the Amundsen Sea that built up a strong baroclinic zone near the RIS and Marie Byrd Land coast, and finally a region of active cyclogenesis along a baroclinic zone off the coast of Victoria Land.</a:t>
            </a:r>
          </a:p>
          <a:p>
            <a:endParaRPr lang="en-US">
              <a:ea typeface="Calibri"/>
              <a:cs typeface="Calibri"/>
            </a:endParaRPr>
          </a:p>
          <a:p>
            <a:r>
              <a:rPr lang="en-US">
                <a:ea typeface="Calibri"/>
                <a:cs typeface="Calibri"/>
              </a:rPr>
              <a:t>During 10-11 July, calm and clear conditions over the Ross Ice Shelf led to surface cooling and cold temperatures observed at the AWS. As cyclones that formed off the coast of Victoria Land progressed eastward into the Ross Sea during this time, they combined with the Ross Sea low and aided in its progression southward towards the Ross Ice Shelf. Beginning on 12 July, the approaching Ross Sea low brought cloud cover over the Ross Ice Shelf, and throughout 12-15 July, a warm front swept across the Ross Ice Shelf, </a:t>
            </a:r>
            <a:r>
              <a:rPr lang="en-US" err="1">
                <a:ea typeface="Calibri"/>
                <a:cs typeface="Calibri"/>
              </a:rPr>
              <a:t>brigning</a:t>
            </a:r>
            <a:r>
              <a:rPr lang="en-US">
                <a:ea typeface="Calibri"/>
                <a:cs typeface="Calibri"/>
              </a:rPr>
              <a:t> with it clouds, high winds, and warm air advection. These factors led to the regional warming event, with temperatures increasing from around –45˚ C to around -10˚  C in these few days.</a:t>
            </a:r>
          </a:p>
        </p:txBody>
      </p:sp>
      <p:sp>
        <p:nvSpPr>
          <p:cNvPr id="4" name="Slide Number Placeholder 3"/>
          <p:cNvSpPr>
            <a:spLocks noGrp="1"/>
          </p:cNvSpPr>
          <p:nvPr>
            <p:ph type="sldNum" sz="quarter" idx="5"/>
          </p:nvPr>
        </p:nvSpPr>
        <p:spPr/>
        <p:txBody>
          <a:bodyPr/>
          <a:lstStyle/>
          <a:p>
            <a:fld id="{A690B5FB-7BA6-4686-A984-6F3253B4DC9E}" type="slidenum">
              <a:rPr lang="en-US"/>
              <a:t>19</a:t>
            </a:fld>
            <a:endParaRPr lang="en-US"/>
          </a:p>
        </p:txBody>
      </p:sp>
    </p:spTree>
    <p:extLst>
      <p:ext uri="{BB962C8B-B14F-4D97-AF65-F5344CB8AC3E}">
        <p14:creationId xmlns:p14="http://schemas.microsoft.com/office/powerpoint/2010/main" val="910500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kumimoji="0" lang="en-US" sz="1200" i="1" u="none" strike="noStrike" cap="none" spc="0" normalizeH="0" baseline="0">
                <a:ln>
                  <a:noFill/>
                </a:ln>
                <a:solidFill>
                  <a:srgbClr val="000000"/>
                </a:solidFill>
                <a:effectLst/>
                <a:uFillTx/>
                <a:latin typeface="+mn-lt"/>
                <a:ea typeface="+mn-ea"/>
                <a:cs typeface="+mn-cs"/>
                <a:sym typeface="Calibri"/>
              </a:rPr>
              <a:t>Figure: </a:t>
            </a:r>
            <a:r>
              <a:rPr lang="en-US" b="1" i="1">
                <a:solidFill>
                  <a:srgbClr val="C00000"/>
                </a:solidFill>
              </a:rPr>
              <a:t>7-8 Feb 2022 hot spell </a:t>
            </a:r>
            <a:r>
              <a:rPr lang="en-US" b="1" i="1">
                <a:solidFill>
                  <a:schemeClr val="tx1"/>
                </a:solidFill>
              </a:rPr>
              <a:t>(radiosonde = solid and ERA5 = dash) </a:t>
            </a:r>
            <a:r>
              <a:rPr lang="en-US" b="1" i="1"/>
              <a:t>compared to </a:t>
            </a:r>
            <a:r>
              <a:rPr lang="en-US" b="1" i="1">
                <a:solidFill>
                  <a:schemeClr val="bg1">
                    <a:lumMod val="50000"/>
                  </a:schemeClr>
                </a:solidFill>
              </a:rPr>
              <a:t>1980-2022 climatology (ERA5)</a:t>
            </a:r>
            <a:endParaRPr lang="en-GB"/>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GB"/>
              <a:t>7-8 February AR event: radiosondes - </a:t>
            </a:r>
            <a:r>
              <a:rPr lang="en-GB">
                <a:solidFill>
                  <a:srgbClr val="FFC000"/>
                </a:solidFill>
              </a:rPr>
              <a:t>yellow</a:t>
            </a:r>
            <a:r>
              <a:rPr lang="en-GB"/>
              <a:t> (7 Feb@12UTC) and </a:t>
            </a:r>
            <a:r>
              <a:rPr lang="en-GB">
                <a:solidFill>
                  <a:srgbClr val="C00000"/>
                </a:solidFill>
              </a:rPr>
              <a:t>red</a:t>
            </a:r>
            <a:r>
              <a:rPr lang="en-GB"/>
              <a:t> (8 Feb@00UTC) lines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GB"/>
              <a:t>ERA5 reanalysis for the same times – dashed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GB"/>
              <a:t>ERA5 climatology (1980-2022 mean/</a:t>
            </a:r>
            <a:r>
              <a:rPr lang="en-GB" err="1"/>
              <a:t>std</a:t>
            </a:r>
            <a:r>
              <a:rPr lang="en-GB"/>
              <a:t>) for Jan-Feb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GB"/>
              <a:t>AR event: category up to 3 reaching the Antarctic Peninsula coast (and category 5 reaching Chile)</a:t>
            </a:r>
            <a:endParaRPr lang="en-PT"/>
          </a:p>
        </p:txBody>
      </p:sp>
    </p:spTree>
    <p:extLst>
      <p:ext uri="{BB962C8B-B14F-4D97-AF65-F5344CB8AC3E}">
        <p14:creationId xmlns:p14="http://schemas.microsoft.com/office/powerpoint/2010/main" val="1201483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a:solidFill>
                  <a:srgbClr val="002060"/>
                </a:solidFill>
              </a:rPr>
              <a:t>Melting layer derived from MRR-PRO during 7 Feb 2024 warm event</a:t>
            </a:r>
          </a:p>
          <a:p>
            <a:pPr algn="ctr"/>
            <a:r>
              <a:rPr lang="en-US" b="1">
                <a:solidFill>
                  <a:srgbClr val="002060"/>
                </a:solidFill>
              </a:rPr>
              <a:t>compared to all hours during the year 9/02/2023 – 8/02/2024</a:t>
            </a:r>
            <a:endParaRPr lang="en-US"/>
          </a:p>
        </p:txBody>
      </p:sp>
      <p:sp>
        <p:nvSpPr>
          <p:cNvPr id="4" name="Slide Number Placeholder 3"/>
          <p:cNvSpPr>
            <a:spLocks noGrp="1"/>
          </p:cNvSpPr>
          <p:nvPr>
            <p:ph type="sldNum" sz="quarter" idx="5"/>
          </p:nvPr>
        </p:nvSpPr>
        <p:spPr/>
        <p:txBody>
          <a:bodyPr/>
          <a:lstStyle/>
          <a:p>
            <a:fld id="{EE4A5D5A-6D0B-2C4A-A3D5-49326EAABEDA}" type="slidenum">
              <a:rPr lang="en-US" smtClean="0"/>
              <a:t>21</a:t>
            </a:fld>
            <a:endParaRPr lang="en-US"/>
          </a:p>
        </p:txBody>
      </p:sp>
    </p:spTree>
    <p:extLst>
      <p:ext uri="{BB962C8B-B14F-4D97-AF65-F5344CB8AC3E}">
        <p14:creationId xmlns:p14="http://schemas.microsoft.com/office/powerpoint/2010/main" val="657739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talk is in two parts:  1. A status report to the community on the observing of the Antarctic from a meteorology point of view. 2. A sample of the research that utilizes observations…a review…examples.</a:t>
            </a:r>
          </a:p>
        </p:txBody>
      </p:sp>
      <p:sp>
        <p:nvSpPr>
          <p:cNvPr id="4" name="Slide Number Placeholder 3"/>
          <p:cNvSpPr>
            <a:spLocks noGrp="1"/>
          </p:cNvSpPr>
          <p:nvPr>
            <p:ph type="sldNum" sz="quarter" idx="5"/>
          </p:nvPr>
        </p:nvSpPr>
        <p:spPr/>
        <p:txBody>
          <a:bodyPr/>
          <a:lstStyle/>
          <a:p>
            <a:fld id="{A690B5FB-7BA6-4686-A984-6F3253B4DC9E}" type="slidenum">
              <a:rPr lang="en-US" smtClean="0"/>
              <a:t>2</a:t>
            </a:fld>
            <a:endParaRPr lang="en-US"/>
          </a:p>
        </p:txBody>
      </p:sp>
    </p:spTree>
    <p:extLst>
      <p:ext uri="{BB962C8B-B14F-4D97-AF65-F5344CB8AC3E}">
        <p14:creationId xmlns:p14="http://schemas.microsoft.com/office/powerpoint/2010/main" val="252066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Nothing needs to be </a:t>
            </a:r>
            <a:r>
              <a:rPr lang="en-US"/>
              <a:t>emphasize </a:t>
            </a:r>
            <a:r>
              <a:rPr lang="en-US">
                <a:ea typeface="Calibri"/>
                <a:cs typeface="Calibri"/>
              </a:rPr>
              <a:t>here. I am just adding a few notes for clarification.</a:t>
            </a:r>
          </a:p>
          <a:p>
            <a:pPr marL="228600" indent="-228600">
              <a:buAutoNum type="arabicPeriod"/>
            </a:pPr>
            <a:r>
              <a:rPr lang="en-US"/>
              <a:t>Most publications here is AR and extreme weather related work, including surface melting/warming and cloud radiative impacts. A) Observations data at AMRDC provides a benchmark for model evaluation; b) All cloud data collected during this project is archived at AMRDC.</a:t>
            </a:r>
            <a:endParaRPr lang="en-US">
              <a:ea typeface="Calibri"/>
              <a:cs typeface="Calibri"/>
            </a:endParaRPr>
          </a:p>
          <a:p>
            <a:pPr marL="228600" indent="-228600">
              <a:buAutoNum type="arabicPeriod"/>
            </a:pPr>
            <a:r>
              <a:rPr lang="en-US">
                <a:ea typeface="Calibri"/>
                <a:cs typeface="Calibri"/>
              </a:rPr>
              <a:t>Penny Rowe took the lead on all observation collection and  data preprocess.</a:t>
            </a:r>
          </a:p>
          <a:p>
            <a:pPr marL="228600" indent="-228600">
              <a:buAutoNum type="arabicPeriod"/>
            </a:pPr>
            <a:r>
              <a:rPr lang="en-US">
                <a:ea typeface="Calibri"/>
                <a:cs typeface="Calibri"/>
              </a:rPr>
              <a:t>Gridded enhanced AR Scale for Antarctic is archived at AMRDC. It is calculated from ERA5 reanalysis based on the Enhanced AR scale developed at CW3E (Zhang et al. 2024). No shape filter is applied to this dataset (provided AS IS). A global </a:t>
            </a:r>
            <a:r>
              <a:rPr lang="en-US"/>
              <a:t>gridded enhanced AR scale likely will be published by CW3E by the end of this year. The updated version will cover Arctic, Antarctic and high latitudes, with shape filter.</a:t>
            </a:r>
            <a:endParaRPr lang="en-US">
              <a:ea typeface="Calibri"/>
              <a:cs typeface="Calibri"/>
            </a:endParaRPr>
          </a:p>
          <a:p>
            <a:pPr marL="228600" indent="-228600">
              <a:buAutoNum type="arabicPeriod"/>
            </a:pPr>
            <a:endParaRPr lang="en-US">
              <a:ea typeface="Calibri"/>
              <a:cs typeface="Calibri"/>
            </a:endParaRPr>
          </a:p>
        </p:txBody>
      </p:sp>
      <p:sp>
        <p:nvSpPr>
          <p:cNvPr id="4" name="Slide Number Placeholder 3"/>
          <p:cNvSpPr>
            <a:spLocks noGrp="1"/>
          </p:cNvSpPr>
          <p:nvPr>
            <p:ph type="sldNum" sz="quarter" idx="5"/>
          </p:nvPr>
        </p:nvSpPr>
        <p:spPr/>
        <p:txBody>
          <a:bodyPr/>
          <a:lstStyle/>
          <a:p>
            <a:fld id="{A690B5FB-7BA6-4686-A984-6F3253B4DC9E}" type="slidenum">
              <a:rPr lang="en-US"/>
              <a:t>22</a:t>
            </a:fld>
            <a:endParaRPr lang="en-US"/>
          </a:p>
        </p:txBody>
      </p:sp>
    </p:spTree>
    <p:extLst>
      <p:ext uri="{BB962C8B-B14F-4D97-AF65-F5344CB8AC3E}">
        <p14:creationId xmlns:p14="http://schemas.microsoft.com/office/powerpoint/2010/main" val="511223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ea typeface="Calibri"/>
                <a:cs typeface="Calibri"/>
              </a:rPr>
              <a:t>Both WRF and MPAS data produced by AMPS team at NSF NCAR (thanks to Jordan Powers and Kevin </a:t>
            </a:r>
            <a:r>
              <a:rPr lang="en-US" err="1">
                <a:ea typeface="Calibri"/>
                <a:cs typeface="Calibri"/>
              </a:rPr>
              <a:t>Mannning</a:t>
            </a:r>
            <a:r>
              <a:rPr lang="en-US">
                <a:ea typeface="Calibri"/>
                <a:cs typeface="Calibri"/>
              </a:rPr>
              <a:t>) is transferred to CW3E in real time. We only preprocess WRF data for web development. </a:t>
            </a:r>
          </a:p>
          <a:p>
            <a:pPr marL="228600" indent="-228600">
              <a:buAutoNum type="arabicPeriod"/>
            </a:pPr>
            <a:r>
              <a:rPr lang="en-US">
                <a:ea typeface="Calibri"/>
                <a:cs typeface="Calibri"/>
              </a:rPr>
              <a:t>Antarctic AR Catalog is a web currently under development. It is aimed to provide a database and </a:t>
            </a:r>
            <a:r>
              <a:rPr lang="en-US"/>
              <a:t>visualization tool for historical AR events based on ERA5 reanalysis. It will show AR strength, duration, landfall location and direction. </a:t>
            </a:r>
          </a:p>
          <a:p>
            <a:pPr marL="228600" indent="-228600">
              <a:buAutoNum type="arabicPeriod"/>
            </a:pPr>
            <a:r>
              <a:rPr lang="en-US">
                <a:ea typeface="Calibri"/>
                <a:cs typeface="Calibri"/>
              </a:rPr>
              <a:t>Arctic AR website is fully developed and under internal testing now. It will be launched in weeks~</a:t>
            </a:r>
          </a:p>
        </p:txBody>
      </p:sp>
      <p:sp>
        <p:nvSpPr>
          <p:cNvPr id="4" name="Slide Number Placeholder 3"/>
          <p:cNvSpPr>
            <a:spLocks noGrp="1"/>
          </p:cNvSpPr>
          <p:nvPr>
            <p:ph type="sldNum" sz="quarter" idx="5"/>
          </p:nvPr>
        </p:nvSpPr>
        <p:spPr/>
        <p:txBody>
          <a:bodyPr/>
          <a:lstStyle/>
          <a:p>
            <a:fld id="{A690B5FB-7BA6-4686-A984-6F3253B4DC9E}" type="slidenum">
              <a:rPr lang="en-US"/>
              <a:t>23</a:t>
            </a:fld>
            <a:endParaRPr lang="en-US"/>
          </a:p>
        </p:txBody>
      </p:sp>
    </p:spTree>
    <p:extLst>
      <p:ext uri="{BB962C8B-B14F-4D97-AF65-F5344CB8AC3E}">
        <p14:creationId xmlns:p14="http://schemas.microsoft.com/office/powerpoint/2010/main" val="6680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we must show off nice photos of Antarctica and observing systems!</a:t>
            </a:r>
          </a:p>
        </p:txBody>
      </p:sp>
      <p:sp>
        <p:nvSpPr>
          <p:cNvPr id="4" name="Slide Number Placeholder 3"/>
          <p:cNvSpPr>
            <a:spLocks noGrp="1"/>
          </p:cNvSpPr>
          <p:nvPr>
            <p:ph type="sldNum" sz="quarter" idx="5"/>
          </p:nvPr>
        </p:nvSpPr>
        <p:spPr/>
        <p:txBody>
          <a:bodyPr/>
          <a:lstStyle/>
          <a:p>
            <a:fld id="{A690B5FB-7BA6-4686-A984-6F3253B4DC9E}" type="slidenum">
              <a:rPr lang="en-US" smtClean="0"/>
              <a:t>3</a:t>
            </a:fld>
            <a:endParaRPr lang="en-US"/>
          </a:p>
        </p:txBody>
      </p:sp>
    </p:spTree>
    <p:extLst>
      <p:ext uri="{BB962C8B-B14F-4D97-AF65-F5344CB8AC3E}">
        <p14:creationId xmlns:p14="http://schemas.microsoft.com/office/powerpoint/2010/main" val="1537461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our status – The Antarctic AWS network has some growth from some nations like China and Chile….and some declines from USA and the Dutch.  While the network is thus over all the same, we as a world are not growing our observing network.  Ruth </a:t>
            </a:r>
            <a:r>
              <a:rPr lang="en-US" err="1"/>
              <a:t>Mottrm</a:t>
            </a:r>
            <a:r>
              <a:rPr lang="en-US"/>
              <a:t> has noted at a WMO function last year – we need more AWS.  AWS are an accepted platform for everything and they are getting used – forecasting direct NWP, etc.</a:t>
            </a:r>
          </a:p>
        </p:txBody>
      </p:sp>
      <p:sp>
        <p:nvSpPr>
          <p:cNvPr id="4" name="Slide Number Placeholder 3"/>
          <p:cNvSpPr>
            <a:spLocks noGrp="1"/>
          </p:cNvSpPr>
          <p:nvPr>
            <p:ph type="sldNum" sz="quarter" idx="5"/>
          </p:nvPr>
        </p:nvSpPr>
        <p:spPr/>
        <p:txBody>
          <a:bodyPr/>
          <a:lstStyle/>
          <a:p>
            <a:fld id="{A690B5FB-7BA6-4686-A984-6F3253B4DC9E}" type="slidenum">
              <a:rPr lang="en-US" smtClean="0"/>
              <a:t>4</a:t>
            </a:fld>
            <a:endParaRPr lang="en-US"/>
          </a:p>
        </p:txBody>
      </p:sp>
    </p:spTree>
    <p:extLst>
      <p:ext uri="{BB962C8B-B14F-4D97-AF65-F5344CB8AC3E}">
        <p14:creationId xmlns:p14="http://schemas.microsoft.com/office/powerpoint/2010/main" val="4074442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known network for all AWS in Antarctica.  What is missing?  What is incorrect?  What should be removed?  Please contact Matthew so we can get this updated!</a:t>
            </a:r>
          </a:p>
        </p:txBody>
      </p:sp>
      <p:sp>
        <p:nvSpPr>
          <p:cNvPr id="4" name="Slide Number Placeholder 3"/>
          <p:cNvSpPr>
            <a:spLocks noGrp="1"/>
          </p:cNvSpPr>
          <p:nvPr>
            <p:ph type="sldNum" sz="quarter" idx="5"/>
          </p:nvPr>
        </p:nvSpPr>
        <p:spPr/>
        <p:txBody>
          <a:bodyPr/>
          <a:lstStyle/>
          <a:p>
            <a:fld id="{A690B5FB-7BA6-4686-A984-6F3253B4DC9E}" type="slidenum">
              <a:rPr lang="en-US" smtClean="0"/>
              <a:t>5</a:t>
            </a:fld>
            <a:endParaRPr lang="en-US"/>
          </a:p>
        </p:txBody>
      </p:sp>
    </p:spTree>
    <p:extLst>
      <p:ext uri="{BB962C8B-B14F-4D97-AF65-F5344CB8AC3E}">
        <p14:creationId xmlns:p14="http://schemas.microsoft.com/office/powerpoint/2010/main" val="3419388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Old satellite series are being shutdown…</a:t>
            </a:r>
          </a:p>
        </p:txBody>
      </p:sp>
      <p:sp>
        <p:nvSpPr>
          <p:cNvPr id="4" name="Slide Number Placeholder 3"/>
          <p:cNvSpPr>
            <a:spLocks noGrp="1"/>
          </p:cNvSpPr>
          <p:nvPr>
            <p:ph type="sldNum" sz="quarter" idx="5"/>
          </p:nvPr>
        </p:nvSpPr>
        <p:spPr/>
        <p:txBody>
          <a:bodyPr/>
          <a:lstStyle/>
          <a:p>
            <a:fld id="{A690B5FB-7BA6-4686-A984-6F3253B4DC9E}" type="slidenum">
              <a:rPr lang="en-US" smtClean="0"/>
              <a:t>6</a:t>
            </a:fld>
            <a:endParaRPr lang="en-US"/>
          </a:p>
        </p:txBody>
      </p:sp>
    </p:spTree>
    <p:extLst>
      <p:ext uri="{BB962C8B-B14F-4D97-AF65-F5344CB8AC3E}">
        <p14:creationId xmlns:p14="http://schemas.microsoft.com/office/powerpoint/2010/main" val="2025938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other observational networks in Antarctica…the typical/classic means…</a:t>
            </a:r>
          </a:p>
        </p:txBody>
      </p:sp>
      <p:sp>
        <p:nvSpPr>
          <p:cNvPr id="4" name="Slide Number Placeholder 3"/>
          <p:cNvSpPr>
            <a:spLocks noGrp="1"/>
          </p:cNvSpPr>
          <p:nvPr>
            <p:ph type="sldNum" sz="quarter" idx="5"/>
          </p:nvPr>
        </p:nvSpPr>
        <p:spPr/>
        <p:txBody>
          <a:bodyPr/>
          <a:lstStyle/>
          <a:p>
            <a:fld id="{A690B5FB-7BA6-4686-A984-6F3253B4DC9E}" type="slidenum">
              <a:rPr lang="en-US" smtClean="0"/>
              <a:t>7</a:t>
            </a:fld>
            <a:endParaRPr lang="en-US"/>
          </a:p>
        </p:txBody>
      </p:sp>
    </p:spTree>
    <p:extLst>
      <p:ext uri="{BB962C8B-B14F-4D97-AF65-F5344CB8AC3E}">
        <p14:creationId xmlns:p14="http://schemas.microsoft.com/office/powerpoint/2010/main" val="3942500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 your phone out!  Get the QR codes in this talk – here is the first!  This data repository is for you – an Antarctic Meteorological Disciplinary based repository for the community!  We welcome data input and please use this is a data source!!</a:t>
            </a:r>
          </a:p>
        </p:txBody>
      </p:sp>
      <p:sp>
        <p:nvSpPr>
          <p:cNvPr id="4" name="Slide Number Placeholder 3"/>
          <p:cNvSpPr>
            <a:spLocks noGrp="1"/>
          </p:cNvSpPr>
          <p:nvPr>
            <p:ph type="sldNum" sz="quarter" idx="5"/>
          </p:nvPr>
        </p:nvSpPr>
        <p:spPr/>
        <p:txBody>
          <a:bodyPr/>
          <a:lstStyle/>
          <a:p>
            <a:fld id="{A690B5FB-7BA6-4686-A984-6F3253B4DC9E}" type="slidenum">
              <a:rPr lang="en-US" smtClean="0"/>
              <a:t>8</a:t>
            </a:fld>
            <a:endParaRPr lang="en-US"/>
          </a:p>
        </p:txBody>
      </p:sp>
    </p:spTree>
    <p:extLst>
      <p:ext uri="{BB962C8B-B14F-4D97-AF65-F5344CB8AC3E}">
        <p14:creationId xmlns:p14="http://schemas.microsoft.com/office/powerpoint/2010/main" val="1434899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the 1990s, the tropical-polar teleconnections from the Atlantic and Pacific Oceans deepen the Amundsen Sea Low (ASL) in association with positive phase of Southern Annular Mode (SAM). Through geostrophic balance, the ASL drives increased warm-air advection (</a:t>
            </a:r>
            <a:r>
              <a:rPr lang="en-US" b="1"/>
              <a:t>a</a:t>
            </a:r>
            <a:r>
              <a:rPr lang="en-US"/>
              <a:t>, red arrow, onshore wind) over West Antarctica (WA) and the Antarctic Peninsula, together with increased cold-air advection (</a:t>
            </a:r>
            <a:r>
              <a:rPr lang="en-US" b="1"/>
              <a:t>b</a:t>
            </a:r>
            <a:r>
              <a:rPr lang="en-US"/>
              <a:t>, blue arrow, offshore wind) over the Ross Sea. </a:t>
            </a:r>
            <a:r>
              <a:rPr lang="en-US" sz="900" b="0" i="0" u="none" strike="noStrike" kern="1200">
                <a:solidFill>
                  <a:schemeClr val="tx1"/>
                </a:solidFill>
                <a:effectLst/>
                <a:latin typeface="+mn-lt"/>
                <a:ea typeface="+mn-ea"/>
                <a:cs typeface="+mn-cs"/>
              </a:rPr>
              <a:t>These surface wind changes contributed to the overall increase in Antarctic sea ice (</a:t>
            </a:r>
            <a:r>
              <a:rPr lang="en-US" sz="900" b="1" i="0" u="none" strike="noStrike" kern="1200">
                <a:solidFill>
                  <a:schemeClr val="tx1"/>
                </a:solidFill>
                <a:effectLst/>
                <a:latin typeface="+mn-lt"/>
                <a:ea typeface="+mn-ea"/>
                <a:cs typeface="+mn-cs"/>
              </a:rPr>
              <a:t>c</a:t>
            </a:r>
            <a:r>
              <a:rPr lang="en-US" sz="900" b="0" i="0" u="none" strike="noStrike" kern="1200">
                <a:solidFill>
                  <a:schemeClr val="tx1"/>
                </a:solidFill>
                <a:effectLst/>
                <a:latin typeface="+mn-lt"/>
                <a:ea typeface="+mn-ea"/>
                <a:cs typeface="+mn-cs"/>
              </a:rPr>
              <a:t>. the Antarctic sea ice paradox) and redistributed sea ice around West Antarctica. Anomalously strong westerly surface winds associated with the negative phase of the IPO and positive SAM strengthened Ekman suction (</a:t>
            </a:r>
            <a:r>
              <a:rPr lang="en-US" sz="900" b="1" i="0" u="none" strike="noStrike" kern="1200">
                <a:solidFill>
                  <a:schemeClr val="tx1"/>
                </a:solidFill>
                <a:effectLst/>
                <a:latin typeface="+mn-lt"/>
                <a:ea typeface="+mn-ea"/>
                <a:cs typeface="+mn-cs"/>
              </a:rPr>
              <a:t>d</a:t>
            </a:r>
            <a:r>
              <a:rPr lang="en-US" sz="900" b="0" i="0" u="none" strike="noStrike" kern="1200">
                <a:solidFill>
                  <a:schemeClr val="tx1"/>
                </a:solidFill>
                <a:effectLst/>
                <a:latin typeface="+mn-lt"/>
                <a:ea typeface="+mn-ea"/>
                <a:cs typeface="+mn-cs"/>
              </a:rPr>
              <a:t>. blue arrows) over the Southern Ocean, moving warm subsurface waters closer to the surface. Wind-driven ocean circulation changes drive variability in warm-water intrusions to the West Antarctic continental shelf (</a:t>
            </a:r>
            <a:r>
              <a:rPr lang="en-US" sz="900" b="1" i="0" u="none" strike="noStrike" kern="1200">
                <a:solidFill>
                  <a:schemeClr val="tx1"/>
                </a:solidFill>
                <a:effectLst/>
                <a:latin typeface="+mn-lt"/>
                <a:ea typeface="+mn-ea"/>
                <a:cs typeface="+mn-cs"/>
              </a:rPr>
              <a:t>e</a:t>
            </a:r>
            <a:r>
              <a:rPr lang="en-US" sz="900" b="0" i="0" u="none" strike="noStrike" kern="1200">
                <a:solidFill>
                  <a:schemeClr val="tx1"/>
                </a:solidFill>
                <a:effectLst/>
                <a:latin typeface="+mn-lt"/>
                <a:ea typeface="+mn-ea"/>
                <a:cs typeface="+mn-cs"/>
              </a:rPr>
              <a:t>. red arrows) that are implicated in the loss of glacial ice around West Antarctica (</a:t>
            </a:r>
            <a:r>
              <a:rPr lang="en-US" sz="900" b="1" i="0" u="none" strike="noStrike" kern="1200">
                <a:solidFill>
                  <a:schemeClr val="tx1"/>
                </a:solidFill>
                <a:effectLst/>
                <a:latin typeface="+mn-lt"/>
                <a:ea typeface="+mn-ea"/>
                <a:cs typeface="+mn-cs"/>
              </a:rPr>
              <a:t>f</a:t>
            </a:r>
            <a:r>
              <a:rPr lang="en-US" sz="900" b="0" i="0" u="none" strike="noStrike" kern="1200">
                <a:solidFill>
                  <a:schemeClr val="tx1"/>
                </a:solidFill>
                <a:effectLst/>
                <a:latin typeface="+mn-lt"/>
                <a:ea typeface="+mn-ea"/>
                <a:cs typeface="+mn-cs"/>
              </a:rPr>
              <a:t>).  When the IPO transitioned to positive around 2015 and the SAM became positive in 2016, the westerly winds over the Southern Ocean weakened leaving the entire upper ocean column anomalously warm, thus contributing to the Antarctic sea ice retreat that started in 2016.</a:t>
            </a:r>
            <a:endParaRPr lang="en-US"/>
          </a:p>
        </p:txBody>
      </p:sp>
      <p:sp>
        <p:nvSpPr>
          <p:cNvPr id="4" name="Slide Number Placeholder 3"/>
          <p:cNvSpPr>
            <a:spLocks noGrp="1"/>
          </p:cNvSpPr>
          <p:nvPr>
            <p:ph type="sldNum" sz="quarter" idx="5"/>
          </p:nvPr>
        </p:nvSpPr>
        <p:spPr/>
        <p:txBody>
          <a:bodyPr/>
          <a:lstStyle/>
          <a:p>
            <a:fld id="{A690B5FB-7BA6-4686-A984-6F3253B4DC9E}" type="slidenum">
              <a:rPr lang="en-US" smtClean="0"/>
              <a:t>10</a:t>
            </a:fld>
            <a:endParaRPr lang="en-US"/>
          </a:p>
        </p:txBody>
      </p:sp>
    </p:spTree>
    <p:extLst>
      <p:ext uri="{BB962C8B-B14F-4D97-AF65-F5344CB8AC3E}">
        <p14:creationId xmlns:p14="http://schemas.microsoft.com/office/powerpoint/2010/main" val="1505204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A888CA8-B112-8D4A-B3C7-442CB798341B}" type="datetimeFigureOut">
              <a:rPr lang="en-US" smtClean="0"/>
              <a:t>7/18/25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33592-4CC4-654F-B76E-DC5A00A9B14B}" type="slidenum">
              <a:rPr lang="en-US" smtClean="0"/>
              <a:t>‹#›</a:t>
            </a:fld>
            <a:endParaRPr lang="en-US"/>
          </a:p>
        </p:txBody>
      </p:sp>
    </p:spTree>
    <p:extLst>
      <p:ext uri="{BB962C8B-B14F-4D97-AF65-F5344CB8AC3E}">
        <p14:creationId xmlns:p14="http://schemas.microsoft.com/office/powerpoint/2010/main" val="3825772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888CA8-B112-8D4A-B3C7-442CB798341B}" type="datetimeFigureOut">
              <a:rPr lang="en-US" smtClean="0"/>
              <a:t>7/18/25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33592-4CC4-654F-B76E-DC5A00A9B14B}" type="slidenum">
              <a:rPr lang="en-US" smtClean="0"/>
              <a:t>‹#›</a:t>
            </a:fld>
            <a:endParaRPr lang="en-US"/>
          </a:p>
        </p:txBody>
      </p:sp>
    </p:spTree>
    <p:extLst>
      <p:ext uri="{BB962C8B-B14F-4D97-AF65-F5344CB8AC3E}">
        <p14:creationId xmlns:p14="http://schemas.microsoft.com/office/powerpoint/2010/main" val="1425810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888CA8-B112-8D4A-B3C7-442CB798341B}" type="datetimeFigureOut">
              <a:rPr lang="en-US" smtClean="0"/>
              <a:t>7/18/25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33592-4CC4-654F-B76E-DC5A00A9B14B}" type="slidenum">
              <a:rPr lang="en-US" smtClean="0"/>
              <a:t>‹#›</a:t>
            </a:fld>
            <a:endParaRPr lang="en-US"/>
          </a:p>
        </p:txBody>
      </p:sp>
    </p:spTree>
    <p:extLst>
      <p:ext uri="{BB962C8B-B14F-4D97-AF65-F5344CB8AC3E}">
        <p14:creationId xmlns:p14="http://schemas.microsoft.com/office/powerpoint/2010/main" val="1770339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888CA8-B112-8D4A-B3C7-442CB798341B}" type="datetimeFigureOut">
              <a:rPr lang="en-US" smtClean="0"/>
              <a:t>7/18/25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33592-4CC4-654F-B76E-DC5A00A9B14B}" type="slidenum">
              <a:rPr lang="en-US" smtClean="0"/>
              <a:t>‹#›</a:t>
            </a:fld>
            <a:endParaRPr lang="en-US"/>
          </a:p>
        </p:txBody>
      </p:sp>
    </p:spTree>
    <p:extLst>
      <p:ext uri="{BB962C8B-B14F-4D97-AF65-F5344CB8AC3E}">
        <p14:creationId xmlns:p14="http://schemas.microsoft.com/office/powerpoint/2010/main" val="1989714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88CA8-B112-8D4A-B3C7-442CB798341B}" type="datetimeFigureOut">
              <a:rPr lang="en-US" smtClean="0"/>
              <a:t>7/18/25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33592-4CC4-654F-B76E-DC5A00A9B14B}" type="slidenum">
              <a:rPr lang="en-US" smtClean="0"/>
              <a:t>‹#›</a:t>
            </a:fld>
            <a:endParaRPr lang="en-US"/>
          </a:p>
        </p:txBody>
      </p:sp>
    </p:spTree>
    <p:extLst>
      <p:ext uri="{BB962C8B-B14F-4D97-AF65-F5344CB8AC3E}">
        <p14:creationId xmlns:p14="http://schemas.microsoft.com/office/powerpoint/2010/main" val="1846777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888CA8-B112-8D4A-B3C7-442CB798341B}" type="datetimeFigureOut">
              <a:rPr lang="en-US" smtClean="0"/>
              <a:t>7/18/25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33592-4CC4-654F-B76E-DC5A00A9B14B}" type="slidenum">
              <a:rPr lang="en-US" smtClean="0"/>
              <a:t>‹#›</a:t>
            </a:fld>
            <a:endParaRPr lang="en-US"/>
          </a:p>
        </p:txBody>
      </p:sp>
    </p:spTree>
    <p:extLst>
      <p:ext uri="{BB962C8B-B14F-4D97-AF65-F5344CB8AC3E}">
        <p14:creationId xmlns:p14="http://schemas.microsoft.com/office/powerpoint/2010/main" val="4244624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888CA8-B112-8D4A-B3C7-442CB798341B}" type="datetimeFigureOut">
              <a:rPr lang="en-US" smtClean="0"/>
              <a:t>7/18/25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033592-4CC4-654F-B76E-DC5A00A9B14B}" type="slidenum">
              <a:rPr lang="en-US" smtClean="0"/>
              <a:t>‹#›</a:t>
            </a:fld>
            <a:endParaRPr lang="en-US"/>
          </a:p>
        </p:txBody>
      </p:sp>
    </p:spTree>
    <p:extLst>
      <p:ext uri="{BB962C8B-B14F-4D97-AF65-F5344CB8AC3E}">
        <p14:creationId xmlns:p14="http://schemas.microsoft.com/office/powerpoint/2010/main" val="3079556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888CA8-B112-8D4A-B3C7-442CB798341B}" type="datetimeFigureOut">
              <a:rPr lang="en-US" smtClean="0"/>
              <a:t>7/18/25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033592-4CC4-654F-B76E-DC5A00A9B14B}" type="slidenum">
              <a:rPr lang="en-US" smtClean="0"/>
              <a:t>‹#›</a:t>
            </a:fld>
            <a:endParaRPr lang="en-US"/>
          </a:p>
        </p:txBody>
      </p:sp>
    </p:spTree>
    <p:extLst>
      <p:ext uri="{BB962C8B-B14F-4D97-AF65-F5344CB8AC3E}">
        <p14:creationId xmlns:p14="http://schemas.microsoft.com/office/powerpoint/2010/main" val="1346856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88CA8-B112-8D4A-B3C7-442CB798341B}" type="datetimeFigureOut">
              <a:rPr lang="en-US" smtClean="0"/>
              <a:t>7/18/25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033592-4CC4-654F-B76E-DC5A00A9B14B}" type="slidenum">
              <a:rPr lang="en-US" smtClean="0"/>
              <a:t>‹#›</a:t>
            </a:fld>
            <a:endParaRPr lang="en-US"/>
          </a:p>
        </p:txBody>
      </p:sp>
    </p:spTree>
    <p:extLst>
      <p:ext uri="{BB962C8B-B14F-4D97-AF65-F5344CB8AC3E}">
        <p14:creationId xmlns:p14="http://schemas.microsoft.com/office/powerpoint/2010/main" val="54091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A888CA8-B112-8D4A-B3C7-442CB798341B}" type="datetimeFigureOut">
              <a:rPr lang="en-US" smtClean="0"/>
              <a:t>7/18/25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33592-4CC4-654F-B76E-DC5A00A9B14B}" type="slidenum">
              <a:rPr lang="en-US" smtClean="0"/>
              <a:t>‹#›</a:t>
            </a:fld>
            <a:endParaRPr lang="en-US"/>
          </a:p>
        </p:txBody>
      </p:sp>
    </p:spTree>
    <p:extLst>
      <p:ext uri="{BB962C8B-B14F-4D97-AF65-F5344CB8AC3E}">
        <p14:creationId xmlns:p14="http://schemas.microsoft.com/office/powerpoint/2010/main" val="2556757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A888CA8-B112-8D4A-B3C7-442CB798341B}" type="datetimeFigureOut">
              <a:rPr lang="en-US" smtClean="0"/>
              <a:t>7/18/25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33592-4CC4-654F-B76E-DC5A00A9B14B}" type="slidenum">
              <a:rPr lang="en-US" smtClean="0"/>
              <a:t>‹#›</a:t>
            </a:fld>
            <a:endParaRPr lang="en-US"/>
          </a:p>
        </p:txBody>
      </p:sp>
    </p:spTree>
    <p:extLst>
      <p:ext uri="{BB962C8B-B14F-4D97-AF65-F5344CB8AC3E}">
        <p14:creationId xmlns:p14="http://schemas.microsoft.com/office/powerpoint/2010/main" val="1064176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BA888CA8-B112-8D4A-B3C7-442CB798341B}" type="datetimeFigureOut">
              <a:rPr lang="en-US" smtClean="0"/>
              <a:t>7/18/25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95033592-4CC4-654F-B76E-DC5A00A9B14B}" type="slidenum">
              <a:rPr lang="en-US" smtClean="0"/>
              <a:t>‹#›</a:t>
            </a:fld>
            <a:endParaRPr lang="en-US"/>
          </a:p>
        </p:txBody>
      </p:sp>
    </p:spTree>
    <p:extLst>
      <p:ext uri="{BB962C8B-B14F-4D97-AF65-F5344CB8AC3E}">
        <p14:creationId xmlns:p14="http://schemas.microsoft.com/office/powerpoint/2010/main" val="4226438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hyperlink" Target="https://tc.copernicus.org/articles/17/865/2023/tc-17-865-2023.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emf"/><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8" Type="http://schemas.openxmlformats.org/officeDocument/2006/relationships/hyperlink" Target="https://doi.org/10.1029/2022JD038138" TargetMode="External"/><Relationship Id="rId3" Type="http://schemas.openxmlformats.org/officeDocument/2006/relationships/hyperlink" Target="https://doi.org/10.48567/1wd1-ea27" TargetMode="External"/><Relationship Id="rId7" Type="http://schemas.openxmlformats.org/officeDocument/2006/relationships/hyperlink" Target="https://doi.org/10.48567/ssm5-x097" TargetMode="External"/><Relationship Id="rId12"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doi.org/10.48567/hnhz-f486" TargetMode="External"/><Relationship Id="rId11" Type="http://schemas.openxmlformats.org/officeDocument/2006/relationships/image" Target="../media/image62.png"/><Relationship Id="rId5" Type="http://schemas.openxmlformats.org/officeDocument/2006/relationships/hyperlink" Target="https://doi.org/10.48567/peeg-7j35" TargetMode="External"/><Relationship Id="rId10" Type="http://schemas.openxmlformats.org/officeDocument/2006/relationships/image" Target="../media/image61.png"/><Relationship Id="rId4" Type="http://schemas.openxmlformats.org/officeDocument/2006/relationships/hyperlink" Target="https://doi.org/10.48567/jqv8-r657" TargetMode="External"/><Relationship Id="rId9" Type="http://schemas.openxmlformats.org/officeDocument/2006/relationships/hyperlink" Target="https://doi.org/10.5194/tc-18-5239-202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mailto:mattl@ssec.wisc.ed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mailto:mattl@ssec.wisc.edu"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space.oscar.wmo.int/satellitestatuses/status"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hyperlink" Target="https://amrdcdata.ssec.wisc.edu/" TargetMode="External"/><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Universidade do Porto | Brands of the World™ | Download ...">
            <a:extLst>
              <a:ext uri="{FF2B5EF4-FFF2-40B4-BE49-F238E27FC236}">
                <a16:creationId xmlns:a16="http://schemas.microsoft.com/office/drawing/2014/main" id="{3C697290-4EBD-7AFE-9735-D249EFDC7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5994" y="2382499"/>
            <a:ext cx="1075290" cy="105269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eking University PKU Logo PNG vector in SVG, PDF, AI, CDR ...">
            <a:extLst>
              <a:ext uri="{FF2B5EF4-FFF2-40B4-BE49-F238E27FC236}">
                <a16:creationId xmlns:a16="http://schemas.microsoft.com/office/drawing/2014/main" id="{E0E5D8FB-1BF8-E34C-D706-AD1F891AB5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7635" y="3489764"/>
            <a:ext cx="2151341" cy="16146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A7165E4-A961-0FBF-A03D-8E15CD1CD1CF}"/>
              </a:ext>
            </a:extLst>
          </p:cNvPr>
          <p:cNvSpPr>
            <a:spLocks noGrp="1"/>
          </p:cNvSpPr>
          <p:nvPr>
            <p:ph type="ctrTitle"/>
          </p:nvPr>
        </p:nvSpPr>
        <p:spPr>
          <a:xfrm>
            <a:off x="2475186" y="-78823"/>
            <a:ext cx="6858000" cy="1284523"/>
          </a:xfrm>
        </p:spPr>
        <p:txBody>
          <a:bodyPr>
            <a:normAutofit fontScale="90000"/>
          </a:bodyPr>
          <a:lstStyle/>
          <a:p>
            <a:r>
              <a:rPr lang="en-US" b="1" i="1"/>
              <a:t>Connecting Antarctic Observations to the World!</a:t>
            </a:r>
            <a:r>
              <a:rPr lang="en-US" b="1">
                <a:effectLst/>
              </a:rPr>
              <a:t> </a:t>
            </a:r>
            <a:endParaRPr lang="en-US" b="1"/>
          </a:p>
        </p:txBody>
      </p:sp>
      <p:sp>
        <p:nvSpPr>
          <p:cNvPr id="3" name="Subtitle 2">
            <a:extLst>
              <a:ext uri="{FF2B5EF4-FFF2-40B4-BE49-F238E27FC236}">
                <a16:creationId xmlns:a16="http://schemas.microsoft.com/office/drawing/2014/main" id="{B67EF472-FB00-3111-DEA6-5D96265D0985}"/>
              </a:ext>
            </a:extLst>
          </p:cNvPr>
          <p:cNvSpPr>
            <a:spLocks noGrp="1"/>
          </p:cNvSpPr>
          <p:nvPr>
            <p:ph type="subTitle" idx="1"/>
          </p:nvPr>
        </p:nvSpPr>
        <p:spPr>
          <a:xfrm>
            <a:off x="149773" y="1008636"/>
            <a:ext cx="8119241" cy="3708098"/>
          </a:xfrm>
        </p:spPr>
        <p:txBody>
          <a:bodyPr vert="horz" lIns="68580" tIns="34290" rIns="68580" bIns="34290" rtlCol="0" anchor="t">
            <a:normAutofit lnSpcReduction="10000"/>
          </a:bodyPr>
          <a:lstStyle/>
          <a:p>
            <a:pPr algn="l"/>
            <a:r>
              <a:rPr lang="en-US" b="1" u="sng"/>
              <a:t>Naoyuki Kurita</a:t>
            </a:r>
            <a:r>
              <a:rPr lang="en-US" b="1" u="sng" baseline="30000"/>
              <a:t>1</a:t>
            </a:r>
            <a:endParaRPr lang="en-US" baseline="30000"/>
          </a:p>
          <a:p>
            <a:pPr algn="l"/>
            <a:r>
              <a:rPr lang="en-US"/>
              <a:t>Ella Gilbert</a:t>
            </a:r>
            <a:r>
              <a:rPr lang="en-US" baseline="30000"/>
              <a:t>2</a:t>
            </a:r>
            <a:r>
              <a:rPr lang="en-US"/>
              <a:t>, Irina Gorodetskaya</a:t>
            </a:r>
            <a:r>
              <a:rPr lang="en-US" baseline="30000"/>
              <a:t>3</a:t>
            </a:r>
            <a:r>
              <a:rPr lang="en-US"/>
              <a:t>, Linda Keller</a:t>
            </a:r>
            <a:r>
              <a:rPr lang="en-US" baseline="30000"/>
              <a:t>4</a:t>
            </a:r>
            <a:r>
              <a:rPr lang="en-US"/>
              <a:t>, </a:t>
            </a:r>
            <a:r>
              <a:rPr lang="en-US" b="1" i="1" u="sng"/>
              <a:t>Matthew Lazzara</a:t>
            </a:r>
            <a:r>
              <a:rPr lang="en-US" b="1" i="1" u="sng" baseline="30000"/>
              <a:t>4,5,*</a:t>
            </a:r>
            <a:r>
              <a:rPr lang="en-US"/>
              <a:t>, Michelle Maclennan</a:t>
            </a:r>
            <a:r>
              <a:rPr lang="en-US" baseline="30000"/>
              <a:t>2</a:t>
            </a:r>
            <a:r>
              <a:rPr lang="en-US"/>
              <a:t>, David Mikolajczyk, Taylor Norton</a:t>
            </a:r>
            <a:r>
              <a:rPr lang="en-US" baseline="30000"/>
              <a:t>4</a:t>
            </a:r>
            <a:r>
              <a:rPr lang="en-US"/>
              <a:t>, Lee Welhouse</a:t>
            </a:r>
            <a:r>
              <a:rPr lang="en-US" baseline="30000"/>
              <a:t>4</a:t>
            </a:r>
            <a:r>
              <a:rPr lang="en-US"/>
              <a:t>, Jonathan Wille</a:t>
            </a:r>
            <a:r>
              <a:rPr lang="en-US" baseline="30000"/>
              <a:t>6</a:t>
            </a:r>
            <a:r>
              <a:rPr lang="en-US"/>
              <a:t>, Xun (Jerry) Zou</a:t>
            </a:r>
            <a:r>
              <a:rPr lang="en-US" baseline="30000"/>
              <a:t>7</a:t>
            </a:r>
            <a:r>
              <a:rPr lang="en-US"/>
              <a:t>, Sibin Simon</a:t>
            </a:r>
            <a:r>
              <a:rPr lang="en-US" baseline="30000"/>
              <a:t>8</a:t>
            </a:r>
            <a:r>
              <a:rPr lang="en-US"/>
              <a:t>, and </a:t>
            </a:r>
            <a:r>
              <a:rPr lang="en-US" err="1"/>
              <a:t>Xichen</a:t>
            </a:r>
            <a:r>
              <a:rPr lang="en-US"/>
              <a:t> Li</a:t>
            </a:r>
            <a:r>
              <a:rPr lang="en-US" baseline="30000"/>
              <a:t>9</a:t>
            </a:r>
          </a:p>
          <a:p>
            <a:pPr algn="l"/>
            <a:endParaRPr lang="en-US" baseline="30000"/>
          </a:p>
          <a:p>
            <a:pPr algn="l"/>
            <a:r>
              <a:rPr lang="en-US" baseline="30000"/>
              <a:t>1 Nagoya University, Nagoya, Japan</a:t>
            </a:r>
          </a:p>
          <a:p>
            <a:pPr algn="l"/>
            <a:r>
              <a:rPr lang="en-US" baseline="30000"/>
              <a:t>2 British Antarctic Survey, Cambridge, UK</a:t>
            </a:r>
          </a:p>
          <a:p>
            <a:pPr algn="l"/>
            <a:r>
              <a:rPr lang="en-US" baseline="30000"/>
              <a:t>3 CIIMAR, University of Porto, Matosinhos, Portugal</a:t>
            </a:r>
          </a:p>
          <a:p>
            <a:pPr algn="l"/>
            <a:r>
              <a:rPr lang="en-US" baseline="30000"/>
              <a:t>4 University of Wisconsin-Madison, Madison, WI, USA</a:t>
            </a:r>
          </a:p>
          <a:p>
            <a:pPr algn="l"/>
            <a:r>
              <a:rPr lang="en-US" baseline="30000"/>
              <a:t>5 Madison Area Technical College, Madison, WI, USA</a:t>
            </a:r>
          </a:p>
          <a:p>
            <a:pPr algn="l"/>
            <a:r>
              <a:rPr lang="en-US" baseline="30000"/>
              <a:t>6 ETH Zurich, Switzerland</a:t>
            </a:r>
          </a:p>
          <a:p>
            <a:pPr algn="l"/>
            <a:r>
              <a:rPr lang="en-US" baseline="30000"/>
              <a:t>7 Scripps Institute of Oceanography, San Diego, CA, USA</a:t>
            </a:r>
          </a:p>
          <a:p>
            <a:pPr algn="l"/>
            <a:r>
              <a:rPr lang="en-US" baseline="30000"/>
              <a:t>8 Laboratory for Climate and Environmental Sciences, Paris-</a:t>
            </a:r>
            <a:r>
              <a:rPr lang="en-US" baseline="30000" err="1"/>
              <a:t>Saclay</a:t>
            </a:r>
            <a:r>
              <a:rPr lang="en-US" baseline="30000"/>
              <a:t>, France</a:t>
            </a:r>
          </a:p>
          <a:p>
            <a:pPr algn="l"/>
            <a:r>
              <a:rPr lang="en-US" baseline="30000"/>
              <a:t>9 Peking University, </a:t>
            </a:r>
            <a:r>
              <a:rPr lang="en-US" baseline="30000" err="1"/>
              <a:t>Bejing</a:t>
            </a:r>
            <a:r>
              <a:rPr lang="en-US" baseline="30000"/>
              <a:t>, China</a:t>
            </a:r>
          </a:p>
        </p:txBody>
      </p:sp>
      <p:pic>
        <p:nvPicPr>
          <p:cNvPr id="1034" name="Picture 10" descr="Logo – Staffnet | ETH Zurich">
            <a:extLst>
              <a:ext uri="{FF2B5EF4-FFF2-40B4-BE49-F238E27FC236}">
                <a16:creationId xmlns:a16="http://schemas.microsoft.com/office/drawing/2014/main" id="{E8D08874-7216-4C83-2063-EAD1CC4806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7259" y="3261383"/>
            <a:ext cx="2582561" cy="4021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12AFF8-893D-4F1D-C064-3A849B53D3FD}"/>
              </a:ext>
            </a:extLst>
          </p:cNvPr>
          <p:cNvSpPr txBox="1"/>
          <p:nvPr/>
        </p:nvSpPr>
        <p:spPr>
          <a:xfrm>
            <a:off x="3409446" y="4850499"/>
            <a:ext cx="1824538" cy="248209"/>
          </a:xfrm>
          <a:prstGeom prst="rect">
            <a:avLst/>
          </a:prstGeom>
          <a:noFill/>
        </p:spPr>
        <p:txBody>
          <a:bodyPr wrap="none" rtlCol="0">
            <a:spAutoFit/>
          </a:bodyPr>
          <a:lstStyle/>
          <a:p>
            <a:r>
              <a:rPr lang="en-US" sz="1013"/>
              <a:t>BACO-25 Assembly - JCMP08</a:t>
            </a:r>
          </a:p>
        </p:txBody>
      </p:sp>
      <p:pic>
        <p:nvPicPr>
          <p:cNvPr id="1028" name="Picture 4" descr="Customer Stories: British Antarctic Survey - Science ...">
            <a:extLst>
              <a:ext uri="{FF2B5EF4-FFF2-40B4-BE49-F238E27FC236}">
                <a16:creationId xmlns:a16="http://schemas.microsoft.com/office/drawing/2014/main" id="{D3796689-2859-5BF4-9B84-439575AA87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4786" y="1918079"/>
            <a:ext cx="1500317" cy="7501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goya University logo">
            <a:extLst>
              <a:ext uri="{FF2B5EF4-FFF2-40B4-BE49-F238E27FC236}">
                <a16:creationId xmlns:a16="http://schemas.microsoft.com/office/drawing/2014/main" id="{649877B4-0D64-DD5E-2B91-2F77614EA4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3410" y="2134785"/>
            <a:ext cx="2769099" cy="3050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blue and white logo&#10;&#10;AI-generated content may be incorrect.">
            <a:extLst>
              <a:ext uri="{FF2B5EF4-FFF2-40B4-BE49-F238E27FC236}">
                <a16:creationId xmlns:a16="http://schemas.microsoft.com/office/drawing/2014/main" id="{3CC4A91F-CDAF-B6C8-7CD1-75E2BB4734A0}"/>
              </a:ext>
            </a:extLst>
          </p:cNvPr>
          <p:cNvPicPr>
            <a:picLocks noChangeAspect="1"/>
          </p:cNvPicPr>
          <p:nvPr/>
        </p:nvPicPr>
        <p:blipFill>
          <a:blip r:embed="rId8"/>
          <a:stretch>
            <a:fillRect/>
          </a:stretch>
        </p:blipFill>
        <p:spPr>
          <a:xfrm>
            <a:off x="7498432" y="2648822"/>
            <a:ext cx="1313025" cy="731793"/>
          </a:xfrm>
          <a:prstGeom prst="rect">
            <a:avLst/>
          </a:prstGeom>
        </p:spPr>
      </p:pic>
      <p:pic>
        <p:nvPicPr>
          <p:cNvPr id="12" name="Picture 11" descr="A gold and red logo&#10;&#10;AI-generated content may be incorrect.">
            <a:extLst>
              <a:ext uri="{FF2B5EF4-FFF2-40B4-BE49-F238E27FC236}">
                <a16:creationId xmlns:a16="http://schemas.microsoft.com/office/drawing/2014/main" id="{AC2E0846-227E-8A21-1E5D-24DEF8821B29}"/>
              </a:ext>
            </a:extLst>
          </p:cNvPr>
          <p:cNvPicPr>
            <a:picLocks noChangeAspect="1"/>
          </p:cNvPicPr>
          <p:nvPr/>
        </p:nvPicPr>
        <p:blipFill>
          <a:blip r:embed="rId9"/>
          <a:stretch>
            <a:fillRect/>
          </a:stretch>
        </p:blipFill>
        <p:spPr>
          <a:xfrm>
            <a:off x="7907220" y="3360009"/>
            <a:ext cx="997883" cy="997883"/>
          </a:xfrm>
          <a:prstGeom prst="rect">
            <a:avLst/>
          </a:prstGeom>
        </p:spPr>
      </p:pic>
      <p:pic>
        <p:nvPicPr>
          <p:cNvPr id="1036" name="Picture 12" descr="Scripps Institution of Oceanography | Drought.gov">
            <a:extLst>
              <a:ext uri="{FF2B5EF4-FFF2-40B4-BE49-F238E27FC236}">
                <a16:creationId xmlns:a16="http://schemas.microsoft.com/office/drawing/2014/main" id="{2CB61807-3E05-202B-0CE7-51B89AFF20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6846" y="2228318"/>
            <a:ext cx="1567340" cy="156734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E31BAFFB-0040-798C-B7D4-CB15E42F372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91932" y="3783181"/>
            <a:ext cx="1374608" cy="5390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87E513D-6EA7-EDA8-CE1C-1E173AF9A76E}"/>
              </a:ext>
            </a:extLst>
          </p:cNvPr>
          <p:cNvSpPr txBox="1"/>
          <p:nvPr/>
        </p:nvSpPr>
        <p:spPr>
          <a:xfrm>
            <a:off x="293765" y="4614089"/>
            <a:ext cx="2647520" cy="307777"/>
          </a:xfrm>
          <a:prstGeom prst="rect">
            <a:avLst/>
          </a:prstGeom>
          <a:noFill/>
        </p:spPr>
        <p:txBody>
          <a:bodyPr wrap="none" rtlCol="0">
            <a:spAutoFit/>
          </a:bodyPr>
          <a:lstStyle/>
          <a:p>
            <a:r>
              <a:rPr lang="en-US" sz="1400" b="1" i="1"/>
              <a:t>* Matthew sends his regrets….</a:t>
            </a:r>
          </a:p>
        </p:txBody>
      </p:sp>
    </p:spTree>
    <p:extLst>
      <p:ext uri="{BB962C8B-B14F-4D97-AF65-F5344CB8AC3E}">
        <p14:creationId xmlns:p14="http://schemas.microsoft.com/office/powerpoint/2010/main" val="3500062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5CBBF-A589-A1E7-8BFC-F21AED30157A}"/>
              </a:ext>
            </a:extLst>
          </p:cNvPr>
          <p:cNvSpPr>
            <a:spLocks noGrp="1"/>
          </p:cNvSpPr>
          <p:nvPr>
            <p:ph type="title"/>
          </p:nvPr>
        </p:nvSpPr>
        <p:spPr>
          <a:xfrm>
            <a:off x="0" y="-179380"/>
            <a:ext cx="7886700" cy="994172"/>
          </a:xfrm>
        </p:spPr>
        <p:txBody>
          <a:bodyPr>
            <a:normAutofit/>
          </a:bodyPr>
          <a:lstStyle/>
          <a:p>
            <a:r>
              <a:rPr lang="en-US" sz="1400" i="1" err="1"/>
              <a:t>Xichen</a:t>
            </a:r>
            <a:r>
              <a:rPr lang="en-US" sz="1400" i="1"/>
              <a:t> Li, et al.</a:t>
            </a:r>
          </a:p>
        </p:txBody>
      </p:sp>
      <p:pic>
        <p:nvPicPr>
          <p:cNvPr id="5" name="Content Placeholder 4" descr="A diagram of a cold climate&#10;&#10;AI-generated content may be incorrect.">
            <a:extLst>
              <a:ext uri="{FF2B5EF4-FFF2-40B4-BE49-F238E27FC236}">
                <a16:creationId xmlns:a16="http://schemas.microsoft.com/office/drawing/2014/main" id="{2A2F1CDB-146D-A79B-79CF-50047F0AB83D}"/>
              </a:ext>
            </a:extLst>
          </p:cNvPr>
          <p:cNvPicPr>
            <a:picLocks noGrp="1" noChangeAspect="1"/>
          </p:cNvPicPr>
          <p:nvPr>
            <p:ph idx="1"/>
          </p:nvPr>
        </p:nvPicPr>
        <p:blipFill>
          <a:blip r:embed="rId3"/>
          <a:stretch>
            <a:fillRect/>
          </a:stretch>
        </p:blipFill>
        <p:spPr>
          <a:xfrm>
            <a:off x="927041" y="665125"/>
            <a:ext cx="7165400" cy="4478375"/>
          </a:xfrm>
        </p:spPr>
      </p:pic>
      <p:sp>
        <p:nvSpPr>
          <p:cNvPr id="6" name="TextBox 5">
            <a:extLst>
              <a:ext uri="{FF2B5EF4-FFF2-40B4-BE49-F238E27FC236}">
                <a16:creationId xmlns:a16="http://schemas.microsoft.com/office/drawing/2014/main" id="{8D8641F8-75DC-2987-4AE3-889F7AA34F8D}"/>
              </a:ext>
            </a:extLst>
          </p:cNvPr>
          <p:cNvSpPr txBox="1"/>
          <p:nvPr/>
        </p:nvSpPr>
        <p:spPr>
          <a:xfrm>
            <a:off x="1797845" y="56096"/>
            <a:ext cx="5423792" cy="523220"/>
          </a:xfrm>
          <a:prstGeom prst="rect">
            <a:avLst/>
          </a:prstGeom>
          <a:noFill/>
        </p:spPr>
        <p:txBody>
          <a:bodyPr wrap="none" rtlCol="0">
            <a:spAutoFit/>
          </a:bodyPr>
          <a:lstStyle/>
          <a:p>
            <a:r>
              <a:rPr lang="en-US" sz="2800" b="1" u="sng"/>
              <a:t>Tropical – Polar Teleconnections</a:t>
            </a:r>
          </a:p>
        </p:txBody>
      </p:sp>
    </p:spTree>
    <p:extLst>
      <p:ext uri="{BB962C8B-B14F-4D97-AF65-F5344CB8AC3E}">
        <p14:creationId xmlns:p14="http://schemas.microsoft.com/office/powerpoint/2010/main" val="1701925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AF820-40B8-2534-57D7-E8E6902C3109}"/>
              </a:ext>
            </a:extLst>
          </p:cNvPr>
          <p:cNvSpPr>
            <a:spLocks noGrp="1"/>
          </p:cNvSpPr>
          <p:nvPr>
            <p:ph type="title"/>
          </p:nvPr>
        </p:nvSpPr>
        <p:spPr>
          <a:xfrm>
            <a:off x="175425" y="0"/>
            <a:ext cx="7886700" cy="994172"/>
          </a:xfrm>
        </p:spPr>
        <p:txBody>
          <a:bodyPr/>
          <a:lstStyle/>
          <a:p>
            <a:r>
              <a:rPr lang="en-US" b="1" u="sng"/>
              <a:t>Extreme Precipitation Event (EPE)</a:t>
            </a:r>
          </a:p>
        </p:txBody>
      </p:sp>
      <p:sp>
        <p:nvSpPr>
          <p:cNvPr id="3" name="Content Placeholder 2">
            <a:extLst>
              <a:ext uri="{FF2B5EF4-FFF2-40B4-BE49-F238E27FC236}">
                <a16:creationId xmlns:a16="http://schemas.microsoft.com/office/drawing/2014/main" id="{4A95FD3C-060F-6CD8-B8A2-97AAA86CFF19}"/>
              </a:ext>
            </a:extLst>
          </p:cNvPr>
          <p:cNvSpPr>
            <a:spLocks noGrp="1"/>
          </p:cNvSpPr>
          <p:nvPr>
            <p:ph idx="1"/>
          </p:nvPr>
        </p:nvSpPr>
        <p:spPr/>
        <p:txBody>
          <a:bodyPr>
            <a:normAutofit lnSpcReduction="10000"/>
          </a:bodyPr>
          <a:lstStyle/>
          <a:p>
            <a:pPr marL="0" indent="0">
              <a:buNone/>
            </a:pPr>
            <a:r>
              <a:rPr lang="en-US"/>
              <a:t>EPE with Atmospheric River Event details:</a:t>
            </a:r>
          </a:p>
          <a:p>
            <a:r>
              <a:rPr lang="en-US"/>
              <a:t>EPE on 8–9 November 2015 – This was the highest precipitation event recorded at the ice core site located at 71.5°S, 10.5°E, delivering approximately 22% of the total annual precipitation in just two days (about 45 mm).</a:t>
            </a:r>
          </a:p>
          <a:p>
            <a:r>
              <a:rPr lang="en-US"/>
              <a:t>A combination of extreme conditions in both the upper and lower atmosphere (a deep low-pressure cyclone to the west and a record-strong high-pressure ridge) triggered the occurrence of this EPE. </a:t>
            </a:r>
          </a:p>
          <a:p>
            <a:r>
              <a:rPr lang="en-US"/>
              <a:t>Sudden deepening of the cyclone was </a:t>
            </a:r>
            <a:r>
              <a:rPr lang="en-US" err="1"/>
              <a:t>favoured</a:t>
            </a:r>
            <a:r>
              <a:rPr lang="en-US"/>
              <a:t> by the presence of 'jet streaks' in the upper atmosphere (at 250 </a:t>
            </a:r>
            <a:r>
              <a:rPr lang="en-US" err="1"/>
              <a:t>hpa</a:t>
            </a:r>
            <a:r>
              <a:rPr lang="en-US"/>
              <a:t>) </a:t>
            </a:r>
          </a:p>
          <a:p>
            <a:endParaRPr lang="en-US"/>
          </a:p>
        </p:txBody>
      </p:sp>
      <p:sp>
        <p:nvSpPr>
          <p:cNvPr id="5" name="TextBox 4">
            <a:extLst>
              <a:ext uri="{FF2B5EF4-FFF2-40B4-BE49-F238E27FC236}">
                <a16:creationId xmlns:a16="http://schemas.microsoft.com/office/drawing/2014/main" id="{249007C2-B915-0502-22BE-27760F1043AB}"/>
              </a:ext>
            </a:extLst>
          </p:cNvPr>
          <p:cNvSpPr txBox="1"/>
          <p:nvPr/>
        </p:nvSpPr>
        <p:spPr>
          <a:xfrm>
            <a:off x="175425" y="809506"/>
            <a:ext cx="4572000" cy="369332"/>
          </a:xfrm>
          <a:prstGeom prst="rect">
            <a:avLst/>
          </a:prstGeom>
          <a:noFill/>
        </p:spPr>
        <p:txBody>
          <a:bodyPr wrap="square">
            <a:spAutoFit/>
          </a:bodyPr>
          <a:lstStyle/>
          <a:p>
            <a:r>
              <a:rPr lang="en-US" sz="1800" i="1"/>
              <a:t>Simon, et al.</a:t>
            </a:r>
            <a:endParaRPr lang="en-US"/>
          </a:p>
        </p:txBody>
      </p:sp>
    </p:spTree>
    <p:extLst>
      <p:ext uri="{BB962C8B-B14F-4D97-AF65-F5344CB8AC3E}">
        <p14:creationId xmlns:p14="http://schemas.microsoft.com/office/powerpoint/2010/main" val="125979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DED41-A163-CE3D-ADE7-92E72328289A}"/>
              </a:ext>
            </a:extLst>
          </p:cNvPr>
          <p:cNvSpPr>
            <a:spLocks noGrp="1"/>
          </p:cNvSpPr>
          <p:nvPr>
            <p:ph type="title"/>
          </p:nvPr>
        </p:nvSpPr>
        <p:spPr>
          <a:xfrm>
            <a:off x="0" y="-282747"/>
            <a:ext cx="7886700" cy="994172"/>
          </a:xfrm>
        </p:spPr>
        <p:txBody>
          <a:bodyPr>
            <a:normAutofit/>
          </a:bodyPr>
          <a:lstStyle/>
          <a:p>
            <a:r>
              <a:rPr lang="en-US" sz="1600" i="1"/>
              <a:t>Simon, et al.</a:t>
            </a:r>
          </a:p>
        </p:txBody>
      </p:sp>
      <p:pic>
        <p:nvPicPr>
          <p:cNvPr id="5" name="Picture 4">
            <a:extLst>
              <a:ext uri="{FF2B5EF4-FFF2-40B4-BE49-F238E27FC236}">
                <a16:creationId xmlns:a16="http://schemas.microsoft.com/office/drawing/2014/main" id="{8BB5655A-E2FA-061F-0D43-8EF3D7B0D1FC}"/>
              </a:ext>
            </a:extLst>
          </p:cNvPr>
          <p:cNvPicPr>
            <a:picLocks noChangeAspect="1"/>
          </p:cNvPicPr>
          <p:nvPr/>
        </p:nvPicPr>
        <p:blipFill>
          <a:blip r:embed="rId3"/>
          <a:stretch>
            <a:fillRect/>
          </a:stretch>
        </p:blipFill>
        <p:spPr>
          <a:xfrm>
            <a:off x="4289601" y="0"/>
            <a:ext cx="4878252" cy="5143500"/>
          </a:xfrm>
          <a:prstGeom prst="rect">
            <a:avLst/>
          </a:prstGeom>
        </p:spPr>
      </p:pic>
      <p:pic>
        <p:nvPicPr>
          <p:cNvPr id="8" name="Picture 7" descr="A collage of images of a cloud&#10;&#10;AI-generated content may be incorrect.">
            <a:extLst>
              <a:ext uri="{FF2B5EF4-FFF2-40B4-BE49-F238E27FC236}">
                <a16:creationId xmlns:a16="http://schemas.microsoft.com/office/drawing/2014/main" id="{B0FD1273-06DA-2EB5-1ED3-19D1FFEEDD7E}"/>
              </a:ext>
            </a:extLst>
          </p:cNvPr>
          <p:cNvPicPr>
            <a:picLocks noChangeAspect="1"/>
          </p:cNvPicPr>
          <p:nvPr/>
        </p:nvPicPr>
        <p:blipFill>
          <a:blip r:embed="rId4"/>
          <a:stretch>
            <a:fillRect/>
          </a:stretch>
        </p:blipFill>
        <p:spPr>
          <a:xfrm>
            <a:off x="-59433" y="277407"/>
            <a:ext cx="4631433" cy="4778630"/>
          </a:xfrm>
          <a:prstGeom prst="rect">
            <a:avLst/>
          </a:prstGeom>
        </p:spPr>
      </p:pic>
    </p:spTree>
    <p:extLst>
      <p:ext uri="{BB962C8B-B14F-4D97-AF65-F5344CB8AC3E}">
        <p14:creationId xmlns:p14="http://schemas.microsoft.com/office/powerpoint/2010/main" val="3473162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805EB88-353F-65ED-D881-96FB442C26DB}"/>
              </a:ext>
            </a:extLst>
          </p:cNvPr>
          <p:cNvSpPr txBox="1">
            <a:spLocks/>
          </p:cNvSpPr>
          <p:nvPr/>
        </p:nvSpPr>
        <p:spPr>
          <a:xfrm>
            <a:off x="445103" y="178851"/>
            <a:ext cx="7886700" cy="70570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u="sng"/>
              <a:t>Review paper on Antarctic Atmospheric Rivers</a:t>
            </a:r>
            <a:endParaRPr lang="en-US" b="1" u="sng"/>
          </a:p>
        </p:txBody>
      </p:sp>
      <p:sp>
        <p:nvSpPr>
          <p:cNvPr id="15" name="Content Placeholder 2">
            <a:extLst>
              <a:ext uri="{FF2B5EF4-FFF2-40B4-BE49-F238E27FC236}">
                <a16:creationId xmlns:a16="http://schemas.microsoft.com/office/drawing/2014/main" id="{971B8C0E-5D45-AFB0-F3F0-30009519B820}"/>
              </a:ext>
            </a:extLst>
          </p:cNvPr>
          <p:cNvSpPr txBox="1">
            <a:spLocks/>
          </p:cNvSpPr>
          <p:nvPr/>
        </p:nvSpPr>
        <p:spPr>
          <a:xfrm>
            <a:off x="239821" y="996141"/>
            <a:ext cx="2958316" cy="3171894"/>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spcBef>
                <a:spcPts val="0"/>
              </a:spcBef>
              <a:spcAft>
                <a:spcPts val="500"/>
              </a:spcAft>
            </a:pPr>
            <a:r>
              <a:rPr lang="en-US" sz="1300">
                <a:ea typeface="+mn-lt"/>
                <a:cs typeface="+mn-lt"/>
              </a:rPr>
              <a:t>Recently published in Nature Reviews Earth and Environment</a:t>
            </a:r>
          </a:p>
          <a:p>
            <a:pPr marL="285750" indent="-285750">
              <a:spcBef>
                <a:spcPts val="0"/>
              </a:spcBef>
              <a:spcAft>
                <a:spcPts val="500"/>
              </a:spcAft>
            </a:pPr>
            <a:r>
              <a:rPr lang="en-US" sz="1300"/>
              <a:t>Contributions from 32 coauthors</a:t>
            </a:r>
          </a:p>
          <a:p>
            <a:pPr marL="285750" indent="-285750">
              <a:spcBef>
                <a:spcPts val="0"/>
              </a:spcBef>
              <a:spcAft>
                <a:spcPts val="500"/>
              </a:spcAft>
            </a:pPr>
            <a:r>
              <a:rPr lang="en-US" sz="1300"/>
              <a:t>Covers topics like ...</a:t>
            </a:r>
          </a:p>
          <a:p>
            <a:pPr marL="628650" lvl="1" indent="-285750">
              <a:spcBef>
                <a:spcPts val="0"/>
              </a:spcBef>
              <a:spcAft>
                <a:spcPts val="500"/>
              </a:spcAft>
              <a:buFont typeface="Courier New" panose="020B0604020202020204" pitchFamily="34" charset="0"/>
              <a:buChar char="o"/>
            </a:pPr>
            <a:r>
              <a:rPr lang="en-US" sz="1000"/>
              <a:t>AR dynamics (global, synoptic, mesoscale)</a:t>
            </a:r>
          </a:p>
          <a:p>
            <a:pPr marL="628650" lvl="1" indent="-285750">
              <a:spcBef>
                <a:spcPts val="0"/>
              </a:spcBef>
              <a:spcAft>
                <a:spcPts val="500"/>
              </a:spcAft>
              <a:buFont typeface="Courier New" panose="020B0604020202020204" pitchFamily="34" charset="0"/>
              <a:buChar char="o"/>
            </a:pPr>
            <a:r>
              <a:rPr lang="en-US" sz="1000"/>
              <a:t>Microphysical processes </a:t>
            </a:r>
          </a:p>
          <a:p>
            <a:pPr marL="628650" lvl="1" indent="-285750">
              <a:spcBef>
                <a:spcPts val="0"/>
              </a:spcBef>
              <a:spcAft>
                <a:spcPts val="500"/>
              </a:spcAft>
              <a:buFont typeface="Courier New" panose="020B0604020202020204" pitchFamily="34" charset="0"/>
              <a:buChar char="o"/>
            </a:pPr>
            <a:r>
              <a:rPr lang="en-US" sz="1000"/>
              <a:t>Climatology and variability </a:t>
            </a:r>
          </a:p>
          <a:p>
            <a:pPr marL="628650" lvl="1" indent="-285750">
              <a:spcBef>
                <a:spcPts val="0"/>
              </a:spcBef>
              <a:spcAft>
                <a:spcPts val="500"/>
              </a:spcAft>
              <a:buFont typeface="Courier New" panose="020B0604020202020204" pitchFamily="34" charset="0"/>
              <a:buChar char="o"/>
            </a:pPr>
            <a:r>
              <a:rPr lang="en-US" sz="1000"/>
              <a:t>Surface mass balance impacts</a:t>
            </a:r>
          </a:p>
          <a:p>
            <a:pPr marL="628650" lvl="1" indent="-285750">
              <a:spcBef>
                <a:spcPts val="0"/>
              </a:spcBef>
              <a:spcAft>
                <a:spcPts val="500"/>
              </a:spcAft>
              <a:buFont typeface="Courier New" panose="020B0604020202020204" pitchFamily="34" charset="0"/>
              <a:buChar char="o"/>
            </a:pPr>
            <a:r>
              <a:rPr lang="en-US" sz="1000"/>
              <a:t>AR extremes</a:t>
            </a:r>
          </a:p>
          <a:p>
            <a:pPr marL="628650" lvl="1" indent="-285750">
              <a:spcBef>
                <a:spcPts val="0"/>
              </a:spcBef>
              <a:spcAft>
                <a:spcPts val="500"/>
              </a:spcAft>
              <a:buFont typeface="Courier New" panose="020B0604020202020204" pitchFamily="34" charset="0"/>
              <a:buChar char="o"/>
            </a:pPr>
            <a:r>
              <a:rPr lang="en-US" sz="1000"/>
              <a:t>Ice shelf destablization risks </a:t>
            </a:r>
          </a:p>
          <a:p>
            <a:pPr marL="628650" lvl="1" indent="-285750">
              <a:spcBef>
                <a:spcPts val="0"/>
              </a:spcBef>
              <a:spcAft>
                <a:spcPts val="500"/>
              </a:spcAft>
              <a:buFont typeface="Courier New" panose="020B0604020202020204" pitchFamily="34" charset="0"/>
              <a:buChar char="o"/>
            </a:pPr>
            <a:r>
              <a:rPr lang="en-US" sz="1000"/>
              <a:t>Sea ice impacts</a:t>
            </a:r>
          </a:p>
          <a:p>
            <a:pPr marL="628650" lvl="1" indent="-285750">
              <a:spcBef>
                <a:spcPts val="0"/>
              </a:spcBef>
              <a:spcAft>
                <a:spcPts val="500"/>
              </a:spcAft>
              <a:buFont typeface="Courier New" panose="020B0604020202020204" pitchFamily="34" charset="0"/>
              <a:buChar char="o"/>
            </a:pPr>
            <a:r>
              <a:rPr lang="en-US" sz="1000"/>
              <a:t>Ecosystem impacts</a:t>
            </a:r>
          </a:p>
          <a:p>
            <a:pPr marL="628650" lvl="1" indent="-285750">
              <a:spcBef>
                <a:spcPts val="0"/>
              </a:spcBef>
              <a:spcAft>
                <a:spcPts val="500"/>
              </a:spcAft>
              <a:buFont typeface="Courier New" panose="020B0604020202020204" pitchFamily="34" charset="0"/>
              <a:buChar char="o"/>
            </a:pPr>
            <a:r>
              <a:rPr lang="en-US" sz="1000"/>
              <a:t>Water stable isotopes</a:t>
            </a:r>
          </a:p>
          <a:p>
            <a:pPr marL="342900" lvl="1" indent="0">
              <a:spcBef>
                <a:spcPts val="0"/>
              </a:spcBef>
              <a:spcAft>
                <a:spcPts val="500"/>
              </a:spcAft>
              <a:buNone/>
            </a:pPr>
            <a:endParaRPr lang="en-US" sz="1000"/>
          </a:p>
          <a:p>
            <a:pPr marL="628650" lvl="1" indent="-285750">
              <a:spcBef>
                <a:spcPts val="0"/>
              </a:spcBef>
              <a:spcAft>
                <a:spcPts val="500"/>
              </a:spcAft>
              <a:buFont typeface="Courier New" panose="020B0604020202020204" pitchFamily="34" charset="0"/>
              <a:buChar char="o"/>
            </a:pPr>
            <a:endParaRPr lang="en-IN" sz="1000"/>
          </a:p>
          <a:p>
            <a:pPr marL="628650" lvl="1" indent="-285750">
              <a:spcBef>
                <a:spcPts val="0"/>
              </a:spcBef>
              <a:spcAft>
                <a:spcPts val="500"/>
              </a:spcAft>
              <a:buFont typeface="Courier New" panose="020B0604020202020204" pitchFamily="34" charset="0"/>
              <a:buChar char="o"/>
            </a:pPr>
            <a:endParaRPr lang="en-IN" sz="1000"/>
          </a:p>
        </p:txBody>
      </p:sp>
      <p:pic>
        <p:nvPicPr>
          <p:cNvPr id="16" name="Picture 15" descr="A diagram of the surface of the iceberg&#10;&#10;AI-generated content may be incorrect.">
            <a:extLst>
              <a:ext uri="{FF2B5EF4-FFF2-40B4-BE49-F238E27FC236}">
                <a16:creationId xmlns:a16="http://schemas.microsoft.com/office/drawing/2014/main" id="{4A4CBB11-B8C2-4038-CC58-AB2F98B385A8}"/>
              </a:ext>
            </a:extLst>
          </p:cNvPr>
          <p:cNvPicPr>
            <a:picLocks noChangeAspect="1"/>
          </p:cNvPicPr>
          <p:nvPr/>
        </p:nvPicPr>
        <p:blipFill>
          <a:blip r:embed="rId3"/>
          <a:stretch>
            <a:fillRect/>
          </a:stretch>
        </p:blipFill>
        <p:spPr>
          <a:xfrm>
            <a:off x="3021363" y="884650"/>
            <a:ext cx="5778714" cy="3933955"/>
          </a:xfrm>
          <a:prstGeom prst="rect">
            <a:avLst/>
          </a:prstGeom>
        </p:spPr>
      </p:pic>
      <p:sp>
        <p:nvSpPr>
          <p:cNvPr id="13" name="TextBox 12">
            <a:extLst>
              <a:ext uri="{FF2B5EF4-FFF2-40B4-BE49-F238E27FC236}">
                <a16:creationId xmlns:a16="http://schemas.microsoft.com/office/drawing/2014/main" id="{DAC5A360-EFDC-35CC-2CAE-29B820952DEE}"/>
              </a:ext>
            </a:extLst>
          </p:cNvPr>
          <p:cNvSpPr txBox="1"/>
          <p:nvPr/>
        </p:nvSpPr>
        <p:spPr>
          <a:xfrm>
            <a:off x="2568861" y="3753588"/>
            <a:ext cx="2662315" cy="22313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00"/>
              <a:t>Wille et al. (2025)</a:t>
            </a:r>
          </a:p>
        </p:txBody>
      </p:sp>
      <p:sp>
        <p:nvSpPr>
          <p:cNvPr id="18" name="TextBox 17">
            <a:extLst>
              <a:ext uri="{FF2B5EF4-FFF2-40B4-BE49-F238E27FC236}">
                <a16:creationId xmlns:a16="http://schemas.microsoft.com/office/drawing/2014/main" id="{EEEFD686-19D3-0D62-EBED-DF233FB46894}"/>
              </a:ext>
            </a:extLst>
          </p:cNvPr>
          <p:cNvSpPr txBox="1"/>
          <p:nvPr/>
        </p:nvSpPr>
        <p:spPr>
          <a:xfrm>
            <a:off x="6569" y="40828"/>
            <a:ext cx="185232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solidFill>
                  <a:schemeClr val="bg2">
                    <a:lumMod val="49000"/>
                  </a:schemeClr>
                </a:solidFill>
              </a:rPr>
              <a:t>Jonathan Wille et al.</a:t>
            </a:r>
            <a:endParaRPr lang="en-US"/>
          </a:p>
        </p:txBody>
      </p:sp>
      <p:pic>
        <p:nvPicPr>
          <p:cNvPr id="19" name="Picture 18" descr="A qr code with black squares&#10;&#10;AI-generated content may be incorrect.">
            <a:extLst>
              <a:ext uri="{FF2B5EF4-FFF2-40B4-BE49-F238E27FC236}">
                <a16:creationId xmlns:a16="http://schemas.microsoft.com/office/drawing/2014/main" id="{F6AEE8B9-B58E-B3BE-AF4B-C4C3DD7B51C1}"/>
              </a:ext>
            </a:extLst>
          </p:cNvPr>
          <p:cNvPicPr>
            <a:picLocks noChangeAspect="1"/>
          </p:cNvPicPr>
          <p:nvPr/>
        </p:nvPicPr>
        <p:blipFill>
          <a:blip r:embed="rId4"/>
          <a:stretch>
            <a:fillRect/>
          </a:stretch>
        </p:blipFill>
        <p:spPr>
          <a:xfrm>
            <a:off x="2567836" y="3977014"/>
            <a:ext cx="1158659" cy="1162573"/>
          </a:xfrm>
          <a:prstGeom prst="rect">
            <a:avLst/>
          </a:prstGeom>
        </p:spPr>
      </p:pic>
    </p:spTree>
    <p:extLst>
      <p:ext uri="{BB962C8B-B14F-4D97-AF65-F5344CB8AC3E}">
        <p14:creationId xmlns:p14="http://schemas.microsoft.com/office/powerpoint/2010/main" val="3208722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1ABE2-4B75-86C9-D5B2-C00A62F14C8B}"/>
              </a:ext>
            </a:extLst>
          </p:cNvPr>
          <p:cNvSpPr>
            <a:spLocks noGrp="1"/>
          </p:cNvSpPr>
          <p:nvPr>
            <p:ph type="title"/>
          </p:nvPr>
        </p:nvSpPr>
        <p:spPr>
          <a:xfrm>
            <a:off x="6351" y="273844"/>
            <a:ext cx="9135532" cy="1011104"/>
          </a:xfrm>
        </p:spPr>
        <p:txBody>
          <a:bodyPr>
            <a:normAutofit/>
          </a:bodyPr>
          <a:lstStyle/>
          <a:p>
            <a:pPr algn="ctr"/>
            <a:r>
              <a:rPr lang="en-US" sz="2800" b="1" u="sng">
                <a:ea typeface="+mj-lt"/>
                <a:cs typeface="+mj-lt"/>
              </a:rPr>
              <a:t>The extraordinary March 2022 East Antarctic Heatwave</a:t>
            </a:r>
            <a:endParaRPr lang="en-US" sz="2800" b="1" u="sng"/>
          </a:p>
          <a:p>
            <a:endParaRPr lang="en-US"/>
          </a:p>
        </p:txBody>
      </p:sp>
      <p:pic>
        <p:nvPicPr>
          <p:cNvPr id="4" name="Picture 3" descr="A qr code on a white background&#10;&#10;AI-generated content may be incorrect.">
            <a:extLst>
              <a:ext uri="{FF2B5EF4-FFF2-40B4-BE49-F238E27FC236}">
                <a16:creationId xmlns:a16="http://schemas.microsoft.com/office/drawing/2014/main" id="{5F9CCAB3-146E-E970-4F91-05B0B46A8731}"/>
              </a:ext>
            </a:extLst>
          </p:cNvPr>
          <p:cNvPicPr>
            <a:picLocks noChangeAspect="1"/>
          </p:cNvPicPr>
          <p:nvPr/>
        </p:nvPicPr>
        <p:blipFill>
          <a:blip r:embed="rId5"/>
          <a:stretch>
            <a:fillRect/>
          </a:stretch>
        </p:blipFill>
        <p:spPr>
          <a:xfrm>
            <a:off x="7833781" y="3839632"/>
            <a:ext cx="1312335" cy="1316568"/>
          </a:xfrm>
          <a:prstGeom prst="rect">
            <a:avLst/>
          </a:prstGeom>
        </p:spPr>
      </p:pic>
      <p:pic>
        <p:nvPicPr>
          <p:cNvPr id="6" name="AntarcticSatelliteInfraredComposite">
            <a:hlinkClick r:id="" action="ppaction://media"/>
            <a:extLst>
              <a:ext uri="{FF2B5EF4-FFF2-40B4-BE49-F238E27FC236}">
                <a16:creationId xmlns:a16="http://schemas.microsoft.com/office/drawing/2014/main" id="{71884975-B711-C5B6-05DC-A05FA61331AD}"/>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21465" r="21548"/>
          <a:stretch>
            <a:fillRect/>
          </a:stretch>
        </p:blipFill>
        <p:spPr>
          <a:xfrm>
            <a:off x="3455430" y="800513"/>
            <a:ext cx="3093536" cy="3112622"/>
          </a:xfrm>
          <a:prstGeom prst="rect">
            <a:avLst/>
          </a:prstGeom>
        </p:spPr>
      </p:pic>
      <p:sp>
        <p:nvSpPr>
          <p:cNvPr id="9" name="TextBox 8">
            <a:extLst>
              <a:ext uri="{FF2B5EF4-FFF2-40B4-BE49-F238E27FC236}">
                <a16:creationId xmlns:a16="http://schemas.microsoft.com/office/drawing/2014/main" id="{D2C64DCD-2208-E8F3-44B9-12613EC2D0FC}"/>
              </a:ext>
            </a:extLst>
          </p:cNvPr>
          <p:cNvSpPr txBox="1"/>
          <p:nvPr/>
        </p:nvSpPr>
        <p:spPr>
          <a:xfrm>
            <a:off x="7581232" y="2240483"/>
            <a:ext cx="156889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t>Wille et al. (2021) AR detection catalogs (ERA5 and MERRA2 1980-2023)</a:t>
            </a:r>
          </a:p>
        </p:txBody>
      </p:sp>
      <p:sp>
        <p:nvSpPr>
          <p:cNvPr id="11" name="Content Placeholder 2">
            <a:extLst>
              <a:ext uri="{FF2B5EF4-FFF2-40B4-BE49-F238E27FC236}">
                <a16:creationId xmlns:a16="http://schemas.microsoft.com/office/drawing/2014/main" id="{CA67C607-1D83-5699-3822-E380E045935E}"/>
              </a:ext>
            </a:extLst>
          </p:cNvPr>
          <p:cNvSpPr txBox="1">
            <a:spLocks/>
          </p:cNvSpPr>
          <p:nvPr/>
        </p:nvSpPr>
        <p:spPr>
          <a:xfrm>
            <a:off x="239821" y="966509"/>
            <a:ext cx="3288516" cy="2541127"/>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1300">
                <a:ea typeface="+mn-lt"/>
                <a:cs typeface="+mn-lt"/>
              </a:rPr>
              <a:t>Largest recorded temperature anomaly globally (39° C at Dome C) </a:t>
            </a:r>
          </a:p>
          <a:p>
            <a:pPr>
              <a:lnSpc>
                <a:spcPct val="100000"/>
              </a:lnSpc>
            </a:pPr>
            <a:r>
              <a:rPr lang="en-US" sz="1300">
                <a:ea typeface="+mn-lt"/>
                <a:cs typeface="+mn-lt"/>
              </a:rPr>
              <a:t>54 researchers from around the world exploring interdisciplinary aspects of event</a:t>
            </a:r>
            <a:endParaRPr lang="en-US"/>
          </a:p>
          <a:p>
            <a:pPr>
              <a:lnSpc>
                <a:spcPct val="100000"/>
              </a:lnSpc>
            </a:pPr>
            <a:r>
              <a:rPr lang="en-US" sz="1300">
                <a:ea typeface="+mn-lt"/>
                <a:cs typeface="+mn-lt"/>
              </a:rPr>
              <a:t>Focusing on …</a:t>
            </a:r>
            <a:endParaRPr lang="en-US"/>
          </a:p>
          <a:p>
            <a:pPr lvl="1">
              <a:lnSpc>
                <a:spcPct val="100000"/>
              </a:lnSpc>
              <a:buFont typeface="Courier New" panose="020B0604020202020204" pitchFamily="34" charset="0"/>
              <a:buChar char="o"/>
            </a:pPr>
            <a:r>
              <a:rPr lang="en-US" sz="1000">
                <a:ea typeface="+mn-lt"/>
                <a:cs typeface="+mn-lt"/>
              </a:rPr>
              <a:t>Synoptic scale meteorological drivers</a:t>
            </a:r>
            <a:endParaRPr lang="en-US"/>
          </a:p>
          <a:p>
            <a:pPr lvl="1">
              <a:lnSpc>
                <a:spcPct val="100000"/>
              </a:lnSpc>
              <a:buFont typeface="Courier New" panose="020B0604020202020204" pitchFamily="34" charset="0"/>
              <a:buChar char="o"/>
            </a:pPr>
            <a:r>
              <a:rPr lang="en-US" sz="1000">
                <a:ea typeface="+mn-lt"/>
                <a:cs typeface="+mn-lt"/>
              </a:rPr>
              <a:t>Atmospheric river dynamics</a:t>
            </a:r>
            <a:endParaRPr lang="en-US"/>
          </a:p>
          <a:p>
            <a:pPr lvl="1">
              <a:lnSpc>
                <a:spcPct val="100000"/>
              </a:lnSpc>
              <a:buFont typeface="Courier New" panose="020B0604020202020204" pitchFamily="34" charset="0"/>
              <a:buChar char="o"/>
            </a:pPr>
            <a:r>
              <a:rPr lang="en-US" sz="1000">
                <a:ea typeface="+mn-lt"/>
                <a:cs typeface="+mn-lt"/>
              </a:rPr>
              <a:t>Surface mass balance impacts</a:t>
            </a:r>
          </a:p>
          <a:p>
            <a:pPr lvl="1">
              <a:lnSpc>
                <a:spcPct val="100000"/>
              </a:lnSpc>
              <a:buFont typeface="Courier New" panose="020B0604020202020204" pitchFamily="34" charset="0"/>
              <a:buChar char="o"/>
            </a:pPr>
            <a:r>
              <a:rPr lang="en-US" sz="1000">
                <a:ea typeface="+mn-lt"/>
                <a:cs typeface="+mn-lt"/>
              </a:rPr>
              <a:t>Surface energy budget</a:t>
            </a:r>
            <a:endParaRPr lang="en-US" sz="1000"/>
          </a:p>
          <a:p>
            <a:pPr lvl="1">
              <a:lnSpc>
                <a:spcPct val="100000"/>
              </a:lnSpc>
              <a:buFont typeface="Courier New" panose="020B0604020202020204" pitchFamily="34" charset="0"/>
              <a:buChar char="o"/>
            </a:pPr>
            <a:r>
              <a:rPr lang="en-US" sz="1000">
                <a:ea typeface="+mn-lt"/>
                <a:cs typeface="+mn-lt"/>
              </a:rPr>
              <a:t>Conger Ice Shelf collapse</a:t>
            </a:r>
            <a:endParaRPr lang="en-US"/>
          </a:p>
          <a:p>
            <a:pPr lvl="1">
              <a:lnSpc>
                <a:spcPct val="100000"/>
              </a:lnSpc>
              <a:buFont typeface="Courier New" panose="020B0604020202020204" pitchFamily="34" charset="0"/>
              <a:buChar char="o"/>
            </a:pPr>
            <a:r>
              <a:rPr lang="en-US" sz="1000">
                <a:ea typeface="+mn-lt"/>
                <a:cs typeface="+mn-lt"/>
              </a:rPr>
              <a:t>Isotope measurements</a:t>
            </a:r>
            <a:endParaRPr lang="en-US"/>
          </a:p>
          <a:p>
            <a:pPr lvl="1">
              <a:lnSpc>
                <a:spcPct val="100000"/>
              </a:lnSpc>
              <a:buFont typeface="Courier New" panose="020B0604020202020204" pitchFamily="34" charset="0"/>
              <a:buChar char="o"/>
            </a:pPr>
            <a:r>
              <a:rPr lang="en-US" sz="1000">
                <a:ea typeface="+mn-lt"/>
                <a:cs typeface="+mn-lt"/>
              </a:rPr>
              <a:t>Historical event significance/probability </a:t>
            </a:r>
            <a:endParaRPr lang="en-US" sz="1000"/>
          </a:p>
          <a:p>
            <a:pPr marL="285750" indent="-285750">
              <a:spcBef>
                <a:spcPts val="0"/>
              </a:spcBef>
              <a:spcAft>
                <a:spcPts val="500"/>
              </a:spcAft>
            </a:pPr>
            <a:endParaRPr lang="en-US" sz="1300"/>
          </a:p>
          <a:p>
            <a:pPr marL="342900" lvl="1" indent="0">
              <a:spcBef>
                <a:spcPts val="0"/>
              </a:spcBef>
              <a:spcAft>
                <a:spcPts val="500"/>
              </a:spcAft>
              <a:buNone/>
            </a:pPr>
            <a:endParaRPr lang="en-US" sz="1000"/>
          </a:p>
          <a:p>
            <a:pPr marL="628650" lvl="1" indent="-285750">
              <a:spcBef>
                <a:spcPts val="0"/>
              </a:spcBef>
              <a:spcAft>
                <a:spcPts val="500"/>
              </a:spcAft>
              <a:buFont typeface="Courier New" panose="020B0604020202020204" pitchFamily="34" charset="0"/>
              <a:buChar char="o"/>
            </a:pPr>
            <a:endParaRPr lang="en-IN" sz="1000"/>
          </a:p>
          <a:p>
            <a:pPr marL="628650" lvl="1" indent="-285750">
              <a:spcBef>
                <a:spcPts val="0"/>
              </a:spcBef>
              <a:spcAft>
                <a:spcPts val="500"/>
              </a:spcAft>
              <a:buFont typeface="Courier New" panose="020B0604020202020204" pitchFamily="34" charset="0"/>
              <a:buChar char="o"/>
            </a:pPr>
            <a:endParaRPr lang="en-IN" sz="1000"/>
          </a:p>
        </p:txBody>
      </p:sp>
      <p:pic>
        <p:nvPicPr>
          <p:cNvPr id="12" name="Picture 11" descr="A qr code with a few black squares&#10;&#10;AI-generated content may be incorrect.">
            <a:extLst>
              <a:ext uri="{FF2B5EF4-FFF2-40B4-BE49-F238E27FC236}">
                <a16:creationId xmlns:a16="http://schemas.microsoft.com/office/drawing/2014/main" id="{6FF0AD2D-39C9-C65D-475E-C8E6957DFFCF}"/>
              </a:ext>
            </a:extLst>
          </p:cNvPr>
          <p:cNvPicPr>
            <a:picLocks noChangeAspect="1"/>
          </p:cNvPicPr>
          <p:nvPr/>
        </p:nvPicPr>
        <p:blipFill>
          <a:blip r:embed="rId7"/>
          <a:stretch>
            <a:fillRect/>
          </a:stretch>
        </p:blipFill>
        <p:spPr>
          <a:xfrm>
            <a:off x="1559983" y="3907366"/>
            <a:ext cx="1244601" cy="1240367"/>
          </a:xfrm>
          <a:prstGeom prst="rect">
            <a:avLst/>
          </a:prstGeom>
        </p:spPr>
      </p:pic>
      <p:sp>
        <p:nvSpPr>
          <p:cNvPr id="14" name="TextBox 13">
            <a:extLst>
              <a:ext uri="{FF2B5EF4-FFF2-40B4-BE49-F238E27FC236}">
                <a16:creationId xmlns:a16="http://schemas.microsoft.com/office/drawing/2014/main" id="{873EE41D-A9F6-3102-3F94-7F77BC714FC3}"/>
              </a:ext>
            </a:extLst>
          </p:cNvPr>
          <p:cNvSpPr txBox="1"/>
          <p:nvPr/>
        </p:nvSpPr>
        <p:spPr>
          <a:xfrm>
            <a:off x="100932" y="4280949"/>
            <a:ext cx="156889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t>Paper (part 1)</a:t>
            </a:r>
          </a:p>
        </p:txBody>
      </p:sp>
      <p:pic>
        <p:nvPicPr>
          <p:cNvPr id="15" name="Picture 14" descr="A qr code with a black and white background&#10;&#10;AI-generated content may be incorrect.">
            <a:extLst>
              <a:ext uri="{FF2B5EF4-FFF2-40B4-BE49-F238E27FC236}">
                <a16:creationId xmlns:a16="http://schemas.microsoft.com/office/drawing/2014/main" id="{69AA0B62-8F29-0459-ED68-EBEBBEF30E58}"/>
              </a:ext>
            </a:extLst>
          </p:cNvPr>
          <p:cNvPicPr>
            <a:picLocks noChangeAspect="1"/>
          </p:cNvPicPr>
          <p:nvPr/>
        </p:nvPicPr>
        <p:blipFill>
          <a:blip r:embed="rId8"/>
          <a:stretch>
            <a:fillRect/>
          </a:stretch>
        </p:blipFill>
        <p:spPr>
          <a:xfrm>
            <a:off x="4489451" y="3911600"/>
            <a:ext cx="1231900" cy="1231900"/>
          </a:xfrm>
          <a:prstGeom prst="rect">
            <a:avLst/>
          </a:prstGeom>
        </p:spPr>
      </p:pic>
      <p:sp>
        <p:nvSpPr>
          <p:cNvPr id="17" name="TextBox 16">
            <a:extLst>
              <a:ext uri="{FF2B5EF4-FFF2-40B4-BE49-F238E27FC236}">
                <a16:creationId xmlns:a16="http://schemas.microsoft.com/office/drawing/2014/main" id="{4CCDBAFA-3107-ABEE-C6D3-67DB5C6FC549}"/>
              </a:ext>
            </a:extLst>
          </p:cNvPr>
          <p:cNvSpPr txBox="1"/>
          <p:nvPr/>
        </p:nvSpPr>
        <p:spPr>
          <a:xfrm>
            <a:off x="3068499" y="4280949"/>
            <a:ext cx="156889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t>Paper (part 2)</a:t>
            </a:r>
          </a:p>
        </p:txBody>
      </p:sp>
      <p:sp>
        <p:nvSpPr>
          <p:cNvPr id="3" name="TextBox 2">
            <a:extLst>
              <a:ext uri="{FF2B5EF4-FFF2-40B4-BE49-F238E27FC236}">
                <a16:creationId xmlns:a16="http://schemas.microsoft.com/office/drawing/2014/main" id="{C83200AD-9A39-E7B0-45FE-C1473C77CA11}"/>
              </a:ext>
            </a:extLst>
          </p:cNvPr>
          <p:cNvSpPr txBox="1"/>
          <p:nvPr/>
        </p:nvSpPr>
        <p:spPr>
          <a:xfrm>
            <a:off x="6569" y="40828"/>
            <a:ext cx="185232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solidFill>
                  <a:schemeClr val="bg2">
                    <a:lumMod val="49000"/>
                  </a:schemeClr>
                </a:solidFill>
              </a:rPr>
              <a:t>Jonathan Wille et al.</a:t>
            </a:r>
            <a:endParaRPr lang="en-US"/>
          </a:p>
        </p:txBody>
      </p:sp>
    </p:spTree>
    <p:extLst>
      <p:ext uri="{BB962C8B-B14F-4D97-AF65-F5344CB8AC3E}">
        <p14:creationId xmlns:p14="http://schemas.microsoft.com/office/powerpoint/2010/main" val="306156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ppt_x"/>
                                          </p:val>
                                        </p:tav>
                                        <p:tav tm="100000">
                                          <p:val>
                                            <p:strVal val="#ppt_x"/>
                                          </p:val>
                                        </p:tav>
                                      </p:tavLst>
                                    </p:anim>
                                    <p:anim calcmode="lin" valueType="num">
                                      <p:cBhvr additive="base">
                                        <p:cTn id="10" dur="500" fill="hold"/>
                                        <p:tgtEl>
                                          <p:spTgt spid="9"/>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6"/>
                                        </p:tgtEl>
                                      </p:cBhvr>
                                    </p:cmd>
                                  </p:childTnLst>
                                </p:cTn>
                              </p:par>
                            </p:childTnLst>
                          </p:cTn>
                        </p:par>
                      </p:childTnLst>
                    </p:cTn>
                  </p:par>
                </p:childTnLst>
              </p:cTn>
              <p:nextCondLst>
                <p:cond evt="onClick" delay="0">
                  <p:tgtEl>
                    <p:spTgt spid="6"/>
                  </p:tgtEl>
                </p:cond>
              </p:nextCondLst>
            </p:seq>
            <p:video>
              <p:cMediaNode vol="80000">
                <p:cTn id="24" fill="hold" display="0">
                  <p:stCondLst>
                    <p:cond delay="indefinite"/>
                  </p:stCondLst>
                </p:cTn>
                <p:tgtEl>
                  <p:spTgt spid="6"/>
                </p:tgtEl>
              </p:cMediaNode>
            </p:video>
          </p:childTnLst>
        </p:cTn>
      </p:par>
    </p:tnLst>
    <p:bldLst>
      <p:bldP spid="9" grpId="0"/>
      <p:bldP spid="14"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B6230-96BA-71F2-E89C-EEFA8F4122A6}"/>
              </a:ext>
            </a:extLst>
          </p:cNvPr>
          <p:cNvSpPr>
            <a:spLocks noGrp="1"/>
          </p:cNvSpPr>
          <p:nvPr>
            <p:ph type="title"/>
          </p:nvPr>
        </p:nvSpPr>
        <p:spPr>
          <a:xfrm>
            <a:off x="0" y="273844"/>
            <a:ext cx="9216668" cy="994172"/>
          </a:xfrm>
        </p:spPr>
        <p:txBody>
          <a:bodyPr>
            <a:normAutofit/>
          </a:bodyPr>
          <a:lstStyle/>
          <a:p>
            <a:r>
              <a:rPr lang="en-US" sz="2800" b="1" u="sng"/>
              <a:t>February 2020 atmospheric river family on Thwaites Glacier</a:t>
            </a:r>
          </a:p>
        </p:txBody>
      </p:sp>
      <p:pic>
        <p:nvPicPr>
          <p:cNvPr id="7" name="Picture 6" descr="A person standing in the snow&#10;&#10;AI-generated content may be incorrect.">
            <a:extLst>
              <a:ext uri="{FF2B5EF4-FFF2-40B4-BE49-F238E27FC236}">
                <a16:creationId xmlns:a16="http://schemas.microsoft.com/office/drawing/2014/main" id="{0543372C-6446-B5CD-6D5A-073EA0699970}"/>
              </a:ext>
            </a:extLst>
          </p:cNvPr>
          <p:cNvPicPr>
            <a:picLocks noChangeAspect="1"/>
          </p:cNvPicPr>
          <p:nvPr/>
        </p:nvPicPr>
        <p:blipFill>
          <a:blip r:embed="rId3"/>
          <a:stretch>
            <a:fillRect/>
          </a:stretch>
        </p:blipFill>
        <p:spPr>
          <a:xfrm>
            <a:off x="733192" y="1652858"/>
            <a:ext cx="1721055" cy="2756899"/>
          </a:xfrm>
          <a:prstGeom prst="rect">
            <a:avLst/>
          </a:prstGeom>
        </p:spPr>
      </p:pic>
      <p:sp>
        <p:nvSpPr>
          <p:cNvPr id="8" name="TextBox 7">
            <a:extLst>
              <a:ext uri="{FF2B5EF4-FFF2-40B4-BE49-F238E27FC236}">
                <a16:creationId xmlns:a16="http://schemas.microsoft.com/office/drawing/2014/main" id="{AB8E28D2-6556-6623-A07C-07F6DF01B014}"/>
              </a:ext>
            </a:extLst>
          </p:cNvPr>
          <p:cNvSpPr txBox="1"/>
          <p:nvPr/>
        </p:nvSpPr>
        <p:spPr>
          <a:xfrm>
            <a:off x="567965" y="4497002"/>
            <a:ext cx="2057400"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900"/>
              <a:t>AWS on Thwaites Eastern Ice Shelf, January 2023</a:t>
            </a:r>
          </a:p>
        </p:txBody>
      </p:sp>
      <p:pic>
        <p:nvPicPr>
          <p:cNvPr id="9" name="Picture 8" descr="A screenshot of a satellite image&#10;&#10;AI-generated content may be incorrect.">
            <a:extLst>
              <a:ext uri="{FF2B5EF4-FFF2-40B4-BE49-F238E27FC236}">
                <a16:creationId xmlns:a16="http://schemas.microsoft.com/office/drawing/2014/main" id="{73663F5A-D2BB-AAA9-B7A5-472FA0711764}"/>
              </a:ext>
            </a:extLst>
          </p:cNvPr>
          <p:cNvPicPr>
            <a:picLocks noChangeAspect="1"/>
          </p:cNvPicPr>
          <p:nvPr/>
        </p:nvPicPr>
        <p:blipFill>
          <a:blip r:embed="rId4"/>
          <a:stretch>
            <a:fillRect/>
          </a:stretch>
        </p:blipFill>
        <p:spPr>
          <a:xfrm>
            <a:off x="2940574" y="1653152"/>
            <a:ext cx="4947894" cy="3021439"/>
          </a:xfrm>
          <a:prstGeom prst="rect">
            <a:avLst/>
          </a:prstGeom>
        </p:spPr>
      </p:pic>
      <p:pic>
        <p:nvPicPr>
          <p:cNvPr id="10" name="Picture 9" descr="A graph with numbers and lines&#10;&#10;AI-generated content may be incorrect.">
            <a:extLst>
              <a:ext uri="{FF2B5EF4-FFF2-40B4-BE49-F238E27FC236}">
                <a16:creationId xmlns:a16="http://schemas.microsoft.com/office/drawing/2014/main" id="{6C85EDDC-4C3F-E4E8-AB6B-72836A4A0D9C}"/>
              </a:ext>
            </a:extLst>
          </p:cNvPr>
          <p:cNvPicPr>
            <a:picLocks noChangeAspect="1"/>
          </p:cNvPicPr>
          <p:nvPr/>
        </p:nvPicPr>
        <p:blipFill>
          <a:blip r:embed="rId5"/>
          <a:stretch>
            <a:fillRect/>
          </a:stretch>
        </p:blipFill>
        <p:spPr>
          <a:xfrm>
            <a:off x="3039815" y="2692751"/>
            <a:ext cx="3500363" cy="1590332"/>
          </a:xfrm>
          <a:prstGeom prst="rect">
            <a:avLst/>
          </a:prstGeom>
        </p:spPr>
      </p:pic>
      <p:sp>
        <p:nvSpPr>
          <p:cNvPr id="3" name="TextBox 2">
            <a:extLst>
              <a:ext uri="{FF2B5EF4-FFF2-40B4-BE49-F238E27FC236}">
                <a16:creationId xmlns:a16="http://schemas.microsoft.com/office/drawing/2014/main" id="{2E97FEB6-7696-14CF-0B17-300DFD342805}"/>
              </a:ext>
            </a:extLst>
          </p:cNvPr>
          <p:cNvSpPr txBox="1"/>
          <p:nvPr/>
        </p:nvSpPr>
        <p:spPr>
          <a:xfrm>
            <a:off x="110524" y="1933"/>
            <a:ext cx="2446504" cy="338554"/>
          </a:xfrm>
          <a:prstGeom prst="rect">
            <a:avLst/>
          </a:prstGeom>
          <a:noFill/>
        </p:spPr>
        <p:txBody>
          <a:bodyPr wrap="none" rtlCol="0">
            <a:spAutoFit/>
          </a:bodyPr>
          <a:lstStyle/>
          <a:p>
            <a:r>
              <a:rPr lang="en-US" sz="1600" i="1">
                <a:solidFill>
                  <a:schemeClr val="tx1">
                    <a:lumMod val="50000"/>
                    <a:lumOff val="50000"/>
                  </a:schemeClr>
                </a:solidFill>
              </a:rPr>
              <a:t>Michelle </a:t>
            </a:r>
            <a:r>
              <a:rPr lang="en-US" sz="1600" i="1" err="1">
                <a:solidFill>
                  <a:schemeClr val="tx1">
                    <a:lumMod val="50000"/>
                    <a:lumOff val="50000"/>
                  </a:schemeClr>
                </a:solidFill>
              </a:rPr>
              <a:t>Maclennan</a:t>
            </a:r>
            <a:r>
              <a:rPr lang="en-US" sz="1600" i="1">
                <a:solidFill>
                  <a:schemeClr val="tx1">
                    <a:lumMod val="50000"/>
                    <a:lumOff val="50000"/>
                  </a:schemeClr>
                </a:solidFill>
              </a:rPr>
              <a:t> et al.</a:t>
            </a:r>
          </a:p>
        </p:txBody>
      </p:sp>
    </p:spTree>
    <p:extLst>
      <p:ext uri="{BB962C8B-B14F-4D97-AF65-F5344CB8AC3E}">
        <p14:creationId xmlns:p14="http://schemas.microsoft.com/office/powerpoint/2010/main" val="1695830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22147-3C7E-9686-4DE6-36541614E74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015C8B1-73F4-3F70-4235-D87109F498A0}"/>
              </a:ext>
            </a:extLst>
          </p:cNvPr>
          <p:cNvPicPr>
            <a:picLocks noChangeAspect="1"/>
          </p:cNvPicPr>
          <p:nvPr/>
        </p:nvPicPr>
        <p:blipFill>
          <a:blip r:embed="rId3"/>
          <a:stretch>
            <a:fillRect/>
          </a:stretch>
        </p:blipFill>
        <p:spPr>
          <a:xfrm>
            <a:off x="4572000" y="1066960"/>
            <a:ext cx="3748331" cy="2031197"/>
          </a:xfrm>
          <a:prstGeom prst="rect">
            <a:avLst/>
          </a:prstGeom>
        </p:spPr>
      </p:pic>
      <p:sp>
        <p:nvSpPr>
          <p:cNvPr id="6" name="TextBox 5">
            <a:extLst>
              <a:ext uri="{FF2B5EF4-FFF2-40B4-BE49-F238E27FC236}">
                <a16:creationId xmlns:a16="http://schemas.microsoft.com/office/drawing/2014/main" id="{22E14E26-517B-BCF8-94F7-6D0F2A36C2D5}"/>
              </a:ext>
            </a:extLst>
          </p:cNvPr>
          <p:cNvSpPr txBox="1"/>
          <p:nvPr/>
        </p:nvSpPr>
        <p:spPr>
          <a:xfrm>
            <a:off x="4571998" y="3239699"/>
            <a:ext cx="4278591" cy="136191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b="1"/>
              <a:t>What happened? </a:t>
            </a:r>
            <a:endParaRPr lang="en-US" sz="1013" b="1"/>
          </a:p>
          <a:p>
            <a:pPr marL="214313" indent="-214313">
              <a:buFont typeface="Arial"/>
              <a:buChar char="•"/>
            </a:pPr>
            <a:r>
              <a:rPr lang="en-US" sz="1050"/>
              <a:t>3 atmospheric rivers make landfall in the ASE in rapid succession from February 2-8, 2020 </a:t>
            </a:r>
            <a:endParaRPr lang="en-US" sz="1013"/>
          </a:p>
          <a:p>
            <a:pPr marL="214313" indent="-214313">
              <a:buFont typeface="Arial"/>
              <a:buChar char="•"/>
            </a:pPr>
            <a:r>
              <a:rPr lang="en-US" sz="1050"/>
              <a:t>100 mm </a:t>
            </a:r>
            <a:r>
              <a:rPr lang="en-US" sz="1050" err="1"/>
              <a:t>w.e.</a:t>
            </a:r>
            <a:r>
              <a:rPr lang="en-US" sz="1050"/>
              <a:t> accumulation – about 90% of the average annual accumulation from atmospheric rivers here </a:t>
            </a:r>
          </a:p>
          <a:p>
            <a:pPr marL="214313" indent="-214313">
              <a:buFont typeface="Arial"/>
              <a:buChar char="•"/>
            </a:pPr>
            <a:r>
              <a:rPr lang="en-US" sz="1050"/>
              <a:t>surface temperatures ~ 0° C for </a:t>
            </a:r>
            <a:r>
              <a:rPr lang="en-US" sz="1050" b="1"/>
              <a:t>5 days</a:t>
            </a:r>
          </a:p>
          <a:p>
            <a:endParaRPr lang="en-US" sz="1050"/>
          </a:p>
          <a:p>
            <a:pPr>
              <a:buFont typeface="Arial"/>
            </a:pPr>
            <a:r>
              <a:rPr lang="en-US" sz="1050">
                <a:hlinkClick r:id="rId4"/>
              </a:rPr>
              <a:t>Maclennan et al. 2023</a:t>
            </a:r>
            <a:r>
              <a:rPr lang="en-US" sz="1050"/>
              <a:t> </a:t>
            </a:r>
          </a:p>
        </p:txBody>
      </p:sp>
      <p:pic>
        <p:nvPicPr>
          <p:cNvPr id="10" name="Picture 9" descr="A satellite view of snow and ice&#10;&#10;AI-generated content may be incorrect.">
            <a:extLst>
              <a:ext uri="{FF2B5EF4-FFF2-40B4-BE49-F238E27FC236}">
                <a16:creationId xmlns:a16="http://schemas.microsoft.com/office/drawing/2014/main" id="{E39C3EA2-5CCE-A632-6F10-27D597F03090}"/>
              </a:ext>
            </a:extLst>
          </p:cNvPr>
          <p:cNvPicPr>
            <a:picLocks noChangeAspect="1"/>
          </p:cNvPicPr>
          <p:nvPr/>
        </p:nvPicPr>
        <p:blipFill>
          <a:blip r:embed="rId5"/>
          <a:stretch>
            <a:fillRect/>
          </a:stretch>
        </p:blipFill>
        <p:spPr>
          <a:xfrm>
            <a:off x="117523" y="1268464"/>
            <a:ext cx="2104808" cy="2247020"/>
          </a:xfrm>
          <a:prstGeom prst="rect">
            <a:avLst/>
          </a:prstGeom>
        </p:spPr>
      </p:pic>
      <p:sp>
        <p:nvSpPr>
          <p:cNvPr id="11" name="TextBox 10">
            <a:extLst>
              <a:ext uri="{FF2B5EF4-FFF2-40B4-BE49-F238E27FC236}">
                <a16:creationId xmlns:a16="http://schemas.microsoft.com/office/drawing/2014/main" id="{1234FFF6-1EB6-08FB-3EC1-99B29474778B}"/>
              </a:ext>
            </a:extLst>
          </p:cNvPr>
          <p:cNvSpPr txBox="1"/>
          <p:nvPr/>
        </p:nvSpPr>
        <p:spPr>
          <a:xfrm>
            <a:off x="75219" y="921767"/>
            <a:ext cx="2611225"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900"/>
              <a:t>MODIS Corrected Reflectance, 07 February 2020</a:t>
            </a:r>
          </a:p>
          <a:p>
            <a:r>
              <a:rPr lang="en-US" sz="900"/>
              <a:t>NASA Worldview Database </a:t>
            </a:r>
          </a:p>
        </p:txBody>
      </p:sp>
      <p:sp>
        <p:nvSpPr>
          <p:cNvPr id="3" name="Title 1">
            <a:extLst>
              <a:ext uri="{FF2B5EF4-FFF2-40B4-BE49-F238E27FC236}">
                <a16:creationId xmlns:a16="http://schemas.microsoft.com/office/drawing/2014/main" id="{E07F3584-BBFE-AA12-87CE-388C6CC57FD7}"/>
              </a:ext>
            </a:extLst>
          </p:cNvPr>
          <p:cNvSpPr txBox="1">
            <a:spLocks/>
          </p:cNvSpPr>
          <p:nvPr/>
        </p:nvSpPr>
        <p:spPr>
          <a:xfrm>
            <a:off x="0" y="273844"/>
            <a:ext cx="9216668"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u="sng"/>
              <a:t>February 2020 atmospheric river family on Thwaites Glacier</a:t>
            </a:r>
          </a:p>
        </p:txBody>
      </p:sp>
      <p:pic>
        <p:nvPicPr>
          <p:cNvPr id="13" name="Picture 12" descr="A map of the north and south america&#10;&#10;AI-generated content may be incorrect.">
            <a:extLst>
              <a:ext uri="{FF2B5EF4-FFF2-40B4-BE49-F238E27FC236}">
                <a16:creationId xmlns:a16="http://schemas.microsoft.com/office/drawing/2014/main" id="{0A0598D1-2F27-8168-89F6-09FE4966E6B9}"/>
              </a:ext>
            </a:extLst>
          </p:cNvPr>
          <p:cNvPicPr>
            <a:picLocks noChangeAspect="1"/>
          </p:cNvPicPr>
          <p:nvPr/>
        </p:nvPicPr>
        <p:blipFill>
          <a:blip r:embed="rId6"/>
          <a:stretch>
            <a:fillRect/>
          </a:stretch>
        </p:blipFill>
        <p:spPr>
          <a:xfrm>
            <a:off x="1667190" y="2115498"/>
            <a:ext cx="2799972" cy="2799972"/>
          </a:xfrm>
          <a:prstGeom prst="rect">
            <a:avLst/>
          </a:prstGeom>
        </p:spPr>
      </p:pic>
      <p:cxnSp>
        <p:nvCxnSpPr>
          <p:cNvPr id="15" name="Straight Arrow Connector 14">
            <a:extLst>
              <a:ext uri="{FF2B5EF4-FFF2-40B4-BE49-F238E27FC236}">
                <a16:creationId xmlns:a16="http://schemas.microsoft.com/office/drawing/2014/main" id="{7F4D865B-2757-A93E-2C19-25021FD89043}"/>
              </a:ext>
            </a:extLst>
          </p:cNvPr>
          <p:cNvCxnSpPr>
            <a:cxnSpLocks/>
          </p:cNvCxnSpPr>
          <p:nvPr/>
        </p:nvCxnSpPr>
        <p:spPr>
          <a:xfrm>
            <a:off x="265269" y="2316480"/>
            <a:ext cx="926596" cy="292075"/>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D973A3A4-37B3-EC60-1460-10B33CDC9E2D}"/>
              </a:ext>
            </a:extLst>
          </p:cNvPr>
          <p:cNvCxnSpPr/>
          <p:nvPr/>
        </p:nvCxnSpPr>
        <p:spPr>
          <a:xfrm flipH="1">
            <a:off x="3653714" y="2530468"/>
            <a:ext cx="454173" cy="536561"/>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1BEA511-56F3-64F3-AF7E-AFC960D4B534}"/>
              </a:ext>
            </a:extLst>
          </p:cNvPr>
          <p:cNvSpPr txBox="1"/>
          <p:nvPr/>
        </p:nvSpPr>
        <p:spPr>
          <a:xfrm>
            <a:off x="1177174" y="4915470"/>
            <a:ext cx="4180235"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900"/>
              <a:t>Wisconsin Satellite Infrared Satellite Composite Imagery 13 UTC on 7 Feb 2020</a:t>
            </a:r>
          </a:p>
        </p:txBody>
      </p:sp>
      <p:sp>
        <p:nvSpPr>
          <p:cNvPr id="19" name="TextBox 18">
            <a:extLst>
              <a:ext uri="{FF2B5EF4-FFF2-40B4-BE49-F238E27FC236}">
                <a16:creationId xmlns:a16="http://schemas.microsoft.com/office/drawing/2014/main" id="{F238948E-C329-AE92-D924-745CF9CBF346}"/>
              </a:ext>
            </a:extLst>
          </p:cNvPr>
          <p:cNvSpPr txBox="1"/>
          <p:nvPr/>
        </p:nvSpPr>
        <p:spPr>
          <a:xfrm>
            <a:off x="110524" y="1933"/>
            <a:ext cx="2446504" cy="338554"/>
          </a:xfrm>
          <a:prstGeom prst="rect">
            <a:avLst/>
          </a:prstGeom>
          <a:noFill/>
        </p:spPr>
        <p:txBody>
          <a:bodyPr wrap="none" rtlCol="0">
            <a:spAutoFit/>
          </a:bodyPr>
          <a:lstStyle/>
          <a:p>
            <a:r>
              <a:rPr lang="en-US" sz="1600" i="1">
                <a:solidFill>
                  <a:schemeClr val="tx1">
                    <a:lumMod val="50000"/>
                    <a:lumOff val="50000"/>
                  </a:schemeClr>
                </a:solidFill>
              </a:rPr>
              <a:t>Michelle </a:t>
            </a:r>
            <a:r>
              <a:rPr lang="en-US" sz="1600" i="1" err="1">
                <a:solidFill>
                  <a:schemeClr val="tx1">
                    <a:lumMod val="50000"/>
                    <a:lumOff val="50000"/>
                  </a:schemeClr>
                </a:solidFill>
              </a:rPr>
              <a:t>Maclennan</a:t>
            </a:r>
            <a:r>
              <a:rPr lang="en-US" sz="1600" i="1">
                <a:solidFill>
                  <a:schemeClr val="tx1">
                    <a:lumMod val="50000"/>
                    <a:lumOff val="50000"/>
                  </a:schemeClr>
                </a:solidFill>
              </a:rPr>
              <a:t> et al.</a:t>
            </a:r>
          </a:p>
        </p:txBody>
      </p:sp>
    </p:spTree>
    <p:extLst>
      <p:ext uri="{BB962C8B-B14F-4D97-AF65-F5344CB8AC3E}">
        <p14:creationId xmlns:p14="http://schemas.microsoft.com/office/powerpoint/2010/main" val="548444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D0666-A468-1C50-BEEA-AA6A464592AD}"/>
              </a:ext>
            </a:extLst>
          </p:cNvPr>
          <p:cNvSpPr>
            <a:spLocks noGrp="1"/>
          </p:cNvSpPr>
          <p:nvPr>
            <p:ph type="title"/>
          </p:nvPr>
        </p:nvSpPr>
        <p:spPr>
          <a:xfrm>
            <a:off x="1394" y="-276747"/>
            <a:ext cx="7886700" cy="994172"/>
          </a:xfrm>
        </p:spPr>
        <p:txBody>
          <a:bodyPr>
            <a:normAutofit/>
          </a:bodyPr>
          <a:lstStyle/>
          <a:p>
            <a:r>
              <a:rPr lang="en-US" sz="1200" i="1">
                <a:solidFill>
                  <a:schemeClr val="tx1">
                    <a:lumMod val="50000"/>
                    <a:lumOff val="50000"/>
                  </a:schemeClr>
                </a:solidFill>
                <a:latin typeface="+mn-lt"/>
              </a:rPr>
              <a:t>Ella Gilbert et al.</a:t>
            </a:r>
          </a:p>
        </p:txBody>
      </p:sp>
      <p:sp>
        <p:nvSpPr>
          <p:cNvPr id="3" name="Content Placeholder 2">
            <a:extLst>
              <a:ext uri="{FF2B5EF4-FFF2-40B4-BE49-F238E27FC236}">
                <a16:creationId xmlns:a16="http://schemas.microsoft.com/office/drawing/2014/main" id="{0A82F8F2-44DE-5020-DDAB-6709EFAD8D55}"/>
              </a:ext>
            </a:extLst>
          </p:cNvPr>
          <p:cNvSpPr>
            <a:spLocks noGrp="1"/>
          </p:cNvSpPr>
          <p:nvPr>
            <p:ph idx="1"/>
          </p:nvPr>
        </p:nvSpPr>
        <p:spPr>
          <a:xfrm>
            <a:off x="1165303" y="4860945"/>
            <a:ext cx="8618498" cy="691753"/>
          </a:xfrm>
        </p:spPr>
        <p:txBody>
          <a:bodyPr vert="horz" lIns="68580" tIns="34290" rIns="68580" bIns="34290" rtlCol="0" anchor="t">
            <a:noAutofit/>
          </a:bodyPr>
          <a:lstStyle/>
          <a:p>
            <a:pPr marL="0" indent="0">
              <a:buNone/>
            </a:pPr>
            <a:r>
              <a:rPr lang="en-US" sz="1800"/>
              <a:t>All data will be on ESGF by end of August 2025 – please use them :)</a:t>
            </a:r>
          </a:p>
          <a:p>
            <a:endParaRPr lang="en-US"/>
          </a:p>
        </p:txBody>
      </p:sp>
      <p:sp>
        <p:nvSpPr>
          <p:cNvPr id="6" name="TextBox 5">
            <a:extLst>
              <a:ext uri="{FF2B5EF4-FFF2-40B4-BE49-F238E27FC236}">
                <a16:creationId xmlns:a16="http://schemas.microsoft.com/office/drawing/2014/main" id="{61784E3E-5A1C-5E36-DDB5-18E9D8FBD582}"/>
              </a:ext>
            </a:extLst>
          </p:cNvPr>
          <p:cNvSpPr txBox="1"/>
          <p:nvPr/>
        </p:nvSpPr>
        <p:spPr>
          <a:xfrm>
            <a:off x="311584" y="3475370"/>
            <a:ext cx="3571457" cy="1004506"/>
          </a:xfrm>
          <a:prstGeom prst="rect">
            <a:avLst/>
          </a:prstGeom>
          <a:solidFill>
            <a:schemeClr val="accent5">
              <a:lumMod val="40000"/>
              <a:lumOff val="6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b="1"/>
              <a:t>  3 simulations available :</a:t>
            </a:r>
            <a:endParaRPr lang="en-US" sz="1013"/>
          </a:p>
          <a:p>
            <a:pPr marL="214313" indent="-214313">
              <a:buFont typeface="Arial"/>
              <a:buChar char="•"/>
            </a:pPr>
            <a:r>
              <a:rPr lang="en-US" sz="1013"/>
              <a:t>ERA5 hindcast (2000-2022, with some RCMs running 1995-2024)</a:t>
            </a:r>
          </a:p>
          <a:p>
            <a:pPr marL="214313" indent="-214313">
              <a:buFont typeface="Arial"/>
              <a:buChar char="•"/>
            </a:pPr>
            <a:r>
              <a:rPr lang="en-US" sz="1013"/>
              <a:t>2 x GCM-driven future projections (1985-2100) following storylines of Antarctic climate change (after Williams et al., 2024)</a:t>
            </a:r>
          </a:p>
        </p:txBody>
      </p:sp>
      <p:sp>
        <p:nvSpPr>
          <p:cNvPr id="7" name="TextBox 6">
            <a:extLst>
              <a:ext uri="{FF2B5EF4-FFF2-40B4-BE49-F238E27FC236}">
                <a16:creationId xmlns:a16="http://schemas.microsoft.com/office/drawing/2014/main" id="{FD771E9B-D265-01CD-3B00-93FE12AAEE40}"/>
              </a:ext>
            </a:extLst>
          </p:cNvPr>
          <p:cNvSpPr txBox="1"/>
          <p:nvPr/>
        </p:nvSpPr>
        <p:spPr>
          <a:xfrm>
            <a:off x="4320632" y="4555553"/>
            <a:ext cx="4935807"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a:t>Figures: Marte </a:t>
            </a:r>
            <a:r>
              <a:rPr lang="en-US" sz="1050" err="1"/>
              <a:t>Hofsteenge</a:t>
            </a:r>
            <a:r>
              <a:rPr lang="en-US" sz="1050"/>
              <a:t> (from Gilbert et al., in prep) </a:t>
            </a:r>
          </a:p>
        </p:txBody>
      </p:sp>
      <p:pic>
        <p:nvPicPr>
          <p:cNvPr id="8" name="Picture 7" descr="A logo with blue and green circles&#10;&#10;AI-generated content may be incorrect.">
            <a:extLst>
              <a:ext uri="{FF2B5EF4-FFF2-40B4-BE49-F238E27FC236}">
                <a16:creationId xmlns:a16="http://schemas.microsoft.com/office/drawing/2014/main" id="{D03524C2-39E1-BE65-B701-3100A8A75A73}"/>
              </a:ext>
            </a:extLst>
          </p:cNvPr>
          <p:cNvPicPr>
            <a:picLocks noChangeAspect="1"/>
          </p:cNvPicPr>
          <p:nvPr/>
        </p:nvPicPr>
        <p:blipFill>
          <a:blip r:embed="rId3"/>
          <a:stretch>
            <a:fillRect/>
          </a:stretch>
        </p:blipFill>
        <p:spPr>
          <a:xfrm>
            <a:off x="8040926" y="111512"/>
            <a:ext cx="951635" cy="906038"/>
          </a:xfrm>
          <a:prstGeom prst="rect">
            <a:avLst/>
          </a:prstGeom>
        </p:spPr>
      </p:pic>
      <p:sp>
        <p:nvSpPr>
          <p:cNvPr id="9" name="TextBox 8">
            <a:extLst>
              <a:ext uri="{FF2B5EF4-FFF2-40B4-BE49-F238E27FC236}">
                <a16:creationId xmlns:a16="http://schemas.microsoft.com/office/drawing/2014/main" id="{2E85B35D-70CB-74DC-11A7-2DE9C2E35ED1}"/>
              </a:ext>
            </a:extLst>
          </p:cNvPr>
          <p:cNvSpPr txBox="1"/>
          <p:nvPr/>
        </p:nvSpPr>
        <p:spPr>
          <a:xfrm>
            <a:off x="8039286" y="1014669"/>
            <a:ext cx="205740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013"/>
              <a:t>polarres.eu</a:t>
            </a:r>
          </a:p>
        </p:txBody>
      </p:sp>
      <p:sp>
        <p:nvSpPr>
          <p:cNvPr id="10" name="TextBox 9">
            <a:extLst>
              <a:ext uri="{FF2B5EF4-FFF2-40B4-BE49-F238E27FC236}">
                <a16:creationId xmlns:a16="http://schemas.microsoft.com/office/drawing/2014/main" id="{BA318075-0FC3-1F9A-5248-E377AAB01DC7}"/>
              </a:ext>
            </a:extLst>
          </p:cNvPr>
          <p:cNvSpPr txBox="1"/>
          <p:nvPr/>
        </p:nvSpPr>
        <p:spPr>
          <a:xfrm>
            <a:off x="311583" y="327397"/>
            <a:ext cx="4092036" cy="900246"/>
          </a:xfrm>
          <a:prstGeom prst="rect">
            <a:avLst/>
          </a:prstGeom>
          <a:solidFill>
            <a:schemeClr val="accent1">
              <a:lumMod val="40000"/>
              <a:lumOff val="6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b="1" u="sng">
                <a:cs typeface="Segoe UI"/>
              </a:rPr>
              <a:t>Presenting: The </a:t>
            </a:r>
            <a:r>
              <a:rPr lang="en-US" b="1" u="sng" err="1">
                <a:cs typeface="Segoe UI"/>
              </a:rPr>
              <a:t>PolarRES</a:t>
            </a:r>
            <a:r>
              <a:rPr lang="en-US" b="1" u="sng">
                <a:cs typeface="Segoe UI"/>
              </a:rPr>
              <a:t> ensemble, a state-of-the-art modelling resource for polar climate applications.</a:t>
            </a:r>
            <a:endParaRPr lang="en-US" b="1" u="sng"/>
          </a:p>
        </p:txBody>
      </p:sp>
      <p:sp>
        <p:nvSpPr>
          <p:cNvPr id="11" name="TextBox 10">
            <a:extLst>
              <a:ext uri="{FF2B5EF4-FFF2-40B4-BE49-F238E27FC236}">
                <a16:creationId xmlns:a16="http://schemas.microsoft.com/office/drawing/2014/main" id="{C51E3748-642C-F024-4141-300D638F5DC7}"/>
              </a:ext>
            </a:extLst>
          </p:cNvPr>
          <p:cNvSpPr txBox="1"/>
          <p:nvPr/>
        </p:nvSpPr>
        <p:spPr>
          <a:xfrm>
            <a:off x="4477216" y="379142"/>
            <a:ext cx="3339791" cy="536878"/>
          </a:xfrm>
          <a:prstGeom prst="rect">
            <a:avLst/>
          </a:prstGeom>
          <a:solidFill>
            <a:schemeClr val="accent3">
              <a:lumMod val="40000"/>
              <a:lumOff val="6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b="1">
                <a:solidFill>
                  <a:schemeClr val="tx1">
                    <a:lumMod val="65000"/>
                    <a:lumOff val="35000"/>
                  </a:schemeClr>
                </a:solidFill>
                <a:cs typeface="Segoe UI"/>
              </a:rPr>
              <a:t>What is it?</a:t>
            </a:r>
            <a:r>
              <a:rPr lang="en-US" sz="1013">
                <a:solidFill>
                  <a:schemeClr val="tx1">
                    <a:lumMod val="65000"/>
                    <a:lumOff val="35000"/>
                  </a:schemeClr>
                </a:solidFill>
                <a:cs typeface="Segoe UI"/>
              </a:rPr>
              <a:t> 4 state-of-the-art regional climate models, (HCLIM, MAR*, MetUM &amp; RACMO2.4) run at 11 km (12km*) resolution over a pan-Antarctic domain.</a:t>
            </a:r>
          </a:p>
        </p:txBody>
      </p:sp>
      <p:pic>
        <p:nvPicPr>
          <p:cNvPr id="13" name="Picture 12" descr="A screenshot of a chart&#10;&#10;AI-generated content may be incorrect.">
            <a:extLst>
              <a:ext uri="{FF2B5EF4-FFF2-40B4-BE49-F238E27FC236}">
                <a16:creationId xmlns:a16="http://schemas.microsoft.com/office/drawing/2014/main" id="{77D6B8C8-10A4-4EB7-84E9-2DCC4B5F93EB}"/>
              </a:ext>
            </a:extLst>
          </p:cNvPr>
          <p:cNvPicPr>
            <a:picLocks noChangeAspect="1"/>
          </p:cNvPicPr>
          <p:nvPr/>
        </p:nvPicPr>
        <p:blipFill>
          <a:blip r:embed="rId4"/>
          <a:stretch>
            <a:fillRect/>
          </a:stretch>
        </p:blipFill>
        <p:spPr>
          <a:xfrm>
            <a:off x="271812" y="1331061"/>
            <a:ext cx="3770507" cy="2070179"/>
          </a:xfrm>
          <a:prstGeom prst="rect">
            <a:avLst/>
          </a:prstGeom>
        </p:spPr>
      </p:pic>
      <p:pic>
        <p:nvPicPr>
          <p:cNvPr id="14" name="Picture 13" descr="A screenshot of a map&#10;&#10;AI-generated content may be incorrect.">
            <a:extLst>
              <a:ext uri="{FF2B5EF4-FFF2-40B4-BE49-F238E27FC236}">
                <a16:creationId xmlns:a16="http://schemas.microsoft.com/office/drawing/2014/main" id="{1E911F91-38D4-D91F-EFBD-F530C3365A52}"/>
              </a:ext>
            </a:extLst>
          </p:cNvPr>
          <p:cNvPicPr>
            <a:picLocks noChangeAspect="1"/>
          </p:cNvPicPr>
          <p:nvPr/>
        </p:nvPicPr>
        <p:blipFill>
          <a:blip r:embed="rId5"/>
          <a:srcRect l="944" r="120" b="59779"/>
          <a:stretch>
            <a:fillRect/>
          </a:stretch>
        </p:blipFill>
        <p:spPr>
          <a:xfrm>
            <a:off x="4317348" y="2383573"/>
            <a:ext cx="4461262" cy="2187239"/>
          </a:xfrm>
          <a:prstGeom prst="rect">
            <a:avLst/>
          </a:prstGeom>
        </p:spPr>
      </p:pic>
      <p:sp>
        <p:nvSpPr>
          <p:cNvPr id="15" name="TextBox 14">
            <a:extLst>
              <a:ext uri="{FF2B5EF4-FFF2-40B4-BE49-F238E27FC236}">
                <a16:creationId xmlns:a16="http://schemas.microsoft.com/office/drawing/2014/main" id="{651345F1-6A15-8727-9CD8-39626FA225BA}"/>
              </a:ext>
            </a:extLst>
          </p:cNvPr>
          <p:cNvSpPr txBox="1"/>
          <p:nvPr/>
        </p:nvSpPr>
        <p:spPr>
          <a:xfrm>
            <a:off x="4474706" y="1467315"/>
            <a:ext cx="4041016" cy="536878"/>
          </a:xfrm>
          <a:prstGeom prst="rect">
            <a:avLst/>
          </a:prstGeom>
          <a:solidFill>
            <a:schemeClr val="accent2">
              <a:lumMod val="60000"/>
              <a:lumOff val="4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a:t>All RCMs perform well with respect to </a:t>
            </a:r>
            <a:r>
              <a:rPr lang="en-US" sz="1013" err="1"/>
              <a:t>AntAWS</a:t>
            </a:r>
            <a:r>
              <a:rPr lang="en-US" sz="1013"/>
              <a:t> observations (</a:t>
            </a:r>
            <a:r>
              <a:rPr lang="en-US" sz="1013" b="1"/>
              <a:t>left</a:t>
            </a:r>
            <a:r>
              <a:rPr lang="en-US" sz="1013"/>
              <a:t>) and ERA5 (</a:t>
            </a:r>
            <a:r>
              <a:rPr lang="en-US" sz="1013" b="1"/>
              <a:t>below</a:t>
            </a:r>
            <a:r>
              <a:rPr lang="en-US" sz="1013"/>
              <a:t>). For more info, watch out for our forthcoming publication...</a:t>
            </a:r>
          </a:p>
        </p:txBody>
      </p:sp>
    </p:spTree>
    <p:extLst>
      <p:ext uri="{BB962C8B-B14F-4D97-AF65-F5344CB8AC3E}">
        <p14:creationId xmlns:p14="http://schemas.microsoft.com/office/powerpoint/2010/main" val="122275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D1851-9667-3C66-D695-231953C03BFD}"/>
              </a:ext>
            </a:extLst>
          </p:cNvPr>
          <p:cNvSpPr>
            <a:spLocks noGrp="1"/>
          </p:cNvSpPr>
          <p:nvPr>
            <p:ph type="title"/>
          </p:nvPr>
        </p:nvSpPr>
        <p:spPr>
          <a:xfrm>
            <a:off x="189571" y="148393"/>
            <a:ext cx="5997963" cy="1008111"/>
          </a:xfrm>
        </p:spPr>
        <p:txBody>
          <a:bodyPr>
            <a:normAutofit fontScale="90000"/>
          </a:bodyPr>
          <a:lstStyle/>
          <a:p>
            <a:r>
              <a:rPr lang="en-US" sz="3200" b="1" u="sng"/>
              <a:t>Super-cooled rain falls during West Antarctic atmospheric rivers</a:t>
            </a:r>
          </a:p>
        </p:txBody>
      </p:sp>
      <p:pic>
        <p:nvPicPr>
          <p:cNvPr id="4" name="Content Placeholder 3" descr="A qr code on a white background&#10;&#10;AI-generated content may be incorrect.">
            <a:extLst>
              <a:ext uri="{FF2B5EF4-FFF2-40B4-BE49-F238E27FC236}">
                <a16:creationId xmlns:a16="http://schemas.microsoft.com/office/drawing/2014/main" id="{DDFB2866-E795-647D-6CFF-FD9B6A21220C}"/>
              </a:ext>
            </a:extLst>
          </p:cNvPr>
          <p:cNvPicPr>
            <a:picLocks noGrp="1" noChangeAspect="1"/>
          </p:cNvPicPr>
          <p:nvPr>
            <p:ph idx="1"/>
          </p:nvPr>
        </p:nvPicPr>
        <p:blipFill>
          <a:blip r:embed="rId3"/>
          <a:srcRect r="1835" b="2643"/>
          <a:stretch>
            <a:fillRect/>
          </a:stretch>
        </p:blipFill>
        <p:spPr>
          <a:xfrm>
            <a:off x="7884435" y="81616"/>
            <a:ext cx="1166989" cy="1148275"/>
          </a:xfrm>
        </p:spPr>
      </p:pic>
      <p:sp>
        <p:nvSpPr>
          <p:cNvPr id="5" name="TextBox 4">
            <a:extLst>
              <a:ext uri="{FF2B5EF4-FFF2-40B4-BE49-F238E27FC236}">
                <a16:creationId xmlns:a16="http://schemas.microsoft.com/office/drawing/2014/main" id="{67EC42AE-1841-57AE-BEC6-0344CB95B874}"/>
              </a:ext>
            </a:extLst>
          </p:cNvPr>
          <p:cNvSpPr txBox="1"/>
          <p:nvPr/>
        </p:nvSpPr>
        <p:spPr>
          <a:xfrm>
            <a:off x="7818398" y="1225519"/>
            <a:ext cx="205740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a:t>Read the paper</a:t>
            </a:r>
          </a:p>
        </p:txBody>
      </p:sp>
      <p:pic>
        <p:nvPicPr>
          <p:cNvPr id="6" name="Picture 5" descr="A qr code on a white background&#10;&#10;AI-generated content may be incorrect.">
            <a:extLst>
              <a:ext uri="{FF2B5EF4-FFF2-40B4-BE49-F238E27FC236}">
                <a16:creationId xmlns:a16="http://schemas.microsoft.com/office/drawing/2014/main" id="{297B21FC-BF4D-AA64-3F21-6AA3D06D622F}"/>
              </a:ext>
            </a:extLst>
          </p:cNvPr>
          <p:cNvPicPr>
            <a:picLocks noChangeAspect="1"/>
          </p:cNvPicPr>
          <p:nvPr/>
        </p:nvPicPr>
        <p:blipFill>
          <a:blip r:embed="rId4"/>
          <a:stretch>
            <a:fillRect/>
          </a:stretch>
        </p:blipFill>
        <p:spPr>
          <a:xfrm>
            <a:off x="7891493" y="1835683"/>
            <a:ext cx="1166870" cy="1137599"/>
          </a:xfrm>
          <a:prstGeom prst="rect">
            <a:avLst/>
          </a:prstGeom>
        </p:spPr>
      </p:pic>
      <p:sp>
        <p:nvSpPr>
          <p:cNvPr id="7" name="TextBox 6">
            <a:extLst>
              <a:ext uri="{FF2B5EF4-FFF2-40B4-BE49-F238E27FC236}">
                <a16:creationId xmlns:a16="http://schemas.microsoft.com/office/drawing/2014/main" id="{15899E49-4950-AD41-28E1-F8F9C3169188}"/>
              </a:ext>
            </a:extLst>
          </p:cNvPr>
          <p:cNvSpPr txBox="1"/>
          <p:nvPr/>
        </p:nvSpPr>
        <p:spPr>
          <a:xfrm>
            <a:off x="7839307" y="2981836"/>
            <a:ext cx="205740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a:t>Watch the video</a:t>
            </a:r>
          </a:p>
        </p:txBody>
      </p:sp>
      <p:pic>
        <p:nvPicPr>
          <p:cNvPr id="8" name="Picture 7" descr="A qr code on a white background&#10;&#10;AI-generated content may be incorrect.">
            <a:extLst>
              <a:ext uri="{FF2B5EF4-FFF2-40B4-BE49-F238E27FC236}">
                <a16:creationId xmlns:a16="http://schemas.microsoft.com/office/drawing/2014/main" id="{36D05B8A-B685-54DA-B436-85EAF4EE3A29}"/>
              </a:ext>
            </a:extLst>
          </p:cNvPr>
          <p:cNvPicPr>
            <a:picLocks noChangeAspect="1"/>
          </p:cNvPicPr>
          <p:nvPr/>
        </p:nvPicPr>
        <p:blipFill>
          <a:blip r:embed="rId5"/>
          <a:stretch>
            <a:fillRect/>
          </a:stretch>
        </p:blipFill>
        <p:spPr>
          <a:xfrm>
            <a:off x="7872501" y="3631465"/>
            <a:ext cx="1176976" cy="1142303"/>
          </a:xfrm>
          <a:prstGeom prst="rect">
            <a:avLst/>
          </a:prstGeom>
        </p:spPr>
      </p:pic>
      <p:sp>
        <p:nvSpPr>
          <p:cNvPr id="9" name="TextBox 8">
            <a:extLst>
              <a:ext uri="{FF2B5EF4-FFF2-40B4-BE49-F238E27FC236}">
                <a16:creationId xmlns:a16="http://schemas.microsoft.com/office/drawing/2014/main" id="{9872CD1A-BE26-A141-0116-C0093E5F1AD8}"/>
              </a:ext>
            </a:extLst>
          </p:cNvPr>
          <p:cNvSpPr txBox="1"/>
          <p:nvPr/>
        </p:nvSpPr>
        <p:spPr>
          <a:xfrm>
            <a:off x="7943849" y="4779971"/>
            <a:ext cx="205740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a:t>Use the data</a:t>
            </a:r>
          </a:p>
        </p:txBody>
      </p:sp>
      <p:pic>
        <p:nvPicPr>
          <p:cNvPr id="10" name="Picture 9" descr="A diagram of a pig&#10;&#10;AI-generated content may be incorrect.">
            <a:extLst>
              <a:ext uri="{FF2B5EF4-FFF2-40B4-BE49-F238E27FC236}">
                <a16:creationId xmlns:a16="http://schemas.microsoft.com/office/drawing/2014/main" id="{F0408C5B-2E55-A4AD-348A-D388B673B1D6}"/>
              </a:ext>
            </a:extLst>
          </p:cNvPr>
          <p:cNvPicPr>
            <a:picLocks noChangeAspect="1"/>
          </p:cNvPicPr>
          <p:nvPr/>
        </p:nvPicPr>
        <p:blipFill>
          <a:blip r:embed="rId6"/>
          <a:stretch>
            <a:fillRect/>
          </a:stretch>
        </p:blipFill>
        <p:spPr>
          <a:xfrm>
            <a:off x="188178" y="1723328"/>
            <a:ext cx="7575860" cy="2275317"/>
          </a:xfrm>
          <a:prstGeom prst="rect">
            <a:avLst/>
          </a:prstGeom>
        </p:spPr>
      </p:pic>
      <p:pic>
        <p:nvPicPr>
          <p:cNvPr id="11" name="Picture 10" descr="A map of different colors&#10;&#10;AI-generated content may be incorrect.">
            <a:extLst>
              <a:ext uri="{FF2B5EF4-FFF2-40B4-BE49-F238E27FC236}">
                <a16:creationId xmlns:a16="http://schemas.microsoft.com/office/drawing/2014/main" id="{4FA84566-30D0-ED19-D894-3CFA785201C8}"/>
              </a:ext>
            </a:extLst>
          </p:cNvPr>
          <p:cNvPicPr>
            <a:picLocks noChangeAspect="1"/>
          </p:cNvPicPr>
          <p:nvPr/>
        </p:nvPicPr>
        <p:blipFill>
          <a:blip r:embed="rId7"/>
          <a:stretch>
            <a:fillRect/>
          </a:stretch>
        </p:blipFill>
        <p:spPr>
          <a:xfrm>
            <a:off x="6156004" y="1"/>
            <a:ext cx="1661864" cy="1491476"/>
          </a:xfrm>
          <a:prstGeom prst="rect">
            <a:avLst/>
          </a:prstGeom>
        </p:spPr>
      </p:pic>
      <p:sp>
        <p:nvSpPr>
          <p:cNvPr id="12" name="TextBox 11">
            <a:extLst>
              <a:ext uri="{FF2B5EF4-FFF2-40B4-BE49-F238E27FC236}">
                <a16:creationId xmlns:a16="http://schemas.microsoft.com/office/drawing/2014/main" id="{7108E486-9A99-FABD-597E-424EDF824991}"/>
              </a:ext>
            </a:extLst>
          </p:cNvPr>
          <p:cNvSpPr txBox="1"/>
          <p:nvPr/>
        </p:nvSpPr>
        <p:spPr>
          <a:xfrm>
            <a:off x="987068" y="2983602"/>
            <a:ext cx="294114"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013"/>
              <a:t>c</a:t>
            </a:r>
          </a:p>
        </p:txBody>
      </p:sp>
      <p:sp>
        <p:nvSpPr>
          <p:cNvPr id="14" name="TextBox 13">
            <a:extLst>
              <a:ext uri="{FF2B5EF4-FFF2-40B4-BE49-F238E27FC236}">
                <a16:creationId xmlns:a16="http://schemas.microsoft.com/office/drawing/2014/main" id="{301E183C-DD91-C4C0-D112-9DAA10E6C1E0}"/>
              </a:ext>
            </a:extLst>
          </p:cNvPr>
          <p:cNvSpPr txBox="1"/>
          <p:nvPr/>
        </p:nvSpPr>
        <p:spPr>
          <a:xfrm>
            <a:off x="1586447" y="2844211"/>
            <a:ext cx="294114"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013"/>
              <a:t>b</a:t>
            </a:r>
          </a:p>
        </p:txBody>
      </p:sp>
      <p:sp>
        <p:nvSpPr>
          <p:cNvPr id="15" name="TextBox 14">
            <a:extLst>
              <a:ext uri="{FF2B5EF4-FFF2-40B4-BE49-F238E27FC236}">
                <a16:creationId xmlns:a16="http://schemas.microsoft.com/office/drawing/2014/main" id="{8FEAE571-E3CC-1B7C-2D14-9B57AB945C28}"/>
              </a:ext>
            </a:extLst>
          </p:cNvPr>
          <p:cNvSpPr txBox="1"/>
          <p:nvPr/>
        </p:nvSpPr>
        <p:spPr>
          <a:xfrm>
            <a:off x="2767548" y="1514707"/>
            <a:ext cx="3423424" cy="438582"/>
          </a:xfrm>
          <a:prstGeom prst="rect">
            <a:avLst/>
          </a:prstGeom>
          <a:solidFill>
            <a:schemeClr val="tx2">
              <a:lumMod val="10000"/>
              <a:lumOff val="9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err="1"/>
              <a:t>Colours</a:t>
            </a:r>
            <a:r>
              <a:rPr lang="en-US" sz="1200"/>
              <a:t>: </a:t>
            </a:r>
            <a:r>
              <a:rPr lang="en-US" sz="1200" b="1"/>
              <a:t>max air temps</a:t>
            </a:r>
            <a:r>
              <a:rPr lang="en-US" sz="1200"/>
              <a:t> during extreme AR event</a:t>
            </a:r>
          </a:p>
          <a:p>
            <a:r>
              <a:rPr lang="en-US" sz="1200"/>
              <a:t>Contours: accumulated </a:t>
            </a:r>
            <a:r>
              <a:rPr lang="en-US" sz="1200" b="1"/>
              <a:t>rainfall totals</a:t>
            </a:r>
            <a:r>
              <a:rPr lang="en-US" sz="1200"/>
              <a:t> during AR</a:t>
            </a:r>
          </a:p>
        </p:txBody>
      </p:sp>
      <p:sp>
        <p:nvSpPr>
          <p:cNvPr id="16" name="TextBox 15">
            <a:extLst>
              <a:ext uri="{FF2B5EF4-FFF2-40B4-BE49-F238E27FC236}">
                <a16:creationId xmlns:a16="http://schemas.microsoft.com/office/drawing/2014/main" id="{74842849-EEC7-813D-0661-CB639ACD018C}"/>
              </a:ext>
            </a:extLst>
          </p:cNvPr>
          <p:cNvSpPr txBox="1"/>
          <p:nvPr/>
        </p:nvSpPr>
        <p:spPr>
          <a:xfrm>
            <a:off x="666471" y="3945394"/>
            <a:ext cx="1722864"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a:t>Gilbert et al. (2025)</a:t>
            </a:r>
          </a:p>
        </p:txBody>
      </p:sp>
      <p:sp>
        <p:nvSpPr>
          <p:cNvPr id="17" name="TextBox 16">
            <a:extLst>
              <a:ext uri="{FF2B5EF4-FFF2-40B4-BE49-F238E27FC236}">
                <a16:creationId xmlns:a16="http://schemas.microsoft.com/office/drawing/2014/main" id="{6151DC02-EA69-D837-8633-D57DE55A083F}"/>
              </a:ext>
            </a:extLst>
          </p:cNvPr>
          <p:cNvSpPr txBox="1"/>
          <p:nvPr/>
        </p:nvSpPr>
        <p:spPr>
          <a:xfrm>
            <a:off x="391594" y="1226634"/>
            <a:ext cx="2057400" cy="53687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a:t>Warm near-surface conditions induced by airflow over steep topography (foehn effect)</a:t>
            </a:r>
          </a:p>
        </p:txBody>
      </p:sp>
      <p:sp>
        <p:nvSpPr>
          <p:cNvPr id="18" name="TextBox 17">
            <a:extLst>
              <a:ext uri="{FF2B5EF4-FFF2-40B4-BE49-F238E27FC236}">
                <a16:creationId xmlns:a16="http://schemas.microsoft.com/office/drawing/2014/main" id="{5E7695DD-523A-798C-DC17-35093B86B47C}"/>
              </a:ext>
            </a:extLst>
          </p:cNvPr>
          <p:cNvSpPr txBox="1"/>
          <p:nvPr/>
        </p:nvSpPr>
        <p:spPr>
          <a:xfrm>
            <a:off x="3060917" y="4084134"/>
            <a:ext cx="4559455" cy="53687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a:t>Liquid </a:t>
            </a:r>
            <a:r>
              <a:rPr lang="en-US" sz="1013" err="1"/>
              <a:t>precip</a:t>
            </a:r>
            <a:r>
              <a:rPr lang="en-US" sz="1013"/>
              <a:t> falling above 0°C line, i.e. supercooled rain. Topography generates more snowfall via seeder-feeder effects, plus supercooled rain falling above melt line</a:t>
            </a:r>
          </a:p>
        </p:txBody>
      </p:sp>
      <p:sp>
        <p:nvSpPr>
          <p:cNvPr id="3" name="TextBox 2">
            <a:extLst>
              <a:ext uri="{FF2B5EF4-FFF2-40B4-BE49-F238E27FC236}">
                <a16:creationId xmlns:a16="http://schemas.microsoft.com/office/drawing/2014/main" id="{3D9D41E3-2044-6780-AA89-43168951B954}"/>
              </a:ext>
            </a:extLst>
          </p:cNvPr>
          <p:cNvSpPr txBox="1"/>
          <p:nvPr/>
        </p:nvSpPr>
        <p:spPr>
          <a:xfrm>
            <a:off x="669727" y="4438054"/>
            <a:ext cx="1619845" cy="381002"/>
          </a:xfrm>
          <a:prstGeom prst="rect">
            <a:avLst/>
          </a:prstGeom>
          <a:solidFill>
            <a:schemeClr val="accent2">
              <a:lumMod val="60000"/>
              <a:lumOff val="4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a:t>We need</a:t>
            </a:r>
            <a:r>
              <a:rPr lang="en-US" sz="1013" i="1"/>
              <a:t> in situ</a:t>
            </a:r>
            <a:r>
              <a:rPr lang="en-US" sz="1013"/>
              <a:t> </a:t>
            </a:r>
            <a:r>
              <a:rPr lang="en-US" sz="1013" err="1"/>
              <a:t>obs</a:t>
            </a:r>
            <a:r>
              <a:rPr lang="en-US" sz="1013"/>
              <a:t> of rain in Antarctica!</a:t>
            </a:r>
          </a:p>
        </p:txBody>
      </p:sp>
      <p:sp>
        <p:nvSpPr>
          <p:cNvPr id="13" name="Title 1">
            <a:extLst>
              <a:ext uri="{FF2B5EF4-FFF2-40B4-BE49-F238E27FC236}">
                <a16:creationId xmlns:a16="http://schemas.microsoft.com/office/drawing/2014/main" id="{89FFC7BF-F18E-2A18-7487-418FC9F1BB64}"/>
              </a:ext>
            </a:extLst>
          </p:cNvPr>
          <p:cNvSpPr txBox="1">
            <a:spLocks/>
          </p:cNvSpPr>
          <p:nvPr/>
        </p:nvSpPr>
        <p:spPr>
          <a:xfrm>
            <a:off x="1394" y="-276747"/>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200" i="1">
                <a:solidFill>
                  <a:schemeClr val="tx1">
                    <a:lumMod val="50000"/>
                    <a:lumOff val="50000"/>
                  </a:schemeClr>
                </a:solidFill>
                <a:latin typeface="+mn-lt"/>
              </a:rPr>
              <a:t>Ella Gilbert et al.</a:t>
            </a:r>
          </a:p>
        </p:txBody>
      </p:sp>
    </p:spTree>
    <p:extLst>
      <p:ext uri="{BB962C8B-B14F-4D97-AF65-F5344CB8AC3E}">
        <p14:creationId xmlns:p14="http://schemas.microsoft.com/office/powerpoint/2010/main" val="4089699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3CA23-FFE7-80AA-8521-7C6F0D054599}"/>
              </a:ext>
            </a:extLst>
          </p:cNvPr>
          <p:cNvSpPr>
            <a:spLocks noGrp="1"/>
          </p:cNvSpPr>
          <p:nvPr>
            <p:ph type="title"/>
          </p:nvPr>
        </p:nvSpPr>
        <p:spPr>
          <a:xfrm>
            <a:off x="-1972" y="196067"/>
            <a:ext cx="9145971" cy="787250"/>
          </a:xfrm>
        </p:spPr>
        <p:txBody>
          <a:bodyPr>
            <a:normAutofit/>
          </a:bodyPr>
          <a:lstStyle/>
          <a:p>
            <a:pPr algn="ctr"/>
            <a:r>
              <a:rPr lang="en-US" sz="2200" b="1" u="sng"/>
              <a:t>Regional Warming Event in Winter on the Ross Ice Shelf, Antarctica </a:t>
            </a:r>
            <a:br>
              <a:rPr lang="en-US" sz="2200" b="1" u="sng"/>
            </a:br>
            <a:r>
              <a:rPr lang="en-US" sz="2200" b="1" u="sng"/>
              <a:t>as Observed by UW-Madison Automatic Weather Stations</a:t>
            </a:r>
            <a:endParaRPr lang="en-US" sz="1400"/>
          </a:p>
        </p:txBody>
      </p:sp>
      <p:pic>
        <p:nvPicPr>
          <p:cNvPr id="4" name="Content Placeholder 3" descr="A map of weather forecast&#10;&#10;AI-generated content may be incorrect.">
            <a:extLst>
              <a:ext uri="{FF2B5EF4-FFF2-40B4-BE49-F238E27FC236}">
                <a16:creationId xmlns:a16="http://schemas.microsoft.com/office/drawing/2014/main" id="{ADFEC502-1079-E3A9-5C9B-6ED50632ED80}"/>
              </a:ext>
            </a:extLst>
          </p:cNvPr>
          <p:cNvPicPr>
            <a:picLocks noGrp="1" noChangeAspect="1"/>
          </p:cNvPicPr>
          <p:nvPr>
            <p:ph idx="1"/>
          </p:nvPr>
        </p:nvPicPr>
        <p:blipFill>
          <a:blip r:embed="rId3"/>
          <a:stretch>
            <a:fillRect/>
          </a:stretch>
        </p:blipFill>
        <p:spPr>
          <a:xfrm>
            <a:off x="5382536" y="1351906"/>
            <a:ext cx="3261127" cy="2494710"/>
          </a:xfrm>
          <a:prstGeom prst="rect">
            <a:avLst/>
          </a:prstGeom>
        </p:spPr>
      </p:pic>
      <p:sp>
        <p:nvSpPr>
          <p:cNvPr id="7" name="Title 1">
            <a:extLst>
              <a:ext uri="{FF2B5EF4-FFF2-40B4-BE49-F238E27FC236}">
                <a16:creationId xmlns:a16="http://schemas.microsoft.com/office/drawing/2014/main" id="{64D63C88-523E-DB41-9180-B4E694F17E48}"/>
              </a:ext>
            </a:extLst>
          </p:cNvPr>
          <p:cNvSpPr txBox="1">
            <a:spLocks/>
          </p:cNvSpPr>
          <p:nvPr/>
        </p:nvSpPr>
        <p:spPr>
          <a:xfrm>
            <a:off x="6056112" y="1088434"/>
            <a:ext cx="1905658" cy="39311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400" u="sng"/>
              <a:t>Schematic Overview</a:t>
            </a:r>
          </a:p>
        </p:txBody>
      </p:sp>
      <p:sp>
        <p:nvSpPr>
          <p:cNvPr id="8" name="Title 1">
            <a:extLst>
              <a:ext uri="{FF2B5EF4-FFF2-40B4-BE49-F238E27FC236}">
                <a16:creationId xmlns:a16="http://schemas.microsoft.com/office/drawing/2014/main" id="{706094D4-42EB-E7EB-5F97-D3D796D5A7D7}"/>
              </a:ext>
            </a:extLst>
          </p:cNvPr>
          <p:cNvSpPr txBox="1">
            <a:spLocks/>
          </p:cNvSpPr>
          <p:nvPr/>
        </p:nvSpPr>
        <p:spPr>
          <a:xfrm>
            <a:off x="1070996" y="839360"/>
            <a:ext cx="1905658" cy="39311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400" u="sng"/>
              <a:t>AWS Observations</a:t>
            </a:r>
            <a:endParaRPr lang="en-US" sz="1400"/>
          </a:p>
        </p:txBody>
      </p:sp>
      <p:sp>
        <p:nvSpPr>
          <p:cNvPr id="6" name="Title 1">
            <a:extLst>
              <a:ext uri="{FF2B5EF4-FFF2-40B4-BE49-F238E27FC236}">
                <a16:creationId xmlns:a16="http://schemas.microsoft.com/office/drawing/2014/main" id="{A83465FD-63D1-36D8-70E0-8FF466657A60}"/>
              </a:ext>
            </a:extLst>
          </p:cNvPr>
          <p:cNvSpPr txBox="1">
            <a:spLocks/>
          </p:cNvSpPr>
          <p:nvPr/>
        </p:nvSpPr>
        <p:spPr>
          <a:xfrm>
            <a:off x="630568" y="4208943"/>
            <a:ext cx="7886700" cy="787250"/>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285750" indent="-285750">
              <a:buFont typeface="Arial"/>
              <a:buChar char="•"/>
            </a:pPr>
            <a:r>
              <a:rPr lang="en-US" sz="1600"/>
              <a:t>Warming Event in Winter defined as an increase in temperature at an AWS of 30˚ C or greater in 5 or fewer days</a:t>
            </a:r>
          </a:p>
          <a:p>
            <a:pPr marL="285750" indent="-285750">
              <a:buFont typeface="Arial"/>
              <a:buChar char="•"/>
            </a:pPr>
            <a:r>
              <a:rPr lang="en-US" sz="1600"/>
              <a:t>In this event, from 12-15 July 2007, 14 AWS observed such a warming event on the Ross Ice Shelf</a:t>
            </a:r>
          </a:p>
        </p:txBody>
      </p:sp>
      <p:pic>
        <p:nvPicPr>
          <p:cNvPr id="3" name="Picture 2">
            <a:extLst>
              <a:ext uri="{FF2B5EF4-FFF2-40B4-BE49-F238E27FC236}">
                <a16:creationId xmlns:a16="http://schemas.microsoft.com/office/drawing/2014/main" id="{1B3B6CEA-DC30-C287-BC56-62491104FAEB}"/>
              </a:ext>
            </a:extLst>
          </p:cNvPr>
          <p:cNvPicPr>
            <a:picLocks noChangeAspect="1"/>
          </p:cNvPicPr>
          <p:nvPr/>
        </p:nvPicPr>
        <p:blipFill>
          <a:blip r:embed="rId4"/>
          <a:stretch>
            <a:fillRect/>
          </a:stretch>
        </p:blipFill>
        <p:spPr>
          <a:xfrm>
            <a:off x="0" y="1284732"/>
            <a:ext cx="3904488" cy="2880360"/>
          </a:xfrm>
          <a:prstGeom prst="rect">
            <a:avLst/>
          </a:prstGeom>
        </p:spPr>
      </p:pic>
      <p:pic>
        <p:nvPicPr>
          <p:cNvPr id="5" name="Picture 4">
            <a:extLst>
              <a:ext uri="{FF2B5EF4-FFF2-40B4-BE49-F238E27FC236}">
                <a16:creationId xmlns:a16="http://schemas.microsoft.com/office/drawing/2014/main" id="{16924ECC-CDE0-C141-CBFC-9856CE70A6EA}"/>
              </a:ext>
            </a:extLst>
          </p:cNvPr>
          <p:cNvPicPr>
            <a:picLocks noChangeAspect="1"/>
          </p:cNvPicPr>
          <p:nvPr/>
        </p:nvPicPr>
        <p:blipFill>
          <a:blip r:embed="rId5"/>
          <a:stretch>
            <a:fillRect/>
          </a:stretch>
        </p:blipFill>
        <p:spPr>
          <a:xfrm>
            <a:off x="245023" y="1368111"/>
            <a:ext cx="4764722" cy="2708635"/>
          </a:xfrm>
          <a:prstGeom prst="rect">
            <a:avLst/>
          </a:prstGeom>
        </p:spPr>
      </p:pic>
      <p:sp>
        <p:nvSpPr>
          <p:cNvPr id="9" name="TextBox 8">
            <a:extLst>
              <a:ext uri="{FF2B5EF4-FFF2-40B4-BE49-F238E27FC236}">
                <a16:creationId xmlns:a16="http://schemas.microsoft.com/office/drawing/2014/main" id="{495CC715-6768-9F29-27CE-71E54C4DF243}"/>
              </a:ext>
            </a:extLst>
          </p:cNvPr>
          <p:cNvSpPr txBox="1"/>
          <p:nvPr/>
        </p:nvSpPr>
        <p:spPr>
          <a:xfrm>
            <a:off x="0" y="-6582"/>
            <a:ext cx="1560620" cy="307777"/>
          </a:xfrm>
          <a:prstGeom prst="rect">
            <a:avLst/>
          </a:prstGeom>
          <a:noFill/>
        </p:spPr>
        <p:txBody>
          <a:bodyPr wrap="none" rtlCol="0">
            <a:spAutoFit/>
          </a:bodyPr>
          <a:lstStyle/>
          <a:p>
            <a:r>
              <a:rPr lang="en-US" sz="1400" i="1"/>
              <a:t>David Mikolajczyk</a:t>
            </a:r>
          </a:p>
        </p:txBody>
      </p:sp>
    </p:spTree>
    <p:extLst>
      <p:ext uri="{BB962C8B-B14F-4D97-AF65-F5344CB8AC3E}">
        <p14:creationId xmlns:p14="http://schemas.microsoft.com/office/powerpoint/2010/main" val="347406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descr="NOAA16LAC-big.jpg">
            <a:extLst>
              <a:ext uri="{FF2B5EF4-FFF2-40B4-BE49-F238E27FC236}">
                <a16:creationId xmlns:a16="http://schemas.microsoft.com/office/drawing/2014/main" id="{E53C902B-C7F2-419B-FA16-070C36425F68}"/>
              </a:ext>
            </a:extLst>
          </p:cNvPr>
          <p:cNvPicPr>
            <a:picLocks noChangeAspect="1"/>
          </p:cNvPicPr>
          <p:nvPr/>
        </p:nvPicPr>
        <p:blipFill>
          <a:blip r:embed="rId3">
            <a:alphaModFix amt="60000"/>
            <a:extLst>
              <a:ext uri="{28A0092B-C50C-407E-A947-70E740481C1C}">
                <a14:useLocalDpi xmlns:a14="http://schemas.microsoft.com/office/drawing/2010/main" val="0"/>
              </a:ext>
            </a:extLst>
          </a:blip>
          <a:srcRect t="5096" b="15957"/>
          <a:stretch>
            <a:fillRect/>
          </a:stretch>
        </p:blipFill>
        <p:spPr>
          <a:xfrm>
            <a:off x="20" y="10"/>
            <a:ext cx="9143980" cy="5143490"/>
          </a:xfrm>
          <a:prstGeom prst="rect">
            <a:avLst/>
          </a:prstGeom>
        </p:spPr>
      </p:pic>
      <p:sp>
        <p:nvSpPr>
          <p:cNvPr id="2" name="Title 1">
            <a:extLst>
              <a:ext uri="{FF2B5EF4-FFF2-40B4-BE49-F238E27FC236}">
                <a16:creationId xmlns:a16="http://schemas.microsoft.com/office/drawing/2014/main" id="{96ED9BCE-7175-15A5-9033-E650D8F2BDB3}"/>
              </a:ext>
            </a:extLst>
          </p:cNvPr>
          <p:cNvSpPr>
            <a:spLocks noGrp="1"/>
          </p:cNvSpPr>
          <p:nvPr>
            <p:ph type="title"/>
          </p:nvPr>
        </p:nvSpPr>
        <p:spPr>
          <a:xfrm>
            <a:off x="628649" y="417891"/>
            <a:ext cx="3866447" cy="4178925"/>
          </a:xfrm>
        </p:spPr>
        <p:txBody>
          <a:bodyPr>
            <a:normAutofit/>
          </a:bodyPr>
          <a:lstStyle/>
          <a:p>
            <a:r>
              <a:rPr lang="en-US" b="1" u="sng">
                <a:solidFill>
                  <a:srgbClr val="FFFFFF"/>
                </a:solidFill>
              </a:rPr>
              <a:t>Outline</a:t>
            </a:r>
          </a:p>
        </p:txBody>
      </p:sp>
      <p:sp>
        <p:nvSpPr>
          <p:cNvPr id="3" name="Content Placeholder 2">
            <a:extLst>
              <a:ext uri="{FF2B5EF4-FFF2-40B4-BE49-F238E27FC236}">
                <a16:creationId xmlns:a16="http://schemas.microsoft.com/office/drawing/2014/main" id="{4FD2B14D-6CAC-A7E7-D5F1-03943C7C16E5}"/>
              </a:ext>
            </a:extLst>
          </p:cNvPr>
          <p:cNvSpPr>
            <a:spLocks noGrp="1"/>
          </p:cNvSpPr>
          <p:nvPr>
            <p:ph idx="1"/>
          </p:nvPr>
        </p:nvSpPr>
        <p:spPr>
          <a:xfrm>
            <a:off x="3355450" y="417891"/>
            <a:ext cx="5159899" cy="4178925"/>
          </a:xfrm>
        </p:spPr>
        <p:txBody>
          <a:bodyPr anchor="ctr">
            <a:noAutofit/>
          </a:bodyPr>
          <a:lstStyle/>
          <a:p>
            <a:r>
              <a:rPr lang="en-US" sz="1800">
                <a:solidFill>
                  <a:srgbClr val="FFFFFF"/>
                </a:solidFill>
              </a:rPr>
              <a:t>Status Report – The state of  Antarctic Meteorological Observing Systems:</a:t>
            </a:r>
          </a:p>
          <a:p>
            <a:pPr lvl="1"/>
            <a:r>
              <a:rPr lang="en-US">
                <a:solidFill>
                  <a:srgbClr val="FFFFFF"/>
                </a:solidFill>
              </a:rPr>
              <a:t>Antarctic Automatic Weather Stations Network</a:t>
            </a:r>
          </a:p>
          <a:p>
            <a:pPr lvl="1"/>
            <a:r>
              <a:rPr lang="en-US">
                <a:solidFill>
                  <a:srgbClr val="FFFFFF"/>
                </a:solidFill>
              </a:rPr>
              <a:t>Satellite observing systems</a:t>
            </a:r>
          </a:p>
          <a:p>
            <a:pPr lvl="1"/>
            <a:r>
              <a:rPr lang="en-US">
                <a:solidFill>
                  <a:srgbClr val="FFFFFF"/>
                </a:solidFill>
              </a:rPr>
              <a:t>Other meteorological observing networks…</a:t>
            </a:r>
          </a:p>
          <a:p>
            <a:r>
              <a:rPr lang="en-US" sz="1800">
                <a:solidFill>
                  <a:srgbClr val="FFFFFF"/>
                </a:solidFill>
              </a:rPr>
              <a:t>Sample Research Review</a:t>
            </a:r>
          </a:p>
          <a:p>
            <a:pPr lvl="1"/>
            <a:r>
              <a:rPr lang="en-US">
                <a:solidFill>
                  <a:srgbClr val="FFFFFF"/>
                </a:solidFill>
              </a:rPr>
              <a:t>Atmospheric River Events</a:t>
            </a:r>
          </a:p>
          <a:p>
            <a:pPr lvl="2"/>
            <a:r>
              <a:rPr lang="en-US" sz="1800">
                <a:solidFill>
                  <a:srgbClr val="FFFFFF"/>
                </a:solidFill>
              </a:rPr>
              <a:t>Antarctic Peninsula</a:t>
            </a:r>
          </a:p>
          <a:p>
            <a:pPr lvl="2"/>
            <a:r>
              <a:rPr lang="en-US" sz="1800">
                <a:solidFill>
                  <a:srgbClr val="FFFFFF"/>
                </a:solidFill>
              </a:rPr>
              <a:t>East Antarctica</a:t>
            </a:r>
          </a:p>
          <a:p>
            <a:pPr lvl="1"/>
            <a:r>
              <a:rPr lang="en-US">
                <a:solidFill>
                  <a:srgbClr val="FFFFFF"/>
                </a:solidFill>
              </a:rPr>
              <a:t>Teleconnections between the tropics and Antarctic</a:t>
            </a:r>
          </a:p>
          <a:p>
            <a:pPr lvl="2"/>
            <a:r>
              <a:rPr lang="en-US" sz="1800">
                <a:solidFill>
                  <a:srgbClr val="FFFFFF"/>
                </a:solidFill>
              </a:rPr>
              <a:t>ENSO and Rossby wave propagation</a:t>
            </a:r>
          </a:p>
          <a:p>
            <a:pPr lvl="1"/>
            <a:r>
              <a:rPr lang="en-US">
                <a:solidFill>
                  <a:srgbClr val="FFFFFF"/>
                </a:solidFill>
              </a:rPr>
              <a:t>Warming Events</a:t>
            </a:r>
          </a:p>
          <a:p>
            <a:pPr lvl="2"/>
            <a:r>
              <a:rPr lang="en-US" sz="1800">
                <a:solidFill>
                  <a:srgbClr val="FFFFFF"/>
                </a:solidFill>
              </a:rPr>
              <a:t>2022 East Antarctic Event</a:t>
            </a:r>
          </a:p>
        </p:txBody>
      </p:sp>
    </p:spTree>
    <p:extLst>
      <p:ext uri="{BB962C8B-B14F-4D97-AF65-F5344CB8AC3E}">
        <p14:creationId xmlns:p14="http://schemas.microsoft.com/office/powerpoint/2010/main" val="3073230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DB48E2-275E-F349-8BFA-E92340FD869F}"/>
              </a:ext>
            </a:extLst>
          </p:cNvPr>
          <p:cNvPicPr>
            <a:picLocks noChangeAspect="1"/>
          </p:cNvPicPr>
          <p:nvPr/>
        </p:nvPicPr>
        <p:blipFill rotWithShape="1">
          <a:blip r:embed="rId3">
            <a:extLst>
              <a:ext uri="{28A0092B-C50C-407E-A947-70E740481C1C}">
                <a14:useLocalDpi xmlns:a14="http://schemas.microsoft.com/office/drawing/2010/main" val="0"/>
              </a:ext>
            </a:extLst>
          </a:blip>
          <a:srcRect l="2581" t="6657" r="36988" b="48783"/>
          <a:stretch/>
        </p:blipFill>
        <p:spPr>
          <a:xfrm>
            <a:off x="193234" y="406993"/>
            <a:ext cx="3625004" cy="3861000"/>
          </a:xfrm>
          <a:prstGeom prst="rect">
            <a:avLst/>
          </a:prstGeom>
        </p:spPr>
      </p:pic>
      <p:pic>
        <p:nvPicPr>
          <p:cNvPr id="5" name="Picture 3" descr="Picture 3">
            <a:extLst>
              <a:ext uri="{FF2B5EF4-FFF2-40B4-BE49-F238E27FC236}">
                <a16:creationId xmlns:a16="http://schemas.microsoft.com/office/drawing/2014/main" id="{55595555-B861-D23A-AF0F-6855F7E67304}"/>
              </a:ext>
            </a:extLst>
          </p:cNvPr>
          <p:cNvPicPr>
            <a:picLocks noChangeAspect="1"/>
          </p:cNvPicPr>
          <p:nvPr/>
        </p:nvPicPr>
        <p:blipFill rotWithShape="1">
          <a:blip r:embed="rId4"/>
          <a:srcRect l="56322" b="18832"/>
          <a:stretch/>
        </p:blipFill>
        <p:spPr>
          <a:xfrm flipH="1">
            <a:off x="7781636" y="2912196"/>
            <a:ext cx="1359242" cy="2231305"/>
          </a:xfrm>
          <a:prstGeom prst="rect">
            <a:avLst/>
          </a:prstGeom>
          <a:ln w="12700">
            <a:miter lim="400000"/>
          </a:ln>
          <a:scene3d>
            <a:camera prst="orthographicFront">
              <a:rot lat="0" lon="10800000" rev="0"/>
            </a:camera>
            <a:lightRig rig="threePt" dir="t"/>
          </a:scene3d>
        </p:spPr>
      </p:pic>
      <p:sp>
        <p:nvSpPr>
          <p:cNvPr id="10" name="TextBox 9">
            <a:extLst>
              <a:ext uri="{FF2B5EF4-FFF2-40B4-BE49-F238E27FC236}">
                <a16:creationId xmlns:a16="http://schemas.microsoft.com/office/drawing/2014/main" id="{F6BC7676-9317-AA4D-ABD8-7E568CA551E7}"/>
              </a:ext>
            </a:extLst>
          </p:cNvPr>
          <p:cNvSpPr txBox="1"/>
          <p:nvPr/>
        </p:nvSpPr>
        <p:spPr>
          <a:xfrm>
            <a:off x="0" y="37598"/>
            <a:ext cx="9144000" cy="346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685800" hangingPunct="0"/>
            <a:r>
              <a:rPr lang="pt-PT" b="1" u="sng">
                <a:sym typeface="Calibri"/>
              </a:rPr>
              <a:t>Extreme </a:t>
            </a:r>
            <a:r>
              <a:rPr lang="pt-PT" b="1" u="sng" err="1">
                <a:sym typeface="Calibri"/>
              </a:rPr>
              <a:t>state</a:t>
            </a:r>
            <a:r>
              <a:rPr lang="pt-PT" b="1" u="sng">
                <a:sym typeface="Calibri"/>
              </a:rPr>
              <a:t> </a:t>
            </a:r>
            <a:r>
              <a:rPr lang="pt-PT" b="1" u="sng" err="1">
                <a:sym typeface="Calibri"/>
              </a:rPr>
              <a:t>of</a:t>
            </a:r>
            <a:r>
              <a:rPr lang="pt-PT" b="1" u="sng">
                <a:sym typeface="Calibri"/>
              </a:rPr>
              <a:t> </a:t>
            </a:r>
            <a:r>
              <a:rPr lang="pt-PT" b="1" u="sng" err="1">
                <a:sym typeface="Calibri"/>
              </a:rPr>
              <a:t>the</a:t>
            </a:r>
            <a:r>
              <a:rPr lang="pt-PT" b="1" u="sng">
                <a:sym typeface="Calibri"/>
              </a:rPr>
              <a:t> </a:t>
            </a:r>
            <a:r>
              <a:rPr lang="pt-PT" b="1" u="sng" err="1">
                <a:sym typeface="Calibri"/>
              </a:rPr>
              <a:t>troposphere</a:t>
            </a:r>
            <a:r>
              <a:rPr lang="pt-PT" b="1" u="sng">
                <a:sym typeface="Calibri"/>
              </a:rPr>
              <a:t> </a:t>
            </a:r>
            <a:r>
              <a:rPr lang="pt-PT" b="1" u="sng" err="1">
                <a:sym typeface="Calibri"/>
              </a:rPr>
              <a:t>during</a:t>
            </a:r>
            <a:r>
              <a:rPr lang="pt-PT" b="1" u="sng">
                <a:sym typeface="Calibri"/>
              </a:rPr>
              <a:t> </a:t>
            </a:r>
            <a:r>
              <a:rPr lang="pt-PT" b="1" u="sng" err="1">
                <a:sym typeface="Calibri"/>
              </a:rPr>
              <a:t>an</a:t>
            </a:r>
            <a:r>
              <a:rPr lang="pt-PT" b="1" u="sng">
                <a:sym typeface="Calibri"/>
              </a:rPr>
              <a:t> intense AR </a:t>
            </a:r>
            <a:r>
              <a:rPr lang="pt-PT" b="1" u="sng" err="1">
                <a:sym typeface="Calibri"/>
              </a:rPr>
              <a:t>event</a:t>
            </a:r>
            <a:r>
              <a:rPr lang="pt-PT" b="1" u="sng">
                <a:sym typeface="Calibri"/>
              </a:rPr>
              <a:t> (</a:t>
            </a:r>
            <a:r>
              <a:rPr lang="pt-PT" b="1" u="sng" err="1">
                <a:sym typeface="Calibri"/>
              </a:rPr>
              <a:t>Feb</a:t>
            </a:r>
            <a:r>
              <a:rPr lang="pt-PT" b="1" u="sng">
                <a:sym typeface="Calibri"/>
              </a:rPr>
              <a:t> 7-8 2022 hot </a:t>
            </a:r>
            <a:r>
              <a:rPr lang="pt-PT" b="1" u="sng" err="1">
                <a:sym typeface="Calibri"/>
              </a:rPr>
              <a:t>spell</a:t>
            </a:r>
            <a:r>
              <a:rPr lang="pt-PT" b="1" u="sng">
                <a:sym typeface="Calibri"/>
              </a:rPr>
              <a:t>)  </a:t>
            </a:r>
            <a:endParaRPr lang="en-PT" b="1" u="sng">
              <a:solidFill>
                <a:srgbClr val="C00000"/>
              </a:solidFill>
              <a:sym typeface="Calibri"/>
            </a:endParaRPr>
          </a:p>
        </p:txBody>
      </p:sp>
      <p:sp>
        <p:nvSpPr>
          <p:cNvPr id="11" name="TextBox 10">
            <a:extLst>
              <a:ext uri="{FF2B5EF4-FFF2-40B4-BE49-F238E27FC236}">
                <a16:creationId xmlns:a16="http://schemas.microsoft.com/office/drawing/2014/main" id="{0068ED92-6DC2-B54E-A7F0-EAE574AB538E}"/>
              </a:ext>
            </a:extLst>
          </p:cNvPr>
          <p:cNvSpPr txBox="1"/>
          <p:nvPr/>
        </p:nvSpPr>
        <p:spPr>
          <a:xfrm>
            <a:off x="-1" y="4227859"/>
            <a:ext cx="7996005" cy="5309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214313" indent="-214313">
              <a:buFont typeface="Wingdings" pitchFamily="2" charset="2"/>
              <a:buChar char="Ø"/>
            </a:pPr>
            <a:r>
              <a:rPr lang="en-US" sz="1500" b="1"/>
              <a:t>Maximum temperature, humidity, wind speed and moisture flux </a:t>
            </a:r>
            <a:r>
              <a:rPr lang="en-US" sz="1500"/>
              <a:t>above the surface (</a:t>
            </a:r>
            <a:r>
              <a:rPr lang="en-US" sz="1500" b="1"/>
              <a:t>~1 km)</a:t>
            </a:r>
            <a:endParaRPr lang="en-US" sz="1500"/>
          </a:p>
          <a:p>
            <a:pPr marL="214313" indent="-214313">
              <a:buFont typeface="Wingdings" pitchFamily="2" charset="2"/>
              <a:buChar char="Ø"/>
            </a:pPr>
            <a:r>
              <a:rPr lang="en-US" sz="1500" b="1"/>
              <a:t>Entire troposphere was anomalously warm and humid </a:t>
            </a:r>
            <a:r>
              <a:rPr lang="en-US" sz="1500"/>
              <a:t>– from the surface up to 10 km</a:t>
            </a:r>
          </a:p>
        </p:txBody>
      </p:sp>
      <p:pic>
        <p:nvPicPr>
          <p:cNvPr id="12" name="Picture 11">
            <a:extLst>
              <a:ext uri="{FF2B5EF4-FFF2-40B4-BE49-F238E27FC236}">
                <a16:creationId xmlns:a16="http://schemas.microsoft.com/office/drawing/2014/main" id="{1B671583-AC10-AA44-96E9-8B03E470833E}"/>
              </a:ext>
            </a:extLst>
          </p:cNvPr>
          <p:cNvPicPr>
            <a:picLocks noChangeAspect="1"/>
          </p:cNvPicPr>
          <p:nvPr/>
        </p:nvPicPr>
        <p:blipFill rotWithShape="1">
          <a:blip r:embed="rId3">
            <a:extLst>
              <a:ext uri="{28A0092B-C50C-407E-A947-70E740481C1C}">
                <a14:useLocalDpi xmlns:a14="http://schemas.microsoft.com/office/drawing/2010/main" val="0"/>
              </a:ext>
            </a:extLst>
          </a:blip>
          <a:srcRect l="62106" t="50196" r="6101" b="7135"/>
          <a:stretch/>
        </p:blipFill>
        <p:spPr>
          <a:xfrm>
            <a:off x="3815187" y="557559"/>
            <a:ext cx="1885757" cy="3655664"/>
          </a:xfrm>
          <a:prstGeom prst="rect">
            <a:avLst/>
          </a:prstGeom>
        </p:spPr>
      </p:pic>
      <p:sp>
        <p:nvSpPr>
          <p:cNvPr id="2" name="TextBox 1">
            <a:extLst>
              <a:ext uri="{FF2B5EF4-FFF2-40B4-BE49-F238E27FC236}">
                <a16:creationId xmlns:a16="http://schemas.microsoft.com/office/drawing/2014/main" id="{BD5E6D57-7DBD-044D-A242-B95DC1A0C242}"/>
              </a:ext>
            </a:extLst>
          </p:cNvPr>
          <p:cNvSpPr txBox="1"/>
          <p:nvPr/>
        </p:nvSpPr>
        <p:spPr>
          <a:xfrm>
            <a:off x="1133061" y="451327"/>
            <a:ext cx="100815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hangingPunct="0"/>
            <a:r>
              <a:rPr lang="en-US" sz="1350">
                <a:solidFill>
                  <a:srgbClr val="000000"/>
                </a:solidFill>
                <a:sym typeface="Calibri"/>
              </a:rPr>
              <a:t>Temperature</a:t>
            </a:r>
          </a:p>
        </p:txBody>
      </p:sp>
      <p:sp>
        <p:nvSpPr>
          <p:cNvPr id="3" name="TextBox 2">
            <a:extLst>
              <a:ext uri="{FF2B5EF4-FFF2-40B4-BE49-F238E27FC236}">
                <a16:creationId xmlns:a16="http://schemas.microsoft.com/office/drawing/2014/main" id="{0B3604EC-8132-3848-924B-541108705BBF}"/>
              </a:ext>
            </a:extLst>
          </p:cNvPr>
          <p:cNvSpPr txBox="1"/>
          <p:nvPr/>
        </p:nvSpPr>
        <p:spPr>
          <a:xfrm>
            <a:off x="2864599" y="451327"/>
            <a:ext cx="75052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hangingPunct="0"/>
            <a:r>
              <a:rPr lang="en-US" sz="1350"/>
              <a:t>Humidity</a:t>
            </a:r>
            <a:endParaRPr lang="en-US" sz="1350">
              <a:solidFill>
                <a:srgbClr val="000000"/>
              </a:solidFill>
              <a:sym typeface="Calibri"/>
            </a:endParaRPr>
          </a:p>
        </p:txBody>
      </p:sp>
      <p:sp>
        <p:nvSpPr>
          <p:cNvPr id="6" name="TextBox 5">
            <a:extLst>
              <a:ext uri="{FF2B5EF4-FFF2-40B4-BE49-F238E27FC236}">
                <a16:creationId xmlns:a16="http://schemas.microsoft.com/office/drawing/2014/main" id="{EB55B6DC-147E-4746-B86C-1CCEEC537614}"/>
              </a:ext>
            </a:extLst>
          </p:cNvPr>
          <p:cNvSpPr txBox="1"/>
          <p:nvPr/>
        </p:nvSpPr>
        <p:spPr>
          <a:xfrm>
            <a:off x="4314812" y="451327"/>
            <a:ext cx="103085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hangingPunct="0"/>
            <a:r>
              <a:rPr lang="en-US" sz="1350">
                <a:solidFill>
                  <a:srgbClr val="000000"/>
                </a:solidFill>
                <a:sym typeface="Calibri"/>
              </a:rPr>
              <a:t>Moisture flux</a:t>
            </a:r>
          </a:p>
        </p:txBody>
      </p:sp>
      <p:sp>
        <p:nvSpPr>
          <p:cNvPr id="7" name="Rectangle 6">
            <a:extLst>
              <a:ext uri="{FF2B5EF4-FFF2-40B4-BE49-F238E27FC236}">
                <a16:creationId xmlns:a16="http://schemas.microsoft.com/office/drawing/2014/main" id="{BFBBC699-0891-2F49-9B04-A3004CE97DDE}"/>
              </a:ext>
            </a:extLst>
          </p:cNvPr>
          <p:cNvSpPr/>
          <p:nvPr/>
        </p:nvSpPr>
        <p:spPr>
          <a:xfrm>
            <a:off x="4612731" y="4850307"/>
            <a:ext cx="3249095" cy="300082"/>
          </a:xfrm>
          <a:prstGeom prst="rect">
            <a:avLst/>
          </a:prstGeom>
        </p:spPr>
        <p:txBody>
          <a:bodyPr wrap="none">
            <a:spAutoFit/>
          </a:bodyPr>
          <a:lstStyle/>
          <a:p>
            <a:r>
              <a:rPr lang="en-US" sz="1350" i="1"/>
              <a:t>Gorodetskaya et al. NPJ </a:t>
            </a:r>
            <a:r>
              <a:rPr lang="en-US" sz="1350" i="1" err="1"/>
              <a:t>Atm&amp;Clim</a:t>
            </a:r>
            <a:r>
              <a:rPr lang="en-US" sz="1350" i="1"/>
              <a:t> (2023)</a:t>
            </a:r>
          </a:p>
        </p:txBody>
      </p:sp>
      <p:sp>
        <p:nvSpPr>
          <p:cNvPr id="13" name="TextBox 12">
            <a:extLst>
              <a:ext uri="{FF2B5EF4-FFF2-40B4-BE49-F238E27FC236}">
                <a16:creationId xmlns:a16="http://schemas.microsoft.com/office/drawing/2014/main" id="{AAD327F5-5D67-8F44-B6B5-10C3AC487ED4}"/>
              </a:ext>
            </a:extLst>
          </p:cNvPr>
          <p:cNvSpPr txBox="1"/>
          <p:nvPr/>
        </p:nvSpPr>
        <p:spPr>
          <a:xfrm>
            <a:off x="7861826" y="2986373"/>
            <a:ext cx="1198860" cy="507831"/>
          </a:xfrm>
          <a:prstGeom prst="rect">
            <a:avLst/>
          </a:prstGeom>
          <a:noFill/>
        </p:spPr>
        <p:txBody>
          <a:bodyPr wrap="square" rtlCol="0">
            <a:spAutoFit/>
          </a:bodyPr>
          <a:lstStyle/>
          <a:p>
            <a:r>
              <a:rPr lang="en-US" sz="1350"/>
              <a:t>King </a:t>
            </a:r>
            <a:r>
              <a:rPr lang="en-US" sz="1350" err="1"/>
              <a:t>Sejong</a:t>
            </a:r>
            <a:r>
              <a:rPr lang="en-US" sz="1350"/>
              <a:t> &amp;Escudero </a:t>
            </a:r>
          </a:p>
        </p:txBody>
      </p:sp>
      <p:grpSp>
        <p:nvGrpSpPr>
          <p:cNvPr id="14" name="Group 13">
            <a:extLst>
              <a:ext uri="{FF2B5EF4-FFF2-40B4-BE49-F238E27FC236}">
                <a16:creationId xmlns:a16="http://schemas.microsoft.com/office/drawing/2014/main" id="{D0A813F8-A09C-AF4C-B5B6-A46F46BD9FF6}"/>
              </a:ext>
            </a:extLst>
          </p:cNvPr>
          <p:cNvGrpSpPr/>
          <p:nvPr/>
        </p:nvGrpSpPr>
        <p:grpSpPr>
          <a:xfrm>
            <a:off x="5570093" y="425944"/>
            <a:ext cx="3539640" cy="2458053"/>
            <a:chOff x="88117" y="450825"/>
            <a:chExt cx="5725789" cy="3870892"/>
          </a:xfrm>
        </p:grpSpPr>
        <p:pic>
          <p:nvPicPr>
            <p:cNvPr id="15" name="Picture 14">
              <a:extLst>
                <a:ext uri="{FF2B5EF4-FFF2-40B4-BE49-F238E27FC236}">
                  <a16:creationId xmlns:a16="http://schemas.microsoft.com/office/drawing/2014/main" id="{B4BAAA2F-913B-D640-83BA-DAD089627F34}"/>
                </a:ext>
              </a:extLst>
            </p:cNvPr>
            <p:cNvPicPr>
              <a:picLocks noChangeAspect="1"/>
            </p:cNvPicPr>
            <p:nvPr/>
          </p:nvPicPr>
          <p:blipFill rotWithShape="1">
            <a:blip r:embed="rId5">
              <a:extLst>
                <a:ext uri="{28A0092B-C50C-407E-A947-70E740481C1C}">
                  <a14:useLocalDpi xmlns:a14="http://schemas.microsoft.com/office/drawing/2010/main" val="0"/>
                </a:ext>
              </a:extLst>
            </a:blip>
            <a:srcRect b="53430"/>
            <a:stretch/>
          </p:blipFill>
          <p:spPr>
            <a:xfrm>
              <a:off x="88117" y="450825"/>
              <a:ext cx="5725789" cy="3851615"/>
            </a:xfrm>
            <a:prstGeom prst="rect">
              <a:avLst/>
            </a:prstGeom>
          </p:spPr>
        </p:pic>
        <p:grpSp>
          <p:nvGrpSpPr>
            <p:cNvPr id="16" name="Group 15">
              <a:extLst>
                <a:ext uri="{FF2B5EF4-FFF2-40B4-BE49-F238E27FC236}">
                  <a16:creationId xmlns:a16="http://schemas.microsoft.com/office/drawing/2014/main" id="{EEDFC044-E53D-8349-8878-F9D8708CCF6B}"/>
                </a:ext>
              </a:extLst>
            </p:cNvPr>
            <p:cNvGrpSpPr/>
            <p:nvPr/>
          </p:nvGrpSpPr>
          <p:grpSpPr>
            <a:xfrm>
              <a:off x="3174979" y="912486"/>
              <a:ext cx="1833145" cy="3409231"/>
              <a:chOff x="7304413" y="298562"/>
              <a:chExt cx="3668487" cy="4868524"/>
            </a:xfrm>
          </p:grpSpPr>
          <p:pic>
            <p:nvPicPr>
              <p:cNvPr id="17" name="Picture 16" descr="Chart, bar chart&#10;&#10;Description automatically generated">
                <a:extLst>
                  <a:ext uri="{FF2B5EF4-FFF2-40B4-BE49-F238E27FC236}">
                    <a16:creationId xmlns:a16="http://schemas.microsoft.com/office/drawing/2014/main" id="{954E17E9-B486-B745-9327-154BC5C5BE1A}"/>
                  </a:ext>
                </a:extLst>
              </p:cNvPr>
              <p:cNvPicPr>
                <a:picLocks noChangeAspect="1"/>
              </p:cNvPicPr>
              <p:nvPr/>
            </p:nvPicPr>
            <p:blipFill rotWithShape="1">
              <a:blip r:embed="rId6">
                <a:extLst>
                  <a:ext uri="{28A0092B-C50C-407E-A947-70E740481C1C}">
                    <a14:useLocalDpi xmlns:a14="http://schemas.microsoft.com/office/drawing/2010/main" val="0"/>
                  </a:ext>
                </a:extLst>
              </a:blip>
              <a:srcRect r="5292" b="24386"/>
              <a:stretch/>
            </p:blipFill>
            <p:spPr>
              <a:xfrm>
                <a:off x="7304413" y="298562"/>
                <a:ext cx="3668487" cy="3910581"/>
              </a:xfrm>
              <a:prstGeom prst="rect">
                <a:avLst/>
              </a:prstGeom>
            </p:spPr>
          </p:pic>
          <p:pic>
            <p:nvPicPr>
              <p:cNvPr id="18" name="Picture 17" descr="Chart, bar chart&#10;&#10;Description automatically generated">
                <a:extLst>
                  <a:ext uri="{FF2B5EF4-FFF2-40B4-BE49-F238E27FC236}">
                    <a16:creationId xmlns:a16="http://schemas.microsoft.com/office/drawing/2014/main" id="{A7EAA8F6-2B25-7143-B2DE-915675079AD1}"/>
                  </a:ext>
                </a:extLst>
              </p:cNvPr>
              <p:cNvPicPr>
                <a:picLocks noChangeAspect="1"/>
              </p:cNvPicPr>
              <p:nvPr/>
            </p:nvPicPr>
            <p:blipFill rotWithShape="1">
              <a:blip r:embed="rId6">
                <a:extLst>
                  <a:ext uri="{28A0092B-C50C-407E-A947-70E740481C1C}">
                    <a14:useLocalDpi xmlns:a14="http://schemas.microsoft.com/office/drawing/2010/main" val="0"/>
                  </a:ext>
                </a:extLst>
              </a:blip>
              <a:srcRect t="83197" r="5292" b="-2015"/>
              <a:stretch/>
            </p:blipFill>
            <p:spPr>
              <a:xfrm>
                <a:off x="7304413" y="4193951"/>
                <a:ext cx="3668487" cy="973135"/>
              </a:xfrm>
              <a:prstGeom prst="rect">
                <a:avLst/>
              </a:prstGeom>
            </p:spPr>
          </p:pic>
        </p:grpSp>
      </p:grpSp>
    </p:spTree>
    <p:extLst>
      <p:ext uri="{BB962C8B-B14F-4D97-AF65-F5344CB8AC3E}">
        <p14:creationId xmlns:p14="http://schemas.microsoft.com/office/powerpoint/2010/main" val="3884439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4">
            <a:extLst>
              <a:ext uri="{FF2B5EF4-FFF2-40B4-BE49-F238E27FC236}">
                <a16:creationId xmlns:a16="http://schemas.microsoft.com/office/drawing/2014/main" id="{ED2F3BA7-26EB-6A43-A896-2E1AFF2E16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18"/>
          <a:stretch/>
        </p:blipFill>
        <p:spPr>
          <a:xfrm>
            <a:off x="-1" y="-40607"/>
            <a:ext cx="2147638" cy="1617495"/>
          </a:xfrm>
          <a:prstGeom prst="rect">
            <a:avLst/>
          </a:prstGeom>
        </p:spPr>
      </p:pic>
      <p:sp>
        <p:nvSpPr>
          <p:cNvPr id="9" name="TextBox 8">
            <a:extLst>
              <a:ext uri="{FF2B5EF4-FFF2-40B4-BE49-F238E27FC236}">
                <a16:creationId xmlns:a16="http://schemas.microsoft.com/office/drawing/2014/main" id="{4ABD8E4E-E40A-E041-8D17-AEBBBE2A2462}"/>
              </a:ext>
            </a:extLst>
          </p:cNvPr>
          <p:cNvSpPr txBox="1"/>
          <p:nvPr/>
        </p:nvSpPr>
        <p:spPr>
          <a:xfrm>
            <a:off x="0" y="1574871"/>
            <a:ext cx="3207434" cy="4847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hangingPunct="0"/>
            <a:r>
              <a:rPr lang="en-US" sz="1350" i="1">
                <a:solidFill>
                  <a:srgbClr val="000000"/>
                </a:solidFill>
                <a:sym typeface="Calibri"/>
              </a:rPr>
              <a:t>Photo: MRR-PRO at King </a:t>
            </a:r>
            <a:r>
              <a:rPr lang="en-US" sz="1350" i="1" err="1">
                <a:solidFill>
                  <a:srgbClr val="000000"/>
                </a:solidFill>
                <a:sym typeface="Calibri"/>
              </a:rPr>
              <a:t>Sejong</a:t>
            </a:r>
            <a:r>
              <a:rPr lang="en-US" sz="1350" i="1">
                <a:solidFill>
                  <a:srgbClr val="000000"/>
                </a:solidFill>
                <a:sym typeface="Calibri"/>
              </a:rPr>
              <a:t> station and CIIMAR team (</a:t>
            </a:r>
            <a:r>
              <a:rPr lang="en-US" sz="1350" i="1" err="1">
                <a:solidFill>
                  <a:srgbClr val="000000"/>
                </a:solidFill>
                <a:sym typeface="Calibri"/>
              </a:rPr>
              <a:t>Irina&amp;Claudio</a:t>
            </a:r>
            <a:r>
              <a:rPr lang="en-US" sz="1350" i="1">
                <a:solidFill>
                  <a:srgbClr val="000000"/>
                </a:solidFill>
                <a:sym typeface="Calibri"/>
              </a:rPr>
              <a:t>)</a:t>
            </a:r>
          </a:p>
        </p:txBody>
      </p:sp>
      <p:grpSp>
        <p:nvGrpSpPr>
          <p:cNvPr id="5" name="Group 4">
            <a:extLst>
              <a:ext uri="{FF2B5EF4-FFF2-40B4-BE49-F238E27FC236}">
                <a16:creationId xmlns:a16="http://schemas.microsoft.com/office/drawing/2014/main" id="{4729140E-63B4-1F4E-8660-B6DD44637723}"/>
              </a:ext>
            </a:extLst>
          </p:cNvPr>
          <p:cNvGrpSpPr/>
          <p:nvPr/>
        </p:nvGrpSpPr>
        <p:grpSpPr>
          <a:xfrm>
            <a:off x="-12755" y="2131758"/>
            <a:ext cx="5202413" cy="2393308"/>
            <a:chOff x="-1" y="3253325"/>
            <a:chExt cx="6936551" cy="3191077"/>
          </a:xfrm>
        </p:grpSpPr>
        <p:grpSp>
          <p:nvGrpSpPr>
            <p:cNvPr id="13" name="Group 12">
              <a:extLst>
                <a:ext uri="{FF2B5EF4-FFF2-40B4-BE49-F238E27FC236}">
                  <a16:creationId xmlns:a16="http://schemas.microsoft.com/office/drawing/2014/main" id="{FDFFE662-7173-2745-B035-EDA9DEDFF631}"/>
                </a:ext>
              </a:extLst>
            </p:cNvPr>
            <p:cNvGrpSpPr/>
            <p:nvPr/>
          </p:nvGrpSpPr>
          <p:grpSpPr>
            <a:xfrm>
              <a:off x="162081" y="3253325"/>
              <a:ext cx="6774469" cy="3191077"/>
              <a:chOff x="-1" y="2658980"/>
              <a:chExt cx="6774469" cy="3191077"/>
            </a:xfrm>
          </p:grpSpPr>
          <p:pic>
            <p:nvPicPr>
              <p:cNvPr id="6" name="Picture 5">
                <a:extLst>
                  <a:ext uri="{FF2B5EF4-FFF2-40B4-BE49-F238E27FC236}">
                    <a16:creationId xmlns:a16="http://schemas.microsoft.com/office/drawing/2014/main" id="{FE0D530A-9D5A-5E45-AC4B-6D0DBD0D7797}"/>
                  </a:ext>
                </a:extLst>
              </p:cNvPr>
              <p:cNvPicPr>
                <a:picLocks noChangeAspect="1"/>
              </p:cNvPicPr>
              <p:nvPr/>
            </p:nvPicPr>
            <p:blipFill rotWithShape="1">
              <a:blip r:embed="rId4">
                <a:extLst>
                  <a:ext uri="{28A0092B-C50C-407E-A947-70E740481C1C}">
                    <a14:useLocalDpi xmlns:a14="http://schemas.microsoft.com/office/drawing/2010/main" val="0"/>
                  </a:ext>
                </a:extLst>
              </a:blip>
              <a:srcRect b="80877"/>
              <a:stretch/>
            </p:blipFill>
            <p:spPr>
              <a:xfrm>
                <a:off x="0" y="2658980"/>
                <a:ext cx="6774468" cy="1311441"/>
              </a:xfrm>
              <a:prstGeom prst="rect">
                <a:avLst/>
              </a:prstGeom>
            </p:spPr>
          </p:pic>
          <p:pic>
            <p:nvPicPr>
              <p:cNvPr id="11" name="Picture 10">
                <a:extLst>
                  <a:ext uri="{FF2B5EF4-FFF2-40B4-BE49-F238E27FC236}">
                    <a16:creationId xmlns:a16="http://schemas.microsoft.com/office/drawing/2014/main" id="{73880B21-CAED-FB4A-A2E1-06E2A5B450F1}"/>
                  </a:ext>
                </a:extLst>
              </p:cNvPr>
              <p:cNvPicPr>
                <a:picLocks noChangeAspect="1"/>
              </p:cNvPicPr>
              <p:nvPr/>
            </p:nvPicPr>
            <p:blipFill rotWithShape="1">
              <a:blip r:embed="rId4">
                <a:extLst>
                  <a:ext uri="{28A0092B-C50C-407E-A947-70E740481C1C}">
                    <a14:useLocalDpi xmlns:a14="http://schemas.microsoft.com/office/drawing/2010/main" val="0"/>
                  </a:ext>
                </a:extLst>
              </a:blip>
              <a:srcRect t="37544" b="43158"/>
              <a:stretch/>
            </p:blipFill>
            <p:spPr>
              <a:xfrm>
                <a:off x="-1" y="3982302"/>
                <a:ext cx="6774468" cy="1323475"/>
              </a:xfrm>
              <a:prstGeom prst="rect">
                <a:avLst/>
              </a:prstGeom>
            </p:spPr>
          </p:pic>
          <p:pic>
            <p:nvPicPr>
              <p:cNvPr id="12" name="Picture 11">
                <a:extLst>
                  <a:ext uri="{FF2B5EF4-FFF2-40B4-BE49-F238E27FC236}">
                    <a16:creationId xmlns:a16="http://schemas.microsoft.com/office/drawing/2014/main" id="{D7AB64BF-0D3D-9544-A375-C46A4C9960C2}"/>
                  </a:ext>
                </a:extLst>
              </p:cNvPr>
              <p:cNvPicPr>
                <a:picLocks noChangeAspect="1"/>
              </p:cNvPicPr>
              <p:nvPr/>
            </p:nvPicPr>
            <p:blipFill rotWithShape="1">
              <a:blip r:embed="rId4">
                <a:extLst>
                  <a:ext uri="{28A0092B-C50C-407E-A947-70E740481C1C}">
                    <a14:useLocalDpi xmlns:a14="http://schemas.microsoft.com/office/drawing/2010/main" val="0"/>
                  </a:ext>
                </a:extLst>
              </a:blip>
              <a:srcRect t="93591" b="-2279"/>
              <a:stretch/>
            </p:blipFill>
            <p:spPr>
              <a:xfrm>
                <a:off x="0" y="5254169"/>
                <a:ext cx="6774468" cy="595888"/>
              </a:xfrm>
              <a:prstGeom prst="rect">
                <a:avLst/>
              </a:prstGeom>
            </p:spPr>
          </p:pic>
        </p:grpSp>
        <p:sp>
          <p:nvSpPr>
            <p:cNvPr id="10" name="TextBox 9">
              <a:extLst>
                <a:ext uri="{FF2B5EF4-FFF2-40B4-BE49-F238E27FC236}">
                  <a16:creationId xmlns:a16="http://schemas.microsoft.com/office/drawing/2014/main" id="{4D3942EE-9A85-7D41-97EC-B0A5422F82DB}"/>
                </a:ext>
              </a:extLst>
            </p:cNvPr>
            <p:cNvSpPr txBox="1"/>
            <p:nvPr/>
          </p:nvSpPr>
          <p:spPr>
            <a:xfrm>
              <a:off x="-1" y="4383734"/>
              <a:ext cx="1443043" cy="369329"/>
            </a:xfrm>
            <a:prstGeom prst="rect">
              <a:avLst/>
            </a:prstGeom>
            <a:solidFill>
              <a:schemeClr val="accent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hangingPunct="0"/>
              <a:r>
                <a:rPr lang="en-US" sz="1350" b="1" i="1">
                  <a:solidFill>
                    <a:srgbClr val="000000"/>
                  </a:solidFill>
                  <a:sym typeface="Calibri"/>
                </a:rPr>
                <a:t>Melting layer</a:t>
              </a:r>
            </a:p>
          </p:txBody>
        </p:sp>
        <p:cxnSp>
          <p:nvCxnSpPr>
            <p:cNvPr id="15" name="Straight Arrow Connector 14">
              <a:extLst>
                <a:ext uri="{FF2B5EF4-FFF2-40B4-BE49-F238E27FC236}">
                  <a16:creationId xmlns:a16="http://schemas.microsoft.com/office/drawing/2014/main" id="{8E085146-C150-4648-AEC9-CFB14BA71440}"/>
                </a:ext>
              </a:extLst>
            </p:cNvPr>
            <p:cNvCxnSpPr/>
            <p:nvPr/>
          </p:nvCxnSpPr>
          <p:spPr>
            <a:xfrm flipV="1">
              <a:off x="1491916" y="4199021"/>
              <a:ext cx="2057400" cy="387684"/>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7" name="Straight Arrow Connector 16">
              <a:extLst>
                <a:ext uri="{FF2B5EF4-FFF2-40B4-BE49-F238E27FC236}">
                  <a16:creationId xmlns:a16="http://schemas.microsoft.com/office/drawing/2014/main" id="{FB55F720-0A60-9E45-9568-076DEFAE991E}"/>
                </a:ext>
              </a:extLst>
            </p:cNvPr>
            <p:cNvCxnSpPr/>
            <p:nvPr/>
          </p:nvCxnSpPr>
          <p:spPr>
            <a:xfrm>
              <a:off x="1515979" y="4598586"/>
              <a:ext cx="1828800" cy="960003"/>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id="{B19530AD-7F56-E948-8EC3-8F65BF00B8B7}"/>
                </a:ext>
              </a:extLst>
            </p:cNvPr>
            <p:cNvCxnSpPr/>
            <p:nvPr/>
          </p:nvCxnSpPr>
          <p:spPr>
            <a:xfrm>
              <a:off x="962526" y="4753062"/>
              <a:ext cx="144379" cy="951034"/>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grpSp>
      <p:pic>
        <p:nvPicPr>
          <p:cNvPr id="14" name="Picture 13">
            <a:extLst>
              <a:ext uri="{FF2B5EF4-FFF2-40B4-BE49-F238E27FC236}">
                <a16:creationId xmlns:a16="http://schemas.microsoft.com/office/drawing/2014/main" id="{3FFDEC7D-17C4-CD42-8A28-FF344C8B4F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701" y="1312678"/>
            <a:ext cx="3198176" cy="3128867"/>
          </a:xfrm>
          <a:prstGeom prst="rect">
            <a:avLst/>
          </a:prstGeom>
        </p:spPr>
      </p:pic>
      <p:sp>
        <p:nvSpPr>
          <p:cNvPr id="2" name="Rectangle 1">
            <a:extLst>
              <a:ext uri="{FF2B5EF4-FFF2-40B4-BE49-F238E27FC236}">
                <a16:creationId xmlns:a16="http://schemas.microsoft.com/office/drawing/2014/main" id="{9BB8C429-E37C-874B-A38A-DDC65C8AE114}"/>
              </a:ext>
            </a:extLst>
          </p:cNvPr>
          <p:cNvSpPr/>
          <p:nvPr/>
        </p:nvSpPr>
        <p:spPr>
          <a:xfrm>
            <a:off x="5264776" y="4441261"/>
            <a:ext cx="4015148" cy="646331"/>
          </a:xfrm>
          <a:prstGeom prst="rect">
            <a:avLst/>
          </a:prstGeom>
        </p:spPr>
        <p:txBody>
          <a:bodyPr wrap="square">
            <a:spAutoFit/>
          </a:bodyPr>
          <a:lstStyle/>
          <a:p>
            <a:pPr algn="ctr"/>
            <a:r>
              <a:rPr lang="en-US" sz="1200" b="1">
                <a:solidFill>
                  <a:srgbClr val="002060"/>
                </a:solidFill>
              </a:rPr>
              <a:t>Melting layer heights frequency of occurrence during Feb 2023-April 2025 for all profiles and composites near-surface temperatures &gt; 2º and 4ºC </a:t>
            </a:r>
            <a:endParaRPr lang="en-US" sz="1200"/>
          </a:p>
        </p:txBody>
      </p:sp>
      <p:sp>
        <p:nvSpPr>
          <p:cNvPr id="8" name="Rectangle 7">
            <a:extLst>
              <a:ext uri="{FF2B5EF4-FFF2-40B4-BE49-F238E27FC236}">
                <a16:creationId xmlns:a16="http://schemas.microsoft.com/office/drawing/2014/main" id="{CF85FFD6-F39A-194C-B081-A5F76D7A435A}"/>
              </a:ext>
            </a:extLst>
          </p:cNvPr>
          <p:cNvSpPr/>
          <p:nvPr/>
        </p:nvSpPr>
        <p:spPr>
          <a:xfrm>
            <a:off x="0" y="4416486"/>
            <a:ext cx="4572000" cy="461665"/>
          </a:xfrm>
          <a:prstGeom prst="rect">
            <a:avLst/>
          </a:prstGeom>
        </p:spPr>
        <p:txBody>
          <a:bodyPr>
            <a:spAutoFit/>
          </a:bodyPr>
          <a:lstStyle/>
          <a:p>
            <a:pPr algn="ctr"/>
            <a:r>
              <a:rPr lang="en-US" sz="1200" b="1">
                <a:solidFill>
                  <a:srgbClr val="002060"/>
                </a:solidFill>
              </a:rPr>
              <a:t>Melting layer derived from MRR-PRO during 7 Feb </a:t>
            </a:r>
            <a:r>
              <a:rPr lang="en-US" sz="1200" b="1">
                <a:solidFill>
                  <a:srgbClr val="FF0000"/>
                </a:solidFill>
              </a:rPr>
              <a:t>2024</a:t>
            </a:r>
            <a:r>
              <a:rPr lang="en-US" sz="1200" b="1">
                <a:solidFill>
                  <a:srgbClr val="002060"/>
                </a:solidFill>
              </a:rPr>
              <a:t> AR </a:t>
            </a:r>
          </a:p>
          <a:p>
            <a:pPr algn="ctr"/>
            <a:r>
              <a:rPr lang="en-US" sz="1200" b="1">
                <a:solidFill>
                  <a:srgbClr val="002060"/>
                </a:solidFill>
              </a:rPr>
              <a:t>and warm event</a:t>
            </a:r>
            <a:endParaRPr lang="en-US" sz="1200"/>
          </a:p>
        </p:txBody>
      </p:sp>
      <p:sp>
        <p:nvSpPr>
          <p:cNvPr id="3" name="TextBox 2">
            <a:extLst>
              <a:ext uri="{FF2B5EF4-FFF2-40B4-BE49-F238E27FC236}">
                <a16:creationId xmlns:a16="http://schemas.microsoft.com/office/drawing/2014/main" id="{DACE7954-3508-8045-98AA-5FB49DD973D1}"/>
              </a:ext>
            </a:extLst>
          </p:cNvPr>
          <p:cNvSpPr txBox="1"/>
          <p:nvPr/>
        </p:nvSpPr>
        <p:spPr>
          <a:xfrm>
            <a:off x="2168363" y="105702"/>
            <a:ext cx="6725937" cy="923330"/>
          </a:xfrm>
          <a:prstGeom prst="rect">
            <a:avLst/>
          </a:prstGeom>
          <a:noFill/>
        </p:spPr>
        <p:txBody>
          <a:bodyPr wrap="square" rtlCol="0">
            <a:spAutoFit/>
          </a:bodyPr>
          <a:lstStyle/>
          <a:p>
            <a:pPr algn="ctr"/>
            <a:r>
              <a:rPr lang="en-US" b="1" u="sng"/>
              <a:t>Highlights from radar observations at King Sejong station:</a:t>
            </a:r>
          </a:p>
          <a:p>
            <a:pPr algn="ctr"/>
            <a:r>
              <a:rPr lang="en-US"/>
              <a:t>Melting layer height and warm near-surface temperatures - rain starts at higher altitudes and reaches further inland of Antarctica…</a:t>
            </a:r>
          </a:p>
        </p:txBody>
      </p:sp>
      <p:sp>
        <p:nvSpPr>
          <p:cNvPr id="16" name="TextBox 15">
            <a:extLst>
              <a:ext uri="{FF2B5EF4-FFF2-40B4-BE49-F238E27FC236}">
                <a16:creationId xmlns:a16="http://schemas.microsoft.com/office/drawing/2014/main" id="{47383554-D89F-1A44-BAB7-2AA74C530682}"/>
              </a:ext>
            </a:extLst>
          </p:cNvPr>
          <p:cNvSpPr txBox="1"/>
          <p:nvPr/>
        </p:nvSpPr>
        <p:spPr>
          <a:xfrm>
            <a:off x="73855" y="4895405"/>
            <a:ext cx="2061142" cy="300082"/>
          </a:xfrm>
          <a:prstGeom prst="rect">
            <a:avLst/>
          </a:prstGeom>
          <a:noFill/>
        </p:spPr>
        <p:txBody>
          <a:bodyPr wrap="none" rtlCol="0">
            <a:spAutoFit/>
          </a:bodyPr>
          <a:lstStyle/>
          <a:p>
            <a:r>
              <a:rPr lang="en-US" sz="1350" i="1"/>
              <a:t> Irina Gorodetskaya et al. </a:t>
            </a:r>
          </a:p>
        </p:txBody>
      </p:sp>
    </p:spTree>
    <p:extLst>
      <p:ext uri="{BB962C8B-B14F-4D97-AF65-F5344CB8AC3E}">
        <p14:creationId xmlns:p14="http://schemas.microsoft.com/office/powerpoint/2010/main" val="2109185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7751-268D-5A4A-EABF-EE0DA0DD6202}"/>
              </a:ext>
            </a:extLst>
          </p:cNvPr>
          <p:cNvSpPr>
            <a:spLocks noGrp="1"/>
          </p:cNvSpPr>
          <p:nvPr>
            <p:ph type="title"/>
          </p:nvPr>
        </p:nvSpPr>
        <p:spPr>
          <a:xfrm>
            <a:off x="445103" y="178851"/>
            <a:ext cx="7886700" cy="705702"/>
          </a:xfrm>
        </p:spPr>
        <p:txBody>
          <a:bodyPr>
            <a:normAutofit/>
          </a:bodyPr>
          <a:lstStyle/>
          <a:p>
            <a:r>
              <a:rPr lang="en-US" sz="2800" b="1" u="sng"/>
              <a:t>Antarctic AR and Extreme Weather</a:t>
            </a:r>
            <a:endParaRPr lang="en-US" b="1" u="sng"/>
          </a:p>
        </p:txBody>
      </p:sp>
      <p:sp>
        <p:nvSpPr>
          <p:cNvPr id="3" name="Content Placeholder 2">
            <a:extLst>
              <a:ext uri="{FF2B5EF4-FFF2-40B4-BE49-F238E27FC236}">
                <a16:creationId xmlns:a16="http://schemas.microsoft.com/office/drawing/2014/main" id="{58A6EBC2-33B1-1555-C3EF-25E464AD47E0}"/>
              </a:ext>
            </a:extLst>
          </p:cNvPr>
          <p:cNvSpPr>
            <a:spLocks noGrp="1"/>
          </p:cNvSpPr>
          <p:nvPr>
            <p:ph idx="1"/>
          </p:nvPr>
        </p:nvSpPr>
        <p:spPr>
          <a:xfrm>
            <a:off x="247650" y="718220"/>
            <a:ext cx="6606521" cy="4350124"/>
          </a:xfrm>
        </p:spPr>
        <p:txBody>
          <a:bodyPr vert="horz" lIns="91440" tIns="45720" rIns="91440" bIns="45720" rtlCol="0" anchor="t">
            <a:noAutofit/>
          </a:bodyPr>
          <a:lstStyle/>
          <a:p>
            <a:pPr marL="0" indent="0">
              <a:spcBef>
                <a:spcPts val="0"/>
              </a:spcBef>
              <a:spcAft>
                <a:spcPts val="500"/>
              </a:spcAft>
              <a:buNone/>
            </a:pPr>
            <a:r>
              <a:rPr lang="en-IN" sz="1600" b="1" i="1">
                <a:ea typeface="+mn-lt"/>
                <a:cs typeface="+mn-lt"/>
              </a:rPr>
              <a:t>Datasets</a:t>
            </a:r>
            <a:endParaRPr lang="en-IN" sz="1600">
              <a:ea typeface="+mn-lt"/>
              <a:cs typeface="+mn-lt"/>
            </a:endParaRPr>
          </a:p>
          <a:p>
            <a:pPr marL="0" indent="0">
              <a:spcBef>
                <a:spcPts val="0"/>
              </a:spcBef>
              <a:spcAft>
                <a:spcPts val="300"/>
              </a:spcAft>
              <a:buNone/>
            </a:pPr>
            <a:r>
              <a:rPr lang="en-IN" sz="1300">
                <a:ea typeface="+mn-lt"/>
                <a:cs typeface="+mn-lt"/>
              </a:rPr>
              <a:t>Observations of Cloud Properties at King George Island (2017-2023)</a:t>
            </a:r>
            <a:endParaRPr lang="en-IN" sz="1300"/>
          </a:p>
          <a:p>
            <a:pPr>
              <a:spcBef>
                <a:spcPts val="0"/>
              </a:spcBef>
            </a:pPr>
            <a:r>
              <a:rPr lang="en-IN" sz="1300">
                <a:ea typeface="+mn-lt"/>
                <a:cs typeface="+mn-lt"/>
              </a:rPr>
              <a:t>Stillwell et al. 2025: Cloud Mask Data: </a:t>
            </a:r>
            <a:r>
              <a:rPr lang="en-IN" sz="1300">
                <a:ea typeface="+mn-lt"/>
                <a:cs typeface="+mn-lt"/>
                <a:hlinkClick r:id="rId3"/>
              </a:rPr>
              <a:t>https://doi.org/10.48567/1wd1-ea27</a:t>
            </a:r>
            <a:r>
              <a:rPr lang="en-IN" sz="1300">
                <a:ea typeface="+mn-lt"/>
                <a:cs typeface="+mn-lt"/>
              </a:rPr>
              <a:t>. </a:t>
            </a:r>
          </a:p>
          <a:p>
            <a:pPr>
              <a:spcBef>
                <a:spcPts val="0"/>
              </a:spcBef>
            </a:pPr>
            <a:r>
              <a:rPr lang="en-IN" sz="1300">
                <a:ea typeface="+mn-lt"/>
                <a:cs typeface="+mn-lt"/>
              </a:rPr>
              <a:t>Rowe et al, 2025: Radiosonde measurements: </a:t>
            </a:r>
            <a:r>
              <a:rPr lang="en-IN" sz="1300">
                <a:ea typeface="+mn-lt"/>
                <a:cs typeface="+mn-lt"/>
                <a:hlinkClick r:id="rId4"/>
              </a:rPr>
              <a:t>https://doi.org/10.48567/jqv8-r657</a:t>
            </a:r>
            <a:r>
              <a:rPr lang="en-IN" sz="1300">
                <a:ea typeface="+mn-lt"/>
                <a:cs typeface="+mn-lt"/>
              </a:rPr>
              <a:t>.</a:t>
            </a:r>
          </a:p>
          <a:p>
            <a:pPr>
              <a:spcBef>
                <a:spcPts val="0"/>
              </a:spcBef>
            </a:pPr>
            <a:r>
              <a:rPr lang="en-IN" sz="1300">
                <a:ea typeface="+mn-lt"/>
                <a:cs typeface="+mn-lt"/>
              </a:rPr>
              <a:t>Rowe et al, 2025: Shortwave/Longwave Downward Radiative: </a:t>
            </a:r>
            <a:r>
              <a:rPr lang="en-IN" sz="1300">
                <a:ea typeface="+mn-lt"/>
                <a:cs typeface="+mn-lt"/>
                <a:hlinkClick r:id="rId5"/>
              </a:rPr>
              <a:t>https://doi.org/10.48567/peeg-7j35</a:t>
            </a:r>
            <a:r>
              <a:rPr lang="en-IN" sz="1300">
                <a:ea typeface="+mn-lt"/>
                <a:cs typeface="+mn-lt"/>
              </a:rPr>
              <a:t>; </a:t>
            </a:r>
            <a:r>
              <a:rPr lang="en-IN" sz="1300">
                <a:ea typeface="+mn-lt"/>
                <a:cs typeface="+mn-lt"/>
                <a:hlinkClick r:id="rId6"/>
              </a:rPr>
              <a:t>https://doi.org/10.48567/hnhz-f486</a:t>
            </a:r>
            <a:r>
              <a:rPr lang="en-IN" sz="1300">
                <a:ea typeface="+mn-lt"/>
                <a:cs typeface="+mn-lt"/>
              </a:rPr>
              <a:t> </a:t>
            </a:r>
            <a:endParaRPr lang="en-IN" sz="1300"/>
          </a:p>
          <a:p>
            <a:pPr marL="0" indent="0">
              <a:spcBef>
                <a:spcPts val="500"/>
              </a:spcBef>
              <a:spcAft>
                <a:spcPts val="300"/>
              </a:spcAft>
              <a:buNone/>
            </a:pPr>
            <a:r>
              <a:rPr lang="en-IN" sz="1300">
                <a:ea typeface="+mn-lt"/>
                <a:cs typeface="+mn-lt"/>
              </a:rPr>
              <a:t>AR Scale &amp; High-Resolution Model Simulations</a:t>
            </a:r>
          </a:p>
          <a:p>
            <a:pPr>
              <a:spcBef>
                <a:spcPts val="0"/>
              </a:spcBef>
            </a:pPr>
            <a:r>
              <a:rPr lang="en-IN" sz="1300">
                <a:ea typeface="+mn-lt"/>
                <a:cs typeface="+mn-lt"/>
              </a:rPr>
              <a:t>Zou et al. 2025: Gridded Enhanced AR Scale:  </a:t>
            </a:r>
            <a:r>
              <a:rPr lang="en-IN" sz="1300">
                <a:ea typeface="+mn-lt"/>
                <a:cs typeface="+mn-lt"/>
                <a:hlinkClick r:id="rId7"/>
              </a:rPr>
              <a:t>https://doi.org/10.48567/ssm5-x097</a:t>
            </a:r>
            <a:r>
              <a:rPr lang="en-IN" sz="1300">
                <a:ea typeface="+mn-lt"/>
                <a:cs typeface="+mn-lt"/>
              </a:rPr>
              <a:t>.</a:t>
            </a:r>
          </a:p>
          <a:p>
            <a:pPr>
              <a:spcBef>
                <a:spcPts val="0"/>
              </a:spcBef>
            </a:pPr>
            <a:r>
              <a:rPr lang="en-IN" sz="1300">
                <a:ea typeface="+mn-lt"/>
                <a:cs typeface="+mn-lt"/>
              </a:rPr>
              <a:t>Zou et al. 2025: Historical AR events over the  Antarctic Peninsula: Data transferring</a:t>
            </a:r>
            <a:endParaRPr lang="en-IN" sz="1300"/>
          </a:p>
          <a:p>
            <a:pPr marL="0" indent="0">
              <a:spcBef>
                <a:spcPts val="800"/>
              </a:spcBef>
              <a:spcAft>
                <a:spcPts val="500"/>
              </a:spcAft>
              <a:buNone/>
            </a:pPr>
            <a:r>
              <a:rPr lang="en-IN" sz="1600" b="1" i="1"/>
              <a:t>Publications:</a:t>
            </a:r>
            <a:endParaRPr lang="en-IN" sz="1600"/>
          </a:p>
          <a:p>
            <a:pPr>
              <a:spcBef>
                <a:spcPts val="0"/>
              </a:spcBef>
            </a:pPr>
            <a:r>
              <a:rPr lang="en-IN" sz="1300"/>
              <a:t>Zou et al. 2023: Atmospheric River and Foehn Events: Contribution of Shortwave Radiation and Turbulence. J. </a:t>
            </a:r>
            <a:r>
              <a:rPr lang="en-IN" sz="1300" err="1"/>
              <a:t>Geophys</a:t>
            </a:r>
            <a:r>
              <a:rPr lang="en-IN" sz="1300"/>
              <a:t>. Res. Atmos., 128: e2022JD038138, </a:t>
            </a:r>
            <a:r>
              <a:rPr lang="en-IN" sz="1300">
                <a:hlinkClick r:id="rId8"/>
              </a:rPr>
              <a:t>https://doi.org/10.1029/2022JD038138</a:t>
            </a:r>
            <a:r>
              <a:rPr lang="en-IN" sz="1300"/>
              <a:t>. </a:t>
            </a:r>
          </a:p>
          <a:p>
            <a:pPr>
              <a:spcBef>
                <a:spcPts val="0"/>
              </a:spcBef>
            </a:pPr>
            <a:r>
              <a:rPr lang="en-IN" sz="1300"/>
              <a:t>Zhang et al. 2024: Extending the Center for Western Weather and Water Extremes (CW3E) atmospheric river scale to the polar regions. </a:t>
            </a:r>
            <a:r>
              <a:rPr lang="en-IN" sz="1300" i="1"/>
              <a:t>Cryosphere</a:t>
            </a:r>
            <a:r>
              <a:rPr lang="en-IN" sz="1300"/>
              <a:t>, </a:t>
            </a:r>
            <a:r>
              <a:rPr lang="en-IN" sz="1300" b="1"/>
              <a:t>18</a:t>
            </a:r>
            <a:r>
              <a:rPr lang="en-IN" sz="1300"/>
              <a:t>: 5239–5258, </a:t>
            </a:r>
            <a:r>
              <a:rPr lang="en-IN" sz="1300">
                <a:hlinkClick r:id="rId9"/>
              </a:rPr>
              <a:t>https://doi.org/10.5194/tc-18-5239-2024</a:t>
            </a:r>
            <a:r>
              <a:rPr lang="en-IN" sz="1300" i="1"/>
              <a:t>. </a:t>
            </a:r>
            <a:endParaRPr lang="en-IN" sz="1300"/>
          </a:p>
          <a:p>
            <a:pPr>
              <a:spcBef>
                <a:spcPts val="0"/>
              </a:spcBef>
            </a:pPr>
            <a:r>
              <a:rPr lang="en-IN" sz="1300"/>
              <a:t>Rowe et al. 2025a: Comparison of Cloud and Radiation Measurements to Models over the Southern Ocean at Escudero Station, King George Island. </a:t>
            </a:r>
            <a:r>
              <a:rPr lang="en-IN" sz="1300" i="1"/>
              <a:t>J. </a:t>
            </a:r>
            <a:r>
              <a:rPr lang="en-IN" sz="1300" i="1" err="1"/>
              <a:t>Geophys</a:t>
            </a:r>
            <a:r>
              <a:rPr lang="en-IN" sz="1300" i="1"/>
              <a:t>. Res. Atmos. Accept.</a:t>
            </a:r>
            <a:endParaRPr lang="en-IN" sz="1300"/>
          </a:p>
          <a:p>
            <a:pPr>
              <a:spcBef>
                <a:spcPts val="0"/>
              </a:spcBef>
            </a:pPr>
            <a:r>
              <a:rPr lang="en-IN" sz="1300"/>
              <a:t>Rowe et al. 2025b: Observations of Clouds and Radiation Over King George Island and Implications for the Southern Ocean and Antarctica. </a:t>
            </a:r>
            <a:r>
              <a:rPr lang="en-IN" sz="1300" i="1"/>
              <a:t>J. </a:t>
            </a:r>
            <a:r>
              <a:rPr lang="en-IN" sz="1300" i="1" err="1"/>
              <a:t>Geophys</a:t>
            </a:r>
            <a:r>
              <a:rPr lang="en-IN" sz="1300" i="1"/>
              <a:t>. Res. Atmos. In revision.</a:t>
            </a:r>
            <a:endParaRPr lang="en-IN" sz="1300"/>
          </a:p>
        </p:txBody>
      </p:sp>
      <p:pic>
        <p:nvPicPr>
          <p:cNvPr id="4" name="Picture 3" descr="A qr code on a white background&#10;&#10;AI-generated content may be incorrect.">
            <a:extLst>
              <a:ext uri="{FF2B5EF4-FFF2-40B4-BE49-F238E27FC236}">
                <a16:creationId xmlns:a16="http://schemas.microsoft.com/office/drawing/2014/main" id="{4910DC13-AA71-2DC4-1006-00BD1EBCF42D}"/>
              </a:ext>
            </a:extLst>
          </p:cNvPr>
          <p:cNvPicPr>
            <a:picLocks noChangeAspect="1"/>
          </p:cNvPicPr>
          <p:nvPr/>
        </p:nvPicPr>
        <p:blipFill>
          <a:blip r:embed="rId10"/>
          <a:stretch>
            <a:fillRect/>
          </a:stretch>
        </p:blipFill>
        <p:spPr>
          <a:xfrm>
            <a:off x="6838157" y="1293031"/>
            <a:ext cx="2129646" cy="2097670"/>
          </a:xfrm>
          <a:prstGeom prst="rect">
            <a:avLst/>
          </a:prstGeom>
        </p:spPr>
      </p:pic>
      <p:sp>
        <p:nvSpPr>
          <p:cNvPr id="5" name="TextBox 4">
            <a:extLst>
              <a:ext uri="{FF2B5EF4-FFF2-40B4-BE49-F238E27FC236}">
                <a16:creationId xmlns:a16="http://schemas.microsoft.com/office/drawing/2014/main" id="{B937971F-F0EE-8AE9-58F9-B2E5D7DA21D6}"/>
              </a:ext>
            </a:extLst>
          </p:cNvPr>
          <p:cNvSpPr txBox="1"/>
          <p:nvPr/>
        </p:nvSpPr>
        <p:spPr>
          <a:xfrm>
            <a:off x="6751499" y="754583"/>
            <a:ext cx="22504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t>Antarctic AR Real-time Forecast</a:t>
            </a:r>
          </a:p>
        </p:txBody>
      </p:sp>
      <p:sp>
        <p:nvSpPr>
          <p:cNvPr id="6" name="TextBox 5">
            <a:extLst>
              <a:ext uri="{FF2B5EF4-FFF2-40B4-BE49-F238E27FC236}">
                <a16:creationId xmlns:a16="http://schemas.microsoft.com/office/drawing/2014/main" id="{18003B72-AB7D-5D7E-A1DE-4C52694275F7}"/>
              </a:ext>
            </a:extLst>
          </p:cNvPr>
          <p:cNvSpPr txBox="1"/>
          <p:nvPr/>
        </p:nvSpPr>
        <p:spPr>
          <a:xfrm>
            <a:off x="6835200" y="3482999"/>
            <a:ext cx="226349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a:ea typeface="+mn-lt"/>
                <a:cs typeface="+mn-lt"/>
              </a:rPr>
              <a:t>Real-time AMPS outputs from NSF NCAR included</a:t>
            </a:r>
          </a:p>
          <a:p>
            <a:pPr marL="171450" indent="-171450">
              <a:buFont typeface="Arial"/>
              <a:buChar char="•"/>
            </a:pPr>
            <a:r>
              <a:rPr lang="en-US" sz="1200">
                <a:ea typeface="+mn-lt"/>
                <a:cs typeface="+mn-lt"/>
              </a:rPr>
              <a:t>Historical Antarctic AR catalog under development.</a:t>
            </a:r>
            <a:endParaRPr lang="en-US" sz="1200"/>
          </a:p>
          <a:p>
            <a:pPr marL="171450" indent="-171450">
              <a:buFont typeface="Arial"/>
              <a:buChar char="•"/>
            </a:pPr>
            <a:r>
              <a:rPr lang="en-US" sz="1200" i="1"/>
              <a:t>Arctic Website will be </a:t>
            </a:r>
            <a:r>
              <a:rPr lang="en-US" sz="1200" i="1">
                <a:ea typeface="+mn-lt"/>
                <a:cs typeface="+mn-lt"/>
              </a:rPr>
              <a:t>launched </a:t>
            </a:r>
            <a:r>
              <a:rPr lang="en-US" sz="1200" i="1">
                <a:solidFill>
                  <a:srgbClr val="000000"/>
                </a:solidFill>
                <a:latin typeface="Aptos"/>
              </a:rPr>
              <a:t>soon</a:t>
            </a:r>
            <a:r>
              <a:rPr lang="en-US" sz="1200" i="1"/>
              <a:t>!  </a:t>
            </a:r>
            <a:endParaRPr lang="en-US" sz="1200"/>
          </a:p>
          <a:p>
            <a:r>
              <a:rPr lang="en-US" sz="1200" i="1"/>
              <a:t>Details next slide~</a:t>
            </a:r>
            <a:endParaRPr lang="en-US" sz="1200"/>
          </a:p>
        </p:txBody>
      </p:sp>
      <p:pic>
        <p:nvPicPr>
          <p:cNvPr id="7" name="Picture 6" descr="A logo with a blue and orange circle&#10;&#10;AI-generated content may be incorrect.">
            <a:extLst>
              <a:ext uri="{FF2B5EF4-FFF2-40B4-BE49-F238E27FC236}">
                <a16:creationId xmlns:a16="http://schemas.microsoft.com/office/drawing/2014/main" id="{9454B8A9-E398-1264-EF5A-37729938F634}"/>
              </a:ext>
            </a:extLst>
          </p:cNvPr>
          <p:cNvPicPr>
            <a:picLocks noChangeAspect="1"/>
          </p:cNvPicPr>
          <p:nvPr/>
        </p:nvPicPr>
        <p:blipFill>
          <a:blip r:embed="rId11"/>
          <a:stretch>
            <a:fillRect/>
          </a:stretch>
        </p:blipFill>
        <p:spPr>
          <a:xfrm>
            <a:off x="6606375" y="54863"/>
            <a:ext cx="480750" cy="617804"/>
          </a:xfrm>
          <a:prstGeom prst="rect">
            <a:avLst/>
          </a:prstGeom>
        </p:spPr>
      </p:pic>
      <p:pic>
        <p:nvPicPr>
          <p:cNvPr id="8" name="Picture 7" descr="A close-up of a logo&#10;&#10;AI-generated content may be incorrect.">
            <a:extLst>
              <a:ext uri="{FF2B5EF4-FFF2-40B4-BE49-F238E27FC236}">
                <a16:creationId xmlns:a16="http://schemas.microsoft.com/office/drawing/2014/main" id="{1264012B-7045-BD75-36E0-F720EABA0CA0}"/>
              </a:ext>
            </a:extLst>
          </p:cNvPr>
          <p:cNvPicPr>
            <a:picLocks noChangeAspect="1"/>
          </p:cNvPicPr>
          <p:nvPr/>
        </p:nvPicPr>
        <p:blipFill>
          <a:blip r:embed="rId12"/>
          <a:stretch>
            <a:fillRect/>
          </a:stretch>
        </p:blipFill>
        <p:spPr>
          <a:xfrm>
            <a:off x="7292738" y="54000"/>
            <a:ext cx="1808025" cy="622859"/>
          </a:xfrm>
          <a:prstGeom prst="rect">
            <a:avLst/>
          </a:prstGeom>
        </p:spPr>
      </p:pic>
      <p:sp>
        <p:nvSpPr>
          <p:cNvPr id="9" name="TextBox 8">
            <a:extLst>
              <a:ext uri="{FF2B5EF4-FFF2-40B4-BE49-F238E27FC236}">
                <a16:creationId xmlns:a16="http://schemas.microsoft.com/office/drawing/2014/main" id="{84F57E88-0704-30C1-56AD-55E4E1F521B3}"/>
              </a:ext>
            </a:extLst>
          </p:cNvPr>
          <p:cNvSpPr txBox="1"/>
          <p:nvPr/>
        </p:nvSpPr>
        <p:spPr>
          <a:xfrm>
            <a:off x="7111938" y="4863109"/>
            <a:ext cx="203308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i="1">
                <a:latin typeface="Aptos Display"/>
              </a:rPr>
              <a:t>NSF </a:t>
            </a:r>
            <a:r>
              <a:rPr lang="en-US" sz="1000" i="1">
                <a:latin typeface="Aptos Display"/>
                <a:ea typeface="Roboto"/>
                <a:cs typeface="Roboto"/>
              </a:rPr>
              <a:t>2127632,</a:t>
            </a:r>
            <a:r>
              <a:rPr lang="en-US" sz="1000" i="1">
                <a:latin typeface="Aptos Display"/>
              </a:rPr>
              <a:t> </a:t>
            </a:r>
            <a:r>
              <a:rPr lang="en-US" sz="1000" i="1">
                <a:latin typeface="Aptos Display"/>
                <a:cs typeface="Times New Roman"/>
              </a:rPr>
              <a:t>2229392, 2331992</a:t>
            </a:r>
            <a:endParaRPr lang="en-US" sz="1000" i="1">
              <a:latin typeface="Aptos Display"/>
            </a:endParaRPr>
          </a:p>
        </p:txBody>
      </p:sp>
      <p:sp>
        <p:nvSpPr>
          <p:cNvPr id="10" name="TextBox 9">
            <a:extLst>
              <a:ext uri="{FF2B5EF4-FFF2-40B4-BE49-F238E27FC236}">
                <a16:creationId xmlns:a16="http://schemas.microsoft.com/office/drawing/2014/main" id="{4B332D32-6762-D8A6-B99B-E8F9325337B1}"/>
              </a:ext>
            </a:extLst>
          </p:cNvPr>
          <p:cNvSpPr txBox="1"/>
          <p:nvPr/>
        </p:nvSpPr>
        <p:spPr>
          <a:xfrm>
            <a:off x="6569" y="40828"/>
            <a:ext cx="185232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solidFill>
                  <a:schemeClr val="bg2">
                    <a:lumMod val="49000"/>
                  </a:schemeClr>
                </a:solidFill>
              </a:rPr>
              <a:t>Jerry Zou &amp; Penny Rowe</a:t>
            </a:r>
          </a:p>
        </p:txBody>
      </p:sp>
      <p:sp>
        <p:nvSpPr>
          <p:cNvPr id="13" name="TextBox 12">
            <a:extLst>
              <a:ext uri="{FF2B5EF4-FFF2-40B4-BE49-F238E27FC236}">
                <a16:creationId xmlns:a16="http://schemas.microsoft.com/office/drawing/2014/main" id="{56D3EF34-295D-0400-E4A6-A3399F6FF6AC}"/>
              </a:ext>
            </a:extLst>
          </p:cNvPr>
          <p:cNvSpPr txBox="1"/>
          <p:nvPr/>
        </p:nvSpPr>
        <p:spPr>
          <a:xfrm>
            <a:off x="5001986" y="2647950"/>
            <a:ext cx="1583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IN" sz="1400" b="1" i="1">
                <a:solidFill>
                  <a:srgbClr val="0070C0"/>
                </a:solidFill>
              </a:rPr>
              <a:t>More Upcoming!</a:t>
            </a:r>
            <a:endParaRPr lang="en-US" b="1">
              <a:solidFill>
                <a:srgbClr val="0070C0"/>
              </a:solidFill>
            </a:endParaRPr>
          </a:p>
        </p:txBody>
      </p:sp>
    </p:spTree>
    <p:extLst>
      <p:ext uri="{BB962C8B-B14F-4D97-AF65-F5344CB8AC3E}">
        <p14:creationId xmlns:p14="http://schemas.microsoft.com/office/powerpoint/2010/main" val="368147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map&#10;&#10;AI-generated content may be incorrect.">
            <a:extLst>
              <a:ext uri="{FF2B5EF4-FFF2-40B4-BE49-F238E27FC236}">
                <a16:creationId xmlns:a16="http://schemas.microsoft.com/office/drawing/2014/main" id="{DA246619-E441-A491-0FD3-4A7174B151C7}"/>
              </a:ext>
            </a:extLst>
          </p:cNvPr>
          <p:cNvPicPr>
            <a:picLocks noChangeAspect="1"/>
          </p:cNvPicPr>
          <p:nvPr/>
        </p:nvPicPr>
        <p:blipFill>
          <a:blip r:embed="rId3"/>
          <a:stretch>
            <a:fillRect/>
          </a:stretch>
        </p:blipFill>
        <p:spPr>
          <a:xfrm>
            <a:off x="1502" y="0"/>
            <a:ext cx="5468996" cy="3460966"/>
          </a:xfrm>
          <a:prstGeom prst="rect">
            <a:avLst/>
          </a:prstGeom>
        </p:spPr>
      </p:pic>
      <p:pic>
        <p:nvPicPr>
          <p:cNvPr id="6" name="Picture 5" descr="A screenshot of a web page&#10;&#10;AI-generated content may be incorrect.">
            <a:extLst>
              <a:ext uri="{FF2B5EF4-FFF2-40B4-BE49-F238E27FC236}">
                <a16:creationId xmlns:a16="http://schemas.microsoft.com/office/drawing/2014/main" id="{8FD27E96-388C-E631-A88C-B405A37A4D3E}"/>
              </a:ext>
            </a:extLst>
          </p:cNvPr>
          <p:cNvPicPr>
            <a:picLocks noChangeAspect="1"/>
          </p:cNvPicPr>
          <p:nvPr/>
        </p:nvPicPr>
        <p:blipFill>
          <a:blip r:embed="rId4"/>
          <a:stretch>
            <a:fillRect/>
          </a:stretch>
        </p:blipFill>
        <p:spPr>
          <a:xfrm>
            <a:off x="1068698" y="571500"/>
            <a:ext cx="5467603" cy="3469500"/>
          </a:xfrm>
          <a:prstGeom prst="rect">
            <a:avLst/>
          </a:prstGeom>
        </p:spPr>
      </p:pic>
      <p:pic>
        <p:nvPicPr>
          <p:cNvPr id="11" name="Picture 10" descr="A screenshot of a graph&#10;&#10;AI-generated content may be incorrect.">
            <a:extLst>
              <a:ext uri="{FF2B5EF4-FFF2-40B4-BE49-F238E27FC236}">
                <a16:creationId xmlns:a16="http://schemas.microsoft.com/office/drawing/2014/main" id="{AD0BFAEC-6565-2D25-3647-6DB3CF444438}"/>
              </a:ext>
            </a:extLst>
          </p:cNvPr>
          <p:cNvPicPr>
            <a:picLocks noChangeAspect="1"/>
          </p:cNvPicPr>
          <p:nvPr/>
        </p:nvPicPr>
        <p:blipFill>
          <a:blip r:embed="rId5"/>
          <a:stretch>
            <a:fillRect/>
          </a:stretch>
        </p:blipFill>
        <p:spPr>
          <a:xfrm>
            <a:off x="2419111" y="1143000"/>
            <a:ext cx="5462279" cy="3451500"/>
          </a:xfrm>
          <a:prstGeom prst="rect">
            <a:avLst/>
          </a:prstGeom>
        </p:spPr>
      </p:pic>
      <p:pic>
        <p:nvPicPr>
          <p:cNvPr id="12" name="Picture 11" descr="A screenshot of a map&#10;&#10;AI-generated content may be incorrect.">
            <a:extLst>
              <a:ext uri="{FF2B5EF4-FFF2-40B4-BE49-F238E27FC236}">
                <a16:creationId xmlns:a16="http://schemas.microsoft.com/office/drawing/2014/main" id="{FD92701C-A193-94F2-A9B4-5C332E8A4F6D}"/>
              </a:ext>
            </a:extLst>
          </p:cNvPr>
          <p:cNvPicPr>
            <a:picLocks noChangeAspect="1"/>
          </p:cNvPicPr>
          <p:nvPr/>
        </p:nvPicPr>
        <p:blipFill>
          <a:blip r:embed="rId6"/>
          <a:stretch>
            <a:fillRect/>
          </a:stretch>
        </p:blipFill>
        <p:spPr>
          <a:xfrm>
            <a:off x="3693975" y="1696500"/>
            <a:ext cx="5450551" cy="3447000"/>
          </a:xfrm>
          <a:prstGeom prst="rect">
            <a:avLst/>
          </a:prstGeom>
        </p:spPr>
      </p:pic>
      <p:sp>
        <p:nvSpPr>
          <p:cNvPr id="13" name="TextBox 12">
            <a:extLst>
              <a:ext uri="{FF2B5EF4-FFF2-40B4-BE49-F238E27FC236}">
                <a16:creationId xmlns:a16="http://schemas.microsoft.com/office/drawing/2014/main" id="{374CDC02-5EDC-B073-680A-1D07FB58B775}"/>
              </a:ext>
            </a:extLst>
          </p:cNvPr>
          <p:cNvSpPr txBox="1"/>
          <p:nvPr/>
        </p:nvSpPr>
        <p:spPr>
          <a:xfrm>
            <a:off x="-110" y="4594024"/>
            <a:ext cx="353517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Thanks to AMRDC. Selected data are/will be </a:t>
            </a:r>
            <a:r>
              <a:rPr lang="en-US" sz="1400" b="1">
                <a:ea typeface="+mn-lt"/>
                <a:cs typeface="+mn-lt"/>
              </a:rPr>
              <a:t>archived </a:t>
            </a:r>
            <a:r>
              <a:rPr lang="en-US" sz="1400" b="1"/>
              <a:t>for Antarctic community</a:t>
            </a:r>
          </a:p>
        </p:txBody>
      </p:sp>
      <p:sp>
        <p:nvSpPr>
          <p:cNvPr id="14" name="TextBox 13">
            <a:extLst>
              <a:ext uri="{FF2B5EF4-FFF2-40B4-BE49-F238E27FC236}">
                <a16:creationId xmlns:a16="http://schemas.microsoft.com/office/drawing/2014/main" id="{9CAC4D7F-B0C2-6FF3-7C20-BB02A47E11B4}"/>
              </a:ext>
            </a:extLst>
          </p:cNvPr>
          <p:cNvSpPr txBox="1"/>
          <p:nvPr/>
        </p:nvSpPr>
        <p:spPr>
          <a:xfrm>
            <a:off x="5752287" y="-1281"/>
            <a:ext cx="339306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u="sng"/>
              <a:t>Datasets and Web tools developed for AR science</a:t>
            </a:r>
          </a:p>
          <a:p>
            <a:pPr algn="r"/>
            <a:r>
              <a:rPr lang="en-US" sz="1400" b="1" i="1"/>
              <a:t>Contact: x4zou@ucsd.edu</a:t>
            </a:r>
          </a:p>
        </p:txBody>
      </p:sp>
    </p:spTree>
    <p:extLst>
      <p:ext uri="{BB962C8B-B14F-4D97-AF65-F5344CB8AC3E}">
        <p14:creationId xmlns:p14="http://schemas.microsoft.com/office/powerpoint/2010/main" val="280089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2A1EB-7C3F-1306-6FFA-2EF56FDE0490}"/>
              </a:ext>
            </a:extLst>
          </p:cNvPr>
          <p:cNvSpPr>
            <a:spLocks noGrp="1"/>
          </p:cNvSpPr>
          <p:nvPr>
            <p:ph type="title"/>
          </p:nvPr>
        </p:nvSpPr>
        <p:spPr/>
        <p:txBody>
          <a:bodyPr/>
          <a:lstStyle/>
          <a:p>
            <a:r>
              <a:rPr lang="en-US"/>
              <a:t>Naoyuki</a:t>
            </a:r>
          </a:p>
        </p:txBody>
      </p:sp>
      <p:sp>
        <p:nvSpPr>
          <p:cNvPr id="3" name="Content Placeholder 2">
            <a:extLst>
              <a:ext uri="{FF2B5EF4-FFF2-40B4-BE49-F238E27FC236}">
                <a16:creationId xmlns:a16="http://schemas.microsoft.com/office/drawing/2014/main" id="{2228797D-0578-CE5D-EBAE-39641A018E1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3866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tanding in the snow&#10;&#10;Description automatically generated">
            <a:extLst>
              <a:ext uri="{FF2B5EF4-FFF2-40B4-BE49-F238E27FC236}">
                <a16:creationId xmlns:a16="http://schemas.microsoft.com/office/drawing/2014/main" id="{361F052B-B96C-4FA4-FC50-CD770D2A7387}"/>
              </a:ext>
            </a:extLst>
          </p:cNvPr>
          <p:cNvPicPr>
            <a:picLocks noChangeAspect="1"/>
          </p:cNvPicPr>
          <p:nvPr/>
        </p:nvPicPr>
        <p:blipFill>
          <a:blip r:embed="rId2"/>
          <a:stretch>
            <a:fillRect/>
          </a:stretch>
        </p:blipFill>
        <p:spPr>
          <a:xfrm>
            <a:off x="-1735224" y="0"/>
            <a:ext cx="13839610" cy="5478645"/>
          </a:xfrm>
          <a:prstGeom prst="rect">
            <a:avLst/>
          </a:prstGeom>
        </p:spPr>
      </p:pic>
      <p:sp>
        <p:nvSpPr>
          <p:cNvPr id="6" name="TextBox 5">
            <a:extLst>
              <a:ext uri="{FF2B5EF4-FFF2-40B4-BE49-F238E27FC236}">
                <a16:creationId xmlns:a16="http://schemas.microsoft.com/office/drawing/2014/main" id="{D3ED2C7E-D7A6-A045-89C1-A7B97C23F4E8}"/>
              </a:ext>
            </a:extLst>
          </p:cNvPr>
          <p:cNvSpPr txBox="1"/>
          <p:nvPr/>
        </p:nvSpPr>
        <p:spPr>
          <a:xfrm>
            <a:off x="8080823" y="2480"/>
            <a:ext cx="1165704" cy="248209"/>
          </a:xfrm>
          <a:prstGeom prst="rect">
            <a:avLst/>
          </a:prstGeom>
          <a:noFill/>
        </p:spPr>
        <p:txBody>
          <a:bodyPr wrap="none" rtlCol="0">
            <a:spAutoFit/>
          </a:bodyPr>
          <a:lstStyle/>
          <a:p>
            <a:r>
              <a:rPr lang="en-US" sz="1013"/>
              <a:t>O-283 Field Team</a:t>
            </a:r>
          </a:p>
        </p:txBody>
      </p:sp>
      <p:sp>
        <p:nvSpPr>
          <p:cNvPr id="7" name="TextBox 6">
            <a:extLst>
              <a:ext uri="{FF2B5EF4-FFF2-40B4-BE49-F238E27FC236}">
                <a16:creationId xmlns:a16="http://schemas.microsoft.com/office/drawing/2014/main" id="{B0B2DD0B-66B7-3E4C-82F9-4C0210FE06BA}"/>
              </a:ext>
            </a:extLst>
          </p:cNvPr>
          <p:cNvSpPr txBox="1"/>
          <p:nvPr/>
        </p:nvSpPr>
        <p:spPr>
          <a:xfrm>
            <a:off x="5932599" y="1794327"/>
            <a:ext cx="806631" cy="248209"/>
          </a:xfrm>
          <a:prstGeom prst="rect">
            <a:avLst/>
          </a:prstGeom>
          <a:noFill/>
        </p:spPr>
        <p:txBody>
          <a:bodyPr wrap="none" rtlCol="0">
            <a:spAutoFit/>
          </a:bodyPr>
          <a:lstStyle/>
          <a:p>
            <a:r>
              <a:rPr lang="en-US" sz="1013"/>
              <a:t>NIWC AWS</a:t>
            </a:r>
          </a:p>
        </p:txBody>
      </p:sp>
      <p:sp>
        <p:nvSpPr>
          <p:cNvPr id="8" name="TextBox 7">
            <a:extLst>
              <a:ext uri="{FF2B5EF4-FFF2-40B4-BE49-F238E27FC236}">
                <a16:creationId xmlns:a16="http://schemas.microsoft.com/office/drawing/2014/main" id="{0C0AAB5B-3E65-C147-AC64-862E5C1CC525}"/>
              </a:ext>
            </a:extLst>
          </p:cNvPr>
          <p:cNvSpPr txBox="1"/>
          <p:nvPr/>
        </p:nvSpPr>
        <p:spPr>
          <a:xfrm>
            <a:off x="4266344" y="1035577"/>
            <a:ext cx="1063112" cy="404085"/>
          </a:xfrm>
          <a:prstGeom prst="rect">
            <a:avLst/>
          </a:prstGeom>
          <a:noFill/>
        </p:spPr>
        <p:txBody>
          <a:bodyPr wrap="none" rtlCol="0">
            <a:spAutoFit/>
          </a:bodyPr>
          <a:lstStyle/>
          <a:p>
            <a:r>
              <a:rPr lang="en-US" sz="1013"/>
              <a:t>Wisconsin AWS</a:t>
            </a:r>
          </a:p>
          <a:p>
            <a:r>
              <a:rPr lang="en-US" sz="1013"/>
              <a:t>Schwerdtfeger</a:t>
            </a:r>
          </a:p>
        </p:txBody>
      </p:sp>
      <p:sp>
        <p:nvSpPr>
          <p:cNvPr id="9" name="TextBox 8">
            <a:extLst>
              <a:ext uri="{FF2B5EF4-FFF2-40B4-BE49-F238E27FC236}">
                <a16:creationId xmlns:a16="http://schemas.microsoft.com/office/drawing/2014/main" id="{B889E3ED-8C5B-F14D-850D-DA8C01476EAF}"/>
              </a:ext>
            </a:extLst>
          </p:cNvPr>
          <p:cNvSpPr txBox="1"/>
          <p:nvPr/>
        </p:nvSpPr>
        <p:spPr>
          <a:xfrm>
            <a:off x="1075656" y="368239"/>
            <a:ext cx="1500732" cy="404085"/>
          </a:xfrm>
          <a:prstGeom prst="rect">
            <a:avLst/>
          </a:prstGeom>
          <a:noFill/>
        </p:spPr>
        <p:txBody>
          <a:bodyPr wrap="none" rtlCol="0">
            <a:spAutoFit/>
          </a:bodyPr>
          <a:lstStyle/>
          <a:p>
            <a:r>
              <a:rPr lang="en-US" sz="1013"/>
              <a:t>Madison College PCWS</a:t>
            </a:r>
          </a:p>
          <a:p>
            <a:r>
              <a:rPr lang="en-US" sz="1013" err="1"/>
              <a:t>Skomik</a:t>
            </a:r>
            <a:endParaRPr lang="en-US" sz="1013"/>
          </a:p>
        </p:txBody>
      </p:sp>
      <p:sp>
        <p:nvSpPr>
          <p:cNvPr id="11" name="TextBox 10">
            <a:extLst>
              <a:ext uri="{FF2B5EF4-FFF2-40B4-BE49-F238E27FC236}">
                <a16:creationId xmlns:a16="http://schemas.microsoft.com/office/drawing/2014/main" id="{5746C07F-F08F-F848-87EB-9139B45A9D59}"/>
              </a:ext>
            </a:extLst>
          </p:cNvPr>
          <p:cNvSpPr txBox="1"/>
          <p:nvPr/>
        </p:nvSpPr>
        <p:spPr>
          <a:xfrm>
            <a:off x="2642722" y="-80178"/>
            <a:ext cx="4214936" cy="553998"/>
          </a:xfrm>
          <a:prstGeom prst="rect">
            <a:avLst/>
          </a:prstGeom>
          <a:noFill/>
        </p:spPr>
        <p:txBody>
          <a:bodyPr wrap="none" rtlCol="0">
            <a:spAutoFit/>
          </a:bodyPr>
          <a:lstStyle/>
          <a:p>
            <a:r>
              <a:rPr lang="en-US" sz="3000" b="1" i="1" u="sng"/>
              <a:t>Thank you!  Questions?</a:t>
            </a:r>
          </a:p>
        </p:txBody>
      </p:sp>
      <p:sp>
        <p:nvSpPr>
          <p:cNvPr id="3" name="Subtitle 3">
            <a:extLst>
              <a:ext uri="{FF2B5EF4-FFF2-40B4-BE49-F238E27FC236}">
                <a16:creationId xmlns:a16="http://schemas.microsoft.com/office/drawing/2014/main" id="{25B90D99-854E-607D-52BF-F2E65EA1AD91}"/>
              </a:ext>
            </a:extLst>
          </p:cNvPr>
          <p:cNvSpPr txBox="1">
            <a:spLocks/>
          </p:cNvSpPr>
          <p:nvPr/>
        </p:nvSpPr>
        <p:spPr>
          <a:xfrm>
            <a:off x="0" y="2714380"/>
            <a:ext cx="9456420" cy="3442949"/>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u="sng">
                <a:solidFill>
                  <a:srgbClr val="FFFF00"/>
                </a:solidFill>
                <a:latin typeface="Arial"/>
                <a:cs typeface="Arial"/>
              </a:rPr>
              <a:t>Acknowledgements: </a:t>
            </a:r>
          </a:p>
          <a:p>
            <a:r>
              <a:rPr lang="en-US" sz="1800">
                <a:solidFill>
                  <a:srgbClr val="FFFF00"/>
                </a:solidFill>
                <a:latin typeface="Arial"/>
                <a:cs typeface="Arial"/>
              </a:rPr>
              <a:t>Thanks for the support from the National Science Foundation, Grants: 1924730, 1951720, 19516603, 2301362</a:t>
            </a:r>
          </a:p>
          <a:p>
            <a:r>
              <a:rPr lang="en-US" sz="1800">
                <a:solidFill>
                  <a:srgbClr val="FFFF00"/>
                </a:solidFill>
                <a:latin typeface="Arial"/>
                <a:cs typeface="Arial"/>
              </a:rPr>
              <a:t>Horizon 2020 project, </a:t>
            </a:r>
            <a:r>
              <a:rPr lang="en-US" sz="1800" err="1">
                <a:solidFill>
                  <a:srgbClr val="FFFF00"/>
                </a:solidFill>
                <a:latin typeface="Arial"/>
                <a:cs typeface="Arial"/>
              </a:rPr>
              <a:t>netGEMS</a:t>
            </a:r>
            <a:r>
              <a:rPr lang="en-US" sz="1800">
                <a:solidFill>
                  <a:srgbClr val="FFFF00"/>
                </a:solidFill>
                <a:latin typeface="Arial"/>
                <a:cs typeface="Arial"/>
              </a:rPr>
              <a:t>  </a:t>
            </a:r>
          </a:p>
          <a:p>
            <a:r>
              <a:rPr lang="en-US" sz="1800">
                <a:solidFill>
                  <a:srgbClr val="FFFF00"/>
                </a:solidFill>
                <a:latin typeface="Arial"/>
                <a:cs typeface="Arial"/>
              </a:rPr>
              <a:t>National Centre for Polar and Ocean Research (NCPOR), Goa, India &amp; Dr. John Turner</a:t>
            </a:r>
          </a:p>
          <a:p>
            <a:pPr marL="0" indent="0">
              <a:buNone/>
            </a:pPr>
            <a:endParaRPr lang="en-US" sz="1100">
              <a:solidFill>
                <a:srgbClr val="FFFF00"/>
              </a:solidFill>
              <a:latin typeface="Arial"/>
              <a:cs typeface="Arial"/>
            </a:endParaRPr>
          </a:p>
          <a:p>
            <a:pPr marL="0" indent="0">
              <a:buNone/>
            </a:pPr>
            <a:r>
              <a:rPr lang="en-US" sz="1800">
                <a:solidFill>
                  <a:srgbClr val="FFFF00"/>
                </a:solidFill>
                <a:latin typeface="Arial"/>
                <a:cs typeface="Arial"/>
              </a:rPr>
              <a:t>E-mail: </a:t>
            </a:r>
            <a:r>
              <a:rPr lang="en-US" sz="1800" err="1">
                <a:solidFill>
                  <a:srgbClr val="FFFF00"/>
                </a:solidFill>
                <a:latin typeface="Arial"/>
                <a:cs typeface="Arial"/>
              </a:rPr>
              <a:t>mattl@ssec.wisc.edu</a:t>
            </a:r>
            <a:r>
              <a:rPr lang="en-US" sz="1800">
                <a:solidFill>
                  <a:srgbClr val="FFFF00"/>
                </a:solidFill>
                <a:latin typeface="Arial"/>
                <a:cs typeface="Arial"/>
              </a:rPr>
              <a:t> </a:t>
            </a:r>
            <a:r>
              <a:rPr lang="en-US" sz="1800" err="1">
                <a:solidFill>
                  <a:srgbClr val="FFFF00"/>
                </a:solidFill>
                <a:latin typeface="Arial"/>
                <a:cs typeface="Arial"/>
              </a:rPr>
              <a:t>mlazzara@madisoncollege.edu</a:t>
            </a:r>
            <a:r>
              <a:rPr lang="en-US" sz="1800">
                <a:solidFill>
                  <a:srgbClr val="FFFF00"/>
                </a:solidFill>
                <a:latin typeface="Arial"/>
                <a:cs typeface="Arial"/>
              </a:rPr>
              <a:t> </a:t>
            </a:r>
          </a:p>
          <a:p>
            <a:pPr marL="0" indent="0" algn="r">
              <a:buNone/>
            </a:pPr>
            <a:r>
              <a:rPr lang="en-US" sz="1800">
                <a:solidFill>
                  <a:srgbClr val="FFFF00"/>
                </a:solidFill>
                <a:latin typeface="Arial"/>
                <a:cs typeface="Arial"/>
              </a:rPr>
              <a:t>  </a:t>
            </a:r>
          </a:p>
          <a:p>
            <a:pPr marL="0" indent="0" algn="r">
              <a:buNone/>
            </a:pPr>
            <a:endParaRPr lang="en-US" sz="1800">
              <a:solidFill>
                <a:srgbClr val="FFFF00"/>
              </a:solidFill>
              <a:latin typeface="Arial"/>
              <a:cs typeface="Arial"/>
            </a:endParaRPr>
          </a:p>
        </p:txBody>
      </p:sp>
    </p:spTree>
    <p:extLst>
      <p:ext uri="{BB962C8B-B14F-4D97-AF65-F5344CB8AC3E}">
        <p14:creationId xmlns:p14="http://schemas.microsoft.com/office/powerpoint/2010/main" val="531825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nowy landscape with a blue sky and clouds&#10;&#10;AI-generated content may be incorrect.">
            <a:extLst>
              <a:ext uri="{FF2B5EF4-FFF2-40B4-BE49-F238E27FC236}">
                <a16:creationId xmlns:a16="http://schemas.microsoft.com/office/drawing/2014/main" id="{7AE97CFB-AB9A-2716-C064-A6C399D3E486}"/>
              </a:ext>
            </a:extLst>
          </p:cNvPr>
          <p:cNvPicPr>
            <a:picLocks noChangeAspect="1"/>
          </p:cNvPicPr>
          <p:nvPr/>
        </p:nvPicPr>
        <p:blipFill>
          <a:blip r:embed="rId3"/>
          <a:srcRect r="2" b="5438"/>
          <a:stretch>
            <a:fillRect/>
          </a:stretch>
        </p:blipFill>
        <p:spPr>
          <a:xfrm>
            <a:off x="1891768" y="7"/>
            <a:ext cx="7252232" cy="5143493"/>
          </a:xfrm>
          <a:prstGeom prst="rect">
            <a:avLst/>
          </a:prstGeom>
        </p:spPr>
      </p:pic>
      <p:sp>
        <p:nvSpPr>
          <p:cNvPr id="18" name="Rectangle 1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36B53F6-43D0-2C2F-27B9-B7037FFA5674}"/>
              </a:ext>
            </a:extLst>
          </p:cNvPr>
          <p:cNvSpPr>
            <a:spLocks noGrp="1"/>
          </p:cNvSpPr>
          <p:nvPr>
            <p:ph type="title"/>
          </p:nvPr>
        </p:nvSpPr>
        <p:spPr>
          <a:xfrm>
            <a:off x="714171" y="557585"/>
            <a:ext cx="2980039" cy="2769021"/>
          </a:xfrm>
          <a:noFill/>
        </p:spPr>
        <p:txBody>
          <a:bodyPr vert="horz" lIns="91440" tIns="45720" rIns="91440" bIns="45720" rtlCol="0" anchor="b">
            <a:normAutofit/>
          </a:bodyPr>
          <a:lstStyle/>
          <a:p>
            <a:pPr defTabSz="914400"/>
            <a:r>
              <a:rPr lang="en-US" sz="3600" b="1"/>
              <a:t>Antarctic Observations</a:t>
            </a:r>
          </a:p>
        </p:txBody>
      </p:sp>
      <p:sp>
        <p:nvSpPr>
          <p:cNvPr id="5" name="Text Placeholder 4">
            <a:extLst>
              <a:ext uri="{FF2B5EF4-FFF2-40B4-BE49-F238E27FC236}">
                <a16:creationId xmlns:a16="http://schemas.microsoft.com/office/drawing/2014/main" id="{2058A14F-79C7-BA80-1E99-FF77953750F2}"/>
              </a:ext>
            </a:extLst>
          </p:cNvPr>
          <p:cNvSpPr>
            <a:spLocks noGrp="1"/>
          </p:cNvSpPr>
          <p:nvPr>
            <p:ph type="body" idx="1"/>
          </p:nvPr>
        </p:nvSpPr>
        <p:spPr>
          <a:xfrm>
            <a:off x="714172" y="3471926"/>
            <a:ext cx="2980040" cy="1113989"/>
          </a:xfrm>
          <a:noFill/>
        </p:spPr>
        <p:txBody>
          <a:bodyPr vert="horz" lIns="91440" tIns="45720" rIns="91440" bIns="45720" rtlCol="0">
            <a:normAutofit/>
          </a:bodyPr>
          <a:lstStyle/>
          <a:p>
            <a:pPr defTabSz="914400">
              <a:spcBef>
                <a:spcPts val="1000"/>
              </a:spcBef>
            </a:pPr>
            <a:r>
              <a:rPr lang="en-US" sz="2400" b="1" i="1">
                <a:solidFill>
                  <a:schemeClr val="tx1"/>
                </a:solidFill>
              </a:rPr>
              <a:t>A status report to the community</a:t>
            </a:r>
          </a:p>
        </p:txBody>
      </p:sp>
    </p:spTree>
    <p:extLst>
      <p:ext uri="{BB962C8B-B14F-4D97-AF65-F5344CB8AC3E}">
        <p14:creationId xmlns:p14="http://schemas.microsoft.com/office/powerpoint/2010/main" val="947611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C57DF-CAFA-AAAD-D3E7-62C1A7152DF6}"/>
              </a:ext>
            </a:extLst>
          </p:cNvPr>
          <p:cNvSpPr>
            <a:spLocks noGrp="1"/>
          </p:cNvSpPr>
          <p:nvPr>
            <p:ph type="title"/>
          </p:nvPr>
        </p:nvSpPr>
        <p:spPr>
          <a:xfrm>
            <a:off x="628650" y="-222978"/>
            <a:ext cx="7886700" cy="994172"/>
          </a:xfrm>
        </p:spPr>
        <p:txBody>
          <a:bodyPr/>
          <a:lstStyle/>
          <a:p>
            <a:r>
              <a:rPr lang="en-US" b="1" u="sng"/>
              <a:t>Automatic Weather Stations AWS</a:t>
            </a:r>
          </a:p>
        </p:txBody>
      </p:sp>
      <p:sp>
        <p:nvSpPr>
          <p:cNvPr id="3" name="Content Placeholder 2">
            <a:extLst>
              <a:ext uri="{FF2B5EF4-FFF2-40B4-BE49-F238E27FC236}">
                <a16:creationId xmlns:a16="http://schemas.microsoft.com/office/drawing/2014/main" id="{BD88D635-5964-B2DB-7BAF-8B485688BA9C}"/>
              </a:ext>
            </a:extLst>
          </p:cNvPr>
          <p:cNvSpPr>
            <a:spLocks noGrp="1"/>
          </p:cNvSpPr>
          <p:nvPr>
            <p:ph idx="1"/>
          </p:nvPr>
        </p:nvSpPr>
        <p:spPr>
          <a:xfrm>
            <a:off x="1" y="610914"/>
            <a:ext cx="7359527" cy="4595646"/>
          </a:xfrm>
        </p:spPr>
        <p:txBody>
          <a:bodyPr>
            <a:normAutofit lnSpcReduction="10000"/>
          </a:bodyPr>
          <a:lstStyle/>
          <a:p>
            <a:r>
              <a:rPr lang="en-US"/>
              <a:t>The Antarctic AWS network news:</a:t>
            </a:r>
          </a:p>
          <a:p>
            <a:pPr lvl="1"/>
            <a:r>
              <a:rPr lang="en-US"/>
              <a:t>New AWS stations from China and Chile in recent years</a:t>
            </a:r>
          </a:p>
          <a:p>
            <a:pPr lvl="1"/>
            <a:r>
              <a:rPr lang="en-US"/>
              <a:t>Decline in operating AWS stations from USA and Netherlands</a:t>
            </a:r>
          </a:p>
          <a:p>
            <a:pPr lvl="1"/>
            <a:r>
              <a:rPr lang="en-US"/>
              <a:t>Overall stability across the continent for providing the bulk of surface observing</a:t>
            </a:r>
          </a:p>
          <a:p>
            <a:r>
              <a:rPr lang="en-US"/>
              <a:t>Some Challenges:</a:t>
            </a:r>
          </a:p>
          <a:p>
            <a:pPr lvl="1"/>
            <a:r>
              <a:rPr lang="en-US"/>
              <a:t>Recovering from lack of field work during the pandemic</a:t>
            </a:r>
          </a:p>
          <a:p>
            <a:pPr lvl="1"/>
            <a:r>
              <a:rPr lang="en-US"/>
              <a:t>A problem for the Wisconsin network – real-time (see next slide)</a:t>
            </a:r>
          </a:p>
          <a:p>
            <a:pPr lvl="1"/>
            <a:r>
              <a:rPr lang="en-US"/>
              <a:t>Issues with visiting sites in West Antarctica and deep East Antarctica</a:t>
            </a:r>
          </a:p>
          <a:p>
            <a:r>
              <a:rPr lang="en-US"/>
              <a:t>Some Successes:</a:t>
            </a:r>
          </a:p>
          <a:p>
            <a:pPr lvl="1"/>
            <a:r>
              <a:rPr lang="en-US"/>
              <a:t>AWS accepted in the community for climate analysis</a:t>
            </a:r>
          </a:p>
          <a:p>
            <a:pPr lvl="1"/>
            <a:r>
              <a:rPr lang="en-US"/>
              <a:t>AWS are operationally essential for direct use and numerical weather prediction</a:t>
            </a:r>
          </a:p>
          <a:p>
            <a:r>
              <a:rPr lang="en-US"/>
              <a:t>Please check out the map on the next slide – sent updates, corrections to: Matthew Lazzara </a:t>
            </a:r>
            <a:r>
              <a:rPr lang="en-US">
                <a:hlinkClick r:id="rId3"/>
              </a:rPr>
              <a:t>mattl@ssec.wisc.edu</a:t>
            </a:r>
            <a:r>
              <a:rPr lang="en-US"/>
              <a:t> </a:t>
            </a:r>
          </a:p>
          <a:p>
            <a:pPr lvl="1"/>
            <a:endParaRPr lang="en-US"/>
          </a:p>
        </p:txBody>
      </p:sp>
      <p:pic>
        <p:nvPicPr>
          <p:cNvPr id="5" name="Picture 4" descr="A person standing in the snow&#10;&#10;AI-generated content may be incorrect.">
            <a:extLst>
              <a:ext uri="{FF2B5EF4-FFF2-40B4-BE49-F238E27FC236}">
                <a16:creationId xmlns:a16="http://schemas.microsoft.com/office/drawing/2014/main" id="{1B3EDA79-CA10-9804-42B2-9A567B9124D3}"/>
              </a:ext>
            </a:extLst>
          </p:cNvPr>
          <p:cNvPicPr>
            <a:picLocks noChangeAspect="1"/>
          </p:cNvPicPr>
          <p:nvPr/>
        </p:nvPicPr>
        <p:blipFill>
          <a:blip r:embed="rId4"/>
          <a:stretch>
            <a:fillRect/>
          </a:stretch>
        </p:blipFill>
        <p:spPr>
          <a:xfrm>
            <a:off x="6941274" y="70202"/>
            <a:ext cx="2083219" cy="2777626"/>
          </a:xfrm>
          <a:prstGeom prst="rect">
            <a:avLst/>
          </a:prstGeom>
        </p:spPr>
      </p:pic>
      <p:sp>
        <p:nvSpPr>
          <p:cNvPr id="6" name="TextBox 5">
            <a:extLst>
              <a:ext uri="{FF2B5EF4-FFF2-40B4-BE49-F238E27FC236}">
                <a16:creationId xmlns:a16="http://schemas.microsoft.com/office/drawing/2014/main" id="{DA65A8B6-5930-D5DA-1C35-E7A2B5028537}"/>
              </a:ext>
            </a:extLst>
          </p:cNvPr>
          <p:cNvSpPr txBox="1"/>
          <p:nvPr/>
        </p:nvSpPr>
        <p:spPr>
          <a:xfrm>
            <a:off x="7788152" y="2902453"/>
            <a:ext cx="1284904" cy="646331"/>
          </a:xfrm>
          <a:prstGeom prst="rect">
            <a:avLst/>
          </a:prstGeom>
          <a:noFill/>
        </p:spPr>
        <p:txBody>
          <a:bodyPr wrap="none" rtlCol="0">
            <a:spAutoFit/>
          </a:bodyPr>
          <a:lstStyle/>
          <a:p>
            <a:pPr algn="r"/>
            <a:r>
              <a:rPr lang="en-US" sz="1200"/>
              <a:t>Minna Bluff AWS</a:t>
            </a:r>
          </a:p>
          <a:p>
            <a:pPr algn="r"/>
            <a:r>
              <a:rPr lang="en-US" sz="1200"/>
              <a:t>Courtesy of </a:t>
            </a:r>
          </a:p>
          <a:p>
            <a:pPr algn="r"/>
            <a:r>
              <a:rPr lang="en-US" sz="1200"/>
              <a:t>Tyler </a:t>
            </a:r>
            <a:r>
              <a:rPr lang="en-US" sz="1200" err="1"/>
              <a:t>Plekan</a:t>
            </a:r>
            <a:endParaRPr lang="en-US" sz="1200"/>
          </a:p>
        </p:txBody>
      </p:sp>
    </p:spTree>
    <p:extLst>
      <p:ext uri="{BB962C8B-B14F-4D97-AF65-F5344CB8AC3E}">
        <p14:creationId xmlns:p14="http://schemas.microsoft.com/office/powerpoint/2010/main" val="535648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D569E7-2913-1A55-D231-F6F3CBE8C603}"/>
              </a:ext>
            </a:extLst>
          </p:cNvPr>
          <p:cNvPicPr>
            <a:picLocks noChangeAspect="1"/>
          </p:cNvPicPr>
          <p:nvPr/>
        </p:nvPicPr>
        <p:blipFill>
          <a:blip r:embed="rId3"/>
          <a:stretch>
            <a:fillRect/>
          </a:stretch>
        </p:blipFill>
        <p:spPr>
          <a:xfrm rot="5400000">
            <a:off x="2123566" y="429370"/>
            <a:ext cx="3974523" cy="5143500"/>
          </a:xfrm>
          <a:prstGeom prst="rect">
            <a:avLst/>
          </a:prstGeom>
        </p:spPr>
      </p:pic>
      <p:sp>
        <p:nvSpPr>
          <p:cNvPr id="4" name="Title 3">
            <a:extLst>
              <a:ext uri="{FF2B5EF4-FFF2-40B4-BE49-F238E27FC236}">
                <a16:creationId xmlns:a16="http://schemas.microsoft.com/office/drawing/2014/main" id="{E92BD897-130F-3189-3B63-7AA68798CF01}"/>
              </a:ext>
            </a:extLst>
          </p:cNvPr>
          <p:cNvSpPr>
            <a:spLocks noGrp="1"/>
          </p:cNvSpPr>
          <p:nvPr>
            <p:ph type="title"/>
          </p:nvPr>
        </p:nvSpPr>
        <p:spPr/>
        <p:txBody>
          <a:bodyPr/>
          <a:lstStyle/>
          <a:p>
            <a:r>
              <a:rPr lang="en-US" b="1" u="sng" dirty="0"/>
              <a:t>Automatic Weather Station Map…</a:t>
            </a:r>
          </a:p>
        </p:txBody>
      </p:sp>
      <p:sp>
        <p:nvSpPr>
          <p:cNvPr id="5" name="TextBox 4">
            <a:extLst>
              <a:ext uri="{FF2B5EF4-FFF2-40B4-BE49-F238E27FC236}">
                <a16:creationId xmlns:a16="http://schemas.microsoft.com/office/drawing/2014/main" id="{4A23A5A0-B629-537B-FBAB-39AEC46A05A8}"/>
              </a:ext>
            </a:extLst>
          </p:cNvPr>
          <p:cNvSpPr txBox="1"/>
          <p:nvPr/>
        </p:nvSpPr>
        <p:spPr>
          <a:xfrm>
            <a:off x="6573616" y="1268016"/>
            <a:ext cx="2570384" cy="2585323"/>
          </a:xfrm>
          <a:prstGeom prst="rect">
            <a:avLst/>
          </a:prstGeom>
          <a:noFill/>
        </p:spPr>
        <p:txBody>
          <a:bodyPr wrap="none" rtlCol="0">
            <a:spAutoFit/>
          </a:bodyPr>
          <a:lstStyle/>
          <a:p>
            <a:r>
              <a:rPr lang="en-US" dirty="0"/>
              <a:t>Please send updates to:</a:t>
            </a:r>
          </a:p>
          <a:p>
            <a:endParaRPr lang="en-US" dirty="0"/>
          </a:p>
          <a:p>
            <a:r>
              <a:rPr lang="en-US" dirty="0"/>
              <a:t>Matthew Lazzara</a:t>
            </a:r>
          </a:p>
          <a:p>
            <a:r>
              <a:rPr lang="en-US" dirty="0">
                <a:hlinkClick r:id="rId4"/>
              </a:rPr>
              <a:t>mattl@ssec.wisc.edu</a:t>
            </a:r>
            <a:endParaRPr lang="en-US" dirty="0"/>
          </a:p>
          <a:p>
            <a:endParaRPr lang="en-US" dirty="0"/>
          </a:p>
          <a:p>
            <a:endParaRPr lang="en-US" dirty="0"/>
          </a:p>
          <a:p>
            <a:r>
              <a:rPr lang="en-US" dirty="0"/>
              <a:t>This map is for all!!</a:t>
            </a:r>
          </a:p>
          <a:p>
            <a:r>
              <a:rPr lang="en-US" dirty="0"/>
              <a:t>Community use!</a:t>
            </a:r>
          </a:p>
          <a:p>
            <a:endParaRPr lang="en-US" dirty="0"/>
          </a:p>
        </p:txBody>
      </p:sp>
    </p:spTree>
    <p:extLst>
      <p:ext uri="{BB962C8B-B14F-4D97-AF65-F5344CB8AC3E}">
        <p14:creationId xmlns:p14="http://schemas.microsoft.com/office/powerpoint/2010/main" val="764766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DDB1-CC1E-20FF-6867-45C6784A0F14}"/>
              </a:ext>
            </a:extLst>
          </p:cNvPr>
          <p:cNvSpPr>
            <a:spLocks noGrp="1"/>
          </p:cNvSpPr>
          <p:nvPr>
            <p:ph type="title"/>
          </p:nvPr>
        </p:nvSpPr>
        <p:spPr>
          <a:xfrm>
            <a:off x="3572799" y="-1999"/>
            <a:ext cx="1981734" cy="617935"/>
          </a:xfrm>
        </p:spPr>
        <p:txBody>
          <a:bodyPr/>
          <a:lstStyle/>
          <a:p>
            <a:r>
              <a:rPr lang="en-US" b="1" u="sng"/>
              <a:t>Satellites </a:t>
            </a:r>
          </a:p>
        </p:txBody>
      </p:sp>
      <p:sp>
        <p:nvSpPr>
          <p:cNvPr id="4" name="Text Placeholder 3">
            <a:extLst>
              <a:ext uri="{FF2B5EF4-FFF2-40B4-BE49-F238E27FC236}">
                <a16:creationId xmlns:a16="http://schemas.microsoft.com/office/drawing/2014/main" id="{41CB5374-4A08-D730-B356-AAB5E538D4FF}"/>
              </a:ext>
            </a:extLst>
          </p:cNvPr>
          <p:cNvSpPr>
            <a:spLocks noGrp="1"/>
          </p:cNvSpPr>
          <p:nvPr>
            <p:ph type="body" idx="1"/>
          </p:nvPr>
        </p:nvSpPr>
        <p:spPr>
          <a:xfrm>
            <a:off x="252880" y="-40332"/>
            <a:ext cx="3868340" cy="617934"/>
          </a:xfrm>
        </p:spPr>
        <p:txBody>
          <a:bodyPr/>
          <a:lstStyle/>
          <a:p>
            <a:r>
              <a:rPr lang="en-US" u="sng"/>
              <a:t>Polar Satellites</a:t>
            </a:r>
          </a:p>
        </p:txBody>
      </p:sp>
      <p:sp>
        <p:nvSpPr>
          <p:cNvPr id="3" name="Content Placeholder 2">
            <a:extLst>
              <a:ext uri="{FF2B5EF4-FFF2-40B4-BE49-F238E27FC236}">
                <a16:creationId xmlns:a16="http://schemas.microsoft.com/office/drawing/2014/main" id="{31CE0BD2-8F8A-4CD9-001E-E48C1A4AFB18}"/>
              </a:ext>
            </a:extLst>
          </p:cNvPr>
          <p:cNvSpPr>
            <a:spLocks noGrp="1"/>
          </p:cNvSpPr>
          <p:nvPr>
            <p:ph sz="half" idx="2"/>
          </p:nvPr>
        </p:nvSpPr>
        <p:spPr>
          <a:xfrm>
            <a:off x="248400" y="583327"/>
            <a:ext cx="4024850" cy="4285917"/>
          </a:xfrm>
        </p:spPr>
        <p:txBody>
          <a:bodyPr>
            <a:normAutofit fontScale="77500" lnSpcReduction="20000"/>
          </a:bodyPr>
          <a:lstStyle/>
          <a:p>
            <a:r>
              <a:rPr lang="en-US"/>
              <a:t>USA</a:t>
            </a:r>
          </a:p>
          <a:p>
            <a:pPr lvl="1"/>
            <a:r>
              <a:rPr lang="en-US"/>
              <a:t>Old NOAAs (-15 and -19)</a:t>
            </a:r>
          </a:p>
          <a:p>
            <a:pPr lvl="2"/>
            <a:r>
              <a:rPr lang="en-US"/>
              <a:t>Sunset this summer (-18 is already off)</a:t>
            </a:r>
          </a:p>
          <a:p>
            <a:pPr lvl="1"/>
            <a:r>
              <a:rPr lang="en-US"/>
              <a:t>Old DMSP </a:t>
            </a:r>
          </a:p>
          <a:p>
            <a:pPr lvl="2"/>
            <a:r>
              <a:rPr lang="en-US"/>
              <a:t>Sunset in 2026</a:t>
            </a:r>
          </a:p>
          <a:p>
            <a:pPr lvl="2"/>
            <a:r>
              <a:rPr lang="en-US"/>
              <a:t>SSMIS – global processing sunset already</a:t>
            </a:r>
          </a:p>
          <a:p>
            <a:pPr lvl="1"/>
            <a:r>
              <a:rPr lang="en-US"/>
              <a:t>NASA – beyond end of life</a:t>
            </a:r>
          </a:p>
          <a:p>
            <a:pPr lvl="2"/>
            <a:r>
              <a:rPr lang="en-US"/>
              <a:t>Aqua </a:t>
            </a:r>
          </a:p>
          <a:p>
            <a:pPr lvl="2"/>
            <a:r>
              <a:rPr lang="en-US"/>
              <a:t>Terra – Direct Broadcast offline</a:t>
            </a:r>
          </a:p>
          <a:p>
            <a:pPr lvl="2"/>
            <a:r>
              <a:rPr lang="en-US"/>
              <a:t>May sunset as soon as 9/1/2025</a:t>
            </a:r>
          </a:p>
          <a:p>
            <a:pPr lvl="1"/>
            <a:r>
              <a:rPr lang="en-US"/>
              <a:t>S-NPP a backup satellite (end soon 2026)</a:t>
            </a:r>
          </a:p>
          <a:p>
            <a:pPr lvl="1"/>
            <a:r>
              <a:rPr lang="en-US"/>
              <a:t>Current: NOAA-20, NOAA-21</a:t>
            </a:r>
          </a:p>
          <a:p>
            <a:pPr lvl="1"/>
            <a:r>
              <a:rPr lang="en-US"/>
              <a:t>Coming soon: JPSS-3, JPSS-4</a:t>
            </a:r>
          </a:p>
          <a:p>
            <a:r>
              <a:rPr lang="en-US"/>
              <a:t>EUMETSAT</a:t>
            </a:r>
          </a:p>
          <a:p>
            <a:pPr lvl="1"/>
            <a:r>
              <a:rPr lang="en-US"/>
              <a:t>Current: </a:t>
            </a:r>
            <a:r>
              <a:rPr lang="en-US" err="1"/>
              <a:t>Metop</a:t>
            </a:r>
            <a:r>
              <a:rPr lang="en-US"/>
              <a:t>-B and </a:t>
            </a:r>
            <a:r>
              <a:rPr lang="en-US" err="1"/>
              <a:t>Metop</a:t>
            </a:r>
            <a:r>
              <a:rPr lang="en-US"/>
              <a:t>-C</a:t>
            </a:r>
          </a:p>
          <a:p>
            <a:pPr lvl="1"/>
            <a:r>
              <a:rPr lang="en-US"/>
              <a:t>Coming soon: </a:t>
            </a:r>
            <a:r>
              <a:rPr lang="en-US" err="1"/>
              <a:t>Metop</a:t>
            </a:r>
            <a:r>
              <a:rPr lang="en-US"/>
              <a:t>-SG</a:t>
            </a:r>
          </a:p>
          <a:p>
            <a:r>
              <a:rPr lang="en-US"/>
              <a:t>China - FY- Series</a:t>
            </a:r>
          </a:p>
          <a:p>
            <a:r>
              <a:rPr lang="en-US"/>
              <a:t>Russia - Meteor- Series</a:t>
            </a:r>
          </a:p>
          <a:p>
            <a:r>
              <a:rPr lang="en-US"/>
              <a:t>Others…</a:t>
            </a:r>
          </a:p>
        </p:txBody>
      </p:sp>
      <p:sp>
        <p:nvSpPr>
          <p:cNvPr id="5" name="Text Placeholder 4">
            <a:extLst>
              <a:ext uri="{FF2B5EF4-FFF2-40B4-BE49-F238E27FC236}">
                <a16:creationId xmlns:a16="http://schemas.microsoft.com/office/drawing/2014/main" id="{D71FDA2F-6446-467A-A424-CF0982A5966D}"/>
              </a:ext>
            </a:extLst>
          </p:cNvPr>
          <p:cNvSpPr>
            <a:spLocks noGrp="1"/>
          </p:cNvSpPr>
          <p:nvPr>
            <p:ph type="body" sz="quarter" idx="3"/>
          </p:nvPr>
        </p:nvSpPr>
        <p:spPr>
          <a:xfrm>
            <a:off x="4660680" y="304187"/>
            <a:ext cx="3887391" cy="617934"/>
          </a:xfrm>
        </p:spPr>
        <p:txBody>
          <a:bodyPr/>
          <a:lstStyle/>
          <a:p>
            <a:r>
              <a:rPr lang="en-US" u="sng"/>
              <a:t>Satellite Composites</a:t>
            </a:r>
          </a:p>
        </p:txBody>
      </p:sp>
      <p:sp>
        <p:nvSpPr>
          <p:cNvPr id="6" name="Content Placeholder 5">
            <a:extLst>
              <a:ext uri="{FF2B5EF4-FFF2-40B4-BE49-F238E27FC236}">
                <a16:creationId xmlns:a16="http://schemas.microsoft.com/office/drawing/2014/main" id="{766F9D8D-9139-2B34-6179-904B177EB463}"/>
              </a:ext>
            </a:extLst>
          </p:cNvPr>
          <p:cNvSpPr>
            <a:spLocks noGrp="1"/>
          </p:cNvSpPr>
          <p:nvPr>
            <p:ph sz="quarter" idx="4"/>
          </p:nvPr>
        </p:nvSpPr>
        <p:spPr>
          <a:xfrm>
            <a:off x="4261865" y="922120"/>
            <a:ext cx="4882136" cy="4221380"/>
          </a:xfrm>
        </p:spPr>
        <p:txBody>
          <a:bodyPr>
            <a:normAutofit fontScale="77500" lnSpcReduction="20000"/>
          </a:bodyPr>
          <a:lstStyle/>
          <a:p>
            <a:r>
              <a:rPr lang="en-US"/>
              <a:t>A Sample Animation - Wisconsin Composites:</a:t>
            </a:r>
          </a:p>
          <a:p>
            <a:endParaRPr lang="en-US"/>
          </a:p>
          <a:p>
            <a:endParaRPr lang="en-US"/>
          </a:p>
          <a:p>
            <a:endParaRPr lang="en-US"/>
          </a:p>
          <a:p>
            <a:endParaRPr lang="en-US"/>
          </a:p>
          <a:p>
            <a:endParaRPr lang="en-US"/>
          </a:p>
          <a:p>
            <a:endParaRPr lang="en-US"/>
          </a:p>
          <a:p>
            <a:endParaRPr lang="en-US"/>
          </a:p>
          <a:p>
            <a:pPr marL="0" indent="0">
              <a:buNone/>
            </a:pPr>
            <a:endParaRPr lang="en-US"/>
          </a:p>
          <a:p>
            <a:endParaRPr lang="en-US"/>
          </a:p>
          <a:p>
            <a:endParaRPr lang="en-US"/>
          </a:p>
          <a:p>
            <a:endParaRPr lang="en-US"/>
          </a:p>
          <a:p>
            <a:endParaRPr lang="en-US" sz="1800"/>
          </a:p>
          <a:p>
            <a:endParaRPr lang="en-US" sz="1800"/>
          </a:p>
          <a:p>
            <a:pPr marL="0" indent="0">
              <a:buNone/>
            </a:pPr>
            <a:r>
              <a:rPr lang="en-US" sz="1800"/>
              <a:t>Other composites made by Russia and China…</a:t>
            </a:r>
          </a:p>
        </p:txBody>
      </p:sp>
      <p:sp>
        <p:nvSpPr>
          <p:cNvPr id="7" name="TextBox 6">
            <a:extLst>
              <a:ext uri="{FF2B5EF4-FFF2-40B4-BE49-F238E27FC236}">
                <a16:creationId xmlns:a16="http://schemas.microsoft.com/office/drawing/2014/main" id="{6479CEF5-84C2-5ACA-16EA-29F68C5910E4}"/>
              </a:ext>
            </a:extLst>
          </p:cNvPr>
          <p:cNvSpPr txBox="1"/>
          <p:nvPr/>
        </p:nvSpPr>
        <p:spPr>
          <a:xfrm>
            <a:off x="103274" y="4701521"/>
            <a:ext cx="3185487" cy="248209"/>
          </a:xfrm>
          <a:prstGeom prst="rect">
            <a:avLst/>
          </a:prstGeom>
          <a:noFill/>
        </p:spPr>
        <p:txBody>
          <a:bodyPr wrap="none" rtlCol="0">
            <a:spAutoFit/>
          </a:bodyPr>
          <a:lstStyle/>
          <a:p>
            <a:r>
              <a:rPr lang="en-US" sz="1013">
                <a:hlinkClick r:id="rId3"/>
              </a:rPr>
              <a:t>https://space.oscar.wmo.int/satellitestatuses/status</a:t>
            </a:r>
            <a:r>
              <a:rPr lang="en-US" sz="1013"/>
              <a:t> </a:t>
            </a:r>
          </a:p>
        </p:txBody>
      </p:sp>
      <p:pic>
        <p:nvPicPr>
          <p:cNvPr id="10" name="Picture 9">
            <a:extLst>
              <a:ext uri="{FF2B5EF4-FFF2-40B4-BE49-F238E27FC236}">
                <a16:creationId xmlns:a16="http://schemas.microsoft.com/office/drawing/2014/main" id="{1321B2C4-CC2F-22F0-CADC-992B70C30F05}"/>
              </a:ext>
            </a:extLst>
          </p:cNvPr>
          <p:cNvPicPr>
            <a:picLocks noChangeAspect="1"/>
          </p:cNvPicPr>
          <p:nvPr/>
        </p:nvPicPr>
        <p:blipFill>
          <a:blip r:embed="rId4"/>
          <a:stretch>
            <a:fillRect/>
          </a:stretch>
        </p:blipFill>
        <p:spPr>
          <a:xfrm>
            <a:off x="5069410" y="1195399"/>
            <a:ext cx="3478661" cy="3507812"/>
          </a:xfrm>
          <a:prstGeom prst="rect">
            <a:avLst/>
          </a:prstGeom>
        </p:spPr>
      </p:pic>
    </p:spTree>
    <p:extLst>
      <p:ext uri="{BB962C8B-B14F-4D97-AF65-F5344CB8AC3E}">
        <p14:creationId xmlns:p14="http://schemas.microsoft.com/office/powerpoint/2010/main" val="1410147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world with different colored dots&#10;&#10;AI-generated content may be incorrect.">
            <a:extLst>
              <a:ext uri="{FF2B5EF4-FFF2-40B4-BE49-F238E27FC236}">
                <a16:creationId xmlns:a16="http://schemas.microsoft.com/office/drawing/2014/main" id="{E15A12EB-0939-B516-383A-443BA842BBAF}"/>
              </a:ext>
            </a:extLst>
          </p:cNvPr>
          <p:cNvPicPr>
            <a:picLocks noChangeAspect="1"/>
          </p:cNvPicPr>
          <p:nvPr/>
        </p:nvPicPr>
        <p:blipFill>
          <a:blip r:embed="rId3"/>
          <a:stretch>
            <a:fillRect/>
          </a:stretch>
        </p:blipFill>
        <p:spPr>
          <a:xfrm>
            <a:off x="3382662" y="1057542"/>
            <a:ext cx="4513305" cy="2407096"/>
          </a:xfrm>
          <a:prstGeom prst="rect">
            <a:avLst/>
          </a:prstGeom>
        </p:spPr>
      </p:pic>
      <p:sp>
        <p:nvSpPr>
          <p:cNvPr id="2" name="Title 1">
            <a:extLst>
              <a:ext uri="{FF2B5EF4-FFF2-40B4-BE49-F238E27FC236}">
                <a16:creationId xmlns:a16="http://schemas.microsoft.com/office/drawing/2014/main" id="{C6B461CA-04EE-732E-5604-8911C618843F}"/>
              </a:ext>
            </a:extLst>
          </p:cNvPr>
          <p:cNvSpPr>
            <a:spLocks noGrp="1"/>
          </p:cNvSpPr>
          <p:nvPr>
            <p:ph type="title"/>
          </p:nvPr>
        </p:nvSpPr>
        <p:spPr>
          <a:xfrm>
            <a:off x="0" y="88493"/>
            <a:ext cx="6034731" cy="994172"/>
          </a:xfrm>
        </p:spPr>
        <p:txBody>
          <a:bodyPr>
            <a:normAutofit fontScale="90000"/>
          </a:bodyPr>
          <a:lstStyle/>
          <a:p>
            <a:r>
              <a:rPr lang="en-US" b="1" u="sng"/>
              <a:t>Other Antarctic Meteorological Observing Networks</a:t>
            </a:r>
          </a:p>
        </p:txBody>
      </p:sp>
      <p:sp>
        <p:nvSpPr>
          <p:cNvPr id="3" name="Content Placeholder 2">
            <a:extLst>
              <a:ext uri="{FF2B5EF4-FFF2-40B4-BE49-F238E27FC236}">
                <a16:creationId xmlns:a16="http://schemas.microsoft.com/office/drawing/2014/main" id="{2BB73F54-36DE-0A13-5ECB-17A870137928}"/>
              </a:ext>
            </a:extLst>
          </p:cNvPr>
          <p:cNvSpPr>
            <a:spLocks noGrp="1"/>
          </p:cNvSpPr>
          <p:nvPr>
            <p:ph idx="1"/>
          </p:nvPr>
        </p:nvSpPr>
        <p:spPr>
          <a:xfrm>
            <a:off x="19757" y="1248740"/>
            <a:ext cx="9108479" cy="3894760"/>
          </a:xfrm>
        </p:spPr>
        <p:txBody>
          <a:bodyPr>
            <a:normAutofit/>
          </a:bodyPr>
          <a:lstStyle/>
          <a:p>
            <a:r>
              <a:rPr lang="en-US" dirty="0"/>
              <a:t>Staffed Stations</a:t>
            </a:r>
          </a:p>
          <a:p>
            <a:r>
              <a:rPr lang="en-US" dirty="0"/>
              <a:t>Radiosondes</a:t>
            </a:r>
          </a:p>
          <a:p>
            <a:r>
              <a:rPr lang="en-US" dirty="0"/>
              <a:t>Ship/Buoy</a:t>
            </a:r>
          </a:p>
          <a:p>
            <a:r>
              <a:rPr lang="en-US" dirty="0"/>
              <a:t>Aircraft</a:t>
            </a:r>
          </a:p>
          <a:p>
            <a:endParaRPr lang="en-US" dirty="0"/>
          </a:p>
          <a:p>
            <a:endParaRPr lang="en-US" dirty="0"/>
          </a:p>
          <a:p>
            <a:endParaRPr lang="en-US" dirty="0"/>
          </a:p>
          <a:p>
            <a:pPr marL="0" indent="0">
              <a:buNone/>
            </a:pPr>
            <a:endParaRPr lang="en-US" dirty="0"/>
          </a:p>
        </p:txBody>
      </p:sp>
      <p:pic>
        <p:nvPicPr>
          <p:cNvPr id="5" name="Picture 4" descr="A map of the continent&#10;&#10;AI-generated content may be incorrect.">
            <a:extLst>
              <a:ext uri="{FF2B5EF4-FFF2-40B4-BE49-F238E27FC236}">
                <a16:creationId xmlns:a16="http://schemas.microsoft.com/office/drawing/2014/main" id="{654FC319-7D8B-46AF-0320-B1207079958F}"/>
              </a:ext>
            </a:extLst>
          </p:cNvPr>
          <p:cNvPicPr>
            <a:picLocks noChangeAspect="1"/>
          </p:cNvPicPr>
          <p:nvPr/>
        </p:nvPicPr>
        <p:blipFill>
          <a:blip r:embed="rId4"/>
          <a:stretch>
            <a:fillRect/>
          </a:stretch>
        </p:blipFill>
        <p:spPr>
          <a:xfrm>
            <a:off x="6407059" y="88492"/>
            <a:ext cx="2523530" cy="2523530"/>
          </a:xfrm>
          <a:prstGeom prst="rect">
            <a:avLst/>
          </a:prstGeom>
        </p:spPr>
      </p:pic>
      <p:pic>
        <p:nvPicPr>
          <p:cNvPr id="8" name="Picture 7" descr="MatthewWXBalloon-McMurdo.jpg">
            <a:extLst>
              <a:ext uri="{FF2B5EF4-FFF2-40B4-BE49-F238E27FC236}">
                <a16:creationId xmlns:a16="http://schemas.microsoft.com/office/drawing/2014/main" id="{F5397AA9-2809-7130-81C7-20F67B4DE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0826" y="2476055"/>
            <a:ext cx="1535696" cy="2047595"/>
          </a:xfrm>
          <a:prstGeom prst="rect">
            <a:avLst/>
          </a:prstGeom>
        </p:spPr>
      </p:pic>
      <p:pic>
        <p:nvPicPr>
          <p:cNvPr id="10" name="Picture 9" descr="A ship in the water&#10;&#10;AI-generated content may be incorrect.">
            <a:extLst>
              <a:ext uri="{FF2B5EF4-FFF2-40B4-BE49-F238E27FC236}">
                <a16:creationId xmlns:a16="http://schemas.microsoft.com/office/drawing/2014/main" id="{1A2B3F20-9E65-D76B-219D-8F88A016B601}"/>
              </a:ext>
            </a:extLst>
          </p:cNvPr>
          <p:cNvPicPr>
            <a:picLocks noChangeAspect="1"/>
          </p:cNvPicPr>
          <p:nvPr/>
        </p:nvPicPr>
        <p:blipFill>
          <a:blip r:embed="rId6"/>
          <a:srcRect l="19025" t="11447" r="12878" b="20753"/>
          <a:stretch>
            <a:fillRect/>
          </a:stretch>
        </p:blipFill>
        <p:spPr>
          <a:xfrm>
            <a:off x="1456251" y="2178313"/>
            <a:ext cx="2767020" cy="2066192"/>
          </a:xfrm>
          <a:prstGeom prst="rect">
            <a:avLst/>
          </a:prstGeom>
        </p:spPr>
      </p:pic>
      <p:pic>
        <p:nvPicPr>
          <p:cNvPr id="12" name="Picture 11" descr="A group of people standing next to a plane&#10;&#10;AI-generated content may be incorrect.">
            <a:extLst>
              <a:ext uri="{FF2B5EF4-FFF2-40B4-BE49-F238E27FC236}">
                <a16:creationId xmlns:a16="http://schemas.microsoft.com/office/drawing/2014/main" id="{EC2764EB-F46A-E059-20C5-A230224C659C}"/>
              </a:ext>
            </a:extLst>
          </p:cNvPr>
          <p:cNvPicPr>
            <a:picLocks noChangeAspect="1"/>
          </p:cNvPicPr>
          <p:nvPr/>
        </p:nvPicPr>
        <p:blipFill>
          <a:blip r:embed="rId7"/>
          <a:stretch>
            <a:fillRect/>
          </a:stretch>
        </p:blipFill>
        <p:spPr>
          <a:xfrm>
            <a:off x="3390128" y="3306838"/>
            <a:ext cx="1865769" cy="1399328"/>
          </a:xfrm>
          <a:prstGeom prst="rect">
            <a:avLst/>
          </a:prstGeom>
        </p:spPr>
      </p:pic>
      <p:sp>
        <p:nvSpPr>
          <p:cNvPr id="4" name="TextBox 3">
            <a:extLst>
              <a:ext uri="{FF2B5EF4-FFF2-40B4-BE49-F238E27FC236}">
                <a16:creationId xmlns:a16="http://schemas.microsoft.com/office/drawing/2014/main" id="{30D93137-A52F-7CF7-A047-A5761C22C9A9}"/>
              </a:ext>
            </a:extLst>
          </p:cNvPr>
          <p:cNvSpPr txBox="1"/>
          <p:nvPr/>
        </p:nvSpPr>
        <p:spPr>
          <a:xfrm>
            <a:off x="5636173" y="3933497"/>
            <a:ext cx="184731" cy="248209"/>
          </a:xfrm>
          <a:prstGeom prst="rect">
            <a:avLst/>
          </a:prstGeom>
          <a:noFill/>
        </p:spPr>
        <p:txBody>
          <a:bodyPr wrap="none" rtlCol="0">
            <a:spAutoFit/>
          </a:bodyPr>
          <a:lstStyle/>
          <a:p>
            <a:endParaRPr lang="en-US" sz="1013"/>
          </a:p>
        </p:txBody>
      </p:sp>
      <p:sp>
        <p:nvSpPr>
          <p:cNvPr id="6" name="TextBox 5">
            <a:extLst>
              <a:ext uri="{FF2B5EF4-FFF2-40B4-BE49-F238E27FC236}">
                <a16:creationId xmlns:a16="http://schemas.microsoft.com/office/drawing/2014/main" id="{789041C4-C0B6-0221-E835-1F2B80F9E66F}"/>
              </a:ext>
            </a:extLst>
          </p:cNvPr>
          <p:cNvSpPr txBox="1"/>
          <p:nvPr/>
        </p:nvSpPr>
        <p:spPr>
          <a:xfrm>
            <a:off x="5407611" y="3187639"/>
            <a:ext cx="665567" cy="253916"/>
          </a:xfrm>
          <a:prstGeom prst="rect">
            <a:avLst/>
          </a:prstGeom>
          <a:noFill/>
        </p:spPr>
        <p:txBody>
          <a:bodyPr wrap="none" rtlCol="0">
            <a:spAutoFit/>
          </a:bodyPr>
          <a:lstStyle/>
          <a:p>
            <a:r>
              <a:rPr lang="en-US" sz="1050" b="1" i="1">
                <a:solidFill>
                  <a:srgbClr val="FFFF00"/>
                </a:solidFill>
                <a:latin typeface="Helvetica Bold Oblique" pitchFamily="2" charset="0"/>
              </a:rPr>
              <a:t>Aircraft</a:t>
            </a:r>
          </a:p>
        </p:txBody>
      </p:sp>
    </p:spTree>
    <p:extLst>
      <p:ext uri="{BB962C8B-B14F-4D97-AF65-F5344CB8AC3E}">
        <p14:creationId xmlns:p14="http://schemas.microsoft.com/office/powerpoint/2010/main" val="3502253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Qr code&#10;&#10;Description automatically generated">
            <a:extLst>
              <a:ext uri="{FF2B5EF4-FFF2-40B4-BE49-F238E27FC236}">
                <a16:creationId xmlns:a16="http://schemas.microsoft.com/office/drawing/2014/main" id="{B11ED4AD-F4BD-852D-5FBA-FCDBAC66406B}"/>
              </a:ext>
            </a:extLst>
          </p:cNvPr>
          <p:cNvPicPr>
            <a:picLocks noChangeAspect="1"/>
          </p:cNvPicPr>
          <p:nvPr/>
        </p:nvPicPr>
        <p:blipFill>
          <a:blip r:embed="rId3"/>
          <a:stretch>
            <a:fillRect/>
          </a:stretch>
        </p:blipFill>
        <p:spPr>
          <a:xfrm>
            <a:off x="391872" y="3536206"/>
            <a:ext cx="1710623" cy="1710623"/>
          </a:xfrm>
          <a:prstGeom prst="rect">
            <a:avLst/>
          </a:prstGeom>
        </p:spPr>
      </p:pic>
      <p:sp>
        <p:nvSpPr>
          <p:cNvPr id="2" name="Title 1">
            <a:extLst>
              <a:ext uri="{FF2B5EF4-FFF2-40B4-BE49-F238E27FC236}">
                <a16:creationId xmlns:a16="http://schemas.microsoft.com/office/drawing/2014/main" id="{64B12BFB-4A50-6748-986B-63B836C6B2DF}"/>
              </a:ext>
            </a:extLst>
          </p:cNvPr>
          <p:cNvSpPr>
            <a:spLocks noGrp="1"/>
          </p:cNvSpPr>
          <p:nvPr>
            <p:ph type="title"/>
          </p:nvPr>
        </p:nvSpPr>
        <p:spPr>
          <a:xfrm>
            <a:off x="90237" y="287074"/>
            <a:ext cx="3871283" cy="994172"/>
          </a:xfrm>
        </p:spPr>
        <p:txBody>
          <a:bodyPr>
            <a:noAutofit/>
          </a:bodyPr>
          <a:lstStyle/>
          <a:p>
            <a:pPr algn="ctr"/>
            <a:r>
              <a:rPr lang="en-US" sz="2700" b="1" u="sng"/>
              <a:t>Antarctic Meteorological Research and Data Center (AMRDC) </a:t>
            </a:r>
            <a:br>
              <a:rPr lang="en-US" sz="2700" b="1" u="sng"/>
            </a:br>
            <a:r>
              <a:rPr lang="en-US" sz="2700" b="1" u="sng"/>
              <a:t>Data Repository (ADR)</a:t>
            </a:r>
          </a:p>
        </p:txBody>
      </p:sp>
      <p:sp>
        <p:nvSpPr>
          <p:cNvPr id="3" name="Content Placeholder 2">
            <a:extLst>
              <a:ext uri="{FF2B5EF4-FFF2-40B4-BE49-F238E27FC236}">
                <a16:creationId xmlns:a16="http://schemas.microsoft.com/office/drawing/2014/main" id="{ABC85368-B8A8-A0AD-0627-ED1BD5B8A20A}"/>
              </a:ext>
            </a:extLst>
          </p:cNvPr>
          <p:cNvSpPr>
            <a:spLocks noGrp="1"/>
          </p:cNvSpPr>
          <p:nvPr>
            <p:ph idx="1"/>
          </p:nvPr>
        </p:nvSpPr>
        <p:spPr>
          <a:xfrm>
            <a:off x="-36096" y="1636213"/>
            <a:ext cx="4346492" cy="2179043"/>
          </a:xfrm>
        </p:spPr>
        <p:txBody>
          <a:bodyPr>
            <a:normAutofit fontScale="92500" lnSpcReduction="10000"/>
          </a:bodyPr>
          <a:lstStyle/>
          <a:p>
            <a:r>
              <a:rPr lang="en-US"/>
              <a:t>Official Antarctic Meteorological Data Repository and Archive!</a:t>
            </a:r>
          </a:p>
          <a:p>
            <a:r>
              <a:rPr lang="en-US"/>
              <a:t>This is a community asset!!</a:t>
            </a:r>
          </a:p>
          <a:p>
            <a:pPr lvl="1"/>
            <a:r>
              <a:rPr lang="en-US"/>
              <a:t>Submit your data!</a:t>
            </a:r>
          </a:p>
          <a:p>
            <a:pPr lvl="1"/>
            <a:r>
              <a:rPr lang="en-US"/>
              <a:t>Use data from here!</a:t>
            </a:r>
          </a:p>
          <a:p>
            <a:r>
              <a:rPr lang="en-US"/>
              <a:t>Over 5400! Datasets…and growing</a:t>
            </a:r>
          </a:p>
          <a:p>
            <a:r>
              <a:rPr lang="en-US">
                <a:hlinkClick r:id="rId4"/>
              </a:rPr>
              <a:t>https://amrdcdata.ssec.wisc.edu</a:t>
            </a:r>
            <a:r>
              <a:rPr lang="en-US"/>
              <a:t> </a:t>
            </a:r>
          </a:p>
          <a:p>
            <a:endParaRPr lang="en-US"/>
          </a:p>
        </p:txBody>
      </p:sp>
      <p:pic>
        <p:nvPicPr>
          <p:cNvPr id="6" name="Picture 5" descr="A screenshot of a computer&#10;&#10;Description automatically generated">
            <a:extLst>
              <a:ext uri="{FF2B5EF4-FFF2-40B4-BE49-F238E27FC236}">
                <a16:creationId xmlns:a16="http://schemas.microsoft.com/office/drawing/2014/main" id="{876F2370-2EBF-D64F-5F02-CC31D9AC824E}"/>
              </a:ext>
            </a:extLst>
          </p:cNvPr>
          <p:cNvPicPr>
            <a:picLocks noChangeAspect="1"/>
          </p:cNvPicPr>
          <p:nvPr/>
        </p:nvPicPr>
        <p:blipFill>
          <a:blip r:embed="rId5"/>
          <a:stretch>
            <a:fillRect/>
          </a:stretch>
        </p:blipFill>
        <p:spPr>
          <a:xfrm>
            <a:off x="4220212" y="133628"/>
            <a:ext cx="4847703" cy="3999708"/>
          </a:xfrm>
          <a:prstGeom prst="rect">
            <a:avLst/>
          </a:prstGeom>
        </p:spPr>
      </p:pic>
      <p:pic>
        <p:nvPicPr>
          <p:cNvPr id="10" name="Picture 9">
            <a:extLst>
              <a:ext uri="{FF2B5EF4-FFF2-40B4-BE49-F238E27FC236}">
                <a16:creationId xmlns:a16="http://schemas.microsoft.com/office/drawing/2014/main" id="{B1FF1FE5-0B5A-96E8-1B06-D25391A6990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48849" y="4199873"/>
            <a:ext cx="809803" cy="810000"/>
          </a:xfrm>
          <a:prstGeom prst="ellipse">
            <a:avLst/>
          </a:prstGeom>
        </p:spPr>
      </p:pic>
      <p:pic>
        <p:nvPicPr>
          <p:cNvPr id="12" name="Picture 11" descr="madisonclg_logo_hrz_2c_rev.jpg">
            <a:extLst>
              <a:ext uri="{FF2B5EF4-FFF2-40B4-BE49-F238E27FC236}">
                <a16:creationId xmlns:a16="http://schemas.microsoft.com/office/drawing/2014/main" id="{41CDECE9-DE0E-6B86-757D-AA65BCF65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8629" y="4400395"/>
            <a:ext cx="925994" cy="504976"/>
          </a:xfrm>
          <a:prstGeom prst="rect">
            <a:avLst/>
          </a:prstGeom>
          <a:ln w="38100" cmpd="sng">
            <a:solidFill>
              <a:schemeClr val="tx1"/>
            </a:solidFill>
          </a:ln>
        </p:spPr>
      </p:pic>
      <p:pic>
        <p:nvPicPr>
          <p:cNvPr id="13" name="Picture 12" descr="USAP-LOGO.c01 copy.gif">
            <a:extLst>
              <a:ext uri="{FF2B5EF4-FFF2-40B4-BE49-F238E27FC236}">
                <a16:creationId xmlns:a16="http://schemas.microsoft.com/office/drawing/2014/main" id="{F5EDEC07-3748-4C3C-6471-19693166E9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5413" y="4295204"/>
            <a:ext cx="630733" cy="630733"/>
          </a:xfrm>
          <a:prstGeom prst="rect">
            <a:avLst/>
          </a:prstGeom>
        </p:spPr>
      </p:pic>
      <p:pic>
        <p:nvPicPr>
          <p:cNvPr id="14" name="Picture 13">
            <a:extLst>
              <a:ext uri="{FF2B5EF4-FFF2-40B4-BE49-F238E27FC236}">
                <a16:creationId xmlns:a16="http://schemas.microsoft.com/office/drawing/2014/main" id="{DC05E82E-BEB1-3AC5-7FB6-47EDB3EFEFA9}"/>
              </a:ext>
            </a:extLst>
          </p:cNvPr>
          <p:cNvPicPr>
            <a:picLocks noChangeAspect="1"/>
          </p:cNvPicPr>
          <p:nvPr/>
        </p:nvPicPr>
        <p:blipFill>
          <a:blip r:embed="rId9"/>
          <a:stretch>
            <a:fillRect/>
          </a:stretch>
        </p:blipFill>
        <p:spPr>
          <a:xfrm>
            <a:off x="4346491" y="4283679"/>
            <a:ext cx="464924" cy="738408"/>
          </a:xfrm>
          <a:prstGeom prst="rect">
            <a:avLst/>
          </a:prstGeom>
        </p:spPr>
      </p:pic>
      <p:pic>
        <p:nvPicPr>
          <p:cNvPr id="15" name="Picture 14" descr="Logo&#10;&#10;Description automatically generated">
            <a:extLst>
              <a:ext uri="{FF2B5EF4-FFF2-40B4-BE49-F238E27FC236}">
                <a16:creationId xmlns:a16="http://schemas.microsoft.com/office/drawing/2014/main" id="{26AA775B-E6D1-FBB2-65DD-878EFCC5D70F}"/>
              </a:ext>
            </a:extLst>
          </p:cNvPr>
          <p:cNvPicPr>
            <a:picLocks noChangeAspect="1"/>
          </p:cNvPicPr>
          <p:nvPr/>
        </p:nvPicPr>
        <p:blipFill>
          <a:blip r:embed="rId10"/>
          <a:stretch>
            <a:fillRect/>
          </a:stretch>
        </p:blipFill>
        <p:spPr>
          <a:xfrm>
            <a:off x="3191300" y="4239653"/>
            <a:ext cx="770220" cy="770220"/>
          </a:xfrm>
          <a:prstGeom prst="rect">
            <a:avLst/>
          </a:prstGeom>
        </p:spPr>
      </p:pic>
    </p:spTree>
    <p:extLst>
      <p:ext uri="{BB962C8B-B14F-4D97-AF65-F5344CB8AC3E}">
        <p14:creationId xmlns:p14="http://schemas.microsoft.com/office/powerpoint/2010/main" val="2820770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nowy landscape with mountains and blue sky&#10;&#10;AI-generated content may be incorrect.">
            <a:extLst>
              <a:ext uri="{FF2B5EF4-FFF2-40B4-BE49-F238E27FC236}">
                <a16:creationId xmlns:a16="http://schemas.microsoft.com/office/drawing/2014/main" id="{76AAE941-6E1D-20AA-30A6-0629012718B0}"/>
              </a:ext>
            </a:extLst>
          </p:cNvPr>
          <p:cNvPicPr>
            <a:picLocks noChangeAspect="1"/>
          </p:cNvPicPr>
          <p:nvPr/>
        </p:nvPicPr>
        <p:blipFill>
          <a:blip r:embed="rId2"/>
          <a:srcRect r="2" b="5438"/>
          <a:stretch>
            <a:fillRect/>
          </a:stretch>
        </p:blipFill>
        <p:spPr>
          <a:xfrm>
            <a:off x="1891768" y="7"/>
            <a:ext cx="7252232" cy="5143493"/>
          </a:xfrm>
          <a:prstGeom prst="rect">
            <a:avLst/>
          </a:prstGeom>
        </p:spPr>
      </p:pic>
      <p:sp>
        <p:nvSpPr>
          <p:cNvPr id="14" name="Rectangle 1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51435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C4FF409-166A-4844-D0D5-E0F98AE2EF41}"/>
              </a:ext>
            </a:extLst>
          </p:cNvPr>
          <p:cNvSpPr>
            <a:spLocks noGrp="1"/>
          </p:cNvSpPr>
          <p:nvPr>
            <p:ph type="title"/>
          </p:nvPr>
        </p:nvSpPr>
        <p:spPr>
          <a:xfrm>
            <a:off x="714171" y="557585"/>
            <a:ext cx="2980039" cy="2769021"/>
          </a:xfrm>
          <a:noFill/>
        </p:spPr>
        <p:txBody>
          <a:bodyPr vert="horz" lIns="91440" tIns="45720" rIns="91440" bIns="45720" rtlCol="0" anchor="b">
            <a:normAutofit/>
          </a:bodyPr>
          <a:lstStyle/>
          <a:p>
            <a:pPr defTabSz="914400"/>
            <a:r>
              <a:rPr lang="en-US" sz="3900" b="1">
                <a:solidFill>
                  <a:schemeClr val="bg1"/>
                </a:solidFill>
              </a:rPr>
              <a:t>Antarctic Research</a:t>
            </a:r>
          </a:p>
        </p:txBody>
      </p:sp>
      <p:sp>
        <p:nvSpPr>
          <p:cNvPr id="5" name="Text Placeholder 4">
            <a:extLst>
              <a:ext uri="{FF2B5EF4-FFF2-40B4-BE49-F238E27FC236}">
                <a16:creationId xmlns:a16="http://schemas.microsoft.com/office/drawing/2014/main" id="{45FC4918-AF91-1816-8DAA-64873BF9CBA7}"/>
              </a:ext>
            </a:extLst>
          </p:cNvPr>
          <p:cNvSpPr>
            <a:spLocks noGrp="1"/>
          </p:cNvSpPr>
          <p:nvPr>
            <p:ph type="body" idx="1"/>
          </p:nvPr>
        </p:nvSpPr>
        <p:spPr>
          <a:xfrm>
            <a:off x="714172" y="3471926"/>
            <a:ext cx="2980040" cy="1113989"/>
          </a:xfrm>
          <a:noFill/>
        </p:spPr>
        <p:txBody>
          <a:bodyPr vert="horz" lIns="91440" tIns="45720" rIns="91440" bIns="45720" rtlCol="0">
            <a:normAutofit/>
          </a:bodyPr>
          <a:lstStyle/>
          <a:p>
            <a:pPr defTabSz="914400">
              <a:spcBef>
                <a:spcPts val="1000"/>
              </a:spcBef>
            </a:pPr>
            <a:r>
              <a:rPr lang="en-US" sz="2400" b="1" i="1">
                <a:solidFill>
                  <a:schemeClr val="bg1"/>
                </a:solidFill>
              </a:rPr>
              <a:t>A sample review using observations</a:t>
            </a:r>
          </a:p>
        </p:txBody>
      </p:sp>
    </p:spTree>
    <p:extLst>
      <p:ext uri="{BB962C8B-B14F-4D97-AF65-F5344CB8AC3E}">
        <p14:creationId xmlns:p14="http://schemas.microsoft.com/office/powerpoint/2010/main" val="42350503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TotalTime>
  <Words>3601</Words>
  <Application>Microsoft Macintosh PowerPoint</Application>
  <PresentationFormat>On-screen Show (16:9)</PresentationFormat>
  <Paragraphs>317</Paragraphs>
  <Slides>25</Slides>
  <Notes>21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Aptos</vt:lpstr>
      <vt:lpstr>Aptos Display</vt:lpstr>
      <vt:lpstr>Arial</vt:lpstr>
      <vt:lpstr>Calibri</vt:lpstr>
      <vt:lpstr>Courier New</vt:lpstr>
      <vt:lpstr>Helvetica Bold Oblique</vt:lpstr>
      <vt:lpstr>Segoe UI</vt:lpstr>
      <vt:lpstr>Wingdings</vt:lpstr>
      <vt:lpstr>Office Theme</vt:lpstr>
      <vt:lpstr>Connecting Antarctic Observations to the World! </vt:lpstr>
      <vt:lpstr>Outline</vt:lpstr>
      <vt:lpstr>Antarctic Observations</vt:lpstr>
      <vt:lpstr>Automatic Weather Stations AWS</vt:lpstr>
      <vt:lpstr>Automatic Weather Station Map…</vt:lpstr>
      <vt:lpstr>Satellites </vt:lpstr>
      <vt:lpstr>Other Antarctic Meteorological Observing Networks</vt:lpstr>
      <vt:lpstr>Antarctic Meteorological Research and Data Center (AMRDC)  Data Repository (ADR)</vt:lpstr>
      <vt:lpstr>Antarctic Research</vt:lpstr>
      <vt:lpstr>Xichen Li, et al.</vt:lpstr>
      <vt:lpstr>Extreme Precipitation Event (EPE)</vt:lpstr>
      <vt:lpstr>Simon, et al.</vt:lpstr>
      <vt:lpstr>PowerPoint Presentation</vt:lpstr>
      <vt:lpstr>The extraordinary March 2022 East Antarctic Heatwave </vt:lpstr>
      <vt:lpstr>February 2020 atmospheric river family on Thwaites Glacier</vt:lpstr>
      <vt:lpstr>PowerPoint Presentation</vt:lpstr>
      <vt:lpstr>Ella Gilbert et al.</vt:lpstr>
      <vt:lpstr>Super-cooled rain falls during West Antarctic atmospheric rivers</vt:lpstr>
      <vt:lpstr>Regional Warming Event in Winter on the Ross Ice Shelf, Antarctica  as Observed by UW-Madison Automatic Weather Stations</vt:lpstr>
      <vt:lpstr>PowerPoint Presentation</vt:lpstr>
      <vt:lpstr>PowerPoint Presentation</vt:lpstr>
      <vt:lpstr>Antarctic AR and Extreme Weather</vt:lpstr>
      <vt:lpstr>PowerPoint Presentation</vt:lpstr>
      <vt:lpstr>Naoyuki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Lazzara, Matthew A</dc:creator>
  <cp:lastModifiedBy>Lazzara, Matthew A</cp:lastModifiedBy>
  <cp:revision>4</cp:revision>
  <dcterms:created xsi:type="dcterms:W3CDTF">2025-06-04T21:05:11Z</dcterms:created>
  <dcterms:modified xsi:type="dcterms:W3CDTF">2025-07-18T12:24:15Z</dcterms:modified>
</cp:coreProperties>
</file>