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73" r:id="rId3"/>
    <p:sldId id="258" r:id="rId4"/>
    <p:sldId id="259" r:id="rId5"/>
    <p:sldId id="511" r:id="rId6"/>
    <p:sldId id="261" r:id="rId7"/>
    <p:sldId id="264" r:id="rId8"/>
    <p:sldId id="508" r:id="rId9"/>
    <p:sldId id="516" r:id="rId10"/>
    <p:sldId id="504" r:id="rId11"/>
    <p:sldId id="543" r:id="rId12"/>
    <p:sldId id="623" r:id="rId13"/>
    <p:sldId id="263" r:id="rId14"/>
    <p:sldId id="507" r:id="rId15"/>
    <p:sldId id="492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/>
    <p:restoredTop sz="86566"/>
  </p:normalViewPr>
  <p:slideViewPr>
    <p:cSldViewPr snapToGrid="0">
      <p:cViewPr>
        <p:scale>
          <a:sx n="144" d="100"/>
          <a:sy n="144" d="100"/>
        </p:scale>
        <p:origin x="51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9FD40-6D7F-4AC4-975E-B1851CF225B6}" type="datetimeFigureOut">
              <a:t>7/18/25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0B5FB-7BA6-4686-A984-6F3253B4DC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3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201483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Melting layer derived from MRR-PRO during 7 Feb 2024 warm event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compared to all hours during the year 9/02/2023 – 8/02/2024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A5D5A-6D0B-2C4A-A3D5-49326EAABE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39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2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88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4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38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0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above…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84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above…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6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49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0B5FB-7BA6-4686-A984-6F3253B4DC9E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7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10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3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1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7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2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5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5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5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888CA8-B112-8D4A-B3C7-442CB798341B}" type="datetimeFigureOut">
              <a:rPr lang="en-US" smtClean="0"/>
              <a:t>7/18/25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033592-4CC4-654F-B76E-DC5A00A9B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9/2022JD038138" TargetMode="External"/><Relationship Id="rId3" Type="http://schemas.openxmlformats.org/officeDocument/2006/relationships/hyperlink" Target="https://doi.org/10.48567/1wd1-ea27" TargetMode="External"/><Relationship Id="rId7" Type="http://schemas.openxmlformats.org/officeDocument/2006/relationships/hyperlink" Target="https://doi.org/10.48567/ssm5-x097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48567/hnhz-f486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doi.org/10.48567/peeg-7j35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s://doi.org/10.48567/jqv8-r657" TargetMode="External"/><Relationship Id="rId9" Type="http://schemas.openxmlformats.org/officeDocument/2006/relationships/hyperlink" Target="https://doi.org/10.5194/tc-18-5239-202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mattl@ssec.wisc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attl@ssec.wisc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.oscar.wmo.int/satellitestatuses/statu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hyperlink" Target="https://tc.copernicus.org/articles/17/865/2023/tc-17-865-2023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iversidade do Porto | Brands of the World™ | Download ...">
            <a:extLst>
              <a:ext uri="{FF2B5EF4-FFF2-40B4-BE49-F238E27FC236}">
                <a16:creationId xmlns:a16="http://schemas.microsoft.com/office/drawing/2014/main" id="{3C697290-4EBD-7AFE-9735-D249EFDC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94" y="2382499"/>
            <a:ext cx="1075290" cy="105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eking University PKU Logo PNG vector in SVG, PDF, AI, CDR ...">
            <a:extLst>
              <a:ext uri="{FF2B5EF4-FFF2-40B4-BE49-F238E27FC236}">
                <a16:creationId xmlns:a16="http://schemas.microsoft.com/office/drawing/2014/main" id="{E0E5D8FB-1BF8-E34C-D706-AD1F891A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35" y="3489764"/>
            <a:ext cx="2151341" cy="16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165E4-A961-0FBF-A03D-8E15CD1CD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5186" y="-78823"/>
            <a:ext cx="6858000" cy="1284523"/>
          </a:xfrm>
        </p:spPr>
        <p:txBody>
          <a:bodyPr>
            <a:normAutofit fontScale="90000"/>
          </a:bodyPr>
          <a:lstStyle/>
          <a:p>
            <a:r>
              <a:rPr lang="en-US" b="1" i="1"/>
              <a:t>Connecting Antarctic Observations to the World!</a:t>
            </a:r>
            <a:r>
              <a:rPr lang="en-US" b="1">
                <a:effectLst/>
              </a:rPr>
              <a:t> </a:t>
            </a:r>
            <a:endParaRPr lang="en-US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EF472-FB00-3111-DEA6-5D96265D0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73" y="1008636"/>
            <a:ext cx="8119241" cy="3708098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pPr algn="l"/>
            <a:r>
              <a:rPr lang="en-US" b="1" u="sng"/>
              <a:t>Naoyuki Kurita</a:t>
            </a:r>
            <a:r>
              <a:rPr lang="en-US" b="1" u="sng" baseline="30000"/>
              <a:t>1</a:t>
            </a:r>
            <a:endParaRPr lang="en-US" baseline="30000"/>
          </a:p>
          <a:p>
            <a:pPr algn="l"/>
            <a:r>
              <a:rPr lang="en-US"/>
              <a:t>Ella Gilbert</a:t>
            </a:r>
            <a:r>
              <a:rPr lang="en-US" baseline="30000"/>
              <a:t>2</a:t>
            </a:r>
            <a:r>
              <a:rPr lang="en-US"/>
              <a:t>, Irina Gorodetskaya</a:t>
            </a:r>
            <a:r>
              <a:rPr lang="en-US" baseline="30000"/>
              <a:t>3</a:t>
            </a:r>
            <a:r>
              <a:rPr lang="en-US"/>
              <a:t>, Linda Keller</a:t>
            </a:r>
            <a:r>
              <a:rPr lang="en-US" baseline="30000"/>
              <a:t>4</a:t>
            </a:r>
            <a:r>
              <a:rPr lang="en-US"/>
              <a:t>, </a:t>
            </a:r>
            <a:r>
              <a:rPr lang="en-US" b="1" i="1" u="sng"/>
              <a:t>Matthew Lazzara</a:t>
            </a:r>
            <a:r>
              <a:rPr lang="en-US" b="1" i="1" u="sng" baseline="30000"/>
              <a:t>4,5,*</a:t>
            </a:r>
            <a:r>
              <a:rPr lang="en-US"/>
              <a:t>, Michelle Maclennan</a:t>
            </a:r>
            <a:r>
              <a:rPr lang="en-US" baseline="30000"/>
              <a:t>2</a:t>
            </a:r>
            <a:r>
              <a:rPr lang="en-US"/>
              <a:t>, David Mikolajczyk, Taylor Norton</a:t>
            </a:r>
            <a:r>
              <a:rPr lang="en-US" baseline="30000"/>
              <a:t>4</a:t>
            </a:r>
            <a:r>
              <a:rPr lang="en-US"/>
              <a:t>, Lee Welhouse</a:t>
            </a:r>
            <a:r>
              <a:rPr lang="en-US" baseline="30000"/>
              <a:t>4</a:t>
            </a:r>
            <a:r>
              <a:rPr lang="en-US"/>
              <a:t>, Jonathan Wille</a:t>
            </a:r>
            <a:r>
              <a:rPr lang="en-US" baseline="30000"/>
              <a:t>6</a:t>
            </a:r>
            <a:r>
              <a:rPr lang="en-US"/>
              <a:t>, Xun (Jerry) Zou</a:t>
            </a:r>
            <a:r>
              <a:rPr lang="en-US" baseline="30000"/>
              <a:t>7</a:t>
            </a:r>
            <a:r>
              <a:rPr lang="en-US"/>
              <a:t>, Sibin Simon</a:t>
            </a:r>
            <a:r>
              <a:rPr lang="en-US" baseline="30000"/>
              <a:t>8</a:t>
            </a:r>
            <a:r>
              <a:rPr lang="en-US"/>
              <a:t>, and </a:t>
            </a:r>
            <a:r>
              <a:rPr lang="en-US" err="1"/>
              <a:t>Xichen</a:t>
            </a:r>
            <a:r>
              <a:rPr lang="en-US"/>
              <a:t> Li</a:t>
            </a:r>
            <a:r>
              <a:rPr lang="en-US" baseline="30000"/>
              <a:t>9</a:t>
            </a:r>
          </a:p>
          <a:p>
            <a:pPr algn="l"/>
            <a:endParaRPr lang="en-US" baseline="30000"/>
          </a:p>
          <a:p>
            <a:pPr algn="l"/>
            <a:r>
              <a:rPr lang="en-US" baseline="30000"/>
              <a:t>1 Nagoya University, Nagoya, Japan</a:t>
            </a:r>
          </a:p>
          <a:p>
            <a:pPr algn="l"/>
            <a:r>
              <a:rPr lang="en-US" baseline="30000"/>
              <a:t>2 British Antarctic Survey, Cambridge, UK</a:t>
            </a:r>
          </a:p>
          <a:p>
            <a:pPr algn="l"/>
            <a:r>
              <a:rPr lang="en-US" baseline="30000"/>
              <a:t>3 CIIMAR, University of Porto, Matosinhos, Portugal</a:t>
            </a:r>
          </a:p>
          <a:p>
            <a:pPr algn="l"/>
            <a:r>
              <a:rPr lang="en-US" baseline="30000"/>
              <a:t>4 University of Wisconsin-Madison, Madison, WI, USA</a:t>
            </a:r>
          </a:p>
          <a:p>
            <a:pPr algn="l"/>
            <a:r>
              <a:rPr lang="en-US" baseline="30000"/>
              <a:t>5 Madison Area Technical College, Madison, WI, USA</a:t>
            </a:r>
          </a:p>
          <a:p>
            <a:pPr algn="l"/>
            <a:r>
              <a:rPr lang="en-US" baseline="30000"/>
              <a:t>6 ETH Zurich, Switzerland</a:t>
            </a:r>
          </a:p>
          <a:p>
            <a:pPr algn="l"/>
            <a:r>
              <a:rPr lang="en-US" baseline="30000"/>
              <a:t>7 Scripps Institute of Oceanography, San Diego, CA, USA</a:t>
            </a:r>
          </a:p>
          <a:p>
            <a:pPr algn="l"/>
            <a:r>
              <a:rPr lang="en-US" baseline="30000"/>
              <a:t>8 Laboratory for Climate and Environmental Sciences, Paris-</a:t>
            </a:r>
            <a:r>
              <a:rPr lang="en-US" baseline="30000" err="1"/>
              <a:t>Saclay</a:t>
            </a:r>
            <a:r>
              <a:rPr lang="en-US" baseline="30000"/>
              <a:t>, France</a:t>
            </a:r>
          </a:p>
          <a:p>
            <a:pPr algn="l"/>
            <a:r>
              <a:rPr lang="en-US" baseline="30000"/>
              <a:t>9 Peking University, </a:t>
            </a:r>
            <a:r>
              <a:rPr lang="en-US" baseline="30000" err="1"/>
              <a:t>Bejing</a:t>
            </a:r>
            <a:r>
              <a:rPr lang="en-US" baseline="30000"/>
              <a:t>, China</a:t>
            </a:r>
          </a:p>
        </p:txBody>
      </p:sp>
      <p:pic>
        <p:nvPicPr>
          <p:cNvPr id="1034" name="Picture 10" descr="Logo – Staffnet | ETH Zurich">
            <a:extLst>
              <a:ext uri="{FF2B5EF4-FFF2-40B4-BE49-F238E27FC236}">
                <a16:creationId xmlns:a16="http://schemas.microsoft.com/office/drawing/2014/main" id="{E8D08874-7216-4C83-2063-EAD1CC48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59" y="3261383"/>
            <a:ext cx="2582561" cy="4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2AFF8-893D-4F1D-C064-3A849B53D3FD}"/>
              </a:ext>
            </a:extLst>
          </p:cNvPr>
          <p:cNvSpPr txBox="1"/>
          <p:nvPr/>
        </p:nvSpPr>
        <p:spPr>
          <a:xfrm>
            <a:off x="3409446" y="4850499"/>
            <a:ext cx="182453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/>
              <a:t>BACO-25 Assembly - JCMP08</a:t>
            </a:r>
          </a:p>
        </p:txBody>
      </p:sp>
      <p:pic>
        <p:nvPicPr>
          <p:cNvPr id="1028" name="Picture 4" descr="Customer Stories: British Antarctic Survey - Science ...">
            <a:extLst>
              <a:ext uri="{FF2B5EF4-FFF2-40B4-BE49-F238E27FC236}">
                <a16:creationId xmlns:a16="http://schemas.microsoft.com/office/drawing/2014/main" id="{D3796689-2859-5BF4-9B84-439575AA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86" y="1918079"/>
            <a:ext cx="1500317" cy="75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goya University logo">
            <a:extLst>
              <a:ext uri="{FF2B5EF4-FFF2-40B4-BE49-F238E27FC236}">
                <a16:creationId xmlns:a16="http://schemas.microsoft.com/office/drawing/2014/main" id="{649877B4-0D64-DD5E-2B91-2F77614E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10" y="2134785"/>
            <a:ext cx="2769099" cy="3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ue and white logo&#10;&#10;AI-generated content may be incorrect.">
            <a:extLst>
              <a:ext uri="{FF2B5EF4-FFF2-40B4-BE49-F238E27FC236}">
                <a16:creationId xmlns:a16="http://schemas.microsoft.com/office/drawing/2014/main" id="{3CC4A91F-CDAF-B6C8-7CD1-75E2BB473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8432" y="2648822"/>
            <a:ext cx="1313025" cy="731793"/>
          </a:xfrm>
          <a:prstGeom prst="rect">
            <a:avLst/>
          </a:prstGeom>
        </p:spPr>
      </p:pic>
      <p:pic>
        <p:nvPicPr>
          <p:cNvPr id="12" name="Picture 11" descr="A gold and red logo&#10;&#10;AI-generated content may be incorrect.">
            <a:extLst>
              <a:ext uri="{FF2B5EF4-FFF2-40B4-BE49-F238E27FC236}">
                <a16:creationId xmlns:a16="http://schemas.microsoft.com/office/drawing/2014/main" id="{AC2E0846-227E-8A21-1E5D-24DEF8821B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7220" y="3360009"/>
            <a:ext cx="997883" cy="997883"/>
          </a:xfrm>
          <a:prstGeom prst="rect">
            <a:avLst/>
          </a:prstGeom>
        </p:spPr>
      </p:pic>
      <p:pic>
        <p:nvPicPr>
          <p:cNvPr id="1036" name="Picture 12" descr="Scripps Institution of Oceanography | Drought.gov">
            <a:extLst>
              <a:ext uri="{FF2B5EF4-FFF2-40B4-BE49-F238E27FC236}">
                <a16:creationId xmlns:a16="http://schemas.microsoft.com/office/drawing/2014/main" id="{2CB61807-3E05-202B-0CE7-51B89AFF2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46" y="2228318"/>
            <a:ext cx="1567340" cy="15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31BAFFB-0040-798C-B7D4-CB15E42F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32" y="3783181"/>
            <a:ext cx="1374608" cy="5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E513D-6EA7-EDA8-CE1C-1E173AF9A76E}"/>
              </a:ext>
            </a:extLst>
          </p:cNvPr>
          <p:cNvSpPr txBox="1"/>
          <p:nvPr/>
        </p:nvSpPr>
        <p:spPr>
          <a:xfrm>
            <a:off x="293765" y="4614089"/>
            <a:ext cx="2647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/>
              <a:t>* Matthew sends his regrets….</a:t>
            </a:r>
          </a:p>
        </p:txBody>
      </p:sp>
    </p:spTree>
    <p:extLst>
      <p:ext uri="{BB962C8B-B14F-4D97-AF65-F5344CB8AC3E}">
        <p14:creationId xmlns:p14="http://schemas.microsoft.com/office/powerpoint/2010/main" val="3500062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D1851-9667-3C66-D695-231953C0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1" y="148393"/>
            <a:ext cx="5997963" cy="1008111"/>
          </a:xfrm>
        </p:spPr>
        <p:txBody>
          <a:bodyPr>
            <a:normAutofit fontScale="90000"/>
          </a:bodyPr>
          <a:lstStyle/>
          <a:p>
            <a:r>
              <a:rPr lang="en-US" sz="3200" b="1" u="sng"/>
              <a:t>Super-cooled rain falls during West Antarctic atmospheric rivers</a:t>
            </a:r>
          </a:p>
        </p:txBody>
      </p:sp>
      <p:pic>
        <p:nvPicPr>
          <p:cNvPr id="4" name="Content Placeholder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DFB2866-E795-647D-6CFF-FD9B6A212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835" b="2643"/>
          <a:stretch>
            <a:fillRect/>
          </a:stretch>
        </p:blipFill>
        <p:spPr>
          <a:xfrm>
            <a:off x="7884435" y="81616"/>
            <a:ext cx="1166989" cy="11482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EC42AE-1841-57AE-BEC6-0344CB95B874}"/>
              </a:ext>
            </a:extLst>
          </p:cNvPr>
          <p:cNvSpPr txBox="1"/>
          <p:nvPr/>
        </p:nvSpPr>
        <p:spPr>
          <a:xfrm>
            <a:off x="7818398" y="1225519"/>
            <a:ext cx="2057400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13"/>
              <a:t>Read the paper</a:t>
            </a:r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97B21FC-BF4D-AA64-3F21-6AA3D06D6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93" y="1835683"/>
            <a:ext cx="1166870" cy="1137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899E49-4950-AD41-28E1-F8F9C3169188}"/>
              </a:ext>
            </a:extLst>
          </p:cNvPr>
          <p:cNvSpPr txBox="1"/>
          <p:nvPr/>
        </p:nvSpPr>
        <p:spPr>
          <a:xfrm>
            <a:off x="7839307" y="2981836"/>
            <a:ext cx="2057400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13"/>
              <a:t>Watch the video</a:t>
            </a: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6D05B8A-B685-54DA-B436-85EAF4EE3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501" y="3631465"/>
            <a:ext cx="1176976" cy="1142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2CD1A-BE26-A141-0116-C0093E5F1AD8}"/>
              </a:ext>
            </a:extLst>
          </p:cNvPr>
          <p:cNvSpPr txBox="1"/>
          <p:nvPr/>
        </p:nvSpPr>
        <p:spPr>
          <a:xfrm>
            <a:off x="7943849" y="4779971"/>
            <a:ext cx="2057400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13"/>
              <a:t>Use the data</a:t>
            </a:r>
          </a:p>
        </p:txBody>
      </p:sp>
      <p:pic>
        <p:nvPicPr>
          <p:cNvPr id="10" name="Picture 9" descr="A diagram of a pig&#10;&#10;AI-generated content may be incorrect.">
            <a:extLst>
              <a:ext uri="{FF2B5EF4-FFF2-40B4-BE49-F238E27FC236}">
                <a16:creationId xmlns:a16="http://schemas.microsoft.com/office/drawing/2014/main" id="{F0408C5B-2E55-A4AD-348A-D388B673B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78" y="1723328"/>
            <a:ext cx="7575860" cy="2275317"/>
          </a:xfrm>
          <a:prstGeom prst="rect">
            <a:avLst/>
          </a:prstGeom>
        </p:spPr>
      </p:pic>
      <p:pic>
        <p:nvPicPr>
          <p:cNvPr id="11" name="Picture 10" descr="A map of different colors&#10;&#10;AI-generated content may be incorrect.">
            <a:extLst>
              <a:ext uri="{FF2B5EF4-FFF2-40B4-BE49-F238E27FC236}">
                <a16:creationId xmlns:a16="http://schemas.microsoft.com/office/drawing/2014/main" id="{4FA84566-30D0-ED19-D894-3CFA78520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004" y="1"/>
            <a:ext cx="1661864" cy="14914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08E486-9A99-FABD-597E-424EDF824991}"/>
              </a:ext>
            </a:extLst>
          </p:cNvPr>
          <p:cNvSpPr txBox="1"/>
          <p:nvPr/>
        </p:nvSpPr>
        <p:spPr>
          <a:xfrm>
            <a:off x="987068" y="2983602"/>
            <a:ext cx="294114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13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1E183C-DD91-C4C0-D112-9DAA10E6C1E0}"/>
              </a:ext>
            </a:extLst>
          </p:cNvPr>
          <p:cNvSpPr txBox="1"/>
          <p:nvPr/>
        </p:nvSpPr>
        <p:spPr>
          <a:xfrm>
            <a:off x="1586447" y="2844211"/>
            <a:ext cx="294114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13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EAE571-E3CC-1B7C-2D14-9B57AB945C28}"/>
              </a:ext>
            </a:extLst>
          </p:cNvPr>
          <p:cNvSpPr txBox="1"/>
          <p:nvPr/>
        </p:nvSpPr>
        <p:spPr>
          <a:xfrm>
            <a:off x="2767548" y="1514707"/>
            <a:ext cx="3423424" cy="43858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/>
              <a:t>Colours</a:t>
            </a:r>
            <a:r>
              <a:rPr lang="en-US" sz="1200"/>
              <a:t>: </a:t>
            </a:r>
            <a:r>
              <a:rPr lang="en-US" sz="1200" b="1"/>
              <a:t>max air temps</a:t>
            </a:r>
            <a:r>
              <a:rPr lang="en-US" sz="1200"/>
              <a:t> during extreme AR event</a:t>
            </a:r>
          </a:p>
          <a:p>
            <a:r>
              <a:rPr lang="en-US" sz="1200"/>
              <a:t>Contours: accumulated </a:t>
            </a:r>
            <a:r>
              <a:rPr lang="en-US" sz="1200" b="1"/>
              <a:t>rainfall totals</a:t>
            </a:r>
            <a:r>
              <a:rPr lang="en-US" sz="1200"/>
              <a:t> during 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42849-EEC7-813D-0661-CB639ACD018C}"/>
              </a:ext>
            </a:extLst>
          </p:cNvPr>
          <p:cNvSpPr txBox="1"/>
          <p:nvPr/>
        </p:nvSpPr>
        <p:spPr>
          <a:xfrm>
            <a:off x="666471" y="3945394"/>
            <a:ext cx="1722864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13"/>
              <a:t>Gilbert et al. (2025)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51DC02-EA69-D837-8633-D57DE55A083F}"/>
              </a:ext>
            </a:extLst>
          </p:cNvPr>
          <p:cNvSpPr txBox="1"/>
          <p:nvPr/>
        </p:nvSpPr>
        <p:spPr>
          <a:xfrm>
            <a:off x="391594" y="1226634"/>
            <a:ext cx="2057400" cy="53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13"/>
              <a:t>Warm near-surface conditions induced by airflow over steep topography (foehn effect)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7695DD-523A-798C-DC17-35093B86B47C}"/>
              </a:ext>
            </a:extLst>
          </p:cNvPr>
          <p:cNvSpPr txBox="1"/>
          <p:nvPr/>
        </p:nvSpPr>
        <p:spPr>
          <a:xfrm>
            <a:off x="3060917" y="4084134"/>
            <a:ext cx="4559455" cy="53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13"/>
              <a:t>Liquid </a:t>
            </a:r>
            <a:r>
              <a:rPr lang="en-US" sz="1013" err="1"/>
              <a:t>precip</a:t>
            </a:r>
            <a:r>
              <a:rPr lang="en-US" sz="1013"/>
              <a:t> falling above 0°C line, i.e. supercooled rain. Topography generates more snowfall via seeder-feeder effects, plus supercooled rain falling above melt 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9D41E3-2044-6780-AA89-43168951B954}"/>
              </a:ext>
            </a:extLst>
          </p:cNvPr>
          <p:cNvSpPr txBox="1"/>
          <p:nvPr/>
        </p:nvSpPr>
        <p:spPr>
          <a:xfrm>
            <a:off x="669727" y="4438054"/>
            <a:ext cx="1619845" cy="3810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13"/>
              <a:t>We need</a:t>
            </a:r>
            <a:r>
              <a:rPr lang="en-US" sz="1013" i="1"/>
              <a:t> in situ</a:t>
            </a:r>
            <a:r>
              <a:rPr lang="en-US" sz="1013"/>
              <a:t> </a:t>
            </a:r>
            <a:r>
              <a:rPr lang="en-US" sz="1013" err="1"/>
              <a:t>obs</a:t>
            </a:r>
            <a:r>
              <a:rPr lang="en-US" sz="1013"/>
              <a:t> of rain in Antarctica!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FFC7BF-F18E-2A18-7487-418FC9F1BB64}"/>
              </a:ext>
            </a:extLst>
          </p:cNvPr>
          <p:cNvSpPr txBox="1">
            <a:spLocks/>
          </p:cNvSpPr>
          <p:nvPr/>
        </p:nvSpPr>
        <p:spPr>
          <a:xfrm>
            <a:off x="1394" y="-2767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Ella Gilbert et al.</a:t>
            </a:r>
          </a:p>
        </p:txBody>
      </p:sp>
    </p:spTree>
    <p:extLst>
      <p:ext uri="{BB962C8B-B14F-4D97-AF65-F5344CB8AC3E}">
        <p14:creationId xmlns:p14="http://schemas.microsoft.com/office/powerpoint/2010/main" val="4089699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DB48E2-275E-F349-8BFA-E92340FD8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6657" r="36988" b="48783"/>
          <a:stretch/>
        </p:blipFill>
        <p:spPr>
          <a:xfrm>
            <a:off x="193234" y="406993"/>
            <a:ext cx="3625004" cy="3861000"/>
          </a:xfrm>
          <a:prstGeom prst="rect">
            <a:avLst/>
          </a:prstGeom>
        </p:spPr>
      </p:pic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55595555-B861-D23A-AF0F-6855F7E67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22" b="18832"/>
          <a:stretch/>
        </p:blipFill>
        <p:spPr>
          <a:xfrm flipH="1">
            <a:off x="7781636" y="2912196"/>
            <a:ext cx="1359242" cy="2231305"/>
          </a:xfrm>
          <a:prstGeom prst="rect">
            <a:avLst/>
          </a:prstGeom>
          <a:ln w="12700">
            <a:miter lim="400000"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BC7676-9317-AA4D-ABD8-7E568CA551E7}"/>
              </a:ext>
            </a:extLst>
          </p:cNvPr>
          <p:cNvSpPr txBox="1"/>
          <p:nvPr/>
        </p:nvSpPr>
        <p:spPr>
          <a:xfrm>
            <a:off x="0" y="37598"/>
            <a:ext cx="9144000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hangingPunct="0"/>
            <a:r>
              <a:rPr lang="pt-PT" b="1" u="sng">
                <a:sym typeface="Calibri"/>
              </a:rPr>
              <a:t>Extreme </a:t>
            </a:r>
            <a:r>
              <a:rPr lang="pt-PT" b="1" u="sng" err="1">
                <a:sym typeface="Calibri"/>
              </a:rPr>
              <a:t>state</a:t>
            </a:r>
            <a:r>
              <a:rPr lang="pt-PT" b="1" u="sng">
                <a:sym typeface="Calibri"/>
              </a:rPr>
              <a:t> </a:t>
            </a:r>
            <a:r>
              <a:rPr lang="pt-PT" b="1" u="sng" err="1">
                <a:sym typeface="Calibri"/>
              </a:rPr>
              <a:t>of</a:t>
            </a:r>
            <a:r>
              <a:rPr lang="pt-PT" b="1" u="sng">
                <a:sym typeface="Calibri"/>
              </a:rPr>
              <a:t> </a:t>
            </a:r>
            <a:r>
              <a:rPr lang="pt-PT" b="1" u="sng" err="1">
                <a:sym typeface="Calibri"/>
              </a:rPr>
              <a:t>the</a:t>
            </a:r>
            <a:r>
              <a:rPr lang="pt-PT" b="1" u="sng">
                <a:sym typeface="Calibri"/>
              </a:rPr>
              <a:t> </a:t>
            </a:r>
            <a:r>
              <a:rPr lang="pt-PT" b="1" u="sng" err="1">
                <a:sym typeface="Calibri"/>
              </a:rPr>
              <a:t>troposphere</a:t>
            </a:r>
            <a:r>
              <a:rPr lang="pt-PT" b="1" u="sng">
                <a:sym typeface="Calibri"/>
              </a:rPr>
              <a:t> </a:t>
            </a:r>
            <a:r>
              <a:rPr lang="pt-PT" b="1" u="sng" err="1">
                <a:sym typeface="Calibri"/>
              </a:rPr>
              <a:t>during</a:t>
            </a:r>
            <a:r>
              <a:rPr lang="pt-PT" b="1" u="sng">
                <a:sym typeface="Calibri"/>
              </a:rPr>
              <a:t> </a:t>
            </a:r>
            <a:r>
              <a:rPr lang="pt-PT" b="1" u="sng" err="1">
                <a:sym typeface="Calibri"/>
              </a:rPr>
              <a:t>an</a:t>
            </a:r>
            <a:r>
              <a:rPr lang="pt-PT" b="1" u="sng">
                <a:sym typeface="Calibri"/>
              </a:rPr>
              <a:t> intense AR </a:t>
            </a:r>
            <a:r>
              <a:rPr lang="pt-PT" b="1" u="sng" err="1">
                <a:sym typeface="Calibri"/>
              </a:rPr>
              <a:t>event</a:t>
            </a:r>
            <a:r>
              <a:rPr lang="pt-PT" b="1" u="sng">
                <a:sym typeface="Calibri"/>
              </a:rPr>
              <a:t> (</a:t>
            </a:r>
            <a:r>
              <a:rPr lang="pt-PT" b="1" u="sng" err="1">
                <a:sym typeface="Calibri"/>
              </a:rPr>
              <a:t>Feb</a:t>
            </a:r>
            <a:r>
              <a:rPr lang="pt-PT" b="1" u="sng">
                <a:sym typeface="Calibri"/>
              </a:rPr>
              <a:t> 7-8 2022 hot </a:t>
            </a:r>
            <a:r>
              <a:rPr lang="pt-PT" b="1" u="sng" err="1">
                <a:sym typeface="Calibri"/>
              </a:rPr>
              <a:t>spell</a:t>
            </a:r>
            <a:r>
              <a:rPr lang="pt-PT" b="1" u="sng">
                <a:sym typeface="Calibri"/>
              </a:rPr>
              <a:t>)  </a:t>
            </a:r>
            <a:endParaRPr lang="en-PT" b="1" u="sng">
              <a:solidFill>
                <a:srgbClr val="C00000"/>
              </a:solidFill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8ED92-6DC2-B54E-A7F0-EAE574AB538E}"/>
              </a:ext>
            </a:extLst>
          </p:cNvPr>
          <p:cNvSpPr txBox="1"/>
          <p:nvPr/>
        </p:nvSpPr>
        <p:spPr>
          <a:xfrm>
            <a:off x="-1" y="4227859"/>
            <a:ext cx="7996005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500" b="1"/>
              <a:t>Maximum temperature, humidity, wind speed and moisture flux </a:t>
            </a:r>
            <a:r>
              <a:rPr lang="en-US" sz="1500"/>
              <a:t>above the surface (</a:t>
            </a:r>
            <a:r>
              <a:rPr lang="en-US" sz="1500" b="1"/>
              <a:t>~1 km)</a:t>
            </a:r>
            <a:endParaRPr lang="en-US" sz="1500"/>
          </a:p>
          <a:p>
            <a:pPr marL="214313" indent="-214313">
              <a:buFont typeface="Wingdings" pitchFamily="2" charset="2"/>
              <a:buChar char="Ø"/>
            </a:pPr>
            <a:r>
              <a:rPr lang="en-US" sz="1500" b="1"/>
              <a:t>Entire troposphere was anomalously warm and humid </a:t>
            </a:r>
            <a:r>
              <a:rPr lang="en-US" sz="1500"/>
              <a:t>– from the surface up to 10 km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671583-AC10-AA44-96E9-8B03E4708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6" t="50196" r="6101" b="7135"/>
          <a:stretch/>
        </p:blipFill>
        <p:spPr>
          <a:xfrm>
            <a:off x="3815187" y="557559"/>
            <a:ext cx="1885757" cy="3655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5E6D57-7DBD-044D-A242-B95DC1A0C242}"/>
              </a:ext>
            </a:extLst>
          </p:cNvPr>
          <p:cNvSpPr txBox="1"/>
          <p:nvPr/>
        </p:nvSpPr>
        <p:spPr>
          <a:xfrm>
            <a:off x="1133061" y="451327"/>
            <a:ext cx="100815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en-US" sz="1350">
                <a:solidFill>
                  <a:srgbClr val="000000"/>
                </a:solidFill>
                <a:sym typeface="Calibri"/>
              </a:rPr>
              <a:t>Temperature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604EC-8132-3848-924B-541108705BBF}"/>
              </a:ext>
            </a:extLst>
          </p:cNvPr>
          <p:cNvSpPr txBox="1"/>
          <p:nvPr/>
        </p:nvSpPr>
        <p:spPr>
          <a:xfrm>
            <a:off x="2864599" y="451327"/>
            <a:ext cx="75052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en-US" sz="1350"/>
              <a:t>Humidity</a:t>
            </a:r>
            <a:endParaRPr lang="en-US" sz="1350">
              <a:solidFill>
                <a:srgbClr val="000000"/>
              </a:solidFill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55B6DC-147E-4746-B86C-1CCEEC537614}"/>
              </a:ext>
            </a:extLst>
          </p:cNvPr>
          <p:cNvSpPr txBox="1"/>
          <p:nvPr/>
        </p:nvSpPr>
        <p:spPr>
          <a:xfrm>
            <a:off x="4314812" y="451327"/>
            <a:ext cx="103085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en-US" sz="1350">
                <a:solidFill>
                  <a:srgbClr val="000000"/>
                </a:solidFill>
                <a:sym typeface="Calibri"/>
              </a:rPr>
              <a:t>Moisture flux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BC699-0891-2F49-9B04-A3004CE97DDE}"/>
              </a:ext>
            </a:extLst>
          </p:cNvPr>
          <p:cNvSpPr/>
          <p:nvPr/>
        </p:nvSpPr>
        <p:spPr>
          <a:xfrm>
            <a:off x="4612731" y="4850307"/>
            <a:ext cx="3249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i="1"/>
              <a:t>Gorodetskaya et al. NPJ </a:t>
            </a:r>
            <a:r>
              <a:rPr lang="en-US" sz="1350" i="1" err="1"/>
              <a:t>Atm&amp;Clim</a:t>
            </a:r>
            <a:r>
              <a:rPr lang="en-US" sz="1350" i="1"/>
              <a:t> (2023)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327F5-5D67-8F44-B6B5-10C3AC487ED4}"/>
              </a:ext>
            </a:extLst>
          </p:cNvPr>
          <p:cNvSpPr txBox="1"/>
          <p:nvPr/>
        </p:nvSpPr>
        <p:spPr>
          <a:xfrm>
            <a:off x="7861826" y="2986373"/>
            <a:ext cx="1198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King </a:t>
            </a:r>
            <a:r>
              <a:rPr lang="en-US" sz="1350" err="1"/>
              <a:t>Sejong</a:t>
            </a:r>
            <a:r>
              <a:rPr lang="en-US" sz="1350"/>
              <a:t> &amp;Escudero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A813F8-A09C-AF4C-B5B6-A46F46BD9FF6}"/>
              </a:ext>
            </a:extLst>
          </p:cNvPr>
          <p:cNvGrpSpPr/>
          <p:nvPr/>
        </p:nvGrpSpPr>
        <p:grpSpPr>
          <a:xfrm>
            <a:off x="5570093" y="425944"/>
            <a:ext cx="3539640" cy="2458053"/>
            <a:chOff x="88117" y="450825"/>
            <a:chExt cx="5725789" cy="38708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BAAA2F-913B-D640-83BA-DAD089627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430"/>
            <a:stretch/>
          </p:blipFill>
          <p:spPr>
            <a:xfrm>
              <a:off x="88117" y="450825"/>
              <a:ext cx="5725789" cy="385161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EDFC044-E53D-8349-8878-F9D8708CCF6B}"/>
                </a:ext>
              </a:extLst>
            </p:cNvPr>
            <p:cNvGrpSpPr/>
            <p:nvPr/>
          </p:nvGrpSpPr>
          <p:grpSpPr>
            <a:xfrm>
              <a:off x="3174979" y="912486"/>
              <a:ext cx="1833145" cy="3409231"/>
              <a:chOff x="7304413" y="298562"/>
              <a:chExt cx="3668487" cy="4868524"/>
            </a:xfrm>
          </p:grpSpPr>
          <p:pic>
            <p:nvPicPr>
              <p:cNvPr id="17" name="Picture 16" descr="Chart, bar chart&#10;&#10;Description automatically generated">
                <a:extLst>
                  <a:ext uri="{FF2B5EF4-FFF2-40B4-BE49-F238E27FC236}">
                    <a16:creationId xmlns:a16="http://schemas.microsoft.com/office/drawing/2014/main" id="{954E17E9-B486-B745-9327-154BC5C5BE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92" b="24386"/>
              <a:stretch/>
            </p:blipFill>
            <p:spPr>
              <a:xfrm>
                <a:off x="7304413" y="298562"/>
                <a:ext cx="3668487" cy="3910581"/>
              </a:xfrm>
              <a:prstGeom prst="rect">
                <a:avLst/>
              </a:prstGeom>
            </p:spPr>
          </p:pic>
          <p:pic>
            <p:nvPicPr>
              <p:cNvPr id="18" name="Picture 17" descr="Chart, bar chart&#10;&#10;Description automatically generated">
                <a:extLst>
                  <a:ext uri="{FF2B5EF4-FFF2-40B4-BE49-F238E27FC236}">
                    <a16:creationId xmlns:a16="http://schemas.microsoft.com/office/drawing/2014/main" id="{A7EAA8F6-2B25-7143-B2DE-915675079A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197" r="5292" b="-2015"/>
              <a:stretch/>
            </p:blipFill>
            <p:spPr>
              <a:xfrm>
                <a:off x="7304413" y="4193951"/>
                <a:ext cx="3668487" cy="9731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8443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ED2F3BA7-26EB-6A43-A896-2E1AFF2E16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"/>
          <a:stretch/>
        </p:blipFill>
        <p:spPr>
          <a:xfrm>
            <a:off x="-1" y="-40607"/>
            <a:ext cx="2147638" cy="1617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BD8E4E-E40A-E041-8D17-AEBBBE2A2462}"/>
              </a:ext>
            </a:extLst>
          </p:cNvPr>
          <p:cNvSpPr txBox="1"/>
          <p:nvPr/>
        </p:nvSpPr>
        <p:spPr>
          <a:xfrm>
            <a:off x="0" y="1574871"/>
            <a:ext cx="3207434" cy="484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en-US" sz="1350" i="1">
                <a:solidFill>
                  <a:srgbClr val="000000"/>
                </a:solidFill>
                <a:sym typeface="Calibri"/>
              </a:rPr>
              <a:t>Photo: MRR-PRO at King </a:t>
            </a:r>
            <a:r>
              <a:rPr lang="en-US" sz="1350" i="1" err="1">
                <a:solidFill>
                  <a:srgbClr val="000000"/>
                </a:solidFill>
                <a:sym typeface="Calibri"/>
              </a:rPr>
              <a:t>Sejong</a:t>
            </a:r>
            <a:r>
              <a:rPr lang="en-US" sz="1350" i="1">
                <a:solidFill>
                  <a:srgbClr val="000000"/>
                </a:solidFill>
                <a:sym typeface="Calibri"/>
              </a:rPr>
              <a:t> station and CIIMAR team (</a:t>
            </a:r>
            <a:r>
              <a:rPr lang="en-US" sz="1350" i="1" err="1">
                <a:solidFill>
                  <a:srgbClr val="000000"/>
                </a:solidFill>
                <a:sym typeface="Calibri"/>
              </a:rPr>
              <a:t>Irina&amp;Claudio</a:t>
            </a:r>
            <a:r>
              <a:rPr lang="en-US" sz="1350" i="1">
                <a:solidFill>
                  <a:srgbClr val="000000"/>
                </a:solidFill>
                <a:sym typeface="Calibri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29140E-63B4-1F4E-8660-B6DD44637723}"/>
              </a:ext>
            </a:extLst>
          </p:cNvPr>
          <p:cNvGrpSpPr/>
          <p:nvPr/>
        </p:nvGrpSpPr>
        <p:grpSpPr>
          <a:xfrm>
            <a:off x="-12755" y="2131758"/>
            <a:ext cx="5202413" cy="2393308"/>
            <a:chOff x="-1" y="3253325"/>
            <a:chExt cx="6936551" cy="319107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DFFE662-7173-2745-B035-EDA9DEDFF631}"/>
                </a:ext>
              </a:extLst>
            </p:cNvPr>
            <p:cNvGrpSpPr/>
            <p:nvPr/>
          </p:nvGrpSpPr>
          <p:grpSpPr>
            <a:xfrm>
              <a:off x="162081" y="3253325"/>
              <a:ext cx="6774469" cy="3191077"/>
              <a:chOff x="-1" y="2658980"/>
              <a:chExt cx="6774469" cy="319107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E0D530A-9D5A-5E45-AC4B-6D0DBD0D77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0877"/>
              <a:stretch/>
            </p:blipFill>
            <p:spPr>
              <a:xfrm>
                <a:off x="0" y="2658980"/>
                <a:ext cx="6774468" cy="131144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3880B21-CAED-FB4A-A2E1-06E2A5B450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544" b="43158"/>
              <a:stretch/>
            </p:blipFill>
            <p:spPr>
              <a:xfrm>
                <a:off x="-1" y="3982302"/>
                <a:ext cx="6774468" cy="132347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7AB64BF-0D3D-9544-A375-C46A4C9960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591" b="-2279"/>
              <a:stretch/>
            </p:blipFill>
            <p:spPr>
              <a:xfrm>
                <a:off x="0" y="5254169"/>
                <a:ext cx="6774468" cy="595888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3942EE-9A85-7D41-97EC-B0A5422F82DB}"/>
                </a:ext>
              </a:extLst>
            </p:cNvPr>
            <p:cNvSpPr txBox="1"/>
            <p:nvPr/>
          </p:nvSpPr>
          <p:spPr>
            <a:xfrm>
              <a:off x="-1" y="4383734"/>
              <a:ext cx="1443043" cy="3693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defTabSz="685800" hangingPunct="0"/>
              <a:r>
                <a:rPr lang="en-US" sz="1350" b="1" i="1">
                  <a:solidFill>
                    <a:srgbClr val="000000"/>
                  </a:solidFill>
                  <a:sym typeface="Calibri"/>
                </a:rPr>
                <a:t>Melting layer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E085146-C150-4648-AEC9-CFB14BA71440}"/>
                </a:ext>
              </a:extLst>
            </p:cNvPr>
            <p:cNvCxnSpPr/>
            <p:nvPr/>
          </p:nvCxnSpPr>
          <p:spPr>
            <a:xfrm flipV="1">
              <a:off x="1491916" y="4199021"/>
              <a:ext cx="2057400" cy="387684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B55F720-0A60-9E45-9568-076DEFAE991E}"/>
                </a:ext>
              </a:extLst>
            </p:cNvPr>
            <p:cNvCxnSpPr/>
            <p:nvPr/>
          </p:nvCxnSpPr>
          <p:spPr>
            <a:xfrm>
              <a:off x="1515979" y="4598586"/>
              <a:ext cx="1828800" cy="960003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19530AD-7F56-E948-8EC3-8F65BF00B8B7}"/>
                </a:ext>
              </a:extLst>
            </p:cNvPr>
            <p:cNvCxnSpPr/>
            <p:nvPr/>
          </p:nvCxnSpPr>
          <p:spPr>
            <a:xfrm>
              <a:off x="962526" y="4753062"/>
              <a:ext cx="144379" cy="951034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FFDEC7D-17C4-CD42-8A28-FF344C8B4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01" y="1312678"/>
            <a:ext cx="3198176" cy="31288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B8C429-E37C-874B-A38A-DDC65C8AE114}"/>
              </a:ext>
            </a:extLst>
          </p:cNvPr>
          <p:cNvSpPr/>
          <p:nvPr/>
        </p:nvSpPr>
        <p:spPr>
          <a:xfrm>
            <a:off x="5264776" y="4441261"/>
            <a:ext cx="4015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002060"/>
                </a:solidFill>
              </a:rPr>
              <a:t>Melting layer heights frequency of occurrence during Feb 2023-April 2025 for all profiles and composites near-surface temperatures &gt; 2º and 4ºC </a:t>
            </a:r>
            <a:endParaRPr lang="en-US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5FFD6-F39A-194C-B081-A5F76D7A435A}"/>
              </a:ext>
            </a:extLst>
          </p:cNvPr>
          <p:cNvSpPr/>
          <p:nvPr/>
        </p:nvSpPr>
        <p:spPr>
          <a:xfrm>
            <a:off x="0" y="441648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2060"/>
                </a:solidFill>
              </a:rPr>
              <a:t>Melting layer derived from MRR-PRO during 7 Feb </a:t>
            </a:r>
            <a:r>
              <a:rPr lang="en-US" sz="1200" b="1">
                <a:solidFill>
                  <a:srgbClr val="FF0000"/>
                </a:solidFill>
              </a:rPr>
              <a:t>2024</a:t>
            </a:r>
            <a:r>
              <a:rPr lang="en-US" sz="1200" b="1">
                <a:solidFill>
                  <a:srgbClr val="002060"/>
                </a:solidFill>
              </a:rPr>
              <a:t> AR </a:t>
            </a:r>
          </a:p>
          <a:p>
            <a:pPr algn="ctr"/>
            <a:r>
              <a:rPr lang="en-US" sz="1200" b="1">
                <a:solidFill>
                  <a:srgbClr val="002060"/>
                </a:solidFill>
              </a:rPr>
              <a:t>and warm event</a:t>
            </a:r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E7954-3508-8045-98AA-5FB49DD973D1}"/>
              </a:ext>
            </a:extLst>
          </p:cNvPr>
          <p:cNvSpPr txBox="1"/>
          <p:nvPr/>
        </p:nvSpPr>
        <p:spPr>
          <a:xfrm>
            <a:off x="2168363" y="105702"/>
            <a:ext cx="6725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Highlights from radar observations at King Sejong station:</a:t>
            </a:r>
          </a:p>
          <a:p>
            <a:pPr algn="ctr"/>
            <a:r>
              <a:rPr lang="en-US"/>
              <a:t>Melting layer height and warm near-surface temperatures - rain starts at higher altitudes and reaches further inland of Antarctica…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83554-D89F-1A44-BAB7-2AA74C530682}"/>
              </a:ext>
            </a:extLst>
          </p:cNvPr>
          <p:cNvSpPr txBox="1"/>
          <p:nvPr/>
        </p:nvSpPr>
        <p:spPr>
          <a:xfrm>
            <a:off x="73855" y="4895405"/>
            <a:ext cx="20611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/>
              <a:t> Irina Gorodetskaya et al. </a:t>
            </a:r>
          </a:p>
        </p:txBody>
      </p:sp>
    </p:spTree>
    <p:extLst>
      <p:ext uri="{BB962C8B-B14F-4D97-AF65-F5344CB8AC3E}">
        <p14:creationId xmlns:p14="http://schemas.microsoft.com/office/powerpoint/2010/main" val="210918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7751-268D-5A4A-EABF-EE0DA0DD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03" y="178851"/>
            <a:ext cx="7886700" cy="705702"/>
          </a:xfrm>
        </p:spPr>
        <p:txBody>
          <a:bodyPr>
            <a:normAutofit/>
          </a:bodyPr>
          <a:lstStyle/>
          <a:p>
            <a:r>
              <a:rPr lang="en-US" sz="2800" b="1" u="sng"/>
              <a:t>Antarctic AR and Extreme Weather</a:t>
            </a:r>
            <a:endParaRPr lang="en-US" b="1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6EBC2-33B1-1555-C3EF-25E464AD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718220"/>
            <a:ext cx="6606521" cy="43501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-IN" sz="1600" b="1" i="1">
                <a:ea typeface="+mn-lt"/>
                <a:cs typeface="+mn-lt"/>
              </a:rPr>
              <a:t>Datasets</a:t>
            </a:r>
            <a:endParaRPr lang="en-IN" sz="16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IN" sz="1300">
                <a:ea typeface="+mn-lt"/>
                <a:cs typeface="+mn-lt"/>
              </a:rPr>
              <a:t>Observations of Cloud Properties at King George Island (2017-2023)</a:t>
            </a:r>
            <a:endParaRPr lang="en-IN" sz="1300"/>
          </a:p>
          <a:p>
            <a:pPr>
              <a:spcBef>
                <a:spcPts val="0"/>
              </a:spcBef>
            </a:pPr>
            <a:r>
              <a:rPr lang="en-IN" sz="1300">
                <a:ea typeface="+mn-lt"/>
                <a:cs typeface="+mn-lt"/>
              </a:rPr>
              <a:t>Stillwell et al. 2025: Cloud Mask Data: </a:t>
            </a:r>
            <a:r>
              <a:rPr lang="en-IN" sz="1300">
                <a:ea typeface="+mn-lt"/>
                <a:cs typeface="+mn-lt"/>
                <a:hlinkClick r:id="rId3"/>
              </a:rPr>
              <a:t>https://doi.org/10.48567/1wd1-ea27</a:t>
            </a:r>
            <a:r>
              <a:rPr lang="en-IN" sz="1300">
                <a:ea typeface="+mn-lt"/>
                <a:cs typeface="+mn-lt"/>
              </a:rPr>
              <a:t>. </a:t>
            </a:r>
          </a:p>
          <a:p>
            <a:pPr>
              <a:spcBef>
                <a:spcPts val="0"/>
              </a:spcBef>
            </a:pPr>
            <a:r>
              <a:rPr lang="en-IN" sz="1300">
                <a:ea typeface="+mn-lt"/>
                <a:cs typeface="+mn-lt"/>
              </a:rPr>
              <a:t>Rowe et al, 2025: Radiosonde measurements: </a:t>
            </a:r>
            <a:r>
              <a:rPr lang="en-IN" sz="1300">
                <a:ea typeface="+mn-lt"/>
                <a:cs typeface="+mn-lt"/>
                <a:hlinkClick r:id="rId4"/>
              </a:rPr>
              <a:t>https://doi.org/10.48567/jqv8-r657</a:t>
            </a:r>
            <a:r>
              <a:rPr lang="en-IN" sz="1300">
                <a:ea typeface="+mn-lt"/>
                <a:cs typeface="+mn-lt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IN" sz="1300">
                <a:ea typeface="+mn-lt"/>
                <a:cs typeface="+mn-lt"/>
              </a:rPr>
              <a:t>Rowe et al, 2025: Shortwave/Longwave Downward Radiative: </a:t>
            </a:r>
            <a:r>
              <a:rPr lang="en-IN" sz="1300">
                <a:ea typeface="+mn-lt"/>
                <a:cs typeface="+mn-lt"/>
                <a:hlinkClick r:id="rId5"/>
              </a:rPr>
              <a:t>https://doi.org/10.48567/peeg-7j35</a:t>
            </a:r>
            <a:r>
              <a:rPr lang="en-IN" sz="1300">
                <a:ea typeface="+mn-lt"/>
                <a:cs typeface="+mn-lt"/>
              </a:rPr>
              <a:t>; </a:t>
            </a:r>
            <a:r>
              <a:rPr lang="en-IN" sz="1300">
                <a:ea typeface="+mn-lt"/>
                <a:cs typeface="+mn-lt"/>
                <a:hlinkClick r:id="rId6"/>
              </a:rPr>
              <a:t>https://doi.org/10.48567/hnhz-f486</a:t>
            </a:r>
            <a:r>
              <a:rPr lang="en-IN" sz="1300">
                <a:ea typeface="+mn-lt"/>
                <a:cs typeface="+mn-lt"/>
              </a:rPr>
              <a:t> </a:t>
            </a:r>
            <a:endParaRPr lang="en-IN" sz="1300"/>
          </a:p>
          <a:p>
            <a:pPr marL="0" indent="0">
              <a:spcBef>
                <a:spcPts val="500"/>
              </a:spcBef>
              <a:spcAft>
                <a:spcPts val="300"/>
              </a:spcAft>
              <a:buNone/>
            </a:pPr>
            <a:r>
              <a:rPr lang="en-IN" sz="1300">
                <a:ea typeface="+mn-lt"/>
                <a:cs typeface="+mn-lt"/>
              </a:rPr>
              <a:t>AR Scale &amp; High-Resolution Model Simulations</a:t>
            </a:r>
          </a:p>
          <a:p>
            <a:pPr>
              <a:spcBef>
                <a:spcPts val="0"/>
              </a:spcBef>
            </a:pPr>
            <a:r>
              <a:rPr lang="en-IN" sz="1300">
                <a:ea typeface="+mn-lt"/>
                <a:cs typeface="+mn-lt"/>
              </a:rPr>
              <a:t>Zou et al. 2025: Gridded Enhanced AR Scale:  </a:t>
            </a:r>
            <a:r>
              <a:rPr lang="en-IN" sz="1300">
                <a:ea typeface="+mn-lt"/>
                <a:cs typeface="+mn-lt"/>
                <a:hlinkClick r:id="rId7"/>
              </a:rPr>
              <a:t>https://doi.org/10.48567/ssm5-x097</a:t>
            </a:r>
            <a:r>
              <a:rPr lang="en-IN" sz="1300">
                <a:ea typeface="+mn-lt"/>
                <a:cs typeface="+mn-lt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IN" sz="1300">
                <a:ea typeface="+mn-lt"/>
                <a:cs typeface="+mn-lt"/>
              </a:rPr>
              <a:t>Zou et al. 2025: Historical AR events over the  Antarctic Peninsula: Data transferring</a:t>
            </a:r>
            <a:endParaRPr lang="en-IN" sz="1300"/>
          </a:p>
          <a:p>
            <a:pPr marL="0" indent="0">
              <a:spcBef>
                <a:spcPts val="800"/>
              </a:spcBef>
              <a:spcAft>
                <a:spcPts val="500"/>
              </a:spcAft>
              <a:buNone/>
            </a:pPr>
            <a:r>
              <a:rPr lang="en-IN" sz="1600" b="1" i="1"/>
              <a:t>Publications:</a:t>
            </a:r>
            <a:endParaRPr lang="en-IN" sz="1600"/>
          </a:p>
          <a:p>
            <a:pPr>
              <a:spcBef>
                <a:spcPts val="0"/>
              </a:spcBef>
            </a:pPr>
            <a:r>
              <a:rPr lang="en-IN" sz="1300"/>
              <a:t>Zou et al. 2023: Atmospheric River and Foehn Events: Contribution of Shortwave Radiation and Turbulence. J. </a:t>
            </a:r>
            <a:r>
              <a:rPr lang="en-IN" sz="1300" err="1"/>
              <a:t>Geophys</a:t>
            </a:r>
            <a:r>
              <a:rPr lang="en-IN" sz="1300"/>
              <a:t>. Res. Atmos., 128: e2022JD038138, </a:t>
            </a:r>
            <a:r>
              <a:rPr lang="en-IN" sz="1300">
                <a:hlinkClick r:id="rId8"/>
              </a:rPr>
              <a:t>https://doi.org/10.1029/2022JD038138</a:t>
            </a:r>
            <a:r>
              <a:rPr lang="en-IN" sz="1300"/>
              <a:t>. </a:t>
            </a:r>
          </a:p>
          <a:p>
            <a:pPr>
              <a:spcBef>
                <a:spcPts val="0"/>
              </a:spcBef>
            </a:pPr>
            <a:r>
              <a:rPr lang="en-IN" sz="1300"/>
              <a:t>Zhang et al. 2024: Extending the Center for Western Weather and Water Extremes (CW3E) atmospheric river scale to the polar regions. </a:t>
            </a:r>
            <a:r>
              <a:rPr lang="en-IN" sz="1300" i="1"/>
              <a:t>Cryosphere</a:t>
            </a:r>
            <a:r>
              <a:rPr lang="en-IN" sz="1300"/>
              <a:t>, </a:t>
            </a:r>
            <a:r>
              <a:rPr lang="en-IN" sz="1300" b="1"/>
              <a:t>18</a:t>
            </a:r>
            <a:r>
              <a:rPr lang="en-IN" sz="1300"/>
              <a:t>: 5239–5258, </a:t>
            </a:r>
            <a:r>
              <a:rPr lang="en-IN" sz="1300">
                <a:hlinkClick r:id="rId9"/>
              </a:rPr>
              <a:t>https://doi.org/10.5194/tc-18-5239-2024</a:t>
            </a:r>
            <a:r>
              <a:rPr lang="en-IN" sz="1300" i="1"/>
              <a:t>. </a:t>
            </a:r>
            <a:endParaRPr lang="en-IN" sz="1300"/>
          </a:p>
          <a:p>
            <a:pPr>
              <a:spcBef>
                <a:spcPts val="0"/>
              </a:spcBef>
            </a:pPr>
            <a:r>
              <a:rPr lang="en-IN" sz="1300"/>
              <a:t>Rowe et al. 2025a: Comparison of Cloud and Radiation Measurements to Models over the Southern Ocean at Escudero Station, King George Island. </a:t>
            </a:r>
            <a:r>
              <a:rPr lang="en-IN" sz="1300" i="1"/>
              <a:t>J. </a:t>
            </a:r>
            <a:r>
              <a:rPr lang="en-IN" sz="1300" i="1" err="1"/>
              <a:t>Geophys</a:t>
            </a:r>
            <a:r>
              <a:rPr lang="en-IN" sz="1300" i="1"/>
              <a:t>. Res. Atmos. Accept.</a:t>
            </a:r>
            <a:endParaRPr lang="en-IN" sz="1300"/>
          </a:p>
          <a:p>
            <a:pPr>
              <a:spcBef>
                <a:spcPts val="0"/>
              </a:spcBef>
            </a:pPr>
            <a:r>
              <a:rPr lang="en-IN" sz="1300"/>
              <a:t>Rowe et al. 2025b: Observations of Clouds and Radiation Over King George Island and Implications for the Southern Ocean and Antarctica. </a:t>
            </a:r>
            <a:r>
              <a:rPr lang="en-IN" sz="1300" i="1"/>
              <a:t>J. </a:t>
            </a:r>
            <a:r>
              <a:rPr lang="en-IN" sz="1300" i="1" err="1"/>
              <a:t>Geophys</a:t>
            </a:r>
            <a:r>
              <a:rPr lang="en-IN" sz="1300" i="1"/>
              <a:t>. Res. Atmos. In revision.</a:t>
            </a:r>
            <a:endParaRPr lang="en-IN" sz="1300"/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910DC13-AA71-2DC4-1006-00BD1EBCF4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8157" y="1293031"/>
            <a:ext cx="2129646" cy="209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7971F-F0EE-8AE9-58F9-B2E5D7DA21D6}"/>
              </a:ext>
            </a:extLst>
          </p:cNvPr>
          <p:cNvSpPr txBox="1"/>
          <p:nvPr/>
        </p:nvSpPr>
        <p:spPr>
          <a:xfrm>
            <a:off x="6751499" y="754583"/>
            <a:ext cx="225045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Antarctic AR Real-time Forecast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03B72-AB7D-5D7E-A1DE-4C52694275F7}"/>
              </a:ext>
            </a:extLst>
          </p:cNvPr>
          <p:cNvSpPr txBox="1"/>
          <p:nvPr/>
        </p:nvSpPr>
        <p:spPr>
          <a:xfrm>
            <a:off x="6835200" y="3482999"/>
            <a:ext cx="226349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Real-time AMPS outputs from NSF NCAR included</a:t>
            </a:r>
          </a:p>
          <a:p>
            <a:pPr marL="171450" indent="-171450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Historical Antarctic AR catalog under development.</a:t>
            </a:r>
            <a:endParaRPr lang="en-US" sz="1200"/>
          </a:p>
          <a:p>
            <a:pPr marL="171450" indent="-171450">
              <a:buFont typeface="Arial"/>
              <a:buChar char="•"/>
            </a:pPr>
            <a:r>
              <a:rPr lang="en-US" sz="1200" i="1"/>
              <a:t>Arctic Website will be </a:t>
            </a:r>
            <a:r>
              <a:rPr lang="en-US" sz="1200" i="1">
                <a:ea typeface="+mn-lt"/>
                <a:cs typeface="+mn-lt"/>
              </a:rPr>
              <a:t>launched </a:t>
            </a:r>
            <a:r>
              <a:rPr lang="en-US" sz="1200" i="1">
                <a:solidFill>
                  <a:srgbClr val="000000"/>
                </a:solidFill>
                <a:latin typeface="Aptos"/>
              </a:rPr>
              <a:t>soon</a:t>
            </a:r>
            <a:r>
              <a:rPr lang="en-US" sz="1200" i="1"/>
              <a:t>!  </a:t>
            </a:r>
            <a:endParaRPr lang="en-US" sz="1200"/>
          </a:p>
          <a:p>
            <a:r>
              <a:rPr lang="en-US" sz="1200" i="1"/>
              <a:t>Details next slide~</a:t>
            </a:r>
            <a:endParaRPr lang="en-US" sz="1200"/>
          </a:p>
        </p:txBody>
      </p:sp>
      <p:pic>
        <p:nvPicPr>
          <p:cNvPr id="7" name="Picture 6" descr="A logo with a blue and orange circle&#10;&#10;AI-generated content may be incorrect.">
            <a:extLst>
              <a:ext uri="{FF2B5EF4-FFF2-40B4-BE49-F238E27FC236}">
                <a16:creationId xmlns:a16="http://schemas.microsoft.com/office/drawing/2014/main" id="{9454B8A9-E398-1264-EF5A-37729938F6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6375" y="54863"/>
            <a:ext cx="480750" cy="617804"/>
          </a:xfrm>
          <a:prstGeom prst="rect">
            <a:avLst/>
          </a:prstGeom>
        </p:spPr>
      </p:pic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1264012B-7045-BD75-36E0-F720EABA0C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2738" y="54000"/>
            <a:ext cx="1808025" cy="622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F57E88-0704-30C1-56AD-55E4E1F521B3}"/>
              </a:ext>
            </a:extLst>
          </p:cNvPr>
          <p:cNvSpPr txBox="1"/>
          <p:nvPr/>
        </p:nvSpPr>
        <p:spPr>
          <a:xfrm>
            <a:off x="7111938" y="4863109"/>
            <a:ext cx="203308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i="1" dirty="0">
                <a:latin typeface="Aptos Display"/>
              </a:rPr>
              <a:t>NSF </a:t>
            </a:r>
            <a:r>
              <a:rPr lang="en-US" sz="1000" i="1" dirty="0">
                <a:latin typeface="Aptos Display"/>
                <a:ea typeface="Roboto"/>
                <a:cs typeface="Roboto"/>
              </a:rPr>
              <a:t>2127632,</a:t>
            </a:r>
            <a:r>
              <a:rPr lang="en-US" sz="1000" i="1" dirty="0">
                <a:latin typeface="Aptos Display"/>
              </a:rPr>
              <a:t> </a:t>
            </a:r>
            <a:r>
              <a:rPr lang="en-US" sz="1000" i="1" dirty="0">
                <a:latin typeface="Aptos Display"/>
                <a:cs typeface="Times New Roman"/>
              </a:rPr>
              <a:t>2229392, 2331992</a:t>
            </a:r>
            <a:endParaRPr lang="en-US" sz="1000" i="1" dirty="0">
              <a:latin typeface="Aptos Displa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332D32-6762-D8A6-B99B-E8F9325337B1}"/>
              </a:ext>
            </a:extLst>
          </p:cNvPr>
          <p:cNvSpPr txBox="1"/>
          <p:nvPr/>
        </p:nvSpPr>
        <p:spPr>
          <a:xfrm>
            <a:off x="6569" y="40828"/>
            <a:ext cx="1852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chemeClr val="bg2">
                    <a:lumMod val="49000"/>
                  </a:schemeClr>
                </a:solidFill>
              </a:rPr>
              <a:t>Jerry Zou &amp; Penny Rowe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D3EF34-295D-0400-E4A6-A3399F6FF6AC}"/>
              </a:ext>
            </a:extLst>
          </p:cNvPr>
          <p:cNvSpPr txBox="1"/>
          <p:nvPr/>
        </p:nvSpPr>
        <p:spPr>
          <a:xfrm>
            <a:off x="5001986" y="2647950"/>
            <a:ext cx="15838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IN" sz="1400" b="1" i="1">
                <a:solidFill>
                  <a:srgbClr val="0070C0"/>
                </a:solidFill>
              </a:rPr>
              <a:t>More Upcoming!</a:t>
            </a:r>
            <a:endParaRPr lang="en-US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7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map&#10;&#10;AI-generated content may be incorrect.">
            <a:extLst>
              <a:ext uri="{FF2B5EF4-FFF2-40B4-BE49-F238E27FC236}">
                <a16:creationId xmlns:a16="http://schemas.microsoft.com/office/drawing/2014/main" id="{DA246619-E441-A491-0FD3-4A7174B15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" y="0"/>
            <a:ext cx="5468996" cy="3460966"/>
          </a:xfrm>
          <a:prstGeom prst="rect">
            <a:avLst/>
          </a:prstGeom>
        </p:spPr>
      </p:pic>
      <p:pic>
        <p:nvPicPr>
          <p:cNvPr id="6" name="Picture 5" descr="A screenshot of a web page&#10;&#10;AI-generated content may be incorrect.">
            <a:extLst>
              <a:ext uri="{FF2B5EF4-FFF2-40B4-BE49-F238E27FC236}">
                <a16:creationId xmlns:a16="http://schemas.microsoft.com/office/drawing/2014/main" id="{8FD27E96-388C-E631-A88C-B405A37A4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698" y="571500"/>
            <a:ext cx="5467603" cy="3469500"/>
          </a:xfrm>
          <a:prstGeom prst="rect">
            <a:avLst/>
          </a:prstGeom>
        </p:spPr>
      </p:pic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AD0BFAEC-6565-2D25-3647-6DB3CF444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111" y="1143000"/>
            <a:ext cx="5462279" cy="3451500"/>
          </a:xfrm>
          <a:prstGeom prst="rect">
            <a:avLst/>
          </a:prstGeom>
        </p:spPr>
      </p:pic>
      <p:pic>
        <p:nvPicPr>
          <p:cNvPr id="12" name="Picture 11" descr="A screenshot of a map&#10;&#10;AI-generated content may be incorrect.">
            <a:extLst>
              <a:ext uri="{FF2B5EF4-FFF2-40B4-BE49-F238E27FC236}">
                <a16:creationId xmlns:a16="http://schemas.microsoft.com/office/drawing/2014/main" id="{FD92701C-A193-94F2-A9B4-5C332E8A4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975" y="1696500"/>
            <a:ext cx="5450551" cy="3447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4CDC02-5EDC-B073-680A-1D07FB58B775}"/>
              </a:ext>
            </a:extLst>
          </p:cNvPr>
          <p:cNvSpPr txBox="1"/>
          <p:nvPr/>
        </p:nvSpPr>
        <p:spPr>
          <a:xfrm>
            <a:off x="-110" y="4594024"/>
            <a:ext cx="35351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Thanks to AMRDC. Selected data are/will be </a:t>
            </a:r>
            <a:r>
              <a:rPr lang="en-US" sz="1400" b="1">
                <a:ea typeface="+mn-lt"/>
                <a:cs typeface="+mn-lt"/>
              </a:rPr>
              <a:t>archived </a:t>
            </a:r>
            <a:r>
              <a:rPr lang="en-US" sz="1400" b="1"/>
              <a:t>for Antarctic community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AC4D7F-B0C2-6FF3-7C20-BB02A47E11B4}"/>
              </a:ext>
            </a:extLst>
          </p:cNvPr>
          <p:cNvSpPr txBox="1"/>
          <p:nvPr/>
        </p:nvSpPr>
        <p:spPr>
          <a:xfrm>
            <a:off x="5752287" y="-1281"/>
            <a:ext cx="339306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u="sng"/>
              <a:t>Datasets and Web tools developed for AR science</a:t>
            </a:r>
          </a:p>
          <a:p>
            <a:pPr algn="r"/>
            <a:r>
              <a:rPr lang="en-US" sz="1400" b="1" i="1"/>
              <a:t>Contact: x4zou@ucsd.edu</a:t>
            </a:r>
          </a:p>
        </p:txBody>
      </p:sp>
    </p:spTree>
    <p:extLst>
      <p:ext uri="{BB962C8B-B14F-4D97-AF65-F5344CB8AC3E}">
        <p14:creationId xmlns:p14="http://schemas.microsoft.com/office/powerpoint/2010/main" val="280089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the snow&#10;&#10;Description automatically generated">
            <a:extLst>
              <a:ext uri="{FF2B5EF4-FFF2-40B4-BE49-F238E27FC236}">
                <a16:creationId xmlns:a16="http://schemas.microsoft.com/office/drawing/2014/main" id="{361F052B-B96C-4FA4-FC50-CD770D2A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5224" y="0"/>
            <a:ext cx="13839610" cy="547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ED2C7E-D7A6-A045-89C1-A7B97C23F4E8}"/>
              </a:ext>
            </a:extLst>
          </p:cNvPr>
          <p:cNvSpPr txBox="1"/>
          <p:nvPr/>
        </p:nvSpPr>
        <p:spPr>
          <a:xfrm>
            <a:off x="8080823" y="2480"/>
            <a:ext cx="116570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/>
              <a:t>O-283 Field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2DD0B-66B7-3E4C-82F9-4C0210FE06BA}"/>
              </a:ext>
            </a:extLst>
          </p:cNvPr>
          <p:cNvSpPr txBox="1"/>
          <p:nvPr/>
        </p:nvSpPr>
        <p:spPr>
          <a:xfrm>
            <a:off x="5932599" y="1794327"/>
            <a:ext cx="8066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/>
              <a:t>NIWC AWS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AAB5B-3E65-C147-AC64-862E5C1CC525}"/>
              </a:ext>
            </a:extLst>
          </p:cNvPr>
          <p:cNvSpPr txBox="1"/>
          <p:nvPr/>
        </p:nvSpPr>
        <p:spPr>
          <a:xfrm>
            <a:off x="4266344" y="1035577"/>
            <a:ext cx="1063112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/>
              <a:t>Wisconsin AWS</a:t>
            </a:r>
          </a:p>
          <a:p>
            <a:r>
              <a:rPr lang="en-US" sz="1013"/>
              <a:t>Schwerdtfeger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9E3ED-8C5B-F14D-850D-DA8C01476EAF}"/>
              </a:ext>
            </a:extLst>
          </p:cNvPr>
          <p:cNvSpPr txBox="1"/>
          <p:nvPr/>
        </p:nvSpPr>
        <p:spPr>
          <a:xfrm>
            <a:off x="1075656" y="368239"/>
            <a:ext cx="1500732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/>
              <a:t>Madison College PCWS</a:t>
            </a:r>
          </a:p>
          <a:p>
            <a:r>
              <a:rPr lang="en-US" sz="1013" err="1"/>
              <a:t>Skomik</a:t>
            </a:r>
            <a:endParaRPr lang="en-US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6C07F-F08F-F848-87EB-9139B45A9D59}"/>
              </a:ext>
            </a:extLst>
          </p:cNvPr>
          <p:cNvSpPr txBox="1"/>
          <p:nvPr/>
        </p:nvSpPr>
        <p:spPr>
          <a:xfrm>
            <a:off x="2642722" y="-80178"/>
            <a:ext cx="42149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u="sng"/>
              <a:t>Thank you!  Questions?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25B90D99-854E-607D-52BF-F2E65EA1AD91}"/>
              </a:ext>
            </a:extLst>
          </p:cNvPr>
          <p:cNvSpPr txBox="1">
            <a:spLocks/>
          </p:cNvSpPr>
          <p:nvPr/>
        </p:nvSpPr>
        <p:spPr>
          <a:xfrm>
            <a:off x="0" y="3033977"/>
            <a:ext cx="9456420" cy="344294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>
                <a:solidFill>
                  <a:srgbClr val="FFFF00"/>
                </a:solidFill>
                <a:latin typeface="Arial"/>
                <a:cs typeface="Arial"/>
              </a:rPr>
              <a:t>Acknowledgements: </a:t>
            </a: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Thanks for the support from the US National Science Foundation, Grants: 1924730, 1951720, 19516603, 2301362, 2127632, 2229392, 2331992</a:t>
            </a: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Horizon 2020 project, </a:t>
            </a:r>
            <a:r>
              <a:rPr lang="en-US" sz="1800" dirty="0" err="1">
                <a:solidFill>
                  <a:srgbClr val="FFFF00"/>
                </a:solidFill>
                <a:latin typeface="Arial"/>
                <a:cs typeface="Arial"/>
              </a:rPr>
              <a:t>netGEMS</a:t>
            </a: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  </a:t>
            </a: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National Centre for Polar and Ocean Research (NCPOR), Goa, India &amp; Dr. John Turner</a:t>
            </a:r>
            <a:endParaRPr lang="en-US" sz="11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E-mail: </a:t>
            </a:r>
            <a:r>
              <a:rPr lang="en-US" sz="1800" dirty="0" err="1">
                <a:solidFill>
                  <a:srgbClr val="FFFF00"/>
                </a:solidFill>
                <a:latin typeface="Arial"/>
                <a:cs typeface="Arial"/>
              </a:rPr>
              <a:t>mattl@ssec.wisc.edu</a:t>
            </a: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     or   </a:t>
            </a:r>
            <a:r>
              <a:rPr lang="en-US" sz="1800" dirty="0" err="1">
                <a:solidFill>
                  <a:srgbClr val="FFFF00"/>
                </a:solidFill>
                <a:latin typeface="Arial"/>
                <a:cs typeface="Arial"/>
              </a:rPr>
              <a:t>mlazzara@madisoncollege.edu</a:t>
            </a: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  </a:t>
            </a:r>
          </a:p>
          <a:p>
            <a:pPr marL="0" indent="0" algn="r">
              <a:buNone/>
            </a:pP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82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569E7-2913-1A55-D231-F6F3CBE8C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67232" y="-26634"/>
            <a:ext cx="3974523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2BD897-130F-3189-3B63-7AA68798C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016" y="62577"/>
            <a:ext cx="4524466" cy="655851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Automatic Weather Station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3A5A0-B629-537B-FBAB-39AEC46A05A8}"/>
              </a:ext>
            </a:extLst>
          </p:cNvPr>
          <p:cNvSpPr txBox="1"/>
          <p:nvPr/>
        </p:nvSpPr>
        <p:spPr>
          <a:xfrm>
            <a:off x="3372313" y="4501634"/>
            <a:ext cx="5753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This map is for all!!  It is for community use!!!</a:t>
            </a:r>
          </a:p>
          <a:p>
            <a:pPr algn="ctr"/>
            <a:r>
              <a:rPr lang="en-US" sz="1600" dirty="0"/>
              <a:t>Please send updates to Matthew Lazzara </a:t>
            </a:r>
            <a:r>
              <a:rPr lang="en-US" sz="1600" dirty="0">
                <a:hlinkClick r:id="rId4"/>
              </a:rPr>
              <a:t>mattl@ssec.wisc.edu</a:t>
            </a:r>
            <a:r>
              <a:rPr lang="en-US" sz="16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F78F3-1B99-57DD-6E91-241CA3BBE20A}"/>
              </a:ext>
            </a:extLst>
          </p:cNvPr>
          <p:cNvSpPr txBox="1">
            <a:spLocks/>
          </p:cNvSpPr>
          <p:nvPr/>
        </p:nvSpPr>
        <p:spPr>
          <a:xfrm>
            <a:off x="151807" y="159079"/>
            <a:ext cx="3866447" cy="65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7A28FB-5ABB-02C1-E4F4-838BE97115D8}"/>
              </a:ext>
            </a:extLst>
          </p:cNvPr>
          <p:cNvSpPr txBox="1">
            <a:spLocks/>
          </p:cNvSpPr>
          <p:nvPr/>
        </p:nvSpPr>
        <p:spPr>
          <a:xfrm>
            <a:off x="151807" y="1480751"/>
            <a:ext cx="3722537" cy="37310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70C0"/>
                </a:solidFill>
              </a:rPr>
              <a:t>Status Report on observations:</a:t>
            </a:r>
          </a:p>
          <a:p>
            <a:pPr lvl="1"/>
            <a:r>
              <a:rPr lang="en-US" sz="1500" dirty="0">
                <a:solidFill>
                  <a:srgbClr val="0070C0"/>
                </a:solidFill>
              </a:rPr>
              <a:t>Automatic Weather Station network</a:t>
            </a:r>
          </a:p>
          <a:p>
            <a:pPr lvl="1"/>
            <a:r>
              <a:rPr lang="en-US" sz="1500" dirty="0">
                <a:solidFill>
                  <a:srgbClr val="0070C0"/>
                </a:solidFill>
              </a:rPr>
              <a:t>Satellite observations</a:t>
            </a:r>
          </a:p>
          <a:p>
            <a:r>
              <a:rPr lang="en-US" sz="1800" dirty="0">
                <a:solidFill>
                  <a:srgbClr val="0070C0"/>
                </a:solidFill>
              </a:rPr>
              <a:t>Research informed by observations:</a:t>
            </a:r>
          </a:p>
          <a:p>
            <a:pPr lvl="1"/>
            <a:r>
              <a:rPr lang="en-US" sz="1500" dirty="0">
                <a:solidFill>
                  <a:srgbClr val="0070C0"/>
                </a:solidFill>
              </a:rPr>
              <a:t>Extreme Precipitation Event</a:t>
            </a:r>
          </a:p>
          <a:p>
            <a:pPr lvl="1"/>
            <a:r>
              <a:rPr lang="en-US" sz="1500" dirty="0">
                <a:solidFill>
                  <a:srgbClr val="0070C0"/>
                </a:solidFill>
              </a:rPr>
              <a:t>Winter Warming Events</a:t>
            </a:r>
          </a:p>
          <a:p>
            <a:pPr lvl="1"/>
            <a:r>
              <a:rPr lang="en-US" sz="1500" dirty="0">
                <a:solidFill>
                  <a:srgbClr val="0070C0"/>
                </a:solidFill>
              </a:rPr>
              <a:t>Atmospheric Rivers (AR)</a:t>
            </a:r>
          </a:p>
          <a:p>
            <a:pPr lvl="2"/>
            <a:r>
              <a:rPr lang="en-US" sz="1200" dirty="0">
                <a:solidFill>
                  <a:srgbClr val="0070C0"/>
                </a:solidFill>
              </a:rPr>
              <a:t>2022 Heatwave event</a:t>
            </a:r>
          </a:p>
          <a:p>
            <a:pPr lvl="2"/>
            <a:r>
              <a:rPr lang="en-US" sz="1200" dirty="0">
                <a:solidFill>
                  <a:srgbClr val="0070C0"/>
                </a:solidFill>
              </a:rPr>
              <a:t>2020 Family event</a:t>
            </a:r>
          </a:p>
          <a:p>
            <a:pPr lvl="2"/>
            <a:r>
              <a:rPr lang="en-US" sz="1200" dirty="0">
                <a:solidFill>
                  <a:srgbClr val="0070C0"/>
                </a:solidFill>
              </a:rPr>
              <a:t>Super-cooled rain event</a:t>
            </a:r>
          </a:p>
          <a:p>
            <a:pPr lvl="2"/>
            <a:r>
              <a:rPr lang="en-US" sz="1200" dirty="0">
                <a:solidFill>
                  <a:srgbClr val="0070C0"/>
                </a:solidFill>
              </a:rPr>
              <a:t>Melt-layers with AR events</a:t>
            </a:r>
          </a:p>
          <a:p>
            <a:pPr lvl="2"/>
            <a:r>
              <a:rPr lang="en-US" sz="1200" dirty="0">
                <a:solidFill>
                  <a:srgbClr val="0070C0"/>
                </a:solidFill>
              </a:rPr>
              <a:t>Peninsula hot spell event</a:t>
            </a:r>
          </a:p>
          <a:p>
            <a:pPr lvl="2"/>
            <a:r>
              <a:rPr lang="en-US" sz="1200" dirty="0">
                <a:solidFill>
                  <a:srgbClr val="0070C0"/>
                </a:solidFill>
              </a:rPr>
              <a:t>AR and Extreme weather</a:t>
            </a:r>
          </a:p>
          <a:p>
            <a:pPr lvl="1"/>
            <a:r>
              <a:rPr lang="en-US" sz="1500" dirty="0">
                <a:solidFill>
                  <a:srgbClr val="0070C0"/>
                </a:solidFill>
              </a:rPr>
              <a:t>AR Data</a:t>
            </a:r>
          </a:p>
          <a:p>
            <a:pPr lvl="2"/>
            <a:r>
              <a:rPr lang="en-US" sz="1200" dirty="0">
                <a:solidFill>
                  <a:srgbClr val="0070C0"/>
                </a:solidFill>
              </a:rPr>
              <a:t>AR Index/forecasts</a:t>
            </a:r>
          </a:p>
          <a:p>
            <a:pPr lvl="2"/>
            <a:r>
              <a:rPr lang="en-US" sz="1200" dirty="0">
                <a:solidFill>
                  <a:srgbClr val="0070C0"/>
                </a:solidFill>
              </a:rPr>
              <a:t>AMRDC Data Repository</a:t>
            </a:r>
          </a:p>
          <a:p>
            <a:pPr lvl="2"/>
            <a:r>
              <a:rPr lang="en-US" sz="1200" dirty="0" err="1">
                <a:solidFill>
                  <a:srgbClr val="0070C0"/>
                </a:solidFill>
              </a:rPr>
              <a:t>PolarRES</a:t>
            </a:r>
            <a:r>
              <a:rPr lang="en-US" sz="1200" dirty="0">
                <a:solidFill>
                  <a:srgbClr val="0070C0"/>
                </a:solidFill>
              </a:rPr>
              <a:t> (see next talk!)</a:t>
            </a:r>
          </a:p>
          <a:p>
            <a:pPr lvl="2"/>
            <a:endParaRPr lang="en-US" sz="1200" dirty="0">
              <a:solidFill>
                <a:srgbClr val="FF0000"/>
              </a:solidFill>
            </a:endParaRPr>
          </a:p>
          <a:p>
            <a:pPr lvl="2"/>
            <a:endParaRPr lang="en-US" sz="1200" dirty="0">
              <a:solidFill>
                <a:srgbClr val="FF0000"/>
              </a:solidFill>
            </a:endParaRPr>
          </a:p>
          <a:p>
            <a:pPr lvl="2"/>
            <a:endParaRPr lang="en-US" sz="1200" dirty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6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57DF-CAFA-AAAD-D3E7-62C1A715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06" y="-222978"/>
            <a:ext cx="7886700" cy="994172"/>
          </a:xfrm>
        </p:spPr>
        <p:txBody>
          <a:bodyPr/>
          <a:lstStyle/>
          <a:p>
            <a:r>
              <a:rPr lang="en-US" b="1" u="sng" dirty="0"/>
              <a:t>Automatic Weather Stations (AWS)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8D635-5964-B2DB-7BAF-8B485688B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10914"/>
            <a:ext cx="7377343" cy="4595646"/>
          </a:xfrm>
        </p:spPr>
        <p:txBody>
          <a:bodyPr>
            <a:normAutofit fontScale="92500"/>
          </a:bodyPr>
          <a:lstStyle/>
          <a:p>
            <a:r>
              <a:rPr lang="en-US" dirty="0"/>
              <a:t>The Antarctic AWS network news:</a:t>
            </a:r>
          </a:p>
          <a:p>
            <a:pPr lvl="1"/>
            <a:r>
              <a:rPr lang="en-US" dirty="0"/>
              <a:t>New AWS stations from China and Chile in recent years</a:t>
            </a:r>
          </a:p>
          <a:p>
            <a:pPr lvl="1"/>
            <a:r>
              <a:rPr lang="en-US" dirty="0"/>
              <a:t>Decline in operating AWS stations from USA and Netherlands</a:t>
            </a:r>
          </a:p>
          <a:p>
            <a:pPr lvl="1"/>
            <a:r>
              <a:rPr lang="en-US" dirty="0"/>
              <a:t>Overall stability across the continent for providing the bulk of surface observing</a:t>
            </a:r>
          </a:p>
          <a:p>
            <a:r>
              <a:rPr lang="en-US" dirty="0"/>
              <a:t>Some Challenges:</a:t>
            </a:r>
          </a:p>
          <a:p>
            <a:pPr lvl="1"/>
            <a:r>
              <a:rPr lang="en-US" dirty="0"/>
              <a:t>Recovering from lack of field work during the pandemic</a:t>
            </a:r>
          </a:p>
          <a:p>
            <a:pPr lvl="1"/>
            <a:r>
              <a:rPr lang="en-US" dirty="0"/>
              <a:t>A problem for the Wisconsin network – real-time availability</a:t>
            </a:r>
          </a:p>
          <a:p>
            <a:pPr lvl="1"/>
            <a:r>
              <a:rPr lang="en-US" dirty="0"/>
              <a:t>Issues with visiting sites in West Antarctica and deep East Antarctica</a:t>
            </a:r>
          </a:p>
          <a:p>
            <a:r>
              <a:rPr lang="en-US" dirty="0"/>
              <a:t>Some Successes:</a:t>
            </a:r>
          </a:p>
          <a:p>
            <a:pPr lvl="1"/>
            <a:r>
              <a:rPr lang="en-US" dirty="0"/>
              <a:t>AWS accepted in the community for climate analysis</a:t>
            </a:r>
          </a:p>
          <a:p>
            <a:pPr lvl="1"/>
            <a:r>
              <a:rPr lang="en-US" dirty="0"/>
              <a:t>AWS are operationally essential for direct forecasting use and numerical weather prediction along with reanalysis (e.g. ERA5, NCEP/NCAR…)</a:t>
            </a:r>
          </a:p>
          <a:p>
            <a:r>
              <a:rPr lang="en-US" dirty="0"/>
              <a:t>Please send updates and corrections on the map to: Matthew Lazzara </a:t>
            </a:r>
            <a:r>
              <a:rPr lang="en-US" dirty="0">
                <a:hlinkClick r:id="rId3"/>
              </a:rPr>
              <a:t>mattl@ssec.wisc.edu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5" name="Picture 4" descr="A person standing in the snow&#10;&#10;AI-generated content may be incorrect.">
            <a:extLst>
              <a:ext uri="{FF2B5EF4-FFF2-40B4-BE49-F238E27FC236}">
                <a16:creationId xmlns:a16="http://schemas.microsoft.com/office/drawing/2014/main" id="{1B3EDA79-CA10-9804-42B2-9A567B912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908" y="70202"/>
            <a:ext cx="2083219" cy="2777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65A8B6-5930-D5DA-1C35-E7A2B5028537}"/>
              </a:ext>
            </a:extLst>
          </p:cNvPr>
          <p:cNvSpPr txBox="1"/>
          <p:nvPr/>
        </p:nvSpPr>
        <p:spPr>
          <a:xfrm>
            <a:off x="7788152" y="2902453"/>
            <a:ext cx="1284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Minna Bluff AWS</a:t>
            </a:r>
          </a:p>
          <a:p>
            <a:pPr algn="r"/>
            <a:r>
              <a:rPr lang="en-US" sz="1200"/>
              <a:t>Courtesy of </a:t>
            </a:r>
          </a:p>
          <a:p>
            <a:pPr algn="r"/>
            <a:r>
              <a:rPr lang="en-US" sz="1200"/>
              <a:t>Tyler </a:t>
            </a:r>
            <a:r>
              <a:rPr lang="en-US" sz="1200" err="1"/>
              <a:t>Plekan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35648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DDB1-CC1E-20FF-6867-45C6784A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799" y="-1999"/>
            <a:ext cx="1981734" cy="617935"/>
          </a:xfrm>
        </p:spPr>
        <p:txBody>
          <a:bodyPr/>
          <a:lstStyle/>
          <a:p>
            <a:r>
              <a:rPr lang="en-US" b="1" u="sng"/>
              <a:t>Satellites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B5374-4A08-D730-B356-AAB5E538D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880" y="-40332"/>
            <a:ext cx="3868340" cy="617934"/>
          </a:xfrm>
        </p:spPr>
        <p:txBody>
          <a:bodyPr/>
          <a:lstStyle/>
          <a:p>
            <a:r>
              <a:rPr lang="en-US" u="sng"/>
              <a:t>Polar Satellites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E0BD2-8F8A-4CD9-001E-E48C1A4AF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8400" y="583327"/>
            <a:ext cx="4024850" cy="428591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USA</a:t>
            </a:r>
          </a:p>
          <a:p>
            <a:pPr lvl="1"/>
            <a:r>
              <a:rPr lang="en-US" dirty="0"/>
              <a:t>Old NOAAs (-15 and -19)</a:t>
            </a:r>
          </a:p>
          <a:p>
            <a:pPr lvl="2"/>
            <a:r>
              <a:rPr lang="en-US" dirty="0"/>
              <a:t>Sunset this summer (-18 is already off)</a:t>
            </a:r>
          </a:p>
          <a:p>
            <a:pPr lvl="1"/>
            <a:r>
              <a:rPr lang="en-US" dirty="0"/>
              <a:t>Old DMSP </a:t>
            </a:r>
          </a:p>
          <a:p>
            <a:pPr lvl="2"/>
            <a:r>
              <a:rPr lang="en-US" dirty="0"/>
              <a:t>Sunset in 2026</a:t>
            </a:r>
          </a:p>
          <a:p>
            <a:pPr lvl="2"/>
            <a:r>
              <a:rPr lang="en-US" dirty="0"/>
              <a:t>SSMIS – global processing sunset already</a:t>
            </a:r>
          </a:p>
          <a:p>
            <a:pPr lvl="1"/>
            <a:r>
              <a:rPr lang="en-US" dirty="0"/>
              <a:t>NASA – beyond end of life</a:t>
            </a:r>
          </a:p>
          <a:p>
            <a:pPr lvl="2"/>
            <a:r>
              <a:rPr lang="en-US" dirty="0"/>
              <a:t>Aqua </a:t>
            </a:r>
          </a:p>
          <a:p>
            <a:pPr lvl="2"/>
            <a:r>
              <a:rPr lang="en-US" dirty="0"/>
              <a:t>Terra – Direct Broadcast offline</a:t>
            </a:r>
          </a:p>
          <a:p>
            <a:pPr lvl="2"/>
            <a:r>
              <a:rPr lang="en-US" dirty="0"/>
              <a:t>May sunset as soon as 9/1/2025</a:t>
            </a:r>
          </a:p>
          <a:p>
            <a:pPr lvl="1"/>
            <a:r>
              <a:rPr lang="en-US" dirty="0"/>
              <a:t>S-NPP a backup satellite (end soon 2026)</a:t>
            </a:r>
          </a:p>
          <a:p>
            <a:pPr lvl="1"/>
            <a:r>
              <a:rPr lang="en-US" dirty="0"/>
              <a:t>Current: NOAA-20, NOAA-21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Coming soon: JPSS-3, JPSS-4</a:t>
            </a:r>
          </a:p>
          <a:p>
            <a:r>
              <a:rPr lang="en-US" dirty="0"/>
              <a:t>EUMETSAT</a:t>
            </a:r>
          </a:p>
          <a:p>
            <a:pPr lvl="1"/>
            <a:r>
              <a:rPr lang="en-US" dirty="0"/>
              <a:t>Current: </a:t>
            </a:r>
            <a:r>
              <a:rPr lang="en-US" dirty="0" err="1"/>
              <a:t>Metop</a:t>
            </a:r>
            <a:r>
              <a:rPr lang="en-US" dirty="0"/>
              <a:t>-B and </a:t>
            </a:r>
            <a:r>
              <a:rPr lang="en-US" dirty="0" err="1"/>
              <a:t>Metop</a:t>
            </a:r>
            <a:r>
              <a:rPr lang="en-US" dirty="0"/>
              <a:t>-C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Coming soon: </a:t>
            </a:r>
            <a:r>
              <a:rPr lang="en-US" b="1" dirty="0" err="1">
                <a:solidFill>
                  <a:srgbClr val="00B050"/>
                </a:solidFill>
              </a:rPr>
              <a:t>Metop</a:t>
            </a:r>
            <a:r>
              <a:rPr lang="en-US" b="1" dirty="0">
                <a:solidFill>
                  <a:srgbClr val="00B050"/>
                </a:solidFill>
              </a:rPr>
              <a:t>-SG</a:t>
            </a:r>
          </a:p>
          <a:p>
            <a:r>
              <a:rPr lang="en-US" dirty="0"/>
              <a:t>China - FY- Series</a:t>
            </a:r>
          </a:p>
          <a:p>
            <a:r>
              <a:rPr lang="en-US" dirty="0"/>
              <a:t>Russia - Meteor- Series</a:t>
            </a:r>
          </a:p>
          <a:p>
            <a:r>
              <a:rPr lang="en-US" dirty="0"/>
              <a:t>Others…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FDA2F-6446-467A-A424-CF0982A59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0680" y="304187"/>
            <a:ext cx="3887391" cy="617934"/>
          </a:xfrm>
        </p:spPr>
        <p:txBody>
          <a:bodyPr/>
          <a:lstStyle/>
          <a:p>
            <a:r>
              <a:rPr lang="en-US" u="sng"/>
              <a:t>Satellite Composites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F9D8D-9139-2B34-6179-904B177EB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1865" y="922120"/>
            <a:ext cx="4882136" cy="42213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Sample Animation - Wisconsin Composites: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Other composites made by Russia and China…(?)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9CEF5-84C2-5ACA-16EA-29F68C5910E4}"/>
              </a:ext>
            </a:extLst>
          </p:cNvPr>
          <p:cNvSpPr txBox="1"/>
          <p:nvPr/>
        </p:nvSpPr>
        <p:spPr>
          <a:xfrm>
            <a:off x="103274" y="4701521"/>
            <a:ext cx="318548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>
                <a:hlinkClick r:id="rId3"/>
              </a:rPr>
              <a:t>https://space.oscar.wmo.int/satellitestatuses/status</a:t>
            </a:r>
            <a:r>
              <a:rPr lang="en-US" sz="1013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21B2C4-CC2F-22F0-CADC-992B70C30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410" y="1195399"/>
            <a:ext cx="3478661" cy="35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7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804E6-2E12-C678-DD68-4A967A269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871" y="0"/>
            <a:ext cx="3244941" cy="3421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AF820-40B8-2534-57D7-E8E6902C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8930"/>
            <a:ext cx="7886700" cy="994172"/>
          </a:xfrm>
        </p:spPr>
        <p:txBody>
          <a:bodyPr/>
          <a:lstStyle/>
          <a:p>
            <a:r>
              <a:rPr lang="en-US" b="1" u="sng" dirty="0"/>
              <a:t>Extreme Precipitation Event (EPE)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5FD3C-060F-6CD8-B8A2-97AAA86CF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5" y="1040120"/>
            <a:ext cx="6324435" cy="42554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EPE with Atmospheric River Event details:</a:t>
            </a:r>
          </a:p>
          <a:p>
            <a:r>
              <a:rPr lang="en-US" dirty="0"/>
              <a:t>EPE on 8–9 November 2015 – This was the highest precipitation event recorded at the ice core site located at 71.5°S, 10.5°E, delivering approximately 22% of the total annual precipitation in just two days (about 45 mm).</a:t>
            </a:r>
          </a:p>
          <a:p>
            <a:r>
              <a:rPr lang="en-US" dirty="0"/>
              <a:t>A combination of extreme conditions in both the upper and lower atmosphere (a deep low-pressure cyclone to the west and a record-strong high-pressure ridge) triggered the occurrence of this EPE. </a:t>
            </a:r>
          </a:p>
          <a:p>
            <a:r>
              <a:rPr lang="en-US" dirty="0"/>
              <a:t>Sudden deepening of the cyclone was favored by the presence of 'jet streaks' in the upper atmosphere (at 250 </a:t>
            </a:r>
            <a:r>
              <a:rPr lang="en-US" dirty="0" err="1"/>
              <a:t>hpa</a:t>
            </a:r>
            <a:r>
              <a:rPr lang="en-US" dirty="0"/>
              <a:t>) 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007C2-B915-0502-22BE-27760F1043AB}"/>
              </a:ext>
            </a:extLst>
          </p:cNvPr>
          <p:cNvSpPr txBox="1"/>
          <p:nvPr/>
        </p:nvSpPr>
        <p:spPr>
          <a:xfrm>
            <a:off x="76365" y="55538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Simon, et al.</a:t>
            </a:r>
            <a:endParaRPr lang="en-US" dirty="0"/>
          </a:p>
        </p:txBody>
      </p:sp>
      <p:pic>
        <p:nvPicPr>
          <p:cNvPr id="6" name="Picture 5" descr="A collage of images of a cloud&#10;&#10;AI-generated content may be incorrect.">
            <a:extLst>
              <a:ext uri="{FF2B5EF4-FFF2-40B4-BE49-F238E27FC236}">
                <a16:creationId xmlns:a16="http://schemas.microsoft.com/office/drawing/2014/main" id="{652A7EB0-C351-D033-6241-1FEE1ABB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541" y="3299798"/>
            <a:ext cx="1707928" cy="176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3CA23-FFE7-80AA-8521-7C6F0D05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2" y="196067"/>
            <a:ext cx="9145971" cy="787250"/>
          </a:xfrm>
        </p:spPr>
        <p:txBody>
          <a:bodyPr>
            <a:normAutofit/>
          </a:bodyPr>
          <a:lstStyle/>
          <a:p>
            <a:pPr algn="ctr"/>
            <a:r>
              <a:rPr lang="en-US" sz="2200" b="1" u="sng"/>
              <a:t>Regional Warming Event in Winter on the Ross Ice Shelf, Antarctica </a:t>
            </a:r>
            <a:br>
              <a:rPr lang="en-US" sz="2200" b="1" u="sng"/>
            </a:br>
            <a:r>
              <a:rPr lang="en-US" sz="2200" b="1" u="sng"/>
              <a:t>as Observed by UW-Madison Automatic Weather Stations</a:t>
            </a:r>
            <a:endParaRPr lang="en-US" sz="1400"/>
          </a:p>
        </p:txBody>
      </p:sp>
      <p:pic>
        <p:nvPicPr>
          <p:cNvPr id="4" name="Content Placeholder 3" descr="A map of weather forecast&#10;&#10;AI-generated content may be incorrect.">
            <a:extLst>
              <a:ext uri="{FF2B5EF4-FFF2-40B4-BE49-F238E27FC236}">
                <a16:creationId xmlns:a16="http://schemas.microsoft.com/office/drawing/2014/main" id="{ADFEC502-1079-E3A9-5C9B-6ED50632E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2536" y="1351906"/>
            <a:ext cx="3261127" cy="24947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4D63C88-523E-DB41-9180-B4E694F17E48}"/>
              </a:ext>
            </a:extLst>
          </p:cNvPr>
          <p:cNvSpPr txBox="1">
            <a:spLocks/>
          </p:cNvSpPr>
          <p:nvPr/>
        </p:nvSpPr>
        <p:spPr>
          <a:xfrm>
            <a:off x="6056112" y="1088434"/>
            <a:ext cx="1905658" cy="39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u="sng"/>
              <a:t>Schematic Overview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094D4-42EB-E7EB-5F97-D3D796D5A7D7}"/>
              </a:ext>
            </a:extLst>
          </p:cNvPr>
          <p:cNvSpPr txBox="1">
            <a:spLocks/>
          </p:cNvSpPr>
          <p:nvPr/>
        </p:nvSpPr>
        <p:spPr>
          <a:xfrm>
            <a:off x="1070996" y="839360"/>
            <a:ext cx="1905658" cy="39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u="sng"/>
              <a:t>AWS Observations</a:t>
            </a:r>
            <a:endParaRPr lang="en-US" sz="14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3465FD-63D1-36D8-70E0-8FF466657A60}"/>
              </a:ext>
            </a:extLst>
          </p:cNvPr>
          <p:cNvSpPr txBox="1">
            <a:spLocks/>
          </p:cNvSpPr>
          <p:nvPr/>
        </p:nvSpPr>
        <p:spPr>
          <a:xfrm>
            <a:off x="630568" y="4208943"/>
            <a:ext cx="7886700" cy="78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en-US" sz="1600"/>
              <a:t>Warming Event in Winter defined as an increase in temperature at an AWS of 30˚ C or greater in 5 or fewer days</a:t>
            </a:r>
          </a:p>
          <a:p>
            <a:pPr marL="285750" indent="-285750">
              <a:buFont typeface="Arial"/>
              <a:buChar char="•"/>
            </a:pPr>
            <a:r>
              <a:rPr lang="en-US" sz="1600"/>
              <a:t>In this event, from 12-15 July 2007, 14 AWS observed such a warming event on the Ross Ice Shelf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B6CEA-DC30-C287-BC56-62491104F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4732"/>
            <a:ext cx="3904488" cy="2880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24ECC-CDE0-C141-CBFC-9856CE70A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23" y="1368111"/>
            <a:ext cx="4764722" cy="270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5CC715-6768-9F29-27CE-71E54C4DF243}"/>
              </a:ext>
            </a:extLst>
          </p:cNvPr>
          <p:cNvSpPr txBox="1"/>
          <p:nvPr/>
        </p:nvSpPr>
        <p:spPr>
          <a:xfrm>
            <a:off x="0" y="-6582"/>
            <a:ext cx="1560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David Mikolajczyk</a:t>
            </a:r>
          </a:p>
        </p:txBody>
      </p:sp>
    </p:spTree>
    <p:extLst>
      <p:ext uri="{BB962C8B-B14F-4D97-AF65-F5344CB8AC3E}">
        <p14:creationId xmlns:p14="http://schemas.microsoft.com/office/powerpoint/2010/main" val="34740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805EB88-353F-65ED-D881-96FB442C26DB}"/>
              </a:ext>
            </a:extLst>
          </p:cNvPr>
          <p:cNvSpPr txBox="1">
            <a:spLocks/>
          </p:cNvSpPr>
          <p:nvPr/>
        </p:nvSpPr>
        <p:spPr>
          <a:xfrm>
            <a:off x="445103" y="178851"/>
            <a:ext cx="7886700" cy="705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/>
              <a:t>Review paper on Antarctic Atmospheric Rivers</a:t>
            </a:r>
            <a:endParaRPr lang="en-US" b="1" u="sng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1B8C0E-5D45-AFB0-F3F0-30009519B820}"/>
              </a:ext>
            </a:extLst>
          </p:cNvPr>
          <p:cNvSpPr txBox="1">
            <a:spLocks/>
          </p:cNvSpPr>
          <p:nvPr/>
        </p:nvSpPr>
        <p:spPr>
          <a:xfrm>
            <a:off x="239821" y="996141"/>
            <a:ext cx="2958316" cy="31718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500"/>
              </a:spcAft>
            </a:pPr>
            <a:r>
              <a:rPr lang="en-US" sz="1300">
                <a:ea typeface="+mn-lt"/>
                <a:cs typeface="+mn-lt"/>
              </a:rPr>
              <a:t>Recently published in Nature Reviews Earth and Environment</a:t>
            </a:r>
          </a:p>
          <a:p>
            <a:pPr marL="285750" indent="-285750">
              <a:spcBef>
                <a:spcPts val="0"/>
              </a:spcBef>
              <a:spcAft>
                <a:spcPts val="500"/>
              </a:spcAft>
            </a:pPr>
            <a:r>
              <a:rPr lang="en-US" sz="1300"/>
              <a:t>Contributions from 32 coauthors</a:t>
            </a:r>
          </a:p>
          <a:p>
            <a:pPr marL="285750" indent="-285750">
              <a:spcBef>
                <a:spcPts val="0"/>
              </a:spcBef>
              <a:spcAft>
                <a:spcPts val="500"/>
              </a:spcAft>
            </a:pPr>
            <a:r>
              <a:rPr lang="en-US" sz="1300"/>
              <a:t>Covers topics like ...</a:t>
            </a:r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1000"/>
              <a:t>AR dynamics (global, synoptic, mesoscale)</a:t>
            </a:r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1000"/>
              <a:t>Microphysical processes </a:t>
            </a:r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1000"/>
              <a:t>Climatology and variability </a:t>
            </a:r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1000"/>
              <a:t>Surface mass balance impacts</a:t>
            </a:r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1000"/>
              <a:t>AR extremes</a:t>
            </a:r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1000"/>
              <a:t>Ice shelf destablization risks </a:t>
            </a:r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1000"/>
              <a:t>Sea ice impacts</a:t>
            </a:r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1000"/>
              <a:t>Ecosystem impacts</a:t>
            </a:r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r>
              <a:rPr lang="en-US" sz="1000"/>
              <a:t>Water stable isotopes</a:t>
            </a:r>
          </a:p>
          <a:p>
            <a:pPr marL="342900" lvl="1" indent="0">
              <a:spcBef>
                <a:spcPts val="0"/>
              </a:spcBef>
              <a:spcAft>
                <a:spcPts val="500"/>
              </a:spcAft>
              <a:buNone/>
            </a:pPr>
            <a:endParaRPr lang="en-US" sz="1000"/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endParaRPr lang="en-IN" sz="1000"/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endParaRPr lang="en-IN" sz="1000"/>
          </a:p>
        </p:txBody>
      </p:sp>
      <p:pic>
        <p:nvPicPr>
          <p:cNvPr id="16" name="Picture 15" descr="A diagram of the surface of the iceberg&#10;&#10;AI-generated content may be incorrect.">
            <a:extLst>
              <a:ext uri="{FF2B5EF4-FFF2-40B4-BE49-F238E27FC236}">
                <a16:creationId xmlns:a16="http://schemas.microsoft.com/office/drawing/2014/main" id="{4A4CBB11-B8C2-4038-CC58-AB2F98B38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363" y="884650"/>
            <a:ext cx="5778714" cy="39339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5A360-EFDC-35CC-2CAE-29B820952DEE}"/>
              </a:ext>
            </a:extLst>
          </p:cNvPr>
          <p:cNvSpPr txBox="1"/>
          <p:nvPr/>
        </p:nvSpPr>
        <p:spPr>
          <a:xfrm>
            <a:off x="2568861" y="3753588"/>
            <a:ext cx="2662315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Wille et al. (2025)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FD686-19D3-0D62-EBED-DF233FB46894}"/>
              </a:ext>
            </a:extLst>
          </p:cNvPr>
          <p:cNvSpPr txBox="1"/>
          <p:nvPr/>
        </p:nvSpPr>
        <p:spPr>
          <a:xfrm>
            <a:off x="6569" y="40828"/>
            <a:ext cx="1852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chemeClr val="bg2">
                    <a:lumMod val="49000"/>
                  </a:schemeClr>
                </a:solidFill>
              </a:rPr>
              <a:t>Jonathan Wille et al.</a:t>
            </a:r>
            <a:endParaRPr lang="en-US"/>
          </a:p>
        </p:txBody>
      </p:sp>
      <p:pic>
        <p:nvPicPr>
          <p:cNvPr id="19" name="Picture 18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F6AEE8B9-B58E-B3BE-AF4B-C4C3DD7B5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836" y="3977014"/>
            <a:ext cx="1158659" cy="11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2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ABE2-4B75-86C9-D5B2-C00A62F1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73844"/>
            <a:ext cx="9135532" cy="1011104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>
                <a:ea typeface="+mj-lt"/>
                <a:cs typeface="+mj-lt"/>
              </a:rPr>
              <a:t>The extraordinary March 2022 East Antarctic Heatwave</a:t>
            </a:r>
            <a:endParaRPr lang="en-US" sz="2800" b="1" u="sng"/>
          </a:p>
          <a:p>
            <a:endParaRPr lang="en-US"/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F9CCAB3-146E-E970-4F91-05B0B46A8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781" y="3839632"/>
            <a:ext cx="1312335" cy="1316568"/>
          </a:xfrm>
          <a:prstGeom prst="rect">
            <a:avLst/>
          </a:prstGeom>
        </p:spPr>
      </p:pic>
      <p:pic>
        <p:nvPicPr>
          <p:cNvPr id="6" name="AntarcticSatelliteInfraredComposite">
            <a:hlinkClick r:id="" action="ppaction://media"/>
            <a:extLst>
              <a:ext uri="{FF2B5EF4-FFF2-40B4-BE49-F238E27FC236}">
                <a16:creationId xmlns:a16="http://schemas.microsoft.com/office/drawing/2014/main" id="{71884975-B711-C5B6-05DC-A05FA6133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1465" r="21548"/>
          <a:stretch>
            <a:fillRect/>
          </a:stretch>
        </p:blipFill>
        <p:spPr>
          <a:xfrm>
            <a:off x="3455430" y="800513"/>
            <a:ext cx="3093536" cy="3112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C64DCD-2208-E8F3-44B9-12613EC2D0FC}"/>
              </a:ext>
            </a:extLst>
          </p:cNvPr>
          <p:cNvSpPr txBox="1"/>
          <p:nvPr/>
        </p:nvSpPr>
        <p:spPr>
          <a:xfrm>
            <a:off x="7581232" y="2240483"/>
            <a:ext cx="15688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Wille et al. (2021) AR detection catalogs (ERA5 and MERRA2 1980-2023)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67C607-1D83-5699-3822-E380E045935E}"/>
              </a:ext>
            </a:extLst>
          </p:cNvPr>
          <p:cNvSpPr txBox="1">
            <a:spLocks/>
          </p:cNvSpPr>
          <p:nvPr/>
        </p:nvSpPr>
        <p:spPr>
          <a:xfrm>
            <a:off x="239821" y="966509"/>
            <a:ext cx="3288516" cy="2541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300">
                <a:ea typeface="+mn-lt"/>
                <a:cs typeface="+mn-lt"/>
              </a:rPr>
              <a:t>Largest recorded temperature anomaly globally (39° C at Dome C) </a:t>
            </a:r>
          </a:p>
          <a:p>
            <a:pPr>
              <a:lnSpc>
                <a:spcPct val="100000"/>
              </a:lnSpc>
            </a:pPr>
            <a:r>
              <a:rPr lang="en-US" sz="1300">
                <a:ea typeface="+mn-lt"/>
                <a:cs typeface="+mn-lt"/>
              </a:rPr>
              <a:t>54 researchers from around the world exploring interdisciplinary aspects of event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sz="1300">
                <a:ea typeface="+mn-lt"/>
                <a:cs typeface="+mn-lt"/>
              </a:rPr>
              <a:t>Focusing on …</a:t>
            </a:r>
            <a:endParaRPr lang="en-US"/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000">
                <a:ea typeface="+mn-lt"/>
                <a:cs typeface="+mn-lt"/>
              </a:rPr>
              <a:t>Synoptic scale meteorological drivers</a:t>
            </a:r>
            <a:endParaRPr lang="en-US"/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000">
                <a:ea typeface="+mn-lt"/>
                <a:cs typeface="+mn-lt"/>
              </a:rPr>
              <a:t>Atmospheric river dynamics</a:t>
            </a:r>
            <a:endParaRPr lang="en-US"/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000">
                <a:ea typeface="+mn-lt"/>
                <a:cs typeface="+mn-lt"/>
              </a:rPr>
              <a:t>Surface mass balance impacts</a:t>
            </a: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000">
                <a:ea typeface="+mn-lt"/>
                <a:cs typeface="+mn-lt"/>
              </a:rPr>
              <a:t>Surface energy budget</a:t>
            </a:r>
            <a:endParaRPr lang="en-US" sz="1000"/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000">
                <a:ea typeface="+mn-lt"/>
                <a:cs typeface="+mn-lt"/>
              </a:rPr>
              <a:t>Conger Ice Shelf collapse</a:t>
            </a:r>
            <a:endParaRPr lang="en-US"/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000">
                <a:ea typeface="+mn-lt"/>
                <a:cs typeface="+mn-lt"/>
              </a:rPr>
              <a:t>Isotope measurements</a:t>
            </a:r>
            <a:endParaRPr lang="en-US"/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000">
                <a:ea typeface="+mn-lt"/>
                <a:cs typeface="+mn-lt"/>
              </a:rPr>
              <a:t>Historical event significance/probability </a:t>
            </a:r>
            <a:endParaRPr lang="en-US" sz="1000"/>
          </a:p>
          <a:p>
            <a:pPr marL="285750" indent="-285750">
              <a:spcBef>
                <a:spcPts val="0"/>
              </a:spcBef>
              <a:spcAft>
                <a:spcPts val="500"/>
              </a:spcAft>
            </a:pPr>
            <a:endParaRPr lang="en-US" sz="1300"/>
          </a:p>
          <a:p>
            <a:pPr marL="342900" lvl="1" indent="0">
              <a:spcBef>
                <a:spcPts val="0"/>
              </a:spcBef>
              <a:spcAft>
                <a:spcPts val="500"/>
              </a:spcAft>
              <a:buNone/>
            </a:pPr>
            <a:endParaRPr lang="en-US" sz="1000"/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endParaRPr lang="en-IN" sz="1000"/>
          </a:p>
          <a:p>
            <a:pPr marL="628650" lvl="1" indent="-285750">
              <a:spcBef>
                <a:spcPts val="0"/>
              </a:spcBef>
              <a:spcAft>
                <a:spcPts val="500"/>
              </a:spcAft>
              <a:buFont typeface="Courier New" panose="020B0604020202020204" pitchFamily="34" charset="0"/>
              <a:buChar char="o"/>
            </a:pPr>
            <a:endParaRPr lang="en-IN" sz="1000"/>
          </a:p>
        </p:txBody>
      </p:sp>
      <p:pic>
        <p:nvPicPr>
          <p:cNvPr id="12" name="Picture 11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6FF0AD2D-39C9-C65D-475E-C8E6957DF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983" y="3907366"/>
            <a:ext cx="1244601" cy="1240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3EE41D-A9F6-3102-3F94-7F77BC714FC3}"/>
              </a:ext>
            </a:extLst>
          </p:cNvPr>
          <p:cNvSpPr txBox="1"/>
          <p:nvPr/>
        </p:nvSpPr>
        <p:spPr>
          <a:xfrm>
            <a:off x="100932" y="4280949"/>
            <a:ext cx="15688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Paper (part 1)</a:t>
            </a:r>
          </a:p>
        </p:txBody>
      </p:sp>
      <p:pic>
        <p:nvPicPr>
          <p:cNvPr id="15" name="Picture 14" descr="A qr code with a black and white background&#10;&#10;AI-generated content may be incorrect.">
            <a:extLst>
              <a:ext uri="{FF2B5EF4-FFF2-40B4-BE49-F238E27FC236}">
                <a16:creationId xmlns:a16="http://schemas.microsoft.com/office/drawing/2014/main" id="{69AA0B62-8F29-0459-ED68-EBEBBEF30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9451" y="3911600"/>
            <a:ext cx="1231900" cy="1231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CDBAFA-3107-ABEE-C6D3-67DB5C6FC549}"/>
              </a:ext>
            </a:extLst>
          </p:cNvPr>
          <p:cNvSpPr txBox="1"/>
          <p:nvPr/>
        </p:nvSpPr>
        <p:spPr>
          <a:xfrm>
            <a:off x="3068499" y="4280949"/>
            <a:ext cx="15688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Paper (part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200AD-9A39-E7B0-45FE-C1473C77CA11}"/>
              </a:ext>
            </a:extLst>
          </p:cNvPr>
          <p:cNvSpPr txBox="1"/>
          <p:nvPr/>
        </p:nvSpPr>
        <p:spPr>
          <a:xfrm>
            <a:off x="6569" y="40828"/>
            <a:ext cx="1852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chemeClr val="bg2">
                    <a:lumMod val="49000"/>
                  </a:schemeClr>
                </a:solidFill>
              </a:rPr>
              <a:t>Jonathan Wille et 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6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22147-3C7E-9686-4DE6-36541614E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15C8B1-73F4-3F70-4235-D87109F4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796016"/>
            <a:ext cx="3748331" cy="2031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14E26-517B-BCF8-94F7-6D0F2A36C2D5}"/>
              </a:ext>
            </a:extLst>
          </p:cNvPr>
          <p:cNvSpPr txBox="1"/>
          <p:nvPr/>
        </p:nvSpPr>
        <p:spPr>
          <a:xfrm>
            <a:off x="4571998" y="2994391"/>
            <a:ext cx="4278591" cy="13619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dirty="0"/>
              <a:t>What happened? </a:t>
            </a:r>
            <a:endParaRPr lang="en-US" sz="1013" b="1" dirty="0"/>
          </a:p>
          <a:p>
            <a:pPr marL="214313" indent="-214313">
              <a:buFont typeface="Arial"/>
              <a:buChar char="•"/>
            </a:pPr>
            <a:r>
              <a:rPr lang="en-US" sz="1050" dirty="0"/>
              <a:t>3 atmospheric rivers make landfall in the ASE in rapid succession from February 2-8, 2020 </a:t>
            </a:r>
            <a:endParaRPr lang="en-US" sz="1013" dirty="0"/>
          </a:p>
          <a:p>
            <a:pPr marL="214313" indent="-214313">
              <a:buFont typeface="Arial"/>
              <a:buChar char="•"/>
            </a:pPr>
            <a:r>
              <a:rPr lang="en-US" sz="1050" dirty="0"/>
              <a:t>100 mm </a:t>
            </a:r>
            <a:r>
              <a:rPr lang="en-US" sz="1050" dirty="0" err="1"/>
              <a:t>w.e</a:t>
            </a:r>
            <a:r>
              <a:rPr lang="en-US" sz="1050" dirty="0"/>
              <a:t>. accumulation – about 90% of the average annual accumulation from atmospheric rivers here </a:t>
            </a:r>
          </a:p>
          <a:p>
            <a:pPr marL="214313" indent="-214313">
              <a:buFont typeface="Arial"/>
              <a:buChar char="•"/>
            </a:pPr>
            <a:r>
              <a:rPr lang="en-US" sz="1050" dirty="0"/>
              <a:t>surface temperatures ~ 0° C for </a:t>
            </a:r>
            <a:r>
              <a:rPr lang="en-US" sz="1050" b="1" dirty="0"/>
              <a:t>5 days</a:t>
            </a:r>
          </a:p>
          <a:p>
            <a:endParaRPr lang="en-US" sz="1050" dirty="0"/>
          </a:p>
          <a:p>
            <a:pPr>
              <a:buFont typeface="Arial"/>
            </a:pPr>
            <a:r>
              <a:rPr lang="en-US" sz="1050" dirty="0">
                <a:hlinkClick r:id="rId4"/>
              </a:rPr>
              <a:t>Maclennan et al. 2023</a:t>
            </a:r>
            <a:r>
              <a:rPr lang="en-US" sz="1050" dirty="0"/>
              <a:t>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07F3584-BBFE-AA12-87CE-388C6CC57FD7}"/>
              </a:ext>
            </a:extLst>
          </p:cNvPr>
          <p:cNvSpPr txBox="1">
            <a:spLocks/>
          </p:cNvSpPr>
          <p:nvPr/>
        </p:nvSpPr>
        <p:spPr>
          <a:xfrm>
            <a:off x="0" y="-32131"/>
            <a:ext cx="921666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/>
              <a:t>February 2020 atmospheric river family on Thwaites Glacier</a:t>
            </a:r>
          </a:p>
        </p:txBody>
      </p:sp>
      <p:pic>
        <p:nvPicPr>
          <p:cNvPr id="13" name="Picture 12" descr="A map of the north and south america&#10;&#10;AI-generated content may be incorrect.">
            <a:extLst>
              <a:ext uri="{FF2B5EF4-FFF2-40B4-BE49-F238E27FC236}">
                <a16:creationId xmlns:a16="http://schemas.microsoft.com/office/drawing/2014/main" id="{0A0598D1-2F27-8168-89F6-09FE4966E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495" y="2664497"/>
            <a:ext cx="2477070" cy="247707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73A3A4-37B3-EC60-1460-10B33CDC9E2D}"/>
              </a:ext>
            </a:extLst>
          </p:cNvPr>
          <p:cNvCxnSpPr/>
          <p:nvPr/>
        </p:nvCxnSpPr>
        <p:spPr>
          <a:xfrm flipH="1">
            <a:off x="3779207" y="2971418"/>
            <a:ext cx="454173" cy="53656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1BEA511-56F3-64F3-AF7E-AFC960D4B534}"/>
              </a:ext>
            </a:extLst>
          </p:cNvPr>
          <p:cNvSpPr txBox="1"/>
          <p:nvPr/>
        </p:nvSpPr>
        <p:spPr>
          <a:xfrm>
            <a:off x="4571998" y="4617189"/>
            <a:ext cx="174439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Wisconsin Satellite Infrared Satellite Composite Imagery 13 UTC on 7 Feb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38948E-C329-AE92-D924-745CF9CBF346}"/>
              </a:ext>
            </a:extLst>
          </p:cNvPr>
          <p:cNvSpPr txBox="1"/>
          <p:nvPr/>
        </p:nvSpPr>
        <p:spPr>
          <a:xfrm>
            <a:off x="110524" y="1933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chemeClr val="tx1">
                    <a:lumMod val="50000"/>
                    <a:lumOff val="50000"/>
                  </a:schemeClr>
                </a:solidFill>
              </a:rPr>
              <a:t>Michelle </a:t>
            </a:r>
            <a:r>
              <a:rPr lang="en-US" sz="1600" i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Maclennan</a:t>
            </a:r>
            <a:r>
              <a:rPr lang="en-US" sz="1600" i="1">
                <a:solidFill>
                  <a:schemeClr val="tx1">
                    <a:lumMod val="50000"/>
                    <a:lumOff val="50000"/>
                  </a:schemeClr>
                </a:solidFill>
              </a:rPr>
              <a:t> et al.</a:t>
            </a:r>
          </a:p>
        </p:txBody>
      </p:sp>
      <p:pic>
        <p:nvPicPr>
          <p:cNvPr id="2" name="Picture 1" descr="A screenshot of a satellite image&#10;&#10;AI-generated content may be incorrect.">
            <a:extLst>
              <a:ext uri="{FF2B5EF4-FFF2-40B4-BE49-F238E27FC236}">
                <a16:creationId xmlns:a16="http://schemas.microsoft.com/office/drawing/2014/main" id="{2D9005D1-0DD7-BA43-372B-E650B9403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4" y="717635"/>
            <a:ext cx="3799943" cy="2320441"/>
          </a:xfrm>
          <a:prstGeom prst="rect">
            <a:avLst/>
          </a:prstGeom>
        </p:spPr>
      </p:pic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32E14ED4-F3F4-2511-53BE-A699C3901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092" y="1437375"/>
            <a:ext cx="2688250" cy="1221362"/>
          </a:xfrm>
          <a:prstGeom prst="rect">
            <a:avLst/>
          </a:prstGeom>
        </p:spPr>
      </p:pic>
      <p:pic>
        <p:nvPicPr>
          <p:cNvPr id="7" name="Picture 6" descr="A person standing in the snow&#10;&#10;AI-generated content may be incorrect.">
            <a:extLst>
              <a:ext uri="{FF2B5EF4-FFF2-40B4-BE49-F238E27FC236}">
                <a16:creationId xmlns:a16="http://schemas.microsoft.com/office/drawing/2014/main" id="{9F083F2C-95CF-FA49-7FC2-15D457E20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494" y="3013281"/>
            <a:ext cx="1149404" cy="1841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1AA963-6B33-0049-AF91-F7E02E2B96D0}"/>
              </a:ext>
            </a:extLst>
          </p:cNvPr>
          <p:cNvSpPr txBox="1"/>
          <p:nvPr/>
        </p:nvSpPr>
        <p:spPr>
          <a:xfrm>
            <a:off x="34332" y="4853289"/>
            <a:ext cx="1891729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/>
              <a:t>AWS on Thwaites Eastern Ice Shelf, January 2023</a:t>
            </a:r>
          </a:p>
        </p:txBody>
      </p:sp>
    </p:spTree>
    <p:extLst>
      <p:ext uri="{BB962C8B-B14F-4D97-AF65-F5344CB8AC3E}">
        <p14:creationId xmlns:p14="http://schemas.microsoft.com/office/powerpoint/2010/main" val="548444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1591</TotalTime>
  <Words>1656</Words>
  <Application>Microsoft Macintosh PowerPoint</Application>
  <PresentationFormat>On-screen Show (16:9)</PresentationFormat>
  <Paragraphs>230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Courier New</vt:lpstr>
      <vt:lpstr>Wingdings</vt:lpstr>
      <vt:lpstr>Office Theme</vt:lpstr>
      <vt:lpstr>Connecting Antarctic Observations to the World! </vt:lpstr>
      <vt:lpstr>Automatic Weather Station Map</vt:lpstr>
      <vt:lpstr>Automatic Weather Stations (AWS)</vt:lpstr>
      <vt:lpstr>Satellites </vt:lpstr>
      <vt:lpstr>Extreme Precipitation Event (EPE)</vt:lpstr>
      <vt:lpstr>Regional Warming Event in Winter on the Ross Ice Shelf, Antarctica  as Observed by UW-Madison Automatic Weather Stations</vt:lpstr>
      <vt:lpstr>PowerPoint Presentation</vt:lpstr>
      <vt:lpstr>The extraordinary March 2022 East Antarctic Heatwave </vt:lpstr>
      <vt:lpstr>PowerPoint Presentation</vt:lpstr>
      <vt:lpstr>Super-cooled rain falls during West Antarctic atmospheric rivers</vt:lpstr>
      <vt:lpstr>PowerPoint Presentation</vt:lpstr>
      <vt:lpstr>PowerPoint Presentation</vt:lpstr>
      <vt:lpstr>Antarctic AR and Extreme Weather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Lazzara, Matthew A</dc:creator>
  <cp:lastModifiedBy>Lazzara, Matthew A</cp:lastModifiedBy>
  <cp:revision>18</cp:revision>
  <dcterms:created xsi:type="dcterms:W3CDTF">2025-06-04T21:05:11Z</dcterms:created>
  <dcterms:modified xsi:type="dcterms:W3CDTF">2025-07-19T14:53:46Z</dcterms:modified>
</cp:coreProperties>
</file>