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5" r:id="rId5"/>
    <p:sldId id="259" r:id="rId6"/>
    <p:sldId id="261" r:id="rId7"/>
    <p:sldId id="266" r:id="rId8"/>
    <p:sldId id="260" r:id="rId9"/>
    <p:sldId id="267" r:id="rId10"/>
    <p:sldId id="268" r:id="rId11"/>
    <p:sldId id="262" r:id="rId12"/>
    <p:sldId id="269" r:id="rId13"/>
    <p:sldId id="263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61" d="100"/>
          <a:sy n="161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A335C-1341-3C40-962D-31E6E36B5E34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B3E6D-76DC-D843-8669-A472F5CA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8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3E6D-76DC-D843-8669-A472F5CAB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3E6D-76DC-D843-8669-A472F5CAB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0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AF72-2E4A-4748-A8CD-27C91F11B810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F434-D1E0-0C43-ACA5-A64538DD0AFF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3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9DF9-7808-404E-9C66-761B1435CF37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E61C-E730-F143-A632-A0DD4E728C60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7C0A-D175-2046-B453-DF46A1BC962A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6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4B84-C2B3-7D4F-82BA-EB7BAA1B2203}" type="datetime1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46E6-732D-AE4B-B4A3-044CC31BF759}" type="datetime1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9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E759-1D7D-CD4D-8E46-EEAAB65C6D68}" type="datetime1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DCF7-9FA9-4A4A-BE41-A5139E1B2BC2}" type="datetime1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248F-4B80-9540-BB0E-E68C1C2B5514}" type="datetime1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6A7-E5E3-224B-A790-82ECE36294AE}" type="datetime1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20th Workshop on Antarctic Meteorology and Climate,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BC4080-220B-C748-86AA-929DA5F14C90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20th Workshop on Antarctic Meteorology and Climate,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589A22-C86A-E54E-AE89-E48D019E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BAMS-D-11-00015.1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mrc.ssec.wisc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mrdc.ssec.wisc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mrdc.ssec.wisc.edu/real-time-data/forecasts/aws-observations-amps-outpu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mrdc.ssec.wisc.edu/web_products/antarctica_simulatio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546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F9429B-9C6D-EF96-BFFD-74C12BDC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016298"/>
            <a:ext cx="6858000" cy="1241822"/>
          </a:xfrm>
        </p:spPr>
        <p:txBody>
          <a:bodyPr/>
          <a:lstStyle/>
          <a:p>
            <a:r>
              <a:rPr lang="en-US" dirty="0"/>
              <a:t>David Mikolajczyk</a:t>
            </a:r>
            <a:r>
              <a:rPr lang="en-US" baseline="30000" dirty="0"/>
              <a:t>1</a:t>
            </a:r>
            <a:r>
              <a:rPr lang="en-US" dirty="0"/>
              <a:t>, Matthew Lazzara</a:t>
            </a:r>
            <a:r>
              <a:rPr lang="en-US" baseline="30000" dirty="0"/>
              <a:t>1,2</a:t>
            </a:r>
            <a:r>
              <a:rPr lang="en-US" dirty="0"/>
              <a:t>, Matthew Noojin</a:t>
            </a:r>
            <a:r>
              <a:rPr lang="en-US" baseline="30000" dirty="0"/>
              <a:t>2</a:t>
            </a:r>
            <a:r>
              <a:rPr lang="en-US" dirty="0"/>
              <a:t>, Karissa Shannon</a:t>
            </a:r>
            <a:r>
              <a:rPr lang="en-US" baseline="30000" dirty="0"/>
              <a:t>1</a:t>
            </a:r>
            <a:r>
              <a:rPr lang="en-US" dirty="0"/>
              <a:t>, Sophie Orendorf</a:t>
            </a:r>
            <a:r>
              <a:rPr lang="en-US" baseline="30000" dirty="0"/>
              <a:t>1</a:t>
            </a:r>
            <a:r>
              <a:rPr lang="en-US" dirty="0"/>
              <a:t>, Clayton Suplinski</a:t>
            </a:r>
            <a:r>
              <a:rPr lang="en-US" baseline="30000" dirty="0"/>
              <a:t>1</a:t>
            </a:r>
            <a:r>
              <a:rPr lang="en-US" dirty="0"/>
              <a:t>, Taylor Norton</a:t>
            </a:r>
            <a:r>
              <a:rPr lang="en-US" baseline="30000" dirty="0"/>
              <a:t>1</a:t>
            </a:r>
            <a:r>
              <a:rPr lang="en-US" dirty="0"/>
              <a:t>, Caleb Cullum</a:t>
            </a:r>
            <a:r>
              <a:rPr lang="en-US" baseline="30000" dirty="0"/>
              <a:t>1</a:t>
            </a:r>
            <a:r>
              <a:rPr lang="en-US" dirty="0"/>
              <a:t>, Ethan Koudelka</a:t>
            </a:r>
            <a:r>
              <a:rPr lang="en-US" baseline="30000" dirty="0"/>
              <a:t>1</a:t>
            </a:r>
            <a:r>
              <a:rPr lang="en-US" dirty="0"/>
              <a:t>, Kathryn Marek</a:t>
            </a:r>
            <a:r>
              <a:rPr lang="en-US" baseline="30000" dirty="0"/>
              <a:t>1</a:t>
            </a:r>
            <a:r>
              <a:rPr lang="en-US" dirty="0"/>
              <a:t>, and Lee Welhouse</a:t>
            </a:r>
            <a:r>
              <a:rPr lang="en-US" baseline="30000" dirty="0"/>
              <a:t>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8782C1-9D4D-742B-384F-A2F4CC06C961}"/>
              </a:ext>
            </a:extLst>
          </p:cNvPr>
          <p:cNvSpPr txBox="1">
            <a:spLocks/>
          </p:cNvSpPr>
          <p:nvPr/>
        </p:nvSpPr>
        <p:spPr>
          <a:xfrm>
            <a:off x="0" y="94681"/>
            <a:ext cx="9144000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Antarctic Meteorological Research and Data Center Data Website: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An Overview and discussion of the AMRDC website, featured projects, and real-time data display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324165A-DB49-8821-491E-84D718673E5B}"/>
              </a:ext>
            </a:extLst>
          </p:cNvPr>
          <p:cNvSpPr txBox="1">
            <a:spLocks/>
          </p:cNvSpPr>
          <p:nvPr/>
        </p:nvSpPr>
        <p:spPr>
          <a:xfrm>
            <a:off x="2126756" y="3178793"/>
            <a:ext cx="482843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/>
              <a:t>1</a:t>
            </a:r>
            <a:r>
              <a:rPr lang="en-US" sz="1200" dirty="0"/>
              <a:t>Antarctic Meteorological Research and Data Center, Space Science and Engineering Center, University of Wisconsin-Madison, Madison, WI, USA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Department of Physical Sciences, School of Science, Technology, Engineering, and Mathematics, Madison Area Technical College, Madison, WI, USA</a:t>
            </a:r>
          </a:p>
          <a:p>
            <a:endParaRPr lang="en-US" sz="1200" dirty="0"/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74948CF6-AE7C-B5F2-A4B9-256AA00B4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509" y="3021219"/>
            <a:ext cx="1233811" cy="687644"/>
          </a:xfrm>
          <a:prstGeom prst="rect">
            <a:avLst/>
          </a:prstGeom>
        </p:spPr>
      </p:pic>
      <p:pic>
        <p:nvPicPr>
          <p:cNvPr id="10" name="Picture 9" descr="A gold and red logo&#10;&#10;AI-generated content may be incorrect.">
            <a:extLst>
              <a:ext uri="{FF2B5EF4-FFF2-40B4-BE49-F238E27FC236}">
                <a16:creationId xmlns:a16="http://schemas.microsoft.com/office/drawing/2014/main" id="{EEE0CF7F-3021-AD04-CFEE-36C10981C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865" y="3661492"/>
            <a:ext cx="855573" cy="855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E0257-9531-C40E-7901-1B4D8E42D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853" y="2046225"/>
            <a:ext cx="943952" cy="943952"/>
          </a:xfrm>
          <a:prstGeom prst="rect">
            <a:avLst/>
          </a:prstGeom>
        </p:spPr>
      </p:pic>
      <p:pic>
        <p:nvPicPr>
          <p:cNvPr id="12" name="Picture 11" descr="A logo of a globe with a star and text&#10;&#10;AI-generated content may be incorrect.">
            <a:extLst>
              <a:ext uri="{FF2B5EF4-FFF2-40B4-BE49-F238E27FC236}">
                <a16:creationId xmlns:a16="http://schemas.microsoft.com/office/drawing/2014/main" id="{EC86355E-CACD-1020-2F20-62B37F808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378" y="3876045"/>
            <a:ext cx="855573" cy="603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64DE5-6561-2572-EE4D-3EDF9B2A7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021" y="4609930"/>
            <a:ext cx="2542796" cy="308877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4B41724-FA2C-A321-37AD-A9BEC71E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511296" cy="273844"/>
          </a:xfrm>
        </p:spPr>
        <p:txBody>
          <a:bodyPr/>
          <a:lstStyle/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International Symposium on Polar Sciences </a:t>
            </a:r>
          </a:p>
          <a:p>
            <a:r>
              <a:rPr lang="en-US" dirty="0"/>
              <a:t>and 20th Workshop on Antarctic Meteorology and Climate, 2025</a:t>
            </a:r>
          </a:p>
        </p:txBody>
      </p:sp>
    </p:spTree>
    <p:extLst>
      <p:ext uri="{BB962C8B-B14F-4D97-AF65-F5344CB8AC3E}">
        <p14:creationId xmlns:p14="http://schemas.microsoft.com/office/powerpoint/2010/main" val="166237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34963-A861-5AB7-CC66-B62D9AC85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6A57-C387-378D-ED9B-9C63A8E6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85" y="0"/>
            <a:ext cx="7886700" cy="790475"/>
          </a:xfrm>
        </p:spPr>
        <p:txBody>
          <a:bodyPr/>
          <a:lstStyle/>
          <a:p>
            <a:r>
              <a:rPr lang="en-US" u="sng" dirty="0"/>
              <a:t>Real-time data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638F4C-E054-352E-66F0-427563AE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10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8395861-1242-CFA1-C2F1-984C451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91627-085A-BBF6-464C-DCDC8DBA63C4}"/>
              </a:ext>
            </a:extLst>
          </p:cNvPr>
          <p:cNvSpPr txBox="1"/>
          <p:nvPr/>
        </p:nvSpPr>
        <p:spPr>
          <a:xfrm>
            <a:off x="3442915" y="210571"/>
            <a:ext cx="35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 Imagery and Composites</a:t>
            </a:r>
          </a:p>
        </p:txBody>
      </p:sp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CE360BD0-054C-5415-C5A7-1B5DA963B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5" y="779227"/>
            <a:ext cx="2936546" cy="3860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8B4B2532-54DE-EDEC-66EE-23E6273B5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61" y="1521994"/>
            <a:ext cx="2756161" cy="1490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satellite image&#10;&#10;AI-generated content may be incorrect.">
            <a:extLst>
              <a:ext uri="{FF2B5EF4-FFF2-40B4-BE49-F238E27FC236}">
                <a16:creationId xmlns:a16="http://schemas.microsoft.com/office/drawing/2014/main" id="{1066EAD8-6D09-4E7F-EE77-05D64E314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956" y="837054"/>
            <a:ext cx="2361268" cy="381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7FF23-3168-142C-25A5-4AD0FDA7AF2F}"/>
              </a:ext>
            </a:extLst>
          </p:cNvPr>
          <p:cNvSpPr txBox="1"/>
          <p:nvPr/>
        </p:nvSpPr>
        <p:spPr>
          <a:xfrm>
            <a:off x="3442915" y="3012879"/>
            <a:ext cx="71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6F323-D043-5148-9307-EDC12D815E64}"/>
              </a:ext>
            </a:extLst>
          </p:cNvPr>
          <p:cNvSpPr txBox="1"/>
          <p:nvPr/>
        </p:nvSpPr>
        <p:spPr>
          <a:xfrm>
            <a:off x="6368001" y="4628763"/>
            <a:ext cx="99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Composites</a:t>
            </a:r>
          </a:p>
        </p:txBody>
      </p:sp>
    </p:spTree>
    <p:extLst>
      <p:ext uri="{BB962C8B-B14F-4D97-AF65-F5344CB8AC3E}">
        <p14:creationId xmlns:p14="http://schemas.microsoft.com/office/powerpoint/2010/main" val="30447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FC10-C87F-8604-881E-FC8F9555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79" y="-76256"/>
            <a:ext cx="7886700" cy="994172"/>
          </a:xfrm>
        </p:spPr>
        <p:txBody>
          <a:bodyPr/>
          <a:lstStyle/>
          <a:p>
            <a:r>
              <a:rPr lang="en-US" u="sng" dirty="0"/>
              <a:t>Web Applications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070FC2-98B0-E7FC-FF6C-EF62ABB1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74" y="675615"/>
            <a:ext cx="4404526" cy="3263504"/>
          </a:xfrm>
        </p:spPr>
        <p:txBody>
          <a:bodyPr/>
          <a:lstStyle/>
          <a:p>
            <a:r>
              <a:rPr lang="en-US" dirty="0"/>
              <a:t>Real-time </a:t>
            </a:r>
            <a:r>
              <a:rPr lang="en-US" dirty="0" err="1"/>
              <a:t>meteorogram</a:t>
            </a:r>
            <a:r>
              <a:rPr lang="en-US" dirty="0"/>
              <a:t> and data time series “dashboards”</a:t>
            </a:r>
          </a:p>
          <a:p>
            <a:pPr lvl="1"/>
            <a:r>
              <a:rPr lang="en-US" dirty="0"/>
              <a:t>E.g. AWS </a:t>
            </a:r>
            <a:r>
              <a:rPr lang="en-US" dirty="0" err="1"/>
              <a:t>meteorograms</a:t>
            </a:r>
            <a:r>
              <a:rPr lang="en-US" dirty="0"/>
              <a:t>, AMPS-UW verification project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B7476D-43FA-5B40-0C70-A16FE8CE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11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B694428-F18D-1B52-EE1D-CA987997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16FBB7C7-082E-2E36-0D3D-D9C7C13221BF}"/>
              </a:ext>
            </a:extLst>
          </p:cNvPr>
          <p:cNvSpPr txBox="1">
            <a:spLocks/>
          </p:cNvSpPr>
          <p:nvPr/>
        </p:nvSpPr>
        <p:spPr>
          <a:xfrm>
            <a:off x="4739474" y="675615"/>
            <a:ext cx="440452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Archive AWS data visualizer</a:t>
            </a:r>
          </a:p>
          <a:p>
            <a:pPr lvl="1"/>
            <a:r>
              <a:rPr lang="en-US" dirty="0"/>
              <a:t>Plots </a:t>
            </a:r>
            <a:r>
              <a:rPr lang="en-US" dirty="0" err="1"/>
              <a:t>QC’d</a:t>
            </a:r>
            <a:r>
              <a:rPr lang="en-US" dirty="0"/>
              <a:t> data from repository</a:t>
            </a:r>
          </a:p>
        </p:txBody>
      </p:sp>
      <p:pic>
        <p:nvPicPr>
          <p:cNvPr id="5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437745-61D8-3A11-C4A1-02651C7C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81" y="1980507"/>
            <a:ext cx="3966146" cy="2321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data visualizer&#10;&#10;AI-generated content may be incorrect.">
            <a:extLst>
              <a:ext uri="{FF2B5EF4-FFF2-40B4-BE49-F238E27FC236}">
                <a16:creationId xmlns:a16="http://schemas.microsoft.com/office/drawing/2014/main" id="{CD42FFA6-90C0-6576-48DA-C226B49B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82" y="1566407"/>
            <a:ext cx="3380452" cy="2901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0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0308B-2E25-7AC3-F698-C0024E11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A48A-1E51-5EDA-9ACA-3E1E9CD1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79" y="-76256"/>
            <a:ext cx="7886700" cy="994172"/>
          </a:xfrm>
        </p:spPr>
        <p:txBody>
          <a:bodyPr/>
          <a:lstStyle/>
          <a:p>
            <a:r>
              <a:rPr lang="en-US" u="sng" dirty="0"/>
              <a:t>Web Applications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EFDE642-6E06-0540-EF88-E599FF80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12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114A268-6E90-3324-A230-361F93FE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pic>
        <p:nvPicPr>
          <p:cNvPr id="4" name="Picture 3" descr="A map of the arctic&#10;&#10;AI-generated content may be incorrect.">
            <a:extLst>
              <a:ext uri="{FF2B5EF4-FFF2-40B4-BE49-F238E27FC236}">
                <a16:creationId xmlns:a16="http://schemas.microsoft.com/office/drawing/2014/main" id="{C1A6A425-49E0-4046-5F30-0377C985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69" y="1421621"/>
            <a:ext cx="2817861" cy="3317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68D4450E-3F6A-507A-DF59-3CD3DFE11822}"/>
              </a:ext>
            </a:extLst>
          </p:cNvPr>
          <p:cNvSpPr txBox="1">
            <a:spLocks/>
          </p:cNvSpPr>
          <p:nvPr/>
        </p:nvSpPr>
        <p:spPr>
          <a:xfrm>
            <a:off x="237236" y="699469"/>
            <a:ext cx="440452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AWS interactive map</a:t>
            </a:r>
          </a:p>
          <a:p>
            <a:pPr lvl="1"/>
            <a:r>
              <a:rPr lang="en-US" dirty="0"/>
              <a:t>Links to individual AWS station pages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E4E11CF-126A-84BD-CD24-02BA26EBEA11}"/>
              </a:ext>
            </a:extLst>
          </p:cNvPr>
          <p:cNvSpPr txBox="1">
            <a:spLocks/>
          </p:cNvSpPr>
          <p:nvPr/>
        </p:nvSpPr>
        <p:spPr>
          <a:xfrm>
            <a:off x="4502238" y="412633"/>
            <a:ext cx="440452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AWS Station Pages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EE85EB-02F6-4CB6-66A2-CF6E07539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957" y="775725"/>
            <a:ext cx="2926833" cy="4209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79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3F61-7898-ADAD-05B9-5C89F2B6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163" y="9144"/>
            <a:ext cx="4233672" cy="994172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1C0C4-9F92-633F-85DC-BA745A912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903" y="830270"/>
            <a:ext cx="3830193" cy="3263504"/>
          </a:xfrm>
        </p:spPr>
        <p:txBody>
          <a:bodyPr/>
          <a:lstStyle/>
          <a:p>
            <a:r>
              <a:rPr lang="en-US" dirty="0"/>
              <a:t>Are information and data products intuitive to find?</a:t>
            </a:r>
          </a:p>
          <a:p>
            <a:endParaRPr lang="en-US" dirty="0"/>
          </a:p>
          <a:p>
            <a:r>
              <a:rPr lang="en-US" dirty="0"/>
              <a:t>Any suggestions on layout?</a:t>
            </a:r>
          </a:p>
          <a:p>
            <a:endParaRPr lang="en-US" dirty="0"/>
          </a:p>
          <a:p>
            <a:r>
              <a:rPr lang="en-US" dirty="0"/>
              <a:t>Any products that you want to see included on the website?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B245F-3206-45B8-4C8E-4962FABA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1CD1D61-59B7-D860-87F2-DDD839D7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</p:spTree>
    <p:extLst>
      <p:ext uri="{BB962C8B-B14F-4D97-AF65-F5344CB8AC3E}">
        <p14:creationId xmlns:p14="http://schemas.microsoft.com/office/powerpoint/2010/main" val="186469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898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F0988-37B2-F1F6-0DE3-C77FEE556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A00F-FB1D-77CE-3B79-C0BB7BDF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53" y="156157"/>
            <a:ext cx="2123694" cy="994172"/>
          </a:xfrm>
        </p:spPr>
        <p:txBody>
          <a:bodyPr>
            <a:normAutofit/>
          </a:bodyPr>
          <a:lstStyle/>
          <a:p>
            <a:r>
              <a:rPr lang="en-US" u="sng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428A-CBD2-CFA3-3ED4-C2EF7895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16886"/>
            <a:ext cx="7886700" cy="17108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u="sng" dirty="0"/>
              <a:t>References</a:t>
            </a:r>
          </a:p>
          <a:p>
            <a:r>
              <a:rPr lang="en-US" sz="1600" dirty="0"/>
              <a:t>Lazzara, M., G. Weidner, L. Keller, J. Thom, and J. Cassano, 2012: Antarctic Automatic Weather Station Program: 30 Years of Polar Observation. Bull. Amer. Meteor. Soc., 93, 1519-1537.  </a:t>
            </a:r>
            <a:r>
              <a:rPr lang="en-US" sz="1600" dirty="0">
                <a:hlinkClick r:id="rId3"/>
              </a:rPr>
              <a:t>https://doi.org/10.1175/BAMS-D-11-00015.1</a:t>
            </a:r>
            <a:endParaRPr lang="en-US" sz="1600" dirty="0"/>
          </a:p>
          <a:p>
            <a:r>
              <a:rPr lang="en-US" sz="1600" dirty="0"/>
              <a:t>Lazzara, M. A., M. G. Noojin, K. J. Shannon, D. E. Mikolajczyk, and L. J. Welhouse, 2025:  An Antarctic Meteorological Data Repository. Bull. Amer. Meteor. Soc., Accepted. DOI: 10.1175/BAMS-D-24-0178.1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F1D75-25D2-3737-AE74-D6604EBC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43967C6-B824-229A-ACB9-FF5BC302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F9DA5-3D46-2682-61F7-05E2BED60485}"/>
              </a:ext>
            </a:extLst>
          </p:cNvPr>
          <p:cNvSpPr txBox="1">
            <a:spLocks/>
          </p:cNvSpPr>
          <p:nvPr/>
        </p:nvSpPr>
        <p:spPr>
          <a:xfrm>
            <a:off x="628650" y="1372112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u="sng" dirty="0"/>
              <a:t>Acknowledgments</a:t>
            </a:r>
          </a:p>
          <a:p>
            <a:pPr marL="0" indent="0">
              <a:buNone/>
            </a:pPr>
            <a:r>
              <a:rPr lang="en-US" sz="1500" dirty="0"/>
              <a:t>The authors appreciate the support of the National Science Foundation under grant number 1951720 and 2301362 (UW), and 1951603 (MATC). </a:t>
            </a:r>
            <a:endParaRPr lang="en-US" dirty="0"/>
          </a:p>
          <a:p>
            <a:endParaRPr lang="en-US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55176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576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82BB-860D-A8EF-537C-28232502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8422"/>
            <a:ext cx="7886700" cy="994172"/>
          </a:xfrm>
        </p:spPr>
        <p:txBody>
          <a:bodyPr/>
          <a:lstStyle/>
          <a:p>
            <a:r>
              <a:rPr lang="en-US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0A145-2032-A48E-9722-7C1EF765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756029"/>
            <a:ext cx="8030320" cy="3263504"/>
          </a:xfrm>
        </p:spPr>
        <p:txBody>
          <a:bodyPr/>
          <a:lstStyle/>
          <a:p>
            <a:r>
              <a:rPr lang="en-US" dirty="0"/>
              <a:t>Re-introducing the new AMRDC website</a:t>
            </a:r>
          </a:p>
          <a:p>
            <a:r>
              <a:rPr lang="en-US" dirty="0"/>
              <a:t>Main features of website</a:t>
            </a:r>
          </a:p>
          <a:p>
            <a:r>
              <a:rPr lang="en-US" dirty="0"/>
              <a:t>Projects</a:t>
            </a:r>
          </a:p>
          <a:p>
            <a:r>
              <a:rPr lang="en-US" dirty="0"/>
              <a:t>Real-time data</a:t>
            </a:r>
          </a:p>
          <a:p>
            <a:r>
              <a:rPr lang="en-US" dirty="0"/>
              <a:t>Web Applications</a:t>
            </a:r>
          </a:p>
          <a:p>
            <a:r>
              <a:rPr lang="en-US" dirty="0"/>
              <a:t>Group 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219CF-B141-CF18-C881-5F35F811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2D09E-4B51-4408-F96F-03F94D38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9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E59B-CD5E-D2E4-ACE9-BE88A195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u="sng" dirty="0"/>
              <a:t>Out with the old, in with the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6EE0B-782B-27DA-E9BB-5C610991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28529"/>
            <a:ext cx="7886700" cy="3263504"/>
          </a:xfrm>
        </p:spPr>
        <p:txBody>
          <a:bodyPr/>
          <a:lstStyle/>
          <a:p>
            <a:r>
              <a:rPr lang="en-US" dirty="0"/>
              <a:t>Farewell to the old website, </a:t>
            </a:r>
            <a:r>
              <a:rPr lang="en-US" dirty="0">
                <a:hlinkClick r:id="rId2"/>
              </a:rPr>
              <a:t>https://amrc.ssec.wisc.edu/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AE48C72-A00E-A077-24CF-745BE2983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149" y="1304903"/>
            <a:ext cx="4463702" cy="3489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8D28C-9E0A-D61C-0F29-89EDEF4D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5B2F7B2-6EA5-3757-5CE4-177E3E49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</p:spTree>
    <p:extLst>
      <p:ext uri="{BB962C8B-B14F-4D97-AF65-F5344CB8AC3E}">
        <p14:creationId xmlns:p14="http://schemas.microsoft.com/office/powerpoint/2010/main" val="279532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4FCA-09A7-33E5-17E6-06B5D898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1EF3-E0A2-10BF-7216-CF2C82B3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2"/>
            <a:ext cx="7886700" cy="994172"/>
          </a:xfrm>
        </p:spPr>
        <p:txBody>
          <a:bodyPr/>
          <a:lstStyle/>
          <a:p>
            <a:r>
              <a:rPr lang="en-US" u="sng" dirty="0"/>
              <a:t>Out with the old, in with the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659F-1426-F41C-F48C-8FA2825FC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90587"/>
            <a:ext cx="7886700" cy="3263504"/>
          </a:xfrm>
        </p:spPr>
        <p:txBody>
          <a:bodyPr/>
          <a:lstStyle/>
          <a:p>
            <a:r>
              <a:rPr lang="en-US" dirty="0"/>
              <a:t>Hello to the new website! </a:t>
            </a:r>
            <a:r>
              <a:rPr lang="en-US" u="sng" dirty="0">
                <a:hlinkClick r:id="rId2"/>
              </a:rPr>
              <a:t>https://amrdc.ssec.wisc.edu</a:t>
            </a:r>
            <a:r>
              <a:rPr lang="en-US" u="sng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C38A057E-46D2-5944-04B9-C5B712C2E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93" y="1819687"/>
            <a:ext cx="1504126" cy="1504126"/>
          </a:xfrm>
          <a:prstGeom prst="rect">
            <a:avLst/>
          </a:prstGeom>
        </p:spPr>
      </p:pic>
      <p:pic>
        <p:nvPicPr>
          <p:cNvPr id="8" name="Picture 7" descr="A person walking in the snow&#10;&#10;AI-generated content may be incorrect.">
            <a:extLst>
              <a:ext uri="{FF2B5EF4-FFF2-40B4-BE49-F238E27FC236}">
                <a16:creationId xmlns:a16="http://schemas.microsoft.com/office/drawing/2014/main" id="{AAEDF8D2-A0FA-4CDA-7E95-913DAA387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81" y="1308916"/>
            <a:ext cx="5180199" cy="3458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11C110-25DA-0D10-32FA-AE17467D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4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582A672-549B-0E6B-0F46-78FDC809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</p:spTree>
    <p:extLst>
      <p:ext uri="{BB962C8B-B14F-4D97-AF65-F5344CB8AC3E}">
        <p14:creationId xmlns:p14="http://schemas.microsoft.com/office/powerpoint/2010/main" val="288683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1D1D-4A46-8951-3422-12B1B4E2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2"/>
            <a:ext cx="7886700" cy="994172"/>
          </a:xfrm>
        </p:spPr>
        <p:txBody>
          <a:bodyPr/>
          <a:lstStyle/>
          <a:p>
            <a:r>
              <a:rPr lang="en-US" u="sng" dirty="0"/>
              <a:t>Main features of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3F08-8A2B-CF6D-B0EE-910F95634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74" y="900027"/>
            <a:ext cx="3526762" cy="359224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Now built on </a:t>
            </a:r>
            <a:r>
              <a:rPr lang="en-US" dirty="0" err="1"/>
              <a:t>Wordpress</a:t>
            </a:r>
            <a:endParaRPr lang="en-US" dirty="0"/>
          </a:p>
          <a:p>
            <a:pPr lvl="1"/>
            <a:r>
              <a:rPr lang="en-US" dirty="0"/>
              <a:t>Following University of Wisconsin-Madison formatting/layouts</a:t>
            </a:r>
          </a:p>
          <a:p>
            <a:r>
              <a:rPr lang="en-US" dirty="0"/>
              <a:t>Data Visualization</a:t>
            </a:r>
          </a:p>
          <a:p>
            <a:pPr lvl="1"/>
            <a:r>
              <a:rPr lang="en-US" dirty="0"/>
              <a:t>Visualizer</a:t>
            </a:r>
          </a:p>
          <a:p>
            <a:pPr lvl="1"/>
            <a:r>
              <a:rPr lang="en-US" dirty="0"/>
              <a:t>Dashboard</a:t>
            </a:r>
          </a:p>
          <a:p>
            <a:r>
              <a:rPr lang="en-US" dirty="0"/>
              <a:t>Real-time Data</a:t>
            </a:r>
          </a:p>
          <a:p>
            <a:pPr lvl="1"/>
            <a:r>
              <a:rPr lang="en-US" dirty="0"/>
              <a:t>Observations and satellite imagery</a:t>
            </a:r>
          </a:p>
          <a:p>
            <a:r>
              <a:rPr lang="en-US" dirty="0"/>
              <a:t>Links to AMRDC Data Repository</a:t>
            </a:r>
          </a:p>
          <a:p>
            <a:r>
              <a:rPr lang="en-US" dirty="0"/>
              <a:t>Projects</a:t>
            </a:r>
          </a:p>
          <a:p>
            <a:pPr lvl="1"/>
            <a:r>
              <a:rPr lang="en-US" dirty="0"/>
              <a:t>Past and present</a:t>
            </a:r>
          </a:p>
          <a:p>
            <a:r>
              <a:rPr lang="en-US" dirty="0"/>
              <a:t>General information</a:t>
            </a:r>
          </a:p>
          <a:p>
            <a:pPr lvl="1"/>
            <a:r>
              <a:rPr lang="en-US" dirty="0"/>
              <a:t>News, Meetings, etc.</a:t>
            </a:r>
          </a:p>
          <a:p>
            <a:r>
              <a:rPr lang="en-US" dirty="0"/>
              <a:t>Catalogue of outreach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E6F81-D439-176D-EEC3-66FBBEBB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B1F7E45-F041-392E-45D9-AEE265BC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pic>
        <p:nvPicPr>
          <p:cNvPr id="4" name="Picture 3" descr="A person walking in the snow&#10;&#10;AI-generated content may be incorrect.">
            <a:extLst>
              <a:ext uri="{FF2B5EF4-FFF2-40B4-BE49-F238E27FC236}">
                <a16:creationId xmlns:a16="http://schemas.microsoft.com/office/drawing/2014/main" id="{77DD4BF1-3840-ADFE-BF0D-971B71317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1336" y="900027"/>
            <a:ext cx="5008090" cy="3343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1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B8B0-AEF9-943B-CA54-2235D89F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91" y="0"/>
            <a:ext cx="7886700" cy="723491"/>
          </a:xfrm>
        </p:spPr>
        <p:txBody>
          <a:bodyPr/>
          <a:lstStyle/>
          <a:p>
            <a:r>
              <a:rPr lang="en-US" u="sng" dirty="0"/>
              <a:t>Projects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9D2E478-970E-8776-E43B-80324CBAF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9101" y="1115045"/>
            <a:ext cx="3292371" cy="3488759"/>
          </a:xfrm>
          <a:ln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D5159-5AAE-53FC-5C9D-502E369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6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9D13358-52A3-EBD7-D47C-531EF8EA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F2C9F-C135-61E7-F5F1-254F1FDA4250}"/>
              </a:ext>
            </a:extLst>
          </p:cNvPr>
          <p:cNvSpPr txBox="1"/>
          <p:nvPr/>
        </p:nvSpPr>
        <p:spPr>
          <a:xfrm>
            <a:off x="2566055" y="147415"/>
            <a:ext cx="645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AMPS-AWS Verification:</a:t>
            </a:r>
          </a:p>
          <a:p>
            <a:r>
              <a:rPr lang="en-US" u="sng" dirty="0">
                <a:hlinkClick r:id="rId3" tooltip="https://amrdc.ssec.wisc.edu/real-time-data/forecasts/aws-observations-amps-output"/>
              </a:rPr>
              <a:t>https://amrdc.ssec.wisc.edu/real-time-data/forecasts/aws-observations-amps-output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0D345-3DD0-02EA-B7DA-63FDDEEB650D}"/>
              </a:ext>
            </a:extLst>
          </p:cNvPr>
          <p:cNvSpPr txBox="1">
            <a:spLocks/>
          </p:cNvSpPr>
          <p:nvPr/>
        </p:nvSpPr>
        <p:spPr>
          <a:xfrm>
            <a:off x="658368" y="1347744"/>
            <a:ext cx="3741705" cy="334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Developed by Karissa Shannon, with initial help from Kevin Manning (UCAR)</a:t>
            </a:r>
          </a:p>
          <a:p>
            <a:r>
              <a:rPr lang="en-US" sz="1400" dirty="0"/>
              <a:t>Real-time comparisons between Antarctic Mesoscale Prediction System (AMPS) forecast output and AWS observations from UW and the Naval Information Warfare Center (NIWC)</a:t>
            </a:r>
          </a:p>
          <a:p>
            <a:r>
              <a:rPr lang="en-US" sz="1400" dirty="0"/>
              <a:t>Compare </a:t>
            </a:r>
            <a:r>
              <a:rPr lang="en-US" sz="1400" dirty="0" err="1"/>
              <a:t>obs</a:t>
            </a:r>
            <a:r>
              <a:rPr lang="en-US" sz="1400" dirty="0"/>
              <a:t> with most recent two or three AMPS forecast runs</a:t>
            </a:r>
          </a:p>
          <a:p>
            <a:r>
              <a:rPr lang="en-US" sz="1400" dirty="0"/>
              <a:t>Temperature, pressure, relative humidity, and wind</a:t>
            </a:r>
          </a:p>
          <a:p>
            <a:r>
              <a:rPr lang="en-US" sz="1400" dirty="0"/>
              <a:t>Time series plots and maps</a:t>
            </a:r>
          </a:p>
          <a:p>
            <a:r>
              <a:rPr lang="en-US" sz="1400"/>
              <a:t>Dashboard allows user to display multiple plots at once (shown in figure)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526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6510F-C89B-5756-B06C-66F6BA79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7FDA-E9C3-6D08-4F71-0CC5020B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91" y="0"/>
            <a:ext cx="7886700" cy="994172"/>
          </a:xfrm>
        </p:spPr>
        <p:txBody>
          <a:bodyPr/>
          <a:lstStyle/>
          <a:p>
            <a:r>
              <a:rPr lang="en-US" u="sng" dirty="0"/>
              <a:t>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339A1-AD81-F47C-38CF-3EBA3578B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56" y="1506560"/>
            <a:ext cx="3326130" cy="2747876"/>
          </a:xfrm>
        </p:spPr>
        <p:txBody>
          <a:bodyPr>
            <a:normAutofit/>
          </a:bodyPr>
          <a:lstStyle/>
          <a:p>
            <a:r>
              <a:rPr lang="en-US" sz="1600" dirty="0"/>
              <a:t>Developed by Clayton </a:t>
            </a:r>
            <a:r>
              <a:rPr lang="en-US" sz="1600" dirty="0" err="1"/>
              <a:t>Suplinski</a:t>
            </a:r>
            <a:endParaRPr lang="en-US" sz="1600" dirty="0"/>
          </a:p>
          <a:p>
            <a:r>
              <a:rPr lang="en-US" sz="1600" dirty="0"/>
              <a:t>Simulations made for each UW AWS site</a:t>
            </a:r>
          </a:p>
          <a:p>
            <a:r>
              <a:rPr lang="en-US" sz="1600" dirty="0"/>
              <a:t>Emulates tower, instrumentation, and surrounding geography</a:t>
            </a:r>
          </a:p>
          <a:p>
            <a:r>
              <a:rPr lang="en-US" sz="1600" dirty="0"/>
              <a:t>Use in a web browser, or with virtual reality headsets</a:t>
            </a:r>
          </a:p>
        </p:txBody>
      </p:sp>
      <p:pic>
        <p:nvPicPr>
          <p:cNvPr id="7" name="Picture 6" descr="A person standing in a snowy field&#10;&#10;AI-generated content may be incorrect.">
            <a:extLst>
              <a:ext uri="{FF2B5EF4-FFF2-40B4-BE49-F238E27FC236}">
                <a16:creationId xmlns:a16="http://schemas.microsoft.com/office/drawing/2014/main" id="{EDBBF4FF-9AEA-9CB8-B191-E6B7E3D9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86" y="1335862"/>
            <a:ext cx="5123654" cy="29185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0B4CD3-F108-5B8D-7C9D-9F8B3CE7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45EC0A2-E9E5-36FA-34F8-B454339C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08AC8-595A-3B1C-E412-BFE933621C86}"/>
              </a:ext>
            </a:extLst>
          </p:cNvPr>
          <p:cNvSpPr txBox="1"/>
          <p:nvPr/>
        </p:nvSpPr>
        <p:spPr>
          <a:xfrm>
            <a:off x="2343928" y="206485"/>
            <a:ext cx="680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Antarctica Simulation: </a:t>
            </a:r>
            <a:r>
              <a:rPr lang="en-US" u="sng" dirty="0">
                <a:hlinkClick r:id="rId3"/>
              </a:rPr>
              <a:t>https://amrdc.ssec.wisc.edu/web_products/antarctica_simulation/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4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A42A-526F-C47B-ECEC-247EB129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85" y="0"/>
            <a:ext cx="7886700" cy="790475"/>
          </a:xfrm>
        </p:spPr>
        <p:txBody>
          <a:bodyPr/>
          <a:lstStyle/>
          <a:p>
            <a:r>
              <a:rPr lang="en-US" u="sng" dirty="0"/>
              <a:t>Real-time data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19FBF5-CF30-56CA-1527-C068965B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8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47DDC20-EFE9-10C6-2284-558BD79B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pic>
        <p:nvPicPr>
          <p:cNvPr id="15" name="Picture 1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1F39DD2-F5CB-B9F9-A12C-A8846AD8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366" y="650398"/>
            <a:ext cx="6512118" cy="4062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69F92-3D3C-FE2F-AC0A-FE47A97C8216}"/>
              </a:ext>
            </a:extLst>
          </p:cNvPr>
          <p:cNvSpPr txBox="1"/>
          <p:nvPr/>
        </p:nvSpPr>
        <p:spPr>
          <a:xfrm>
            <a:off x="231085" y="571400"/>
            <a:ext cx="1437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work in progress!</a:t>
            </a:r>
          </a:p>
        </p:txBody>
      </p:sp>
    </p:spTree>
    <p:extLst>
      <p:ext uri="{BB962C8B-B14F-4D97-AF65-F5344CB8AC3E}">
        <p14:creationId xmlns:p14="http://schemas.microsoft.com/office/powerpoint/2010/main" val="18329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C784-398F-4767-8E32-FC3AB1A4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9B18A-2AE6-F430-6731-598ACB0D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85" y="0"/>
            <a:ext cx="7886700" cy="790475"/>
          </a:xfrm>
        </p:spPr>
        <p:txBody>
          <a:bodyPr/>
          <a:lstStyle/>
          <a:p>
            <a:r>
              <a:rPr lang="en-US" u="sng" dirty="0"/>
              <a:t>Real-time data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8AAC83-50CF-EA20-C2EC-4185FB0E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9A22-C86A-E54E-AE89-E48D019E45C7}" type="slidenum">
              <a:rPr lang="en-US" smtClean="0"/>
              <a:t>9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61746F3-E0DC-4EF9-9AF9-81180810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0502"/>
            <a:ext cx="3326130" cy="273844"/>
          </a:xfrm>
        </p:spPr>
        <p:txBody>
          <a:bodyPr/>
          <a:lstStyle/>
          <a:p>
            <a:r>
              <a:rPr lang="en-US" dirty="0"/>
              <a:t>20th Workshop on Antarctic Meteorology and Climate, 2025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35C6A7-7D21-2BB5-2790-ADB8602EA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4072" y="600508"/>
            <a:ext cx="3398843" cy="1989041"/>
          </a:xfrm>
          <a:ln>
            <a:solidFill>
              <a:schemeClr val="tx1"/>
            </a:solidFill>
          </a:ln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C0F2CCB-056A-914A-F683-4157E4A3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72" y="2760908"/>
            <a:ext cx="3398843" cy="2000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440AC-5308-3CFF-1D67-D0FEEFB41D3E}"/>
              </a:ext>
            </a:extLst>
          </p:cNvPr>
          <p:cNvSpPr txBox="1"/>
          <p:nvPr/>
        </p:nvSpPr>
        <p:spPr>
          <a:xfrm>
            <a:off x="3814919" y="150200"/>
            <a:ext cx="375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Antarctic Surface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E73CD81B-81E5-F1A4-9087-7B0991EA5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93" y="650816"/>
            <a:ext cx="1989681" cy="2306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665BE165-C405-29C4-7535-0AE49807B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40" y="2957385"/>
            <a:ext cx="1986270" cy="1762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black and white screen with numbers&#10;&#10;AI-generated content may be incorrect.">
            <a:extLst>
              <a:ext uri="{FF2B5EF4-FFF2-40B4-BE49-F238E27FC236}">
                <a16:creationId xmlns:a16="http://schemas.microsoft.com/office/drawing/2014/main" id="{3AF03399-6E3B-9373-47D5-52D6192F9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182" y="1030905"/>
            <a:ext cx="2297405" cy="3145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41A8A-3D6B-0873-FC53-90CFCACF7D9B}"/>
              </a:ext>
            </a:extLst>
          </p:cNvPr>
          <p:cNvSpPr txBox="1"/>
          <p:nvPr/>
        </p:nvSpPr>
        <p:spPr>
          <a:xfrm>
            <a:off x="2804652" y="4196391"/>
            <a:ext cx="87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Text listing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62A7A-2332-9FFD-83FC-21C3B5744EC6}"/>
              </a:ext>
            </a:extLst>
          </p:cNvPr>
          <p:cNvSpPr txBox="1"/>
          <p:nvPr/>
        </p:nvSpPr>
        <p:spPr>
          <a:xfrm>
            <a:off x="5449358" y="4731366"/>
            <a:ext cx="107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Meteorogram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7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2906</TotalTime>
  <Words>754</Words>
  <Application>Microsoft Macintosh PowerPoint</Application>
  <PresentationFormat>On-screen Show (16:9)</PresentationFormat>
  <Paragraphs>109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Outline</vt:lpstr>
      <vt:lpstr>Out with the old, in with the new</vt:lpstr>
      <vt:lpstr>Out with the old, in with the new</vt:lpstr>
      <vt:lpstr>Main features of website</vt:lpstr>
      <vt:lpstr>Projects</vt:lpstr>
      <vt:lpstr>Projects</vt:lpstr>
      <vt:lpstr>Real-time data</vt:lpstr>
      <vt:lpstr>Real-time data</vt:lpstr>
      <vt:lpstr>Real-time data</vt:lpstr>
      <vt:lpstr>Web Applications</vt:lpstr>
      <vt:lpstr>Web Applications</vt:lpstr>
      <vt:lpstr>Questions and Discussion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Mikolajczyk</dc:creator>
  <cp:lastModifiedBy>David Mikolajczyk</cp:lastModifiedBy>
  <cp:revision>65</cp:revision>
  <dcterms:created xsi:type="dcterms:W3CDTF">2025-07-07T17:14:22Z</dcterms:created>
  <dcterms:modified xsi:type="dcterms:W3CDTF">2025-07-10T01:46:05Z</dcterms:modified>
</cp:coreProperties>
</file>