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sldIdLst>
    <p:sldId id="449" r:id="rId2"/>
    <p:sldId id="393" r:id="rId3"/>
    <p:sldId id="434" r:id="rId4"/>
    <p:sldId id="402" r:id="rId5"/>
    <p:sldId id="451" r:id="rId6"/>
    <p:sldId id="457" r:id="rId7"/>
    <p:sldId id="404" r:id="rId8"/>
    <p:sldId id="454" r:id="rId9"/>
    <p:sldId id="452" r:id="rId10"/>
    <p:sldId id="422" r:id="rId11"/>
    <p:sldId id="423" r:id="rId12"/>
    <p:sldId id="455" r:id="rId13"/>
    <p:sldId id="462" r:id="rId14"/>
    <p:sldId id="424" r:id="rId15"/>
    <p:sldId id="456" r:id="rId16"/>
    <p:sldId id="438" r:id="rId17"/>
    <p:sldId id="425" r:id="rId18"/>
    <p:sldId id="463" r:id="rId19"/>
    <p:sldId id="461" r:id="rId20"/>
    <p:sldId id="426" r:id="rId21"/>
    <p:sldId id="437" r:id="rId22"/>
    <p:sldId id="460" r:id="rId23"/>
    <p:sldId id="439" r:id="rId24"/>
    <p:sldId id="440" r:id="rId25"/>
    <p:sldId id="428" r:id="rId26"/>
    <p:sldId id="441" r:id="rId27"/>
    <p:sldId id="411" r:id="rId28"/>
    <p:sldId id="443" r:id="rId29"/>
    <p:sldId id="444" r:id="rId30"/>
    <p:sldId id="413" r:id="rId31"/>
    <p:sldId id="464" r:id="rId32"/>
    <p:sldId id="414" r:id="rId33"/>
    <p:sldId id="445" r:id="rId34"/>
    <p:sldId id="415" r:id="rId35"/>
    <p:sldId id="459" r:id="rId36"/>
    <p:sldId id="416" r:id="rId37"/>
    <p:sldId id="446" r:id="rId38"/>
    <p:sldId id="458" r:id="rId39"/>
    <p:sldId id="417" r:id="rId40"/>
    <p:sldId id="30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3"/>
    <p:restoredTop sz="94830"/>
  </p:normalViewPr>
  <p:slideViewPr>
    <p:cSldViewPr snapToGrid="0">
      <p:cViewPr varScale="1">
        <p:scale>
          <a:sx n="121" d="100"/>
          <a:sy n="121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D7173-3EDC-1F4A-8802-33ED402D7939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81B8B-1D23-2C4E-B3A7-C1E07754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51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81B8B-1D23-2C4E-B3A7-C1E0775426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0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CC8E-3188-B749-EFB6-F8CA9DCE1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EA5AF-A23D-AB2E-1513-73BE69351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34641-2F42-5C91-62B1-CCB6C09C7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9400-2500-8945-A651-7F02AE469E35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FC591-1494-6EC5-D77E-DD28023C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28D78-3D3F-E07C-C461-CDDD87AAD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3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3300-106B-6048-02A0-3D91AF8A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C7AAE-4C86-A23A-80F4-24690BE7F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AED04-EDB7-A9FD-9490-9E55EAF5B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69BB-7E31-4149-81E4-46E923504C86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4721C-6C5E-C65C-ECC1-A7ED7C07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8D1D-8365-1484-E66F-A609CF95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C121CF-2693-D16C-D6D2-2792131B6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E3955-0D7E-C76A-FAD3-C5EC82F64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0B928-5E2C-8B20-47A9-7FDC7832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E95B-2E9E-BB4E-B2D5-DA4EEE796B72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8F355-5F68-DBAF-0B63-ACC599F00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7EEC8-172D-7DE0-AF1F-C51E2FA9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5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DD5A-C078-46F1-E6A5-BF63E1351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D9DB2-BAE2-3381-37E9-B00B93F59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B6342-3636-B708-3E18-EC57DAF8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D98E-C475-CA45-B9F3-3F429B750F7F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15279-C2D1-4835-8C0B-515C9926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5596-9EF0-0429-36DF-DF340B7B8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57192-DF39-ED35-1499-4C5C2F2C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D502F-58BE-5558-95FD-3A14DC277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DEED-56BA-EB4F-2050-8D1496AD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8CA6-9B4C-7B4C-901D-06E40BF8D392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C9C65-5262-9E04-8DB7-3CC97E89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CD044-CFF0-6DA9-52BA-D1F09796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C1D0-3E2C-94BB-1321-C85D3051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E7A55-494F-F1E1-882E-D3E86E404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0F1C7-58A7-C9E5-7F81-EC7E8C07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236A6-9F06-2684-6CFF-FBDF3A7D3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FB79-E8FE-A248-88BC-64A9E36E4296}" type="datetime1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3255B-6672-FFC2-85C4-8A4FFB30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BF2D9-9002-FCB0-103B-095DF972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87E16-44D5-B641-821B-8ABCA9F28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F513-E762-04C3-2A6B-53FB08EC3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DA038-C14C-B2D6-E62A-9D7D8FB53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4EEB5-7F1A-4806-5660-22775C76F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9C858-BB1C-2729-ED16-B945CE34E4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7B262-4317-96CD-68CA-48E63B3E5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4E0C-99DB-D645-9E6C-B333DF89AD3F}" type="datetime1">
              <a:rPr lang="en-US" smtClean="0"/>
              <a:t>6/6/24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E9F7D8-8804-4CAC-15E6-CBDFA205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51C956-F09A-16B2-3A50-72D9C37F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3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DD4A-E07B-2DE9-92C5-DD3EEB34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628619-8118-CCEF-0551-644AFC97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CEB6-9BFD-E64F-9871-A89460468721}" type="datetime1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0C7A1-E7D8-10D2-D9BD-AB7F208A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0D175-5CC3-1580-2DC1-5CD13FE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2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DA2C2-63CC-0043-B2B0-0AA42FFC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9C28-4CA0-754D-A735-961A04AE9E77}" type="datetime1">
              <a:rPr lang="en-US" smtClean="0"/>
              <a:t>6/6/24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F16C9-BD56-C87F-A7BE-D0E422D9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10ACA-8272-A98D-BB52-2FFB79BC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8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FD31-4898-3210-A6F7-514F944C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D5B6-1923-0255-429E-99E0C1AC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BBF40-D20E-5D28-B9B8-FB7B1DB6C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D12F9-0F68-ACED-AF1F-8CACCC6D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D462-A649-E24A-BC83-68239A932CCF}" type="datetime1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8A7F3-21DD-7B61-3011-8EF034B8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0EE7F-12A1-1B87-D621-C65F0055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9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28F9-0184-1357-C0A0-C2C2F36A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C02A9-3FE3-CD59-E6FE-1673E4172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BDAAB-67D2-0FC1-2E6A-223073913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E115D-28C4-1B2B-B9C4-7C24292C0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3690-EABF-884E-B060-FADD1CA2820E}" type="datetime1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5DA30-29B2-1E48-BF70-C89B7485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6A9C9-E151-24DF-4621-15E592EC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8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EF4B3-50D2-5120-50DB-A30627E8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75619-C3F4-C3DA-B19D-54C631DBE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4ACAA-F28B-2728-C3F9-8543B52B1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B44F3C-0E1A-5E4A-9C8A-CBE4AC774024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72870-7224-7294-179D-8FB225632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9A0E5-6E75-CAB6-742A-5C73AF7A7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C00902-492E-AD4F-8DB8-B73820B21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5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CE49-E9EB-267F-62DA-53959AB76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04" y="480642"/>
            <a:ext cx="11188391" cy="1690199"/>
          </a:xfrm>
        </p:spPr>
        <p:txBody>
          <a:bodyPr>
            <a:normAutofit fontScale="90000"/>
          </a:bodyPr>
          <a:lstStyle/>
          <a:p>
            <a:r>
              <a:rPr lang="en-US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Overview of the UW-Madison </a:t>
            </a:r>
            <a:br>
              <a:rPr lang="en-US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</a:br>
            <a:r>
              <a:rPr lang="en-US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AWS Program Field Season 2023-24 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71D645-C211-7D41-864D-A7F051E4F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323" y="2688959"/>
            <a:ext cx="9501351" cy="2620087"/>
          </a:xfrm>
        </p:spPr>
        <p:txBody>
          <a:bodyPr>
            <a:normAutofit fontScale="47500" lnSpcReduction="20000"/>
          </a:bodyPr>
          <a:lstStyle/>
          <a:p>
            <a:r>
              <a:rPr lang="en-US" sz="4200" b="1" u="sng" dirty="0"/>
              <a:t>David Mikolajczyk</a:t>
            </a:r>
            <a:r>
              <a:rPr lang="en-US" sz="4200" b="1" u="sng" baseline="30000" dirty="0"/>
              <a:t>1</a:t>
            </a:r>
            <a:r>
              <a:rPr lang="en-US" sz="4200" dirty="0"/>
              <a:t>, </a:t>
            </a:r>
            <a:r>
              <a:rPr lang="en-US" sz="4200" dirty="0" err="1"/>
              <a:t>Wenhua</a:t>
            </a:r>
            <a:r>
              <a:rPr lang="en-US" sz="4200" dirty="0"/>
              <a:t> Wu</a:t>
            </a:r>
            <a:r>
              <a:rPr lang="en-US" sz="4200" baseline="30000" dirty="0"/>
              <a:t>2</a:t>
            </a:r>
            <a:r>
              <a:rPr lang="en-US" sz="4200" dirty="0"/>
              <a:t>, Matthew Lazzara</a:t>
            </a:r>
            <a:r>
              <a:rPr lang="en-US" sz="4200" baseline="30000" dirty="0"/>
              <a:t>1,3</a:t>
            </a:r>
            <a:r>
              <a:rPr lang="en-US" sz="4200" dirty="0"/>
              <a:t>, Lee Welhouse</a:t>
            </a:r>
            <a:r>
              <a:rPr lang="en-US" sz="4200" baseline="30000" dirty="0"/>
              <a:t>1,3</a:t>
            </a:r>
            <a:r>
              <a:rPr lang="en-US" sz="4200" dirty="0"/>
              <a:t>, Taylor Norton</a:t>
            </a:r>
            <a:r>
              <a:rPr lang="en-US" sz="4200" baseline="30000" dirty="0"/>
              <a:t>1</a:t>
            </a:r>
            <a:r>
              <a:rPr lang="en-US" sz="4200" dirty="0"/>
              <a:t>, Linda Keller</a:t>
            </a:r>
            <a:r>
              <a:rPr lang="en-US" sz="4200" baseline="30000" dirty="0"/>
              <a:t>1</a:t>
            </a:r>
            <a:r>
              <a:rPr lang="en-US" sz="4200" dirty="0"/>
              <a:t>, George Weidner</a:t>
            </a:r>
            <a:r>
              <a:rPr lang="en-US" sz="4200" baseline="30000" dirty="0"/>
              <a:t>4</a:t>
            </a:r>
            <a:r>
              <a:rPr lang="en-US" sz="4200" dirty="0"/>
              <a:t>, Andy Kurth</a:t>
            </a:r>
            <a:r>
              <a:rPr lang="en-US" sz="4200" baseline="30000" dirty="0"/>
              <a:t>5</a:t>
            </a:r>
            <a:r>
              <a:rPr lang="en-US" sz="4200" dirty="0"/>
              <a:t>, and Forbes Filip</a:t>
            </a:r>
            <a:r>
              <a:rPr lang="en-US" sz="4200" baseline="30000" dirty="0"/>
              <a:t>5</a:t>
            </a:r>
          </a:p>
          <a:p>
            <a:endParaRPr lang="en-US" dirty="0"/>
          </a:p>
          <a:p>
            <a:r>
              <a:rPr lang="en-US" sz="2900" baseline="30000" dirty="0"/>
              <a:t>1</a:t>
            </a:r>
            <a:r>
              <a:rPr lang="en-US" sz="2900" dirty="0"/>
              <a:t>Antarctic Meteorological Research and Data Center, Space Science and Engineering Center, University of Wisconsin-Madison, Madison, WI</a:t>
            </a:r>
          </a:p>
          <a:p>
            <a:r>
              <a:rPr lang="en-US" sz="2900" baseline="30000" dirty="0"/>
              <a:t>2</a:t>
            </a:r>
            <a:r>
              <a:rPr lang="en-US" sz="2900" dirty="0"/>
              <a:t>Office of Research Support, Space Science and Engineering Center, University of Wisconsin- Madison, Madison, WI</a:t>
            </a:r>
          </a:p>
          <a:p>
            <a:r>
              <a:rPr lang="en-US" sz="2900" baseline="30000" dirty="0"/>
              <a:t>3</a:t>
            </a:r>
            <a:r>
              <a:rPr lang="en-US" sz="2900" dirty="0"/>
              <a:t>Department of Physical Sciences, School of Arts and Sciences, Madison Area Technical College, Madison, WI</a:t>
            </a:r>
          </a:p>
          <a:p>
            <a:r>
              <a:rPr lang="en-US" sz="2900" baseline="30000" dirty="0"/>
              <a:t>4</a:t>
            </a:r>
            <a:r>
              <a:rPr lang="en-US" sz="2900" dirty="0"/>
              <a:t>Atmospheric and Oceanic Sciences Department, University of Wisconsin-Madison, Madison, WI</a:t>
            </a:r>
          </a:p>
          <a:p>
            <a:r>
              <a:rPr lang="en-US" sz="2900" baseline="30000" dirty="0"/>
              <a:t>5</a:t>
            </a:r>
            <a:r>
              <a:rPr lang="en-US" sz="2900" dirty="0"/>
              <a:t>Dept. of Electrical Engineering Technology Department, School of Applied Science, Engineering and Technology, Madison Area Technical College, Madison, WI</a:t>
            </a:r>
          </a:p>
        </p:txBody>
      </p:sp>
      <p:pic>
        <p:nvPicPr>
          <p:cNvPr id="6" name="Picture 11" descr="UW_logo_600">
            <a:extLst>
              <a:ext uri="{FF2B5EF4-FFF2-40B4-BE49-F238E27FC236}">
                <a16:creationId xmlns:a16="http://schemas.microsoft.com/office/drawing/2014/main" id="{778E3CF6-7C91-2468-CAD6-D6EB2E45D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32470" y="5820387"/>
            <a:ext cx="616303" cy="616303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" name="Picture 13" descr="sseclogo">
            <a:extLst>
              <a:ext uri="{FF2B5EF4-FFF2-40B4-BE49-F238E27FC236}">
                <a16:creationId xmlns:a16="http://schemas.microsoft.com/office/drawing/2014/main" id="{6B6C32D3-7B88-D0C7-BBDF-F5BCF5F3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70" y="5818359"/>
            <a:ext cx="736872" cy="5170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WS-Decal.gif">
            <a:extLst>
              <a:ext uri="{FF2B5EF4-FFF2-40B4-BE49-F238E27FC236}">
                <a16:creationId xmlns:a16="http://schemas.microsoft.com/office/drawing/2014/main" id="{E3388751-151D-E331-F821-9974A2D88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071" y="5809928"/>
            <a:ext cx="619184" cy="6170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3EB06E-8BBA-7632-59A2-81DFF1CF4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903" y="5858258"/>
            <a:ext cx="578432" cy="578432"/>
          </a:xfrm>
          <a:prstGeom prst="rect">
            <a:avLst/>
          </a:prstGeom>
        </p:spPr>
      </p:pic>
      <p:pic>
        <p:nvPicPr>
          <p:cNvPr id="10" name="Picture 6" descr="nsf1.gif">
            <a:extLst>
              <a:ext uri="{FF2B5EF4-FFF2-40B4-BE49-F238E27FC236}">
                <a16:creationId xmlns:a16="http://schemas.microsoft.com/office/drawing/2014/main" id="{13359B61-3D7A-F2BC-AF43-7BD5CE0F5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46" y="5786766"/>
            <a:ext cx="678790" cy="68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8" descr="USAP-LOGO.c01.gif">
            <a:extLst>
              <a:ext uri="{FF2B5EF4-FFF2-40B4-BE49-F238E27FC236}">
                <a16:creationId xmlns:a16="http://schemas.microsoft.com/office/drawing/2014/main" id="{3EAE3274-9B4D-ECB6-0633-311F57621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58" y="5842711"/>
            <a:ext cx="609198" cy="5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madisonclg_logo_hrz_2c_rev.jpg">
            <a:extLst>
              <a:ext uri="{FF2B5EF4-FFF2-40B4-BE49-F238E27FC236}">
                <a16:creationId xmlns:a16="http://schemas.microsoft.com/office/drawing/2014/main" id="{D8776C9E-79A5-F3E2-E9FA-D7F07BFCB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16" y="5875770"/>
            <a:ext cx="1087348" cy="5929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995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Nov 18 – White Island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Swap instrumentation</a:t>
            </a:r>
          </a:p>
        </p:txBody>
      </p:sp>
      <p:pic>
        <p:nvPicPr>
          <p:cNvPr id="7" name="Picture 6" descr="A graph showing the number of wind speed&#10;&#10;Description automatically generated with medium confidence">
            <a:extLst>
              <a:ext uri="{FF2B5EF4-FFF2-40B4-BE49-F238E27FC236}">
                <a16:creationId xmlns:a16="http://schemas.microsoft.com/office/drawing/2014/main" id="{D825C800-802E-D588-1BB3-EE501B9F6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59" y="1469161"/>
            <a:ext cx="9714186" cy="5055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2C650-311C-7443-27E0-E72EBC85125E}"/>
              </a:ext>
            </a:extLst>
          </p:cNvPr>
          <p:cNvSpPr txBox="1"/>
          <p:nvPr/>
        </p:nvSpPr>
        <p:spPr>
          <a:xfrm>
            <a:off x="6747641" y="2352541"/>
            <a:ext cx="4243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Potential new record high wind speed: </a:t>
            </a:r>
          </a:p>
          <a:p>
            <a:r>
              <a:rPr lang="en-US" sz="2000" dirty="0"/>
              <a:t>72 m/s or 140 knots or 161 mph!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D4865E-E60E-CB05-5CDD-C58FC2119BD0}"/>
              </a:ext>
            </a:extLst>
          </p:cNvPr>
          <p:cNvCxnSpPr>
            <a:cxnSpLocks/>
          </p:cNvCxnSpPr>
          <p:nvPr/>
        </p:nvCxnSpPr>
        <p:spPr>
          <a:xfrm flipH="1" flipV="1">
            <a:off x="3992137" y="2464420"/>
            <a:ext cx="2755504" cy="2420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213CA6-7968-F317-97DD-E8196DCA1D7B}"/>
              </a:ext>
            </a:extLst>
          </p:cNvPr>
          <p:cNvSpPr txBox="1"/>
          <p:nvPr/>
        </p:nvSpPr>
        <p:spPr>
          <a:xfrm>
            <a:off x="4855779" y="1443827"/>
            <a:ext cx="31741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EB24B-E41C-9958-8110-A9CA2502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66B01B-953C-0F1B-833D-D59662F1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4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Nov 18 – White Island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Swap instrumentation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B1B04-17EB-F635-D489-76645F1BB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7633" r="15563" b="4576"/>
          <a:stretch/>
        </p:blipFill>
        <p:spPr bwMode="auto">
          <a:xfrm>
            <a:off x="312683" y="2371259"/>
            <a:ext cx="3896946" cy="331979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48CF39-540F-8EDA-2D9A-AE443D3B6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12284" r="9953"/>
          <a:stretch/>
        </p:blipFill>
        <p:spPr bwMode="auto">
          <a:xfrm>
            <a:off x="7616547" y="2375119"/>
            <a:ext cx="4095941" cy="331786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5EF66D-B008-10F2-37CE-A9437EF4C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r="7125"/>
          <a:stretch/>
        </p:blipFill>
        <p:spPr bwMode="auto">
          <a:xfrm rot="5400000">
            <a:off x="4280176" y="2568909"/>
            <a:ext cx="3317865" cy="292642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B65C73-707A-4FCC-9C2E-A68FDF60DB4D}"/>
              </a:ext>
            </a:extLst>
          </p:cNvPr>
          <p:cNvSpPr txBox="1"/>
          <p:nvPr/>
        </p:nvSpPr>
        <p:spPr>
          <a:xfrm>
            <a:off x="1591838" y="5740413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A9DC-039A-25BB-6B65-A8F1C0FE7A54}"/>
              </a:ext>
            </a:extLst>
          </p:cNvPr>
          <p:cNvSpPr txBox="1"/>
          <p:nvPr/>
        </p:nvSpPr>
        <p:spPr>
          <a:xfrm>
            <a:off x="5083649" y="5740413"/>
            <a:ext cx="17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Inside enclosure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B94803-7913-7BA2-E7B9-D19446FAE380}"/>
              </a:ext>
            </a:extLst>
          </p:cNvPr>
          <p:cNvSpPr txBox="1"/>
          <p:nvPr/>
        </p:nvSpPr>
        <p:spPr>
          <a:xfrm>
            <a:off x="8522056" y="5740413"/>
            <a:ext cx="228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instrument swap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E201D-1E82-5438-91E6-117A543B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B2284-80BA-337E-7FAB-F7ACEA61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29199-749D-0FD0-372B-34BDD247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F427E-71CA-4DF5-268B-2C9D41F9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379C7D-264E-1A24-336E-145C531B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34" y="1639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/>
              <a:t>White Island AWS current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A3F36-DECB-9EE3-1472-C8226870F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12284" r="9953"/>
          <a:stretch/>
        </p:blipFill>
        <p:spPr bwMode="auto">
          <a:xfrm>
            <a:off x="810633" y="1394589"/>
            <a:ext cx="5023007" cy="406882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CFDE89-688A-B2BB-290D-4F09D743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9174" y="509136"/>
            <a:ext cx="4436460" cy="55455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010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27" y="986751"/>
            <a:ext cx="4522076" cy="968430"/>
          </a:xfrm>
        </p:spPr>
        <p:txBody>
          <a:bodyPr/>
          <a:lstStyle/>
          <a:p>
            <a:r>
              <a:rPr lang="en-US" dirty="0"/>
              <a:t>Visit by JARE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F7A85-896D-6DEC-AEC3-277FDFB6ACDF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Nov 20 – Mizuho AWS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878233-BB20-05EB-1624-EA65CD5D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4D5D-586E-2838-22E7-D061ACAF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70808-D9EC-1DAA-A4CE-51FBA3450A3F}"/>
              </a:ext>
            </a:extLst>
          </p:cNvPr>
          <p:cNvSpPr txBox="1"/>
          <p:nvPr/>
        </p:nvSpPr>
        <p:spPr>
          <a:xfrm>
            <a:off x="1270078" y="5871249"/>
            <a:ext cx="4328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credit: Dr. Fumio Nakazawa at NIPR</a:t>
            </a:r>
          </a:p>
        </p:txBody>
      </p:sp>
      <p:pic>
        <p:nvPicPr>
          <p:cNvPr id="14" name="Picture 13" descr="An anemometer on a snowy surface&#10;&#10;Description automatically generated">
            <a:extLst>
              <a:ext uri="{FF2B5EF4-FFF2-40B4-BE49-F238E27FC236}">
                <a16:creationId xmlns:a16="http://schemas.microsoft.com/office/drawing/2014/main" id="{29B9EDDD-28FA-2BC3-AD75-A23FF492C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89730" y="2029916"/>
            <a:ext cx="4257787" cy="3193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black screen with white numbers&#10;&#10;Description automatically generated">
            <a:extLst>
              <a:ext uri="{FF2B5EF4-FFF2-40B4-BE49-F238E27FC236}">
                <a16:creationId xmlns:a16="http://schemas.microsoft.com/office/drawing/2014/main" id="{C80E2693-F699-17A7-8A13-76F29CEE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73" y="1369846"/>
            <a:ext cx="6299200" cy="43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86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Nov 22 – Minna Bluff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Swap instrumentation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236AB-6934-23CF-7905-FB90A451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07AE1-8252-46E0-BCEC-CDE71407A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81959" y="1472207"/>
            <a:ext cx="9714186" cy="50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Nov 22 – Minna Bluff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Swap instrumentation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B65C73-707A-4FCC-9C2E-A68FDF60DB4D}"/>
              </a:ext>
            </a:extLst>
          </p:cNvPr>
          <p:cNvSpPr txBox="1"/>
          <p:nvPr/>
        </p:nvSpPr>
        <p:spPr>
          <a:xfrm>
            <a:off x="1443887" y="5371817"/>
            <a:ext cx="133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Upon arrival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6F5F6-E56D-3DE6-E51F-9FB7674B5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3" y="2119064"/>
            <a:ext cx="4217925" cy="3163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7391A5-2F9B-947F-5302-6E069156A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0425" y="1302186"/>
            <a:ext cx="5073415" cy="3804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F3D8CB-A7B5-9FDC-A854-FE03E929305F}"/>
              </a:ext>
            </a:extLst>
          </p:cNvPr>
          <p:cNvSpPr txBox="1"/>
          <p:nvPr/>
        </p:nvSpPr>
        <p:spPr>
          <a:xfrm>
            <a:off x="3833373" y="6008773"/>
            <a:ext cx="4833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Potential new record, farthest flung sensor?!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75DB6-0E67-BE7C-714E-61E95B37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236AB-6934-23CF-7905-FB90A451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15</a:t>
            </a:fld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632BAD-3750-3171-5006-150F0F8AA4DF}"/>
              </a:ext>
            </a:extLst>
          </p:cNvPr>
          <p:cNvCxnSpPr>
            <a:cxnSpLocks/>
          </p:cNvCxnSpPr>
          <p:nvPr/>
        </p:nvCxnSpPr>
        <p:spPr>
          <a:xfrm flipV="1">
            <a:off x="8153400" y="4914900"/>
            <a:ext cx="244288" cy="1093873"/>
          </a:xfrm>
          <a:prstGeom prst="straightConnector1">
            <a:avLst/>
          </a:prstGeom>
          <a:ln w="984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0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Nov 22 – Minna Bluff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Swap instrumentation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B94803-7913-7BA2-E7B9-D19446FAE380}"/>
              </a:ext>
            </a:extLst>
          </p:cNvPr>
          <p:cNvSpPr txBox="1"/>
          <p:nvPr/>
        </p:nvSpPr>
        <p:spPr>
          <a:xfrm>
            <a:off x="2058834" y="5808444"/>
            <a:ext cx="228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instrument swap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A2152-892D-9F87-0284-FE92BE28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5076" r="4362"/>
          <a:stretch/>
        </p:blipFill>
        <p:spPr bwMode="auto">
          <a:xfrm>
            <a:off x="953531" y="1672603"/>
            <a:ext cx="4939030" cy="406781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BAFED-FEF1-56FC-025C-B9778656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68960-0401-2F35-1CA8-0F40ACA2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F225A5-454E-DA18-6571-D9089023CF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69345" y="721999"/>
            <a:ext cx="4331201" cy="5414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7953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Nov 23 – Cape Bird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Station checkup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B74D0-286B-AFF7-E307-6A6F0E3F2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092" y="2129495"/>
            <a:ext cx="4765791" cy="35743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668B9-9CAD-A7A9-9635-62F72E87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7E74E-5E66-2D63-E1A7-0A365E3E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D49D48-721C-80A0-BA53-DF135957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69345" y="721999"/>
            <a:ext cx="4331200" cy="5414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8689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0F7A85-896D-6DEC-AEC3-277FDFB6ACDF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Nov 20 – Relay Station AWS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878233-BB20-05EB-1624-EA65CD5D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4D5D-586E-2838-22E7-D061ACAF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A machine in the snow&#10;&#10;Description automatically generated">
            <a:extLst>
              <a:ext uri="{FF2B5EF4-FFF2-40B4-BE49-F238E27FC236}">
                <a16:creationId xmlns:a16="http://schemas.microsoft.com/office/drawing/2014/main" id="{C5ED0FEC-E931-C8B8-BDB2-D2ED9E7D8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35" y="1569208"/>
            <a:ext cx="5543365" cy="4157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D47CD0-B779-DBEC-5F2A-D9960CEC11CD}"/>
              </a:ext>
            </a:extLst>
          </p:cNvPr>
          <p:cNvSpPr txBox="1">
            <a:spLocks/>
          </p:cNvSpPr>
          <p:nvPr/>
        </p:nvSpPr>
        <p:spPr>
          <a:xfrm>
            <a:off x="441626" y="986751"/>
            <a:ext cx="6784363" cy="968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Visit by JARE - Photo credit: Dr. Fumio Nakazawa at NIPR</a:t>
            </a:r>
          </a:p>
          <a:p>
            <a:endParaRPr lang="en-US" sz="1800" dirty="0"/>
          </a:p>
        </p:txBody>
      </p:sp>
      <p:pic>
        <p:nvPicPr>
          <p:cNvPr id="13" name="Picture 12" descr="A black screen with white numbers&#10;&#10;Description automatically generated">
            <a:extLst>
              <a:ext uri="{FF2B5EF4-FFF2-40B4-BE49-F238E27FC236}">
                <a16:creationId xmlns:a16="http://schemas.microsoft.com/office/drawing/2014/main" id="{5107CF4F-D0AF-56E4-25F8-24B6D0C69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583" y="1259850"/>
            <a:ext cx="5200139" cy="446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14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26" y="986751"/>
            <a:ext cx="5223193" cy="968430"/>
          </a:xfrm>
        </p:spPr>
        <p:txBody>
          <a:bodyPr>
            <a:normAutofit/>
          </a:bodyPr>
          <a:lstStyle/>
          <a:p>
            <a:r>
              <a:rPr lang="en-US" sz="1800" dirty="0"/>
              <a:t>Visit by POLENET – Photo credit: Terry Wilson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F7A85-896D-6DEC-AEC3-277FDFB6ACDF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Nov 28 – Byrd AWS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878233-BB20-05EB-1624-EA65CD5D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4D5D-586E-2838-22E7-D061ACAF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tower in the snow&#10;&#10;Description automatically generated">
            <a:extLst>
              <a:ext uri="{FF2B5EF4-FFF2-40B4-BE49-F238E27FC236}">
                <a16:creationId xmlns:a16="http://schemas.microsoft.com/office/drawing/2014/main" id="{277CA2B2-2494-511C-6B50-657C742F8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17" y="1449659"/>
            <a:ext cx="3680018" cy="4906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AE07813-FBC2-F797-2405-6480D0819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819" y="879227"/>
            <a:ext cx="5956612" cy="509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72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11411" y="268497"/>
            <a:ext cx="58293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300" b="1" u="sng" dirty="0">
                <a:latin typeface="+mj-lt"/>
                <a:cs typeface="Comic Sans MS"/>
              </a:rPr>
              <a:t>The AMRDC/AWS Team</a:t>
            </a:r>
          </a:p>
        </p:txBody>
      </p:sp>
      <p:pic>
        <p:nvPicPr>
          <p:cNvPr id="5" name="Picture 6" descr="geo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4542" y="1195505"/>
            <a:ext cx="1368028" cy="143946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9" descr="lin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048" y="3161747"/>
            <a:ext cx="1194197" cy="137279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871931" y="2624259"/>
            <a:ext cx="18121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George Weidner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128684" y="2667809"/>
            <a:ext cx="15263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Dr. Matthew Lazzara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897969" y="4555168"/>
            <a:ext cx="9701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itchFamily="18" charset="0"/>
              </a:rPr>
              <a:t>Linda Keller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7289500" y="5644487"/>
            <a:ext cx="1183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itchFamily="18" charset="0"/>
              </a:rPr>
              <a:t>Ethan </a:t>
            </a:r>
            <a:r>
              <a:rPr lang="en-US" sz="1200" dirty="0" err="1">
                <a:latin typeface="Times New Roman" pitchFamily="18" charset="0"/>
              </a:rPr>
              <a:t>Koudelka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979238" y="4270274"/>
            <a:ext cx="15263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Lee Welhouse</a:t>
            </a:r>
          </a:p>
        </p:txBody>
      </p:sp>
      <p:pic>
        <p:nvPicPr>
          <p:cNvPr id="19" name="Picture 23" descr="mat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679" y="1230720"/>
            <a:ext cx="1246584" cy="14370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904404" y="2732859"/>
            <a:ext cx="11669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itchFamily="18" charset="0"/>
              </a:rPr>
              <a:t>Taylor Norton</a:t>
            </a:r>
          </a:p>
        </p:txBody>
      </p:sp>
      <p:pic>
        <p:nvPicPr>
          <p:cNvPr id="2050" name="Picture 2" descr="[Taylor Norton]">
            <a:extLst>
              <a:ext uri="{FF2B5EF4-FFF2-40B4-BE49-F238E27FC236}">
                <a16:creationId xmlns:a16="http://schemas.microsoft.com/office/drawing/2014/main" id="{05F3EA9C-9F31-E640-88F3-C9FC6A24A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25982" r="35089" b="17856"/>
          <a:stretch/>
        </p:blipFill>
        <p:spPr bwMode="auto">
          <a:xfrm>
            <a:off x="1040989" y="972235"/>
            <a:ext cx="920353" cy="1744484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[Ethan Koudelka]">
            <a:extLst>
              <a:ext uri="{FF2B5EF4-FFF2-40B4-BE49-F238E27FC236}">
                <a16:creationId xmlns:a16="http://schemas.microsoft.com/office/drawing/2014/main" id="{9AB6524E-6D9B-9C48-A3F0-49F512289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33807" r="24286" b="8959"/>
          <a:stretch/>
        </p:blipFill>
        <p:spPr bwMode="auto">
          <a:xfrm>
            <a:off x="7396903" y="3867977"/>
            <a:ext cx="920355" cy="1744484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11F30D-4069-724F-94A7-9F01643F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2" r="18742"/>
          <a:stretch/>
        </p:blipFill>
        <p:spPr bwMode="auto">
          <a:xfrm>
            <a:off x="7134062" y="1545153"/>
            <a:ext cx="1168643" cy="1332785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2572A8D-1B48-EC4E-B9ED-6CAD67312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719" y="2913865"/>
            <a:ext cx="10246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Matt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Noojin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2A54E72-BC5F-1343-B96E-76B7F938D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3" r="27506" b="12136"/>
          <a:stretch/>
        </p:blipFill>
        <p:spPr bwMode="auto">
          <a:xfrm>
            <a:off x="10348890" y="2465567"/>
            <a:ext cx="1136221" cy="1494933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2BA567E-EE14-E24A-B0AE-81B2DFA0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660" y="844676"/>
            <a:ext cx="1135168" cy="1135168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6">
            <a:extLst>
              <a:ext uri="{FF2B5EF4-FFF2-40B4-BE49-F238E27FC236}">
                <a16:creationId xmlns:a16="http://schemas.microsoft.com/office/drawing/2014/main" id="{2E16B6BB-5CBB-4644-8E1D-0EF6CB8B4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1272" y="2006064"/>
            <a:ext cx="10246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Jeff Havens</a:t>
            </a: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61860C3D-72C5-3D49-93F5-8A8268CB8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3809" y="3985277"/>
            <a:ext cx="8727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</a:rPr>
              <a:t>Owen</a:t>
            </a: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r>
              <a:rPr lang="en-US" sz="1200" dirty="0">
                <a:latin typeface="Times New Roman" pitchFamily="18" charset="0"/>
              </a:rPr>
              <a:t>Graham</a:t>
            </a:r>
          </a:p>
        </p:txBody>
      </p:sp>
      <p:pic>
        <p:nvPicPr>
          <p:cNvPr id="15" name="Picture 1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2609C31-C89D-DD4F-BD87-2049F77004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24" t="13833" r="6916"/>
          <a:stretch/>
        </p:blipFill>
        <p:spPr>
          <a:xfrm>
            <a:off x="3218196" y="4738247"/>
            <a:ext cx="1315700" cy="1247451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39" name="Text Box 16">
            <a:extLst>
              <a:ext uri="{FF2B5EF4-FFF2-40B4-BE49-F238E27FC236}">
                <a16:creationId xmlns:a16="http://schemas.microsoft.com/office/drawing/2014/main" id="{5B5EF56B-46FA-AE4F-86D9-3E95F844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254" y="5999837"/>
            <a:ext cx="15263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Jerry </a:t>
            </a:r>
            <a:r>
              <a:rPr lang="en-US" sz="1200" dirty="0" err="1">
                <a:latin typeface="Times New Roman" pitchFamily="18" charset="0"/>
              </a:rPr>
              <a:t>Robaidek</a:t>
            </a:r>
            <a:endParaRPr lang="en-US" sz="1200" dirty="0">
              <a:latin typeface="Times New Roman" pitchFamily="18" charset="0"/>
            </a:endParaRP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35DD68D8-9A66-8843-A8D6-138E9FD192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0203" y="3509293"/>
            <a:ext cx="1601385" cy="1601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701FE4-76D6-4F49-B068-E6B71FE02ECE}"/>
              </a:ext>
            </a:extLst>
          </p:cNvPr>
          <p:cNvSpPr txBox="1"/>
          <p:nvPr/>
        </p:nvSpPr>
        <p:spPr>
          <a:xfrm>
            <a:off x="4757635" y="5575646"/>
            <a:ext cx="3187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…and many USA and </a:t>
            </a:r>
          </a:p>
          <a:p>
            <a:r>
              <a:rPr lang="en-US" sz="2000" i="1" dirty="0"/>
              <a:t>international collaborators!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74662-5730-B190-5D69-C373AC6F4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10390"/>
          <a:stretch/>
        </p:blipFill>
        <p:spPr bwMode="auto">
          <a:xfrm>
            <a:off x="2893131" y="3059409"/>
            <a:ext cx="1421833" cy="1231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DD35B7A-F366-6665-9F13-D8D94B4D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14" y="2176508"/>
            <a:ext cx="1503141" cy="133278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29AF2CF-34B6-7BCF-B198-0B6FE89B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46" y="4869567"/>
            <a:ext cx="1107931" cy="14772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D086439C-C7C4-D2D6-0692-708D596C6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477" y="4201157"/>
            <a:ext cx="958704" cy="1505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8AF75A50-0BA4-8A15-7DAA-C854E5C2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42" y="4726496"/>
            <a:ext cx="1121787" cy="138492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6">
            <a:extLst>
              <a:ext uri="{FF2B5EF4-FFF2-40B4-BE49-F238E27FC236}">
                <a16:creationId xmlns:a16="http://schemas.microsoft.com/office/drawing/2014/main" id="{688553D5-EB75-6BA8-4B77-9B4DB4F0E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668" y="5782583"/>
            <a:ext cx="15048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Mercedes Hernandez-</a:t>
            </a:r>
            <a:r>
              <a:rPr lang="en-US" sz="1200" dirty="0" err="1">
                <a:latin typeface="Times New Roman" pitchFamily="18" charset="0"/>
              </a:rPr>
              <a:t>Natera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A92D717B-C39C-57B5-A74B-665EE4C9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8890" y="6124380"/>
            <a:ext cx="15263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>
                <a:latin typeface="Times New Roman" pitchFamily="18" charset="0"/>
              </a:rPr>
              <a:t>Zakariah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Idrissi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0DB025FD-C88E-2BDF-EF3E-1E75933B9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498" y="6385440"/>
            <a:ext cx="15263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Karissa Shannon</a:t>
            </a:r>
          </a:p>
        </p:txBody>
      </p:sp>
      <p:sp>
        <p:nvSpPr>
          <p:cNvPr id="33" name="Text Box 16">
            <a:extLst>
              <a:ext uri="{FF2B5EF4-FFF2-40B4-BE49-F238E27FC236}">
                <a16:creationId xmlns:a16="http://schemas.microsoft.com/office/drawing/2014/main" id="{3A972998-1B6B-C394-B34C-BE7655478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953" y="3509293"/>
            <a:ext cx="15263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Anastasia </a:t>
            </a:r>
            <a:r>
              <a:rPr lang="en-US" sz="1200" dirty="0" err="1">
                <a:latin typeface="Times New Roman" pitchFamily="18" charset="0"/>
              </a:rPr>
              <a:t>Tomanek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5BD64B-3276-8F1C-F1FD-A16E15E3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DB523-21E9-2892-F974-3AC8A1EA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02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Nov 30 – Gill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Station raise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6F286-75CF-4A14-4D99-09C47B70F802}"/>
              </a:ext>
            </a:extLst>
          </p:cNvPr>
          <p:cNvSpPr txBox="1"/>
          <p:nvPr/>
        </p:nvSpPr>
        <p:spPr>
          <a:xfrm>
            <a:off x="2072051" y="5808444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pic>
        <p:nvPicPr>
          <p:cNvPr id="15" name="Picture 14" descr="A plane on the snow&#10;&#10;Description automatically generated">
            <a:extLst>
              <a:ext uri="{FF2B5EF4-FFF2-40B4-BE49-F238E27FC236}">
                <a16:creationId xmlns:a16="http://schemas.microsoft.com/office/drawing/2014/main" id="{7606679B-31CC-8161-036A-C1907A79D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9" y="1862254"/>
            <a:ext cx="5289395" cy="39670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C8C936-376C-5CF4-025A-658CBCEE8190}"/>
              </a:ext>
            </a:extLst>
          </p:cNvPr>
          <p:cNvSpPr txBox="1"/>
          <p:nvPr/>
        </p:nvSpPr>
        <p:spPr>
          <a:xfrm>
            <a:off x="8631044" y="585179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03FD74-5D96-4336-D0ED-8F6EB03D6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922" y="1507314"/>
            <a:ext cx="5762649" cy="43219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A6A41-2156-1CFF-D8A9-E346F541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CA66E-4C72-76DF-9836-3DFB7B73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00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Nov 30 – Gill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Station raise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1AB98-B84F-8B55-2090-E0A389EDE637}"/>
              </a:ext>
            </a:extLst>
          </p:cNvPr>
          <p:cNvSpPr txBox="1"/>
          <p:nvPr/>
        </p:nvSpPr>
        <p:spPr>
          <a:xfrm>
            <a:off x="2386479" y="5623778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9FA035-7294-E522-5E98-691EA7B7D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89" y="1683834"/>
            <a:ext cx="5171766" cy="3878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2FEC4-978D-64AA-C81A-597409A1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DDB00-D91C-3989-AE05-258D20CB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8487BFB-D6A7-6881-F8A3-5191AC891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557" y="1174888"/>
            <a:ext cx="5515760" cy="463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1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27" y="986751"/>
            <a:ext cx="5379310" cy="968430"/>
          </a:xfrm>
        </p:spPr>
        <p:txBody>
          <a:bodyPr>
            <a:normAutofit/>
          </a:bodyPr>
          <a:lstStyle/>
          <a:p>
            <a:r>
              <a:rPr lang="en-US" sz="1800" dirty="0"/>
              <a:t>Visit by POLENET – Photo credit: Terry Wilson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F7A85-896D-6DEC-AEC3-277FDFB6ACDF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Nov 30 – Bear Peninsula AWS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878233-BB20-05EB-1624-EA65CD5D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4D5D-586E-2838-22E7-D061ACAF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A tower on a snowy mountain&#10;&#10;Description automatically generated">
            <a:extLst>
              <a:ext uri="{FF2B5EF4-FFF2-40B4-BE49-F238E27FC236}">
                <a16:creationId xmlns:a16="http://schemas.microsoft.com/office/drawing/2014/main" id="{D3CF76F4-A05E-94D5-D861-41B5E5F8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191" y="986751"/>
            <a:ext cx="3915008" cy="5220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olar panel on a pole&#10;&#10;Description automatically generated">
            <a:extLst>
              <a:ext uri="{FF2B5EF4-FFF2-40B4-BE49-F238E27FC236}">
                <a16:creationId xmlns:a16="http://schemas.microsoft.com/office/drawing/2014/main" id="{EE4C844D-9096-FF1E-B35E-1815EDBFF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75" y="1398483"/>
            <a:ext cx="3677115" cy="49028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3280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Dec 1 – Laurie II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Replace batteries in power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0C45A-7EBD-3DC1-9872-10893AC0A409}"/>
              </a:ext>
            </a:extLst>
          </p:cNvPr>
          <p:cNvSpPr txBox="1"/>
          <p:nvPr/>
        </p:nvSpPr>
        <p:spPr>
          <a:xfrm>
            <a:off x="2237693" y="6038377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pic>
        <p:nvPicPr>
          <p:cNvPr id="8" name="Picture 7" descr="A helicopter on a snowy field&#10;&#10;Description automatically generated">
            <a:extLst>
              <a:ext uri="{FF2B5EF4-FFF2-40B4-BE49-F238E27FC236}">
                <a16:creationId xmlns:a16="http://schemas.microsoft.com/office/drawing/2014/main" id="{00278CF7-1309-630A-9DC5-05D0209F4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2" y="2196552"/>
            <a:ext cx="5122433" cy="3841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oup of luggage on a snowy surface&#10;&#10;Description automatically generated">
            <a:extLst>
              <a:ext uri="{FF2B5EF4-FFF2-40B4-BE49-F238E27FC236}">
                <a16:creationId xmlns:a16="http://schemas.microsoft.com/office/drawing/2014/main" id="{7EBE08BB-C84B-A8DD-F4D2-83AA17F3C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9727"/>
            <a:ext cx="5750312" cy="43127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17FEA2-1881-3747-525E-30C92A968B62}"/>
              </a:ext>
            </a:extLst>
          </p:cNvPr>
          <p:cNvSpPr txBox="1"/>
          <p:nvPr/>
        </p:nvSpPr>
        <p:spPr>
          <a:xfrm>
            <a:off x="8720254" y="551360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9005A-BFBD-CA08-2832-6965FC9CB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C0F97-E45D-9FCA-70B8-24260658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14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6645165" cy="1325563"/>
          </a:xfrm>
        </p:spPr>
        <p:txBody>
          <a:bodyPr/>
          <a:lstStyle/>
          <a:p>
            <a:r>
              <a:rPr lang="en-US" u="sng" dirty="0"/>
              <a:t>Dec 1 – Laurie II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Replace batteries in power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92763-CE16-834A-CB2C-408918EA60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r="17638"/>
          <a:stretch/>
        </p:blipFill>
        <p:spPr bwMode="auto">
          <a:xfrm>
            <a:off x="740831" y="2141034"/>
            <a:ext cx="3817252" cy="407591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0C45A-7EBD-3DC1-9872-10893AC0A409}"/>
              </a:ext>
            </a:extLst>
          </p:cNvPr>
          <p:cNvSpPr txBox="1"/>
          <p:nvPr/>
        </p:nvSpPr>
        <p:spPr>
          <a:xfrm>
            <a:off x="2154244" y="6216944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4921C2-9AEF-4C9C-C784-A1BC0882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1AA9CA-2558-FB3D-0A3E-5B664FD2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8D05E93-C6C6-8F75-135D-9F0DD6FEF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015" y="1049556"/>
            <a:ext cx="5703391" cy="49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44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7928068" cy="1325563"/>
          </a:xfrm>
        </p:spPr>
        <p:txBody>
          <a:bodyPr/>
          <a:lstStyle/>
          <a:p>
            <a:r>
              <a:rPr lang="en-US" u="sng" dirty="0"/>
              <a:t>Dec 2 – Windless Bight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Station raise</a:t>
            </a:r>
          </a:p>
        </p:txBody>
      </p:sp>
      <p:pic>
        <p:nvPicPr>
          <p:cNvPr id="5" name="Picture 4" descr="A person standing in a snowy area&#10;&#10;Description automatically generated">
            <a:extLst>
              <a:ext uri="{FF2B5EF4-FFF2-40B4-BE49-F238E27FC236}">
                <a16:creationId xmlns:a16="http://schemas.microsoft.com/office/drawing/2014/main" id="{77D4FB64-8E3B-0650-1A09-6E5556D20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977" y="1906687"/>
            <a:ext cx="5289331" cy="3966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weather station in the snow&#10;&#10;Description automatically generated">
            <a:extLst>
              <a:ext uri="{FF2B5EF4-FFF2-40B4-BE49-F238E27FC236}">
                <a16:creationId xmlns:a16="http://schemas.microsoft.com/office/drawing/2014/main" id="{00ACA19E-7E8F-BBE2-9ED5-70F57595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93" y="1906688"/>
            <a:ext cx="5289332" cy="3966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D3A5A6-011B-E430-24A5-1CD555148CED}"/>
              </a:ext>
            </a:extLst>
          </p:cNvPr>
          <p:cNvSpPr txBox="1"/>
          <p:nvPr/>
        </p:nvSpPr>
        <p:spPr>
          <a:xfrm>
            <a:off x="2185808" y="5873687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AFD71-DA45-A834-E296-DC20EFCE2AD5}"/>
              </a:ext>
            </a:extLst>
          </p:cNvPr>
          <p:cNvSpPr txBox="1"/>
          <p:nvPr/>
        </p:nvSpPr>
        <p:spPr>
          <a:xfrm>
            <a:off x="8865219" y="587692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11DE3-9E09-E642-FB67-5DCF8A58C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BB77-BA24-3FED-2508-CE1F9BC6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0"/>
            <a:ext cx="7928068" cy="1325563"/>
          </a:xfrm>
        </p:spPr>
        <p:txBody>
          <a:bodyPr/>
          <a:lstStyle/>
          <a:p>
            <a:r>
              <a:rPr lang="en-US" u="sng" dirty="0"/>
              <a:t>Dec 2 – Windless Bight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1049556"/>
            <a:ext cx="5289332" cy="968430"/>
          </a:xfrm>
        </p:spPr>
        <p:txBody>
          <a:bodyPr/>
          <a:lstStyle/>
          <a:p>
            <a:r>
              <a:rPr lang="en-US" dirty="0"/>
              <a:t>Purpose: Station raise</a:t>
            </a:r>
          </a:p>
        </p:txBody>
      </p:sp>
      <p:pic>
        <p:nvPicPr>
          <p:cNvPr id="5" name="Picture 4" descr="A weather station in the snow&#10;&#10;Description automatically generated">
            <a:extLst>
              <a:ext uri="{FF2B5EF4-FFF2-40B4-BE49-F238E27FC236}">
                <a16:creationId xmlns:a16="http://schemas.microsoft.com/office/drawing/2014/main" id="{CA145768-B5C5-6479-6852-7359989E1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73" y="2118641"/>
            <a:ext cx="5698410" cy="3798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37331-A9E0-29F9-A400-A6C6DF6B4FBF}"/>
              </a:ext>
            </a:extLst>
          </p:cNvPr>
          <p:cNvSpPr txBox="1"/>
          <p:nvPr/>
        </p:nvSpPr>
        <p:spPr>
          <a:xfrm>
            <a:off x="2542478" y="5917581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E2726-8C64-21C4-542B-908D4113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33A6F7-3E74-CD72-041B-C99AE9FC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4AF007-15C6-662C-5B3E-9DF65FFFA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97788" y="292014"/>
            <a:ext cx="3386957" cy="5927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3548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988291"/>
            <a:ext cx="5114173" cy="96843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Purpose: Swap enclosure (switch from AWS2B to CR1000 datalogger) </a:t>
            </a:r>
          </a:p>
          <a:p>
            <a:r>
              <a:rPr lang="en-US" sz="2400" dirty="0"/>
              <a:t>Suspected that pressure gauge had an offset of approx. -10 mb</a:t>
            </a:r>
          </a:p>
        </p:txBody>
      </p:sp>
      <p:pic>
        <p:nvPicPr>
          <p:cNvPr id="5" name="Picture 4" descr="A weather station in the snow&#10;&#10;Description automatically generated">
            <a:extLst>
              <a:ext uri="{FF2B5EF4-FFF2-40B4-BE49-F238E27FC236}">
                <a16:creationId xmlns:a16="http://schemas.microsoft.com/office/drawing/2014/main" id="{2C8E885D-BDC1-8A14-C872-65292E1AA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24" y="2330432"/>
            <a:ext cx="4947032" cy="3710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B19AD-C4FD-9737-EF87-907C9D658C48}"/>
              </a:ext>
            </a:extLst>
          </p:cNvPr>
          <p:cNvSpPr txBox="1"/>
          <p:nvPr/>
        </p:nvSpPr>
        <p:spPr>
          <a:xfrm>
            <a:off x="2442117" y="6079882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pic>
        <p:nvPicPr>
          <p:cNvPr id="8" name="Picture 7" descr="A plane on the snow&#10;&#10;Description automatically generated">
            <a:extLst>
              <a:ext uri="{FF2B5EF4-FFF2-40B4-BE49-F238E27FC236}">
                <a16:creationId xmlns:a16="http://schemas.microsoft.com/office/drawing/2014/main" id="{DC81E21E-E40D-616E-74C0-007A517F3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189" y="1322826"/>
            <a:ext cx="6227933" cy="4670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BAE02F-D5CE-3CD2-0366-8A5BF78B2610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Dec 5 – Emilia AWS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D3835D-069B-D9FF-9D7B-E671361B9EA1}"/>
              </a:ext>
            </a:extLst>
          </p:cNvPr>
          <p:cNvSpPr txBox="1"/>
          <p:nvPr/>
        </p:nvSpPr>
        <p:spPr>
          <a:xfrm>
            <a:off x="8452624" y="604709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2B54EA-EDAB-E368-53DE-E4F1DD9E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DAEC3-D473-534A-18A8-AF30CD28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42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83" y="988291"/>
            <a:ext cx="5688725" cy="968430"/>
          </a:xfrm>
        </p:spPr>
        <p:txBody>
          <a:bodyPr>
            <a:normAutofit/>
          </a:bodyPr>
          <a:lstStyle/>
          <a:p>
            <a:r>
              <a:rPr lang="en-US" sz="2400" dirty="0"/>
              <a:t>Pressure is accurate now!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BAE02F-D5CE-3CD2-0366-8A5BF78B2610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Dec 5 – Emilia AWS</a:t>
            </a:r>
          </a:p>
        </p:txBody>
      </p:sp>
      <p:pic>
        <p:nvPicPr>
          <p:cNvPr id="4" name="Picture 3" descr="A group of people standing in the snow&#10;&#10;Description automatically generated">
            <a:extLst>
              <a:ext uri="{FF2B5EF4-FFF2-40B4-BE49-F238E27FC236}">
                <a16:creationId xmlns:a16="http://schemas.microsoft.com/office/drawing/2014/main" id="{4FD517FE-C1FA-2338-EC51-E490F378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9" y="2106509"/>
            <a:ext cx="5961256" cy="3974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C3477-8E55-0386-A217-F6084568A2BE}"/>
              </a:ext>
            </a:extLst>
          </p:cNvPr>
          <p:cNvSpPr txBox="1"/>
          <p:nvPr/>
        </p:nvSpPr>
        <p:spPr>
          <a:xfrm>
            <a:off x="2997518" y="6080680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1950F7-1298-AFA0-9814-C3AE61347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3D25C-5C1F-F863-3CB0-789616A5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 descr="A black and white screen with numbers&#10;&#10;Description automatically generated">
            <a:extLst>
              <a:ext uri="{FF2B5EF4-FFF2-40B4-BE49-F238E27FC236}">
                <a16:creationId xmlns:a16="http://schemas.microsoft.com/office/drawing/2014/main" id="{46EC5003-120D-336F-70B6-A60146741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944" y="2571986"/>
            <a:ext cx="5224037" cy="9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81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21" y="946888"/>
            <a:ext cx="4522076" cy="968430"/>
          </a:xfrm>
        </p:spPr>
        <p:txBody>
          <a:bodyPr/>
          <a:lstStyle/>
          <a:p>
            <a:r>
              <a:rPr lang="en-US" dirty="0"/>
              <a:t>Purpose: Station raise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FCCC27-1F02-0EA3-3C6C-8E4B55F2BFCD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Dec 7 – Sabrina AWS</a:t>
            </a:r>
          </a:p>
        </p:txBody>
      </p:sp>
      <p:pic>
        <p:nvPicPr>
          <p:cNvPr id="4" name="Picture 3" descr="A plane on the snow&#10;&#10;Description automatically generated">
            <a:extLst>
              <a:ext uri="{FF2B5EF4-FFF2-40B4-BE49-F238E27FC236}">
                <a16:creationId xmlns:a16="http://schemas.microsoft.com/office/drawing/2014/main" id="{870C9BCE-E57A-A8EB-CB9B-A64960F94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4" r="12122"/>
          <a:stretch/>
        </p:blipFill>
        <p:spPr>
          <a:xfrm>
            <a:off x="282818" y="2180239"/>
            <a:ext cx="3753091" cy="3430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CF9E5-E263-3CC7-54A5-56D4BE02B413}"/>
              </a:ext>
            </a:extLst>
          </p:cNvPr>
          <p:cNvSpPr txBox="1"/>
          <p:nvPr/>
        </p:nvSpPr>
        <p:spPr>
          <a:xfrm>
            <a:off x="1386123" y="5610828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pic>
        <p:nvPicPr>
          <p:cNvPr id="8" name="Picture 7" descr="A plane on the snow&#10;&#10;Description automatically generated">
            <a:extLst>
              <a:ext uri="{FF2B5EF4-FFF2-40B4-BE49-F238E27FC236}">
                <a16:creationId xmlns:a16="http://schemas.microsoft.com/office/drawing/2014/main" id="{62E90040-34B7-9ACA-611E-94067C6BC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" r="19031"/>
          <a:stretch/>
        </p:blipFill>
        <p:spPr>
          <a:xfrm>
            <a:off x="4276717" y="2053653"/>
            <a:ext cx="3389971" cy="3498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508838-008A-E28F-D37D-7F69B2BF1A6F}"/>
              </a:ext>
            </a:extLst>
          </p:cNvPr>
          <p:cNvSpPr txBox="1"/>
          <p:nvPr/>
        </p:nvSpPr>
        <p:spPr>
          <a:xfrm>
            <a:off x="5642573" y="5552348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EA36DB-D682-706C-6A93-2B3B9967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4F292-E2AA-177C-4E99-A2935745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29</a:t>
            </a:fld>
            <a:endParaRPr lang="en-US"/>
          </a:p>
        </p:txBody>
      </p:sp>
      <p:pic>
        <p:nvPicPr>
          <p:cNvPr id="12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E2EC8BBE-ACC1-161D-9503-D5BBFF278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694" y="2240668"/>
            <a:ext cx="4114800" cy="33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2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698F51-F9B1-7DD0-2913-2A9CD70EB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745" y="282620"/>
            <a:ext cx="7847089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300" b="1" u="sng" dirty="0">
                <a:latin typeface="+mj-lt"/>
                <a:cs typeface="Comic Sans MS"/>
              </a:rPr>
              <a:t>Quick overview of UW AWS Network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44594-4DAC-93D4-EC19-66C697BD3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130E7-5CD0-4089-E0D4-812E07DD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5DCA0-76DB-086F-BA04-B84F743C20B4}"/>
              </a:ext>
            </a:extLst>
          </p:cNvPr>
          <p:cNvSpPr txBox="1"/>
          <p:nvPr/>
        </p:nvSpPr>
        <p:spPr>
          <a:xfrm>
            <a:off x="386121" y="1136603"/>
            <a:ext cx="51904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55 Automatic Weather Stations total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57 including Polar Climate and Weather Stations (PCWS)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University of Wisconsin-Madison: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Ross Ice Shelf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West Antarctica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South 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 – Japanese Antarctic Research Expedition (JARE)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UK – British Antarctic Survey (BAS)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 – Chinese National Antarctic Research Expedition (CHINARE)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 – French Polar Institute Paul-Émile Victor (IPEV)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Australia – Mawson’s Hut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CA8299-0CAF-1B57-94C6-39358C9F2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58151" y="1038345"/>
            <a:ext cx="6409011" cy="495241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ADDD8C5-ED79-FC77-04C8-3647EB153064}"/>
              </a:ext>
            </a:extLst>
          </p:cNvPr>
          <p:cNvSpPr>
            <a:spLocks/>
          </p:cNvSpPr>
          <p:nvPr/>
        </p:nvSpPr>
        <p:spPr>
          <a:xfrm>
            <a:off x="7323151" y="1990163"/>
            <a:ext cx="2313830" cy="585714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23A4E4-C53F-9683-7094-96ECDDD485E9}"/>
              </a:ext>
            </a:extLst>
          </p:cNvPr>
          <p:cNvSpPr>
            <a:spLocks/>
          </p:cNvSpPr>
          <p:nvPr/>
        </p:nvSpPr>
        <p:spPr>
          <a:xfrm>
            <a:off x="9589274" y="1483228"/>
            <a:ext cx="1621404" cy="870147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331E02-B4EE-80C6-5DE4-90D25CC88E4E}"/>
              </a:ext>
            </a:extLst>
          </p:cNvPr>
          <p:cNvSpPr>
            <a:spLocks/>
          </p:cNvSpPr>
          <p:nvPr/>
        </p:nvSpPr>
        <p:spPr>
          <a:xfrm rot="18345323">
            <a:off x="9705537" y="2488164"/>
            <a:ext cx="610054" cy="13566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786DA6-8CD3-8D8F-EDED-7FD619D227E5}"/>
              </a:ext>
            </a:extLst>
          </p:cNvPr>
          <p:cNvSpPr>
            <a:spLocks/>
          </p:cNvSpPr>
          <p:nvPr/>
        </p:nvSpPr>
        <p:spPr>
          <a:xfrm>
            <a:off x="7935402" y="2745094"/>
            <a:ext cx="1387137" cy="11351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98424C-4C5A-FED1-1158-E154FE3E6BF4}"/>
              </a:ext>
            </a:extLst>
          </p:cNvPr>
          <p:cNvSpPr>
            <a:spLocks/>
          </p:cNvSpPr>
          <p:nvPr/>
        </p:nvSpPr>
        <p:spPr>
          <a:xfrm rot="20280146">
            <a:off x="9278395" y="3316998"/>
            <a:ext cx="771143" cy="127203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F392F2-A8CB-020F-AAB0-5BF07E099BB9}"/>
              </a:ext>
            </a:extLst>
          </p:cNvPr>
          <p:cNvSpPr>
            <a:spLocks/>
          </p:cNvSpPr>
          <p:nvPr/>
        </p:nvSpPr>
        <p:spPr>
          <a:xfrm rot="20609668">
            <a:off x="10599704" y="3556060"/>
            <a:ext cx="285558" cy="1056353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E2A3A5E-26F1-1798-AB15-66832AA97A22}"/>
              </a:ext>
            </a:extLst>
          </p:cNvPr>
          <p:cNvSpPr>
            <a:spLocks/>
          </p:cNvSpPr>
          <p:nvPr/>
        </p:nvSpPr>
        <p:spPr>
          <a:xfrm>
            <a:off x="10647642" y="4475352"/>
            <a:ext cx="183267" cy="151126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EED661-F0A9-1665-AC7E-405BDAB26B95}"/>
              </a:ext>
            </a:extLst>
          </p:cNvPr>
          <p:cNvSpPr>
            <a:spLocks/>
          </p:cNvSpPr>
          <p:nvPr/>
        </p:nvSpPr>
        <p:spPr>
          <a:xfrm>
            <a:off x="10129962" y="2734678"/>
            <a:ext cx="183267" cy="151126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3DF3CF-2055-70A4-AAF2-826C16C5872A}"/>
              </a:ext>
            </a:extLst>
          </p:cNvPr>
          <p:cNvSpPr txBox="1"/>
          <p:nvPr/>
        </p:nvSpPr>
        <p:spPr>
          <a:xfrm>
            <a:off x="8827167" y="4023163"/>
            <a:ext cx="5148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29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89BA56-446C-B294-E189-5156F27FA600}"/>
              </a:ext>
            </a:extLst>
          </p:cNvPr>
          <p:cNvSpPr txBox="1"/>
          <p:nvPr/>
        </p:nvSpPr>
        <p:spPr>
          <a:xfrm>
            <a:off x="10433014" y="4530401"/>
            <a:ext cx="359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A69B95-2FCB-7C35-5F2D-B8DD9340AF6D}"/>
              </a:ext>
            </a:extLst>
          </p:cNvPr>
          <p:cNvSpPr txBox="1"/>
          <p:nvPr/>
        </p:nvSpPr>
        <p:spPr>
          <a:xfrm>
            <a:off x="10830909" y="3681207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D4E7D3-77CB-F99A-D378-3D656B7FB887}"/>
              </a:ext>
            </a:extLst>
          </p:cNvPr>
          <p:cNvSpPr txBox="1"/>
          <p:nvPr/>
        </p:nvSpPr>
        <p:spPr>
          <a:xfrm>
            <a:off x="10885907" y="1229371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A13073-717F-B377-1571-AEB2BA95F3FE}"/>
              </a:ext>
            </a:extLst>
          </p:cNvPr>
          <p:cNvSpPr txBox="1"/>
          <p:nvPr/>
        </p:nvSpPr>
        <p:spPr>
          <a:xfrm>
            <a:off x="9807312" y="299942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EF3FD1-BA4F-A897-A75B-3CA18E2E462D}"/>
              </a:ext>
            </a:extLst>
          </p:cNvPr>
          <p:cNvSpPr txBox="1"/>
          <p:nvPr/>
        </p:nvSpPr>
        <p:spPr>
          <a:xfrm>
            <a:off x="9903410" y="239719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7240E9-92C5-5F4C-61AE-12FF43470D4C}"/>
              </a:ext>
            </a:extLst>
          </p:cNvPr>
          <p:cNvSpPr txBox="1"/>
          <p:nvPr/>
        </p:nvSpPr>
        <p:spPr>
          <a:xfrm>
            <a:off x="8260824" y="160681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3C5C0E-96DA-5CDC-0575-2E710A2FBABA}"/>
              </a:ext>
            </a:extLst>
          </p:cNvPr>
          <p:cNvSpPr txBox="1"/>
          <p:nvPr/>
        </p:nvSpPr>
        <p:spPr>
          <a:xfrm>
            <a:off x="7355935" y="2959225"/>
            <a:ext cx="5148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7006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27" y="1000722"/>
            <a:ext cx="5636173" cy="968430"/>
          </a:xfrm>
        </p:spPr>
        <p:txBody>
          <a:bodyPr/>
          <a:lstStyle/>
          <a:p>
            <a:r>
              <a:rPr lang="en-US" dirty="0"/>
              <a:t>Purpose: Rigger station checkup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39A0E0-6AD4-2BC1-78E3-D8DB96BEAC55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/>
              <a:t>Dec 7 – Alexander Tall Tower! AWS</a:t>
            </a:r>
          </a:p>
        </p:txBody>
      </p:sp>
      <p:pic>
        <p:nvPicPr>
          <p:cNvPr id="8" name="Picture 7" descr="A large radio tower in the middle of a snowy area&#10;&#10;Description automatically generated">
            <a:extLst>
              <a:ext uri="{FF2B5EF4-FFF2-40B4-BE49-F238E27FC236}">
                <a16:creationId xmlns:a16="http://schemas.microsoft.com/office/drawing/2014/main" id="{075B5D9B-51FC-40FD-B4EA-CAC9F9C1A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01" r="20650"/>
          <a:stretch/>
        </p:blipFill>
        <p:spPr>
          <a:xfrm rot="5400000">
            <a:off x="1975625" y="1341466"/>
            <a:ext cx="3980983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DD5EC5-9929-DB75-86D6-5189D54675FB}"/>
              </a:ext>
            </a:extLst>
          </p:cNvPr>
          <p:cNvSpPr txBox="1"/>
          <p:nvPr/>
        </p:nvSpPr>
        <p:spPr>
          <a:xfrm>
            <a:off x="3368740" y="5903708"/>
            <a:ext cx="119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Tall Tower!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EB3D1C-2034-0625-6A11-E44D9DDC2D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42823" y="258697"/>
            <a:ext cx="3564514" cy="6237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DD34E1-424A-72A1-74C5-B8244DB13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64367-541C-ECEF-BD45-B9122A96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46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26" y="986751"/>
            <a:ext cx="6784363" cy="968430"/>
          </a:xfrm>
        </p:spPr>
        <p:txBody>
          <a:bodyPr>
            <a:normAutofit/>
          </a:bodyPr>
          <a:lstStyle/>
          <a:p>
            <a:r>
              <a:rPr lang="en-US" sz="1800" dirty="0"/>
              <a:t>Visit by JARE - Photo credit: Dr. Fumio Nakazawa at NIPR</a:t>
            </a:r>
          </a:p>
          <a:p>
            <a:endParaRPr lang="en-US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F7A85-896D-6DEC-AEC3-277FDFB6ACDF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Dec 9 – Dome Fuji AWS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878233-BB20-05EB-1624-EA65CD5D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4D5D-586E-2838-22E7-D061ACAF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 descr="A weather station in the snow&#10;&#10;Description automatically generated">
            <a:extLst>
              <a:ext uri="{FF2B5EF4-FFF2-40B4-BE49-F238E27FC236}">
                <a16:creationId xmlns:a16="http://schemas.microsoft.com/office/drawing/2014/main" id="{B0C2F368-D16A-A056-27E0-12D7B40C9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26" y="1761536"/>
            <a:ext cx="6477330" cy="3651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B0A5004-DB7B-4275-71CA-AA67CE885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462" y="1225636"/>
            <a:ext cx="4724855" cy="418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23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20" y="0"/>
            <a:ext cx="11444104" cy="1325563"/>
          </a:xfrm>
        </p:spPr>
        <p:txBody>
          <a:bodyPr>
            <a:normAutofit/>
          </a:bodyPr>
          <a:lstStyle/>
          <a:p>
            <a:r>
              <a:rPr lang="en-US" sz="3600" u="sng" dirty="0"/>
              <a:t>Dec 11/12 – Phoenix AWS, Willie Field AWS, Sarah PCWS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659" y="952860"/>
            <a:ext cx="5362583" cy="968430"/>
          </a:xfrm>
        </p:spPr>
        <p:txBody>
          <a:bodyPr>
            <a:normAutofit/>
          </a:bodyPr>
          <a:lstStyle/>
          <a:p>
            <a:r>
              <a:rPr lang="en-US" sz="2000" dirty="0"/>
              <a:t>Purpose: Swap Phoenix batteries, remove Willie Field and Sarah for relocation</a:t>
            </a:r>
          </a:p>
        </p:txBody>
      </p:sp>
      <p:pic>
        <p:nvPicPr>
          <p:cNvPr id="5" name="Picture 4" descr="A weather station in the snow&#10;&#10;Description automatically generated">
            <a:extLst>
              <a:ext uri="{FF2B5EF4-FFF2-40B4-BE49-F238E27FC236}">
                <a16:creationId xmlns:a16="http://schemas.microsoft.com/office/drawing/2014/main" id="{37A65C9B-091B-33C9-34A9-5C6584A01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97" y="1966157"/>
            <a:ext cx="5148146" cy="3861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8DEFF1-4382-6C85-3927-5C12FADA4F99}"/>
              </a:ext>
            </a:extLst>
          </p:cNvPr>
          <p:cNvSpPr txBox="1"/>
          <p:nvPr/>
        </p:nvSpPr>
        <p:spPr>
          <a:xfrm>
            <a:off x="2148695" y="5911581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Phoenix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BB8251-A3B3-FC1A-65DC-0765875F6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8403" y="999680"/>
            <a:ext cx="2912324" cy="5096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7DF51-5DF7-E387-57DA-F55BBF10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03227-DF36-8177-19D1-45228AE4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62" y="0"/>
            <a:ext cx="11597269" cy="1325563"/>
          </a:xfrm>
        </p:spPr>
        <p:txBody>
          <a:bodyPr>
            <a:normAutofit/>
          </a:bodyPr>
          <a:lstStyle/>
          <a:p>
            <a:r>
              <a:rPr lang="en-US" sz="3600" u="sng" dirty="0"/>
              <a:t>Dec 11/12 – Phoenix AWS, Willie Field AWS, Sarah PCWS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659" y="952860"/>
            <a:ext cx="9148424" cy="968430"/>
          </a:xfrm>
        </p:spPr>
        <p:txBody>
          <a:bodyPr>
            <a:normAutofit/>
          </a:bodyPr>
          <a:lstStyle/>
          <a:p>
            <a:r>
              <a:rPr lang="en-US" sz="2000" dirty="0"/>
              <a:t>Purpose: Swap Phoenix batteries, remove Willie Field and Sarah for relocation</a:t>
            </a:r>
          </a:p>
        </p:txBody>
      </p:sp>
      <p:pic>
        <p:nvPicPr>
          <p:cNvPr id="7" name="Picture 6" descr="A snowy landscape with a few poles&#10;&#10;Description automatically generated with medium confidence">
            <a:extLst>
              <a:ext uri="{FF2B5EF4-FFF2-40B4-BE49-F238E27FC236}">
                <a16:creationId xmlns:a16="http://schemas.microsoft.com/office/drawing/2014/main" id="{8C9792DA-2A18-1970-8246-A9E73295C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74" y="1848136"/>
            <a:ext cx="5163116" cy="3872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CD4292-A479-1599-975C-6F825FA69F72}"/>
              </a:ext>
            </a:extLst>
          </p:cNvPr>
          <p:cNvSpPr txBox="1"/>
          <p:nvPr/>
        </p:nvSpPr>
        <p:spPr>
          <a:xfrm>
            <a:off x="1976610" y="5720474"/>
            <a:ext cx="220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Sarah and Willie Field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20A37-B3D9-374A-7D30-757F00FC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9C97D-F239-33A5-FA93-FA7CB27B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64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79" y="972395"/>
            <a:ext cx="10407870" cy="1525478"/>
          </a:xfrm>
        </p:spPr>
        <p:txBody>
          <a:bodyPr>
            <a:normAutofit/>
          </a:bodyPr>
          <a:lstStyle/>
          <a:p>
            <a:r>
              <a:rPr lang="en-US" sz="1800" dirty="0"/>
              <a:t>Purpose: Remove instruments, to be replaced in a future field season</a:t>
            </a:r>
          </a:p>
          <a:p>
            <a:pPr lvl="1"/>
            <a:r>
              <a:rPr lang="en-US" sz="1800" dirty="0"/>
              <a:t>Thank you Paul Summers/TJ Young/TIME (Thwaites Interdisciplinary Margin Evolution) and GHOST (Geophysical Habitat of Subglacial Thwaites)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6D7951-5C9A-E880-1378-245953B42A02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Dec 13 – </a:t>
            </a:r>
            <a:r>
              <a:rPr lang="en-US" u="sng" dirty="0" err="1"/>
              <a:t>Kominko</a:t>
            </a:r>
            <a:r>
              <a:rPr lang="en-US" u="sng" dirty="0"/>
              <a:t>-Slade AWS</a:t>
            </a:r>
          </a:p>
        </p:txBody>
      </p:sp>
      <p:pic>
        <p:nvPicPr>
          <p:cNvPr id="9" name="Picture 8" descr="A metal tower in the snow&#10;&#10;Description automatically generated">
            <a:extLst>
              <a:ext uri="{FF2B5EF4-FFF2-40B4-BE49-F238E27FC236}">
                <a16:creationId xmlns:a16="http://schemas.microsoft.com/office/drawing/2014/main" id="{2DFA342E-5F28-C7BF-FC4B-F6504611A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t="5691" r="11221" b="7236"/>
          <a:stretch/>
        </p:blipFill>
        <p:spPr>
          <a:xfrm rot="16200000">
            <a:off x="3934349" y="2432803"/>
            <a:ext cx="4323304" cy="3523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354259-E67E-8C80-1F58-7AE38D5D8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401F2-1817-0C7B-00EB-3213A504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76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27" y="986751"/>
            <a:ext cx="6750910" cy="968430"/>
          </a:xfrm>
        </p:spPr>
        <p:txBody>
          <a:bodyPr>
            <a:normAutofit/>
          </a:bodyPr>
          <a:lstStyle/>
          <a:p>
            <a:r>
              <a:rPr lang="en-US" sz="1800" dirty="0"/>
              <a:t>Visit by POLENET – Photo credit: Terry Wilson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F7A85-896D-6DEC-AEC3-277FDFB6ACDF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Dec 19 – Thurston Island AWS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878233-BB20-05EB-1624-EA65CD5D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4D5D-586E-2838-22E7-D061ACAF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 descr="A solar panel on a metal tower&#10;&#10;Description automatically generated">
            <a:extLst>
              <a:ext uri="{FF2B5EF4-FFF2-40B4-BE49-F238E27FC236}">
                <a16:creationId xmlns:a16="http://schemas.microsoft.com/office/drawing/2014/main" id="{8C5CD408-16D6-BAF7-4C9E-414AF5854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94" y="1634515"/>
            <a:ext cx="3431788" cy="4575718"/>
          </a:xfrm>
          <a:prstGeom prst="rect">
            <a:avLst/>
          </a:prstGeom>
        </p:spPr>
      </p:pic>
      <p:pic>
        <p:nvPicPr>
          <p:cNvPr id="9" name="Picture 8" descr="A close-up of a weather station&#10;&#10;Description automatically generated">
            <a:extLst>
              <a:ext uri="{FF2B5EF4-FFF2-40B4-BE49-F238E27FC236}">
                <a16:creationId xmlns:a16="http://schemas.microsoft.com/office/drawing/2014/main" id="{E83BE920-6532-3BCD-6167-F595B102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349" y="1634515"/>
            <a:ext cx="3431788" cy="4575718"/>
          </a:xfrm>
          <a:prstGeom prst="rect">
            <a:avLst/>
          </a:prstGeom>
        </p:spPr>
      </p:pic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1DE817D-7E42-424B-F639-1840F3176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404" y="1910435"/>
            <a:ext cx="4358633" cy="38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00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27" y="986751"/>
            <a:ext cx="4522076" cy="968430"/>
          </a:xfrm>
        </p:spPr>
        <p:txBody>
          <a:bodyPr/>
          <a:lstStyle/>
          <a:p>
            <a:r>
              <a:rPr lang="en-US" dirty="0"/>
              <a:t>Purpose: Station raise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F7A85-896D-6DEC-AEC3-277FDFB6ACDF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Dec 19 – </a:t>
            </a:r>
            <a:r>
              <a:rPr lang="en-US" u="sng" dirty="0" err="1"/>
              <a:t>Lettau</a:t>
            </a:r>
            <a:r>
              <a:rPr lang="en-US" u="sng" dirty="0"/>
              <a:t> AWS</a:t>
            </a:r>
          </a:p>
        </p:txBody>
      </p:sp>
      <p:pic>
        <p:nvPicPr>
          <p:cNvPr id="8" name="Picture 7" descr="A plane on the snow&#10;&#10;Description automatically generated">
            <a:extLst>
              <a:ext uri="{FF2B5EF4-FFF2-40B4-BE49-F238E27FC236}">
                <a16:creationId xmlns:a16="http://schemas.microsoft.com/office/drawing/2014/main" id="{D4654ACE-380C-1180-2729-C478DCC02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0" t="7930" r="5839" b="10204"/>
          <a:stretch/>
        </p:blipFill>
        <p:spPr>
          <a:xfrm>
            <a:off x="652377" y="1955181"/>
            <a:ext cx="5443623" cy="3958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1D053-0838-BD02-2919-D6B45DDB341C}"/>
              </a:ext>
            </a:extLst>
          </p:cNvPr>
          <p:cNvSpPr txBox="1"/>
          <p:nvPr/>
        </p:nvSpPr>
        <p:spPr>
          <a:xfrm>
            <a:off x="2571083" y="5913863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pic>
        <p:nvPicPr>
          <p:cNvPr id="12" name="Picture 11" descr="People standing in the snow next to a plane&#10;&#10;Description automatically generated">
            <a:extLst>
              <a:ext uri="{FF2B5EF4-FFF2-40B4-BE49-F238E27FC236}">
                <a16:creationId xmlns:a16="http://schemas.microsoft.com/office/drawing/2014/main" id="{168031DD-47C6-A28A-575D-484863151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99" r="24594"/>
          <a:stretch/>
        </p:blipFill>
        <p:spPr>
          <a:xfrm>
            <a:off x="6416803" y="2419815"/>
            <a:ext cx="5348114" cy="2899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8B1D2C-4628-0BD4-3969-88F50786BCA5}"/>
              </a:ext>
            </a:extLst>
          </p:cNvPr>
          <p:cNvSpPr txBox="1"/>
          <p:nvPr/>
        </p:nvSpPr>
        <p:spPr>
          <a:xfrm>
            <a:off x="8684338" y="531913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878233-BB20-05EB-1624-EA65CD5D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4D5D-586E-2838-22E7-D061ACAF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30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27" y="986751"/>
            <a:ext cx="4522076" cy="968430"/>
          </a:xfrm>
        </p:spPr>
        <p:txBody>
          <a:bodyPr/>
          <a:lstStyle/>
          <a:p>
            <a:r>
              <a:rPr lang="en-US" dirty="0"/>
              <a:t>Purpose: Station raise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F7A85-896D-6DEC-AEC3-277FDFB6ACDF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Dec 19 – </a:t>
            </a:r>
            <a:r>
              <a:rPr lang="en-US" u="sng" dirty="0" err="1"/>
              <a:t>Lettau</a:t>
            </a:r>
            <a:r>
              <a:rPr lang="en-US" u="sng" dirty="0"/>
              <a:t> AWS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1D053-0838-BD02-2919-D6B45DDB341C}"/>
              </a:ext>
            </a:extLst>
          </p:cNvPr>
          <p:cNvSpPr txBox="1"/>
          <p:nvPr/>
        </p:nvSpPr>
        <p:spPr>
          <a:xfrm>
            <a:off x="2571083" y="5913863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pic>
        <p:nvPicPr>
          <p:cNvPr id="4" name="Picture 3" descr="A plane on the snow&#10;&#10;Description automatically generated">
            <a:extLst>
              <a:ext uri="{FF2B5EF4-FFF2-40B4-BE49-F238E27FC236}">
                <a16:creationId xmlns:a16="http://schemas.microsoft.com/office/drawing/2014/main" id="{4A83BAB0-57F5-6093-9DB4-9193F1050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9" t="12857" r="6237"/>
          <a:stretch/>
        </p:blipFill>
        <p:spPr>
          <a:xfrm>
            <a:off x="441627" y="1828800"/>
            <a:ext cx="5527906" cy="40424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94C528-5747-5700-416F-C7C72BE0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CD64F-8FAA-6E4C-4A75-6CB3144E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14064E3-CCAC-32AE-6E20-E7A9C89FD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743" y="1636896"/>
            <a:ext cx="5460630" cy="427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21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27" y="986751"/>
            <a:ext cx="4522076" cy="968430"/>
          </a:xfrm>
        </p:spPr>
        <p:txBody>
          <a:bodyPr/>
          <a:lstStyle/>
          <a:p>
            <a:r>
              <a:rPr lang="en-US" dirty="0"/>
              <a:t>Purpose: Removal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F7A85-896D-6DEC-AEC3-277FDFB6ACDF}"/>
              </a:ext>
            </a:extLst>
          </p:cNvPr>
          <p:cNvSpPr txBox="1">
            <a:spLocks/>
          </p:cNvSpPr>
          <p:nvPr/>
        </p:nvSpPr>
        <p:spPr>
          <a:xfrm>
            <a:off x="312683" y="0"/>
            <a:ext cx="792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Dec 19 – Emma AWS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878233-BB20-05EB-1624-EA65CD5D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4D5D-586E-2838-22E7-D061ACAF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 descr="A plane on the snow&#10;&#10;Description automatically generated">
            <a:extLst>
              <a:ext uri="{FF2B5EF4-FFF2-40B4-BE49-F238E27FC236}">
                <a16:creationId xmlns:a16="http://schemas.microsoft.com/office/drawing/2014/main" id="{00CBC037-5CB5-1A6B-AB8D-1AE5A624F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83" y="1634266"/>
            <a:ext cx="5649310" cy="4236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large pile of snow&#10;&#10;Description automatically generated">
            <a:extLst>
              <a:ext uri="{FF2B5EF4-FFF2-40B4-BE49-F238E27FC236}">
                <a16:creationId xmlns:a16="http://schemas.microsoft.com/office/drawing/2014/main" id="{3E5538E6-484C-9514-AA47-4460EFC87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009" y="1634265"/>
            <a:ext cx="5649310" cy="42369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405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5D53C6-D028-674D-6BD0-A565E689909E}"/>
              </a:ext>
            </a:extLst>
          </p:cNvPr>
          <p:cNvSpPr txBox="1"/>
          <p:nvPr/>
        </p:nvSpPr>
        <p:spPr>
          <a:xfrm>
            <a:off x="602164" y="200724"/>
            <a:ext cx="1047772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 recap: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19 out of 20 AWS/PCWS serviced/visited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18 by UW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(</a:t>
            </a:r>
            <a:r>
              <a:rPr lang="en-US" sz="2800" dirty="0" err="1"/>
              <a:t>Skomik</a:t>
            </a:r>
            <a:r>
              <a:rPr lang="en-US" sz="2800" dirty="0"/>
              <a:t> PCWS) visited by NIWC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by GHOST/TIME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Of the 18 serviced, 14 were completed while 4 have more work to be done (reinstall, datalogger issues,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6 AWS visited by collaborators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 total: 25 AWS/PCWS serviced/visited this season!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A1D739-DF59-70B6-D431-4DE4DF64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DD442-04BA-7C81-9AA6-0DCDD614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9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BB688-CE63-1F44-B807-716E26288F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58151" y="1038345"/>
            <a:ext cx="6409011" cy="4952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7BD467-3106-F5F1-9C54-806364A7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73" y="7745"/>
            <a:ext cx="5415455" cy="1325563"/>
          </a:xfrm>
        </p:spPr>
        <p:txBody>
          <a:bodyPr/>
          <a:lstStyle/>
          <a:p>
            <a:r>
              <a:rPr lang="en-US" b="1" u="sng" dirty="0"/>
              <a:t>2023-24 Field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FB303-E67E-19FD-B140-7E0B5035B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351" y="1333307"/>
            <a:ext cx="5257800" cy="450518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team: Dave and </a:t>
            </a:r>
            <a:r>
              <a:rPr lang="en-US" dirty="0" err="1"/>
              <a:t>Wenhua</a:t>
            </a:r>
            <a:endParaRPr lang="en-US" dirty="0"/>
          </a:p>
          <a:p>
            <a:endParaRPr lang="en-US" dirty="0"/>
          </a:p>
          <a:p>
            <a:r>
              <a:rPr lang="en-US" dirty="0"/>
              <a:t>Initial plan:</a:t>
            </a:r>
          </a:p>
          <a:p>
            <a:pPr lvl="1"/>
            <a:r>
              <a:rPr lang="en-US" dirty="0"/>
              <a:t>WAIS work </a:t>
            </a:r>
            <a:r>
              <a:rPr lang="en-US"/>
              <a:t>(12 </a:t>
            </a:r>
            <a:r>
              <a:rPr lang="en-US" dirty="0"/>
              <a:t>AWS)</a:t>
            </a:r>
          </a:p>
          <a:p>
            <a:pPr lvl="1"/>
            <a:r>
              <a:rPr lang="en-US" dirty="0"/>
              <a:t>McMurdo work (20 AWS/PCWS)</a:t>
            </a:r>
          </a:p>
          <a:p>
            <a:pPr lvl="1"/>
            <a:endParaRPr lang="en-US" dirty="0"/>
          </a:p>
          <a:p>
            <a:r>
              <a:rPr lang="en-US" dirty="0"/>
              <a:t>Actual plan: </a:t>
            </a:r>
          </a:p>
          <a:p>
            <a:pPr lvl="1"/>
            <a:r>
              <a:rPr lang="en-US" dirty="0"/>
              <a:t>All work done out of McMurdo</a:t>
            </a:r>
          </a:p>
          <a:p>
            <a:pPr lvl="1"/>
            <a:r>
              <a:rPr lang="en-US" dirty="0"/>
              <a:t>Service 20 AWS/PCWS (circled in blue)</a:t>
            </a:r>
          </a:p>
          <a:p>
            <a:endParaRPr lang="en-US" dirty="0"/>
          </a:p>
          <a:p>
            <a:r>
              <a:rPr lang="en-US" dirty="0"/>
              <a:t>The timeline: </a:t>
            </a:r>
          </a:p>
          <a:p>
            <a:pPr lvl="1"/>
            <a:r>
              <a:rPr lang="en-US" dirty="0"/>
              <a:t>Arrived on the ice 7 Nov 2023, redeployed 10 Jan 2024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22062F-B16E-839B-C5AA-D27C737768BD}"/>
              </a:ext>
            </a:extLst>
          </p:cNvPr>
          <p:cNvSpPr>
            <a:spLocks noChangeAspect="1"/>
          </p:cNvSpPr>
          <p:nvPr/>
        </p:nvSpPr>
        <p:spPr>
          <a:xfrm>
            <a:off x="6095999" y="5431498"/>
            <a:ext cx="502763" cy="187024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1528A6-E1CB-9504-C4BE-CC4E924471F6}"/>
              </a:ext>
            </a:extLst>
          </p:cNvPr>
          <p:cNvSpPr>
            <a:spLocks noChangeAspect="1"/>
          </p:cNvSpPr>
          <p:nvPr/>
        </p:nvSpPr>
        <p:spPr>
          <a:xfrm>
            <a:off x="6649247" y="4759070"/>
            <a:ext cx="452046" cy="128103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0EC722-C7C8-285C-C775-EB6E9C3F439D}"/>
              </a:ext>
            </a:extLst>
          </p:cNvPr>
          <p:cNvSpPr>
            <a:spLocks noChangeAspect="1"/>
          </p:cNvSpPr>
          <p:nvPr/>
        </p:nvSpPr>
        <p:spPr>
          <a:xfrm>
            <a:off x="7124863" y="4777026"/>
            <a:ext cx="452046" cy="214098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4C493C-A1FE-9EFF-47BB-21B55F06E3D1}"/>
              </a:ext>
            </a:extLst>
          </p:cNvPr>
          <p:cNvSpPr>
            <a:spLocks noChangeAspect="1"/>
          </p:cNvSpPr>
          <p:nvPr/>
        </p:nvSpPr>
        <p:spPr>
          <a:xfrm>
            <a:off x="7093640" y="4975637"/>
            <a:ext cx="659965" cy="187024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B3C1C3-FB01-D33E-37FD-627B0842F996}"/>
              </a:ext>
            </a:extLst>
          </p:cNvPr>
          <p:cNvSpPr>
            <a:spLocks noChangeAspect="1"/>
          </p:cNvSpPr>
          <p:nvPr/>
        </p:nvSpPr>
        <p:spPr>
          <a:xfrm>
            <a:off x="6507983" y="4283850"/>
            <a:ext cx="659965" cy="187024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CF892C-5523-EBFF-F52A-4625A20C8550}"/>
              </a:ext>
            </a:extLst>
          </p:cNvPr>
          <p:cNvSpPr>
            <a:spLocks noChangeAspect="1"/>
          </p:cNvSpPr>
          <p:nvPr/>
        </p:nvSpPr>
        <p:spPr>
          <a:xfrm>
            <a:off x="6225072" y="4011105"/>
            <a:ext cx="623501" cy="214647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8A875B-579A-D6B1-3E84-20D57F3779E0}"/>
              </a:ext>
            </a:extLst>
          </p:cNvPr>
          <p:cNvSpPr>
            <a:spLocks noChangeAspect="1"/>
          </p:cNvSpPr>
          <p:nvPr/>
        </p:nvSpPr>
        <p:spPr>
          <a:xfrm>
            <a:off x="9269237" y="3798691"/>
            <a:ext cx="373124" cy="128103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18C195-AF60-26AE-60A5-73B1D2FAA716}"/>
              </a:ext>
            </a:extLst>
          </p:cNvPr>
          <p:cNvSpPr>
            <a:spLocks noChangeAspect="1"/>
          </p:cNvSpPr>
          <p:nvPr/>
        </p:nvSpPr>
        <p:spPr>
          <a:xfrm>
            <a:off x="9602900" y="3734639"/>
            <a:ext cx="149129" cy="128103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69B3A0-B68A-3688-B91C-62CCF7A4C4BD}"/>
              </a:ext>
            </a:extLst>
          </p:cNvPr>
          <p:cNvSpPr>
            <a:spLocks noChangeAspect="1"/>
          </p:cNvSpPr>
          <p:nvPr/>
        </p:nvSpPr>
        <p:spPr>
          <a:xfrm>
            <a:off x="9538795" y="3485206"/>
            <a:ext cx="452046" cy="128103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9D67FC-92A3-1021-FFBF-C8AA8FA2AD04}"/>
              </a:ext>
            </a:extLst>
          </p:cNvPr>
          <p:cNvSpPr>
            <a:spLocks noChangeAspect="1"/>
          </p:cNvSpPr>
          <p:nvPr/>
        </p:nvSpPr>
        <p:spPr>
          <a:xfrm>
            <a:off x="9455799" y="3395676"/>
            <a:ext cx="452046" cy="128103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7A8B1B-F869-15B7-05A2-FE493D39D07C}"/>
              </a:ext>
            </a:extLst>
          </p:cNvPr>
          <p:cNvSpPr>
            <a:spLocks noChangeAspect="1"/>
          </p:cNvSpPr>
          <p:nvPr/>
        </p:nvSpPr>
        <p:spPr>
          <a:xfrm>
            <a:off x="9229774" y="3504046"/>
            <a:ext cx="309021" cy="159368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AA9A2F-89F8-8072-ED5C-7B3A0D17BD3E}"/>
              </a:ext>
            </a:extLst>
          </p:cNvPr>
          <p:cNvSpPr>
            <a:spLocks noChangeAspect="1"/>
          </p:cNvSpPr>
          <p:nvPr/>
        </p:nvSpPr>
        <p:spPr>
          <a:xfrm>
            <a:off x="9391603" y="3293234"/>
            <a:ext cx="452046" cy="128103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AA2809-4A4C-B0E4-3417-C383BD169A7A}"/>
              </a:ext>
            </a:extLst>
          </p:cNvPr>
          <p:cNvSpPr>
            <a:spLocks noChangeAspect="1"/>
          </p:cNvSpPr>
          <p:nvPr/>
        </p:nvSpPr>
        <p:spPr>
          <a:xfrm>
            <a:off x="7301559" y="5495550"/>
            <a:ext cx="452046" cy="187024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1859CE-E244-59CF-A075-A3896496E3B9}"/>
              </a:ext>
            </a:extLst>
          </p:cNvPr>
          <p:cNvSpPr>
            <a:spLocks noChangeAspect="1"/>
          </p:cNvSpPr>
          <p:nvPr/>
        </p:nvSpPr>
        <p:spPr>
          <a:xfrm>
            <a:off x="7753605" y="5103837"/>
            <a:ext cx="741402" cy="278867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FA41B68-C2A1-D2E4-C5B1-F24C587F1CD8}"/>
              </a:ext>
            </a:extLst>
          </p:cNvPr>
          <p:cNvSpPr>
            <a:spLocks noChangeAspect="1"/>
          </p:cNvSpPr>
          <p:nvPr/>
        </p:nvSpPr>
        <p:spPr>
          <a:xfrm>
            <a:off x="6578535" y="5038663"/>
            <a:ext cx="546328" cy="214098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844F3B-9A04-9F6E-26D3-F01F6DC169B3}"/>
              </a:ext>
            </a:extLst>
          </p:cNvPr>
          <p:cNvSpPr>
            <a:spLocks noChangeAspect="1"/>
          </p:cNvSpPr>
          <p:nvPr/>
        </p:nvSpPr>
        <p:spPr>
          <a:xfrm>
            <a:off x="5839461" y="4559417"/>
            <a:ext cx="452046" cy="288715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9C227FAC-9DB3-A209-1557-EDEFF899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WAMC 2024, Columbus, OH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A45EBA5-8680-F0CE-B860-A6847F89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4</a:t>
            </a:fld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054BD2-4DFC-D3A2-BA15-194781207143}"/>
              </a:ext>
            </a:extLst>
          </p:cNvPr>
          <p:cNvSpPr>
            <a:spLocks noChangeAspect="1"/>
          </p:cNvSpPr>
          <p:nvPr/>
        </p:nvSpPr>
        <p:spPr>
          <a:xfrm>
            <a:off x="6750733" y="4879430"/>
            <a:ext cx="405353" cy="187024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4ED987-70AC-593F-36B9-478D7E6A184E}"/>
              </a:ext>
            </a:extLst>
          </p:cNvPr>
          <p:cNvCxnSpPr>
            <a:cxnSpLocks/>
          </p:cNvCxnSpPr>
          <p:nvPr/>
        </p:nvCxnSpPr>
        <p:spPr>
          <a:xfrm>
            <a:off x="933254" y="2554664"/>
            <a:ext cx="22624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62C72C33-7285-237F-2BAC-3D2973636B87}"/>
              </a:ext>
            </a:extLst>
          </p:cNvPr>
          <p:cNvSpPr>
            <a:spLocks noChangeAspect="1"/>
          </p:cNvSpPr>
          <p:nvPr/>
        </p:nvSpPr>
        <p:spPr>
          <a:xfrm>
            <a:off x="8569809" y="2900363"/>
            <a:ext cx="659965" cy="238095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r="19031"/>
          <a:stretch>
            <a:fillRect/>
          </a:stretch>
        </p:blipFill>
        <p:spPr>
          <a:xfrm rot="5400000">
            <a:off x="1079159" y="444838"/>
            <a:ext cx="6928062" cy="60383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35952" y="138127"/>
            <a:ext cx="2916435" cy="1119531"/>
          </a:xfrm>
        </p:spPr>
        <p:txBody>
          <a:bodyPr>
            <a:normAutofit/>
          </a:bodyPr>
          <a:lstStyle/>
          <a:p>
            <a:r>
              <a:rPr lang="en-US" sz="3300" dirty="0"/>
              <a:t>Thank you!</a:t>
            </a:r>
            <a:br>
              <a:rPr lang="en-US" sz="3300" dirty="0"/>
            </a:br>
            <a:r>
              <a:rPr lang="en-US" sz="3300" dirty="0"/>
              <a:t>Questions?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554876" y="1257657"/>
            <a:ext cx="3078585" cy="402206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Thanks to:</a:t>
            </a:r>
          </a:p>
          <a:p>
            <a:pPr marL="257168" indent="-257168">
              <a:buFont typeface="Arial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National Science Foundation </a:t>
            </a:r>
          </a:p>
          <a:p>
            <a:pPr marL="600060" lvl="1" indent="-257168">
              <a:buFont typeface="Arial" charset="0"/>
              <a:buChar char="•"/>
            </a:pPr>
            <a:r>
              <a:rPr lang="en-US" sz="1600" dirty="0"/>
              <a:t>Office of Polar Programs  Grants 2301362 (AWS) &amp; 1951720 (AMRDC at UW) </a:t>
            </a:r>
          </a:p>
          <a:p>
            <a:pPr marL="600060" lvl="1" indent="-257168">
              <a:buFont typeface="Arial" charset="0"/>
              <a:buChar char="•"/>
            </a:pPr>
            <a:r>
              <a:rPr lang="en-US" sz="1600" dirty="0"/>
              <a:t>Office of Integrative Activities, Major Research Instrumentation Program</a:t>
            </a:r>
          </a:p>
          <a:p>
            <a:pPr marL="257168" indent="-257168"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Madison College</a:t>
            </a:r>
          </a:p>
          <a:p>
            <a:pPr marL="600060" lvl="1" indent="-257168">
              <a:buFont typeface="Arial" charset="0"/>
              <a:buChar char="•"/>
            </a:pPr>
            <a:r>
              <a:rPr lang="en-US" sz="1600" dirty="0"/>
              <a:t>School of Arts and Sciences</a:t>
            </a:r>
          </a:p>
          <a:p>
            <a:pPr marL="600060" lvl="1" indent="-257168">
              <a:buFont typeface="Arial" charset="0"/>
              <a:buChar char="•"/>
            </a:pPr>
            <a:r>
              <a:rPr lang="en-US" sz="1600" dirty="0"/>
              <a:t>School of Applied Science, Engineering and Technology</a:t>
            </a:r>
          </a:p>
          <a:p>
            <a:pPr marL="600060" lvl="1" indent="-257168">
              <a:buFont typeface="Arial" charset="0"/>
              <a:buChar char="•"/>
            </a:pPr>
            <a:r>
              <a:rPr lang="en-US" sz="1600" dirty="0"/>
              <a:t>Grants Office</a:t>
            </a:r>
          </a:p>
          <a:p>
            <a:pPr marL="257168" indent="-257168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UW-Madison/SSEC</a:t>
            </a:r>
          </a:p>
          <a:p>
            <a:pPr marL="600060" lvl="1" indent="-257168">
              <a:buFont typeface="Arial" charset="0"/>
              <a:buChar char="•"/>
            </a:pPr>
            <a:r>
              <a:rPr lang="en-US" sz="1600" dirty="0"/>
              <a:t>AMRDC Staff</a:t>
            </a:r>
          </a:p>
          <a:p>
            <a:pPr marL="600060" lvl="1" indent="-257168">
              <a:buFont typeface="Arial" charset="0"/>
              <a:buChar char="•"/>
            </a:pPr>
            <a:r>
              <a:rPr lang="en-US" sz="1600" dirty="0"/>
              <a:t>Support Staff</a:t>
            </a:r>
          </a:p>
          <a:p>
            <a:pPr marL="600060" lvl="1" indent="-257168">
              <a:buFont typeface="Arial" charset="0"/>
              <a:buChar char="•"/>
            </a:pPr>
            <a:r>
              <a:rPr lang="en-US" sz="1600" dirty="0"/>
              <a:t>Directors</a:t>
            </a:r>
          </a:p>
        </p:txBody>
      </p:sp>
      <p:pic>
        <p:nvPicPr>
          <p:cNvPr id="6" name="Picture 108" descr="USAP-LOGO.c01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6" y="5923528"/>
            <a:ext cx="952566" cy="93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41762" y="5553386"/>
            <a:ext cx="1584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i="1" dirty="0"/>
              <a:t>Windless Bight AWS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D579E-E0CD-E54F-A71D-09F5FD1BB268}"/>
              </a:ext>
            </a:extLst>
          </p:cNvPr>
          <p:cNvSpPr txBox="1"/>
          <p:nvPr/>
        </p:nvSpPr>
        <p:spPr>
          <a:xfrm>
            <a:off x="1971440" y="864396"/>
            <a:ext cx="5143500" cy="3539430"/>
          </a:xfrm>
          <a:prstGeom prst="rect">
            <a:avLst/>
          </a:prstGeom>
          <a:solidFill>
            <a:schemeClr val="accent1">
              <a:alpha val="59805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Thanks to the McMurdo community, NSF, </a:t>
            </a:r>
            <a:r>
              <a:rPr lang="en-US" sz="2800" b="1" dirty="0" err="1">
                <a:solidFill>
                  <a:srgbClr val="FFFF00"/>
                </a:solidFill>
              </a:rPr>
              <a:t>helo</a:t>
            </a:r>
            <a:r>
              <a:rPr lang="en-US" sz="2800" b="1" dirty="0">
                <a:solidFill>
                  <a:srgbClr val="FFFF00"/>
                </a:solidFill>
              </a:rPr>
              <a:t> and fixed wing flight coordinators, the Riggers, and our international collaborators for making our field work possible!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E597EF-8474-DD99-1087-332CB016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2AD3DA-447A-3AFE-4321-A3D4C03C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09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BB688-CE63-1F44-B807-716E26288F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58151" y="1038345"/>
            <a:ext cx="6409011" cy="4952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7BD467-3106-F5F1-9C54-806364A7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73" y="7745"/>
            <a:ext cx="5415455" cy="1325563"/>
          </a:xfrm>
        </p:spPr>
        <p:txBody>
          <a:bodyPr/>
          <a:lstStyle/>
          <a:p>
            <a:r>
              <a:rPr lang="en-US" b="1" u="sng" dirty="0"/>
              <a:t>2023-24 Field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FB303-E67E-19FD-B140-7E0B5035B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77" y="1333308"/>
            <a:ext cx="5257800" cy="4505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Help from other teams/programs:</a:t>
            </a:r>
          </a:p>
          <a:p>
            <a:pPr lvl="1"/>
            <a:r>
              <a:rPr lang="en-US" dirty="0"/>
              <a:t>Naval Information Warfare Center (NIWC): </a:t>
            </a:r>
          </a:p>
          <a:p>
            <a:pPr lvl="2"/>
            <a:r>
              <a:rPr lang="en-US" dirty="0" err="1"/>
              <a:t>Skomik</a:t>
            </a:r>
            <a:r>
              <a:rPr lang="en-US" dirty="0"/>
              <a:t> enclosure removal</a:t>
            </a:r>
          </a:p>
          <a:p>
            <a:pPr lvl="1"/>
            <a:r>
              <a:rPr lang="en-US" dirty="0"/>
              <a:t>Japanese Antarctic Research Expedition (JARE):</a:t>
            </a:r>
          </a:p>
          <a:p>
            <a:pPr lvl="2"/>
            <a:r>
              <a:rPr lang="en-US" dirty="0"/>
              <a:t>Pictures of Mizuho, Relay Station, Dome Fuji</a:t>
            </a:r>
          </a:p>
          <a:p>
            <a:pPr lvl="1"/>
            <a:r>
              <a:rPr lang="en-US" dirty="0"/>
              <a:t>POLENET: </a:t>
            </a:r>
          </a:p>
          <a:p>
            <a:pPr lvl="2"/>
            <a:r>
              <a:rPr lang="en-US" dirty="0"/>
              <a:t>Pictures of Bear Peninsula, Thurston Island, Byrd</a:t>
            </a:r>
          </a:p>
          <a:p>
            <a:pPr lvl="1"/>
            <a:r>
              <a:rPr lang="en-US" dirty="0"/>
              <a:t>GHOST/TIME groups:</a:t>
            </a:r>
          </a:p>
          <a:p>
            <a:pPr lvl="2"/>
            <a:r>
              <a:rPr lang="en-US" dirty="0" err="1"/>
              <a:t>Kominko</a:t>
            </a:r>
            <a:r>
              <a:rPr lang="en-US" dirty="0"/>
              <a:t>-Slade instrument retrieval</a:t>
            </a:r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0EC722-C7C8-285C-C775-EB6E9C3F439D}"/>
              </a:ext>
            </a:extLst>
          </p:cNvPr>
          <p:cNvSpPr>
            <a:spLocks noChangeAspect="1"/>
          </p:cNvSpPr>
          <p:nvPr/>
        </p:nvSpPr>
        <p:spPr>
          <a:xfrm>
            <a:off x="10381057" y="1933164"/>
            <a:ext cx="695438" cy="205018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B3C1C3-FB01-D33E-37FD-627B0842F996}"/>
              </a:ext>
            </a:extLst>
          </p:cNvPr>
          <p:cNvSpPr>
            <a:spLocks noChangeAspect="1"/>
          </p:cNvSpPr>
          <p:nvPr/>
        </p:nvSpPr>
        <p:spPr>
          <a:xfrm>
            <a:off x="10619058" y="1729820"/>
            <a:ext cx="525814" cy="167508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C71293-7E58-A0CE-7388-4AC078076B2D}"/>
              </a:ext>
            </a:extLst>
          </p:cNvPr>
          <p:cNvSpPr>
            <a:spLocks noChangeAspect="1"/>
          </p:cNvSpPr>
          <p:nvPr/>
        </p:nvSpPr>
        <p:spPr>
          <a:xfrm>
            <a:off x="9544638" y="3585902"/>
            <a:ext cx="278091" cy="308723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69B3A0-B68A-3688-B91C-62CCF7A4C4BD}"/>
              </a:ext>
            </a:extLst>
          </p:cNvPr>
          <p:cNvSpPr>
            <a:spLocks noChangeAspect="1"/>
          </p:cNvSpPr>
          <p:nvPr/>
        </p:nvSpPr>
        <p:spPr>
          <a:xfrm>
            <a:off x="8541496" y="3342898"/>
            <a:ext cx="353260" cy="128103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9D67FC-92A3-1021-FFBF-C8AA8FA2AD04}"/>
              </a:ext>
            </a:extLst>
          </p:cNvPr>
          <p:cNvSpPr>
            <a:spLocks noChangeAspect="1"/>
          </p:cNvSpPr>
          <p:nvPr/>
        </p:nvSpPr>
        <p:spPr>
          <a:xfrm>
            <a:off x="7623970" y="3313849"/>
            <a:ext cx="761532" cy="276155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AA9A2F-89F8-8072-ED5C-7B3A0D17BD3E}"/>
              </a:ext>
            </a:extLst>
          </p:cNvPr>
          <p:cNvSpPr>
            <a:spLocks noChangeAspect="1"/>
          </p:cNvSpPr>
          <p:nvPr/>
        </p:nvSpPr>
        <p:spPr>
          <a:xfrm>
            <a:off x="7268067" y="3010697"/>
            <a:ext cx="957260" cy="240716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1859CE-E244-59CF-A075-A3896496E3B9}"/>
              </a:ext>
            </a:extLst>
          </p:cNvPr>
          <p:cNvSpPr>
            <a:spLocks noChangeAspect="1"/>
          </p:cNvSpPr>
          <p:nvPr/>
        </p:nvSpPr>
        <p:spPr>
          <a:xfrm>
            <a:off x="9747315" y="2052909"/>
            <a:ext cx="565365" cy="161860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630392E-EFBD-7A11-4123-9B33597F6C44}"/>
              </a:ext>
            </a:extLst>
          </p:cNvPr>
          <p:cNvSpPr>
            <a:spLocks noChangeAspect="1"/>
          </p:cNvSpPr>
          <p:nvPr/>
        </p:nvSpPr>
        <p:spPr>
          <a:xfrm>
            <a:off x="8541496" y="2883949"/>
            <a:ext cx="761532" cy="276155"/>
          </a:xfrm>
          <a:prstGeom prst="ellipse">
            <a:avLst/>
          </a:prstGeom>
          <a:noFill/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9C227FAC-9DB3-A209-1557-EDEFF899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WAMC 2024, Columbus, OH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A45EBA5-8680-F0CE-B860-A6847F89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74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698F51-F9B1-7DD0-2913-2A9CD70EB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15" y="283856"/>
            <a:ext cx="6651573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300" b="1" u="sng" dirty="0">
                <a:latin typeface="+mj-lt"/>
                <a:cs typeface="Comic Sans MS"/>
              </a:rPr>
              <a:t>The 2023-24 UW AWS Field Team</a:t>
            </a:r>
          </a:p>
        </p:txBody>
      </p:sp>
      <p:pic>
        <p:nvPicPr>
          <p:cNvPr id="4" name="Picture 3" descr="A person climbing a tower&#10;&#10;Description automatically generated">
            <a:extLst>
              <a:ext uri="{FF2B5EF4-FFF2-40B4-BE49-F238E27FC236}">
                <a16:creationId xmlns:a16="http://schemas.microsoft.com/office/drawing/2014/main" id="{B23C7D96-50C8-D6C7-8A48-79D4D96D9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2" t="4869" r="17103"/>
          <a:stretch/>
        </p:blipFill>
        <p:spPr>
          <a:xfrm>
            <a:off x="956508" y="931134"/>
            <a:ext cx="4109806" cy="49957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F83D0-9F5D-A360-3F97-53EEE9AC8B3A}"/>
              </a:ext>
            </a:extLst>
          </p:cNvPr>
          <p:cNvSpPr txBox="1"/>
          <p:nvPr/>
        </p:nvSpPr>
        <p:spPr>
          <a:xfrm>
            <a:off x="2685681" y="6004786"/>
            <a:ext cx="65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4902E-F8BC-3DED-1DF5-6E2A96B5E79F}"/>
              </a:ext>
            </a:extLst>
          </p:cNvPr>
          <p:cNvSpPr txBox="1"/>
          <p:nvPr/>
        </p:nvSpPr>
        <p:spPr>
          <a:xfrm>
            <a:off x="7900852" y="6004786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Wenhua</a:t>
            </a:r>
            <a:endParaRPr lang="en-US" dirty="0"/>
          </a:p>
        </p:txBody>
      </p:sp>
      <p:pic>
        <p:nvPicPr>
          <p:cNvPr id="8" name="Picture 7" descr="A person in a red coat in the snow&#10;&#10;Description automatically generated">
            <a:extLst>
              <a:ext uri="{FF2B5EF4-FFF2-40B4-BE49-F238E27FC236}">
                <a16:creationId xmlns:a16="http://schemas.microsoft.com/office/drawing/2014/main" id="{6E209A35-3889-6313-58C1-7D0AD48E1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489" y="931134"/>
            <a:ext cx="3741331" cy="49884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44594-4DAC-93D4-EC19-66C697BD3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130E7-5CD0-4089-E0D4-812E07DD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30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34" y="16392"/>
            <a:ext cx="10515600" cy="1325563"/>
          </a:xfrm>
        </p:spPr>
        <p:txBody>
          <a:bodyPr/>
          <a:lstStyle/>
          <a:p>
            <a:r>
              <a:rPr lang="en-US" u="sng" dirty="0"/>
              <a:t>Nov 17 – Marble Pt I/II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45D3-811C-D803-AF60-79996FAA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96" y="1023171"/>
            <a:ext cx="4522076" cy="968430"/>
          </a:xfrm>
        </p:spPr>
        <p:txBody>
          <a:bodyPr/>
          <a:lstStyle/>
          <a:p>
            <a:r>
              <a:rPr lang="en-US" dirty="0"/>
              <a:t>Purpose: Station checkup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0F5BF-9EDF-0654-44D4-E46478D7F3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10"/>
          <a:stretch/>
        </p:blipFill>
        <p:spPr bwMode="auto">
          <a:xfrm>
            <a:off x="1304600" y="1700363"/>
            <a:ext cx="3731895" cy="3962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014649-1CE6-9078-2634-9AA62A5A4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2898"/>
          <a:stretch/>
        </p:blipFill>
        <p:spPr bwMode="auto">
          <a:xfrm>
            <a:off x="6729179" y="1700998"/>
            <a:ext cx="3603625" cy="396176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6B59D1-D60C-3EF6-CD94-4DE96B726B5E}"/>
              </a:ext>
            </a:extLst>
          </p:cNvPr>
          <p:cNvSpPr txBox="1">
            <a:spLocks/>
          </p:cNvSpPr>
          <p:nvPr/>
        </p:nvSpPr>
        <p:spPr>
          <a:xfrm>
            <a:off x="1368734" y="5662763"/>
            <a:ext cx="3603625" cy="559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Marble Point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CBD35A-EE7C-9FBD-529E-FBDCF5502402}"/>
              </a:ext>
            </a:extLst>
          </p:cNvPr>
          <p:cNvSpPr txBox="1">
            <a:spLocks/>
          </p:cNvSpPr>
          <p:nvPr/>
        </p:nvSpPr>
        <p:spPr>
          <a:xfrm>
            <a:off x="7155507" y="5662763"/>
            <a:ext cx="5514572" cy="74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Marble Point II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A87D1-CCDC-9142-B858-4145C8E9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6C6401-C34D-4F8B-426F-F57C5C8B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7E7D-C1F1-56D5-C509-2615B632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34" y="16392"/>
            <a:ext cx="10515600" cy="1325563"/>
          </a:xfrm>
        </p:spPr>
        <p:txBody>
          <a:bodyPr/>
          <a:lstStyle/>
          <a:p>
            <a:r>
              <a:rPr lang="en-US" u="sng" dirty="0"/>
              <a:t>Marble Pt AWS current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0F5BF-9EDF-0654-44D4-E46478D7F3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10"/>
          <a:stretch/>
        </p:blipFill>
        <p:spPr bwMode="auto">
          <a:xfrm>
            <a:off x="1304600" y="1700363"/>
            <a:ext cx="3731895" cy="3962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6B59D1-D60C-3EF6-CD94-4DE96B726B5E}"/>
              </a:ext>
            </a:extLst>
          </p:cNvPr>
          <p:cNvSpPr txBox="1">
            <a:spLocks/>
          </p:cNvSpPr>
          <p:nvPr/>
        </p:nvSpPr>
        <p:spPr>
          <a:xfrm>
            <a:off x="1368734" y="5662763"/>
            <a:ext cx="3603625" cy="559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Marble Point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A87D1-CCDC-9142-B858-4145C8E9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6C6401-C34D-4F8B-426F-F57C5C8B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F0598D9-A7AC-9FF6-A2BB-3D66643C9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867" y="1417097"/>
            <a:ext cx="5863435" cy="45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62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29199-749D-0FD0-372B-34BDD247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WAMC 2024, Columbus, OH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F427E-71CA-4DF5-268B-2C9D41F9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0902-492E-AD4F-8DB8-B73820B21F03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379C7D-264E-1A24-336E-145C531B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34" y="1639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/>
              <a:t>Marble Pt II AWS current status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F2E19-5B66-C081-FA41-A10E78DA67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2898"/>
          <a:stretch/>
        </p:blipFill>
        <p:spPr bwMode="auto">
          <a:xfrm>
            <a:off x="1203513" y="1341955"/>
            <a:ext cx="3872360" cy="425720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7C5CCE-D81C-CEA1-195C-E642D7FE50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4875" y="359249"/>
            <a:ext cx="3951450" cy="5927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0339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1318</Words>
  <Application>Microsoft Macintosh PowerPoint</Application>
  <PresentationFormat>Widescreen</PresentationFormat>
  <Paragraphs>273</Paragraphs>
  <Slides>40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Times New Roman</vt:lpstr>
      <vt:lpstr>Office Theme</vt:lpstr>
      <vt:lpstr>Overview of the UW-Madison  AWS Program Field Season 2023-24 </vt:lpstr>
      <vt:lpstr>PowerPoint Presentation</vt:lpstr>
      <vt:lpstr>PowerPoint Presentation</vt:lpstr>
      <vt:lpstr>2023-24 Field Season</vt:lpstr>
      <vt:lpstr>2023-24 Field Season</vt:lpstr>
      <vt:lpstr>PowerPoint Presentation</vt:lpstr>
      <vt:lpstr>Nov 17 – Marble Pt I/II AWS</vt:lpstr>
      <vt:lpstr>Marble Pt AWS current status</vt:lpstr>
      <vt:lpstr>Marble Pt II AWS current status</vt:lpstr>
      <vt:lpstr>Nov 18 – White Island AWS</vt:lpstr>
      <vt:lpstr>Nov 18 – White Island AWS</vt:lpstr>
      <vt:lpstr>White Island AWS current status</vt:lpstr>
      <vt:lpstr>PowerPoint Presentation</vt:lpstr>
      <vt:lpstr>Nov 22 – Minna Bluff AWS</vt:lpstr>
      <vt:lpstr>Nov 22 – Minna Bluff AWS</vt:lpstr>
      <vt:lpstr>Nov 22 – Minna Bluff AWS</vt:lpstr>
      <vt:lpstr>Nov 23 – Cape Bird AWS</vt:lpstr>
      <vt:lpstr>PowerPoint Presentation</vt:lpstr>
      <vt:lpstr>PowerPoint Presentation</vt:lpstr>
      <vt:lpstr>Nov 30 – Gill AWS</vt:lpstr>
      <vt:lpstr>Nov 30 – Gill AWS</vt:lpstr>
      <vt:lpstr>PowerPoint Presentation</vt:lpstr>
      <vt:lpstr>Dec 1 – Laurie II AWS</vt:lpstr>
      <vt:lpstr>Dec 1 – Laurie II AWS</vt:lpstr>
      <vt:lpstr>Dec 2 – Windless Bight AWS</vt:lpstr>
      <vt:lpstr>Dec 2 – Windless Bight 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 11/12 – Phoenix AWS, Willie Field AWS, Sarah PCWS</vt:lpstr>
      <vt:lpstr>Dec 11/12 – Phoenix AWS, Willie Field AWS, Sarah PCWS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Mikolajczyk</dc:creator>
  <cp:lastModifiedBy>David Mikolajczyk</cp:lastModifiedBy>
  <cp:revision>83</cp:revision>
  <dcterms:created xsi:type="dcterms:W3CDTF">2024-06-04T18:01:23Z</dcterms:created>
  <dcterms:modified xsi:type="dcterms:W3CDTF">2024-06-06T22:43:58Z</dcterms:modified>
</cp:coreProperties>
</file>