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9"/>
  </p:notesMasterIdLst>
  <p:sldIdLst>
    <p:sldId id="377" r:id="rId2"/>
    <p:sldId id="366" r:id="rId3"/>
    <p:sldId id="371" r:id="rId4"/>
    <p:sldId id="378" r:id="rId5"/>
    <p:sldId id="372" r:id="rId6"/>
    <p:sldId id="260" r:id="rId7"/>
    <p:sldId id="384" r:id="rId8"/>
    <p:sldId id="285" r:id="rId9"/>
    <p:sldId id="373" r:id="rId10"/>
    <p:sldId id="376" r:id="rId11"/>
    <p:sldId id="374" r:id="rId12"/>
    <p:sldId id="382" r:id="rId13"/>
    <p:sldId id="383" r:id="rId14"/>
    <p:sldId id="381" r:id="rId15"/>
    <p:sldId id="379" r:id="rId16"/>
    <p:sldId id="462" r:id="rId17"/>
    <p:sldId id="264" r:id="rId18"/>
    <p:sldId id="301" r:id="rId19"/>
    <p:sldId id="337" r:id="rId20"/>
    <p:sldId id="338" r:id="rId21"/>
    <p:sldId id="339" r:id="rId22"/>
    <p:sldId id="340" r:id="rId23"/>
    <p:sldId id="459" r:id="rId24"/>
    <p:sldId id="460" r:id="rId25"/>
    <p:sldId id="375" r:id="rId26"/>
    <p:sldId id="463" r:id="rId27"/>
    <p:sldId id="456" r:id="rId28"/>
    <p:sldId id="453" r:id="rId29"/>
    <p:sldId id="464" r:id="rId30"/>
    <p:sldId id="461" r:id="rId31"/>
    <p:sldId id="386" r:id="rId32"/>
    <p:sldId id="297" r:id="rId33"/>
    <p:sldId id="387" r:id="rId34"/>
    <p:sldId id="388" r:id="rId35"/>
    <p:sldId id="389" r:id="rId36"/>
    <p:sldId id="390" r:id="rId37"/>
    <p:sldId id="391" r:id="rId38"/>
    <p:sldId id="385" r:id="rId39"/>
    <p:sldId id="392" r:id="rId40"/>
    <p:sldId id="393" r:id="rId41"/>
    <p:sldId id="284" r:id="rId42"/>
    <p:sldId id="287" r:id="rId43"/>
    <p:sldId id="394" r:id="rId44"/>
    <p:sldId id="451" r:id="rId45"/>
    <p:sldId id="452" r:id="rId46"/>
    <p:sldId id="395" r:id="rId47"/>
    <p:sldId id="396" r:id="rId48"/>
    <p:sldId id="397" r:id="rId49"/>
    <p:sldId id="311" r:id="rId50"/>
    <p:sldId id="398" r:id="rId51"/>
    <p:sldId id="399" r:id="rId52"/>
    <p:sldId id="343" r:id="rId53"/>
    <p:sldId id="290" r:id="rId54"/>
    <p:sldId id="334" r:id="rId55"/>
    <p:sldId id="400" r:id="rId56"/>
    <p:sldId id="401" r:id="rId57"/>
    <p:sldId id="344" r:id="rId58"/>
    <p:sldId id="370" r:id="rId59"/>
    <p:sldId id="368" r:id="rId60"/>
    <p:sldId id="402" r:id="rId61"/>
    <p:sldId id="403" r:id="rId62"/>
    <p:sldId id="369" r:id="rId63"/>
    <p:sldId id="345" r:id="rId64"/>
    <p:sldId id="314" r:id="rId65"/>
    <p:sldId id="335" r:id="rId66"/>
    <p:sldId id="341" r:id="rId67"/>
    <p:sldId id="404" r:id="rId6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BC"/>
    <a:srgbClr val="00FFFF"/>
    <a:srgbClr val="006200"/>
    <a:srgbClr val="6438A4"/>
    <a:srgbClr val="000000"/>
    <a:srgbClr val="0000FF"/>
    <a:srgbClr val="FFFF4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247"/>
  </p:normalViewPr>
  <p:slideViewPr>
    <p:cSldViewPr>
      <p:cViewPr varScale="1">
        <p:scale>
          <a:sx n="120" d="100"/>
          <a:sy n="120" d="100"/>
        </p:scale>
        <p:origin x="58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7565521-B089-4102-8322-FEA9B6094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94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50FAC331-D4BC-F74B-B706-F3EAA44266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30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17999"/>
              </a:lnSpc>
              <a:defRPr sz="2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My Journey to Antarctica most commnonly </a:t>
            </a:r>
          </a:p>
        </p:txBody>
      </p:sp>
    </p:spTree>
    <p:extLst>
      <p:ext uri="{BB962C8B-B14F-4D97-AF65-F5344CB8AC3E}">
        <p14:creationId xmlns:p14="http://schemas.microsoft.com/office/powerpoint/2010/main" val="919219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0238AB3-B75F-9C48-8E47-4CB81E1592D9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912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AB5F8B-BCE3-48AF-95D2-B5677D8E010D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368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565521-B089-4102-8322-FEA9B609436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01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565521-B089-4102-8322-FEA9B609436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21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E30A62-232C-4806-9B39-AA047935066B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0486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C7A4C9-9BA8-4EC0-9B8F-EC37047C61FA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4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45D53B-39C5-4B46-8D8C-9F5CA6224579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4448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448589-E017-4096-B8AA-0C9081B3F7D0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5677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878F84-266C-462E-830C-607D89FF02A3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9677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565521-B089-4102-8322-FEA9B609436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03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82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when I’d ask who wants to go down, dress them up, then show rest of </a:t>
            </a:r>
            <a:r>
              <a:rPr lang="en-US" dirty="0" err="1"/>
              <a:t>pics</a:t>
            </a: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4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0D7B6-7997-4610-8A86-EFF7FB34739C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7592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91A0D2-03EF-47BA-9F49-7982B47CB4CC}" type="slidenum">
              <a:rPr lang="en-US" altLang="en-US" smtClean="0"/>
              <a:pPr/>
              <a:t>41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1494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434B22-E256-453F-8BC6-AF58A9B60A79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6135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Ways we get to stations.</a:t>
            </a:r>
            <a:r>
              <a:rPr lang="en-US" baseline="0" dirty="0"/>
              <a:t> 1) Snowmobile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7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2) </a:t>
            </a:r>
            <a:r>
              <a:rPr lang="en-US" dirty="0" err="1"/>
              <a:t>Helo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0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3) Twin Otter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52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Linda before servicing in 2014</a:t>
            </a:r>
          </a:p>
        </p:txBody>
      </p:sp>
    </p:spTree>
    <p:extLst>
      <p:ext uri="{BB962C8B-B14F-4D97-AF65-F5344CB8AC3E}">
        <p14:creationId xmlns:p14="http://schemas.microsoft.com/office/powerpoint/2010/main" val="7090366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Linda after servicing in 2014</a:t>
            </a:r>
          </a:p>
        </p:txBody>
      </p:sp>
    </p:spTree>
    <p:extLst>
      <p:ext uri="{BB962C8B-B14F-4D97-AF65-F5344CB8AC3E}">
        <p14:creationId xmlns:p14="http://schemas.microsoft.com/office/powerpoint/2010/main" val="1689086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E0E08-AA2E-4E7C-9D95-B14592D92AB1}" type="slidenum">
              <a:rPr lang="en-US" altLang="en-US" smtClean="0"/>
              <a:pPr/>
              <a:t>53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3544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D56D8C-B0DB-498E-8490-FDFBFCDE90F3}" type="slidenum">
              <a:rPr lang="en-US" altLang="en-US" smtClean="0"/>
              <a:pPr/>
              <a:t>54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17971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Penguins at Pegasus!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457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Penguins and Mt Discovery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594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Penguins at Cape Bird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8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Seal on the pressure ridges tour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C1B72-020B-416F-B885-9A638A68DF8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8AC29-4AB4-4FF6-8D7A-4DDC46753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B77A4-2D0F-4B01-89B2-058639FC5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2ECE3-914B-49E2-8DF0-BC324FEA12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3FC02-7EDF-458F-8564-8C541A91D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FC3B3-C7C6-4411-B42B-8B01A37C5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222F-D9B0-4C3A-B555-B94CA06F9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913D6-CFAE-4D7F-A512-9122E850A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7DF79-0B6A-438F-BC2A-35932D7D6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E6B5F-FFF0-4773-8E4A-6A68FDD1E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89042-0A56-4A25-8CEB-5B9BB9D18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58266-FDB9-41E0-A647-91E5E0BA2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-11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695CD5E-460C-494A-A1D7-891FFF912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23.png"/><Relationship Id="rId18" Type="http://schemas.openxmlformats.org/officeDocument/2006/relationships/image" Target="../media/image28.jpg"/><Relationship Id="rId3" Type="http://schemas.openxmlformats.org/officeDocument/2006/relationships/image" Target="../media/image14.jpeg"/><Relationship Id="rId21" Type="http://schemas.openxmlformats.org/officeDocument/2006/relationships/image" Target="../media/image31.jp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20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1.png"/><Relationship Id="rId5" Type="http://schemas.openxmlformats.org/officeDocument/2006/relationships/image" Target="../media/image16.jpeg"/><Relationship Id="rId15" Type="http://schemas.openxmlformats.org/officeDocument/2006/relationships/image" Target="../media/image25.png"/><Relationship Id="rId10" Type="http://schemas.openxmlformats.org/officeDocument/2006/relationships/image" Target="../media/image20.tiff"/><Relationship Id="rId19" Type="http://schemas.openxmlformats.org/officeDocument/2006/relationships/image" Target="../media/image29.jpg"/><Relationship Id="rId4" Type="http://schemas.openxmlformats.org/officeDocument/2006/relationships/image" Target="../media/image15.jpeg"/><Relationship Id="rId9" Type="http://schemas.openxmlformats.org/officeDocument/2006/relationships/image" Target="../media/image19.tiff"/><Relationship Id="rId14" Type="http://schemas.openxmlformats.org/officeDocument/2006/relationships/image" Target="../media/image24.png"/><Relationship Id="rId22" Type="http://schemas.openxmlformats.org/officeDocument/2006/relationships/image" Target="../media/image3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gif"/><Relationship Id="rId4" Type="http://schemas.openxmlformats.org/officeDocument/2006/relationships/image" Target="../media/image60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\Users\mattl\Desktop\mattl\Movies\Fosdick.MOV" TargetMode="External"/><Relationship Id="rId1" Type="http://schemas.microsoft.com/office/2007/relationships/media" Target="\Users\mattl\Desktop\mattl\Movies\Fosdick.MOV" TargetMode="External"/><Relationship Id="rId6" Type="http://schemas.openxmlformats.org/officeDocument/2006/relationships/image" Target="../media/image108.png"/><Relationship Id="rId5" Type="http://schemas.openxmlformats.org/officeDocument/2006/relationships/image" Target="../media/image107.jpeg"/><Relationship Id="rId4" Type="http://schemas.openxmlformats.org/officeDocument/2006/relationships/notesSlide" Target="../notesSlides/notesSlide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 bwMode="auto">
          <a:xfrm>
            <a:off x="114602" y="3941502"/>
            <a:ext cx="781019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>
              <a:spcBef>
                <a:spcPct val="20000"/>
              </a:spcBef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Antarctic Meteorological Research and Data Center (AMRDC)</a:t>
            </a:r>
          </a:p>
          <a:p>
            <a:pPr defTabSz="914400">
              <a:spcBef>
                <a:spcPct val="20000"/>
              </a:spcBef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Antarctic Automatic Weather Station (AWS) Program</a:t>
            </a:r>
          </a:p>
          <a:p>
            <a:pPr defTabSz="914400">
              <a:spcBef>
                <a:spcPct val="20000"/>
              </a:spcBef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Space Science and Engineering Center (SSEC)</a:t>
            </a:r>
          </a:p>
          <a:p>
            <a:pPr defTabSz="914400">
              <a:spcBef>
                <a:spcPct val="20000"/>
              </a:spcBef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University of Wisconsin-Madison</a:t>
            </a:r>
          </a:p>
          <a:p>
            <a:pPr defTabSz="914400">
              <a:spcBef>
                <a:spcPct val="20000"/>
              </a:spcBef>
            </a:pPr>
            <a:endParaRPr lang="en-US" sz="800" dirty="0">
              <a:solidFill>
                <a:srgbClr val="FF0000"/>
              </a:solidFill>
              <a:latin typeface="Calibri" charset="0"/>
            </a:endParaRPr>
          </a:p>
          <a:p>
            <a:pPr defTabSz="914400">
              <a:spcBef>
                <a:spcPct val="20000"/>
              </a:spcBef>
            </a:pPr>
            <a:r>
              <a:rPr lang="en-US" sz="2200" dirty="0">
                <a:latin typeface="Calibri" charset="0"/>
              </a:rPr>
              <a:t>Madison, Wisconsin, USA</a:t>
            </a:r>
          </a:p>
        </p:txBody>
      </p:sp>
      <p:pic>
        <p:nvPicPr>
          <p:cNvPr id="3" name="Picture 11" descr="UW_logo_6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652666" y="5472206"/>
            <a:ext cx="980062" cy="980062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181100" y="184847"/>
            <a:ext cx="6781800" cy="163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/>
            <a:r>
              <a:rPr lang="en-US" sz="4000" b="1" dirty="0">
                <a:latin typeface="Calibri" charset="0"/>
              </a:rPr>
              <a:t>The UW-Madison </a:t>
            </a:r>
          </a:p>
          <a:p>
            <a:pPr algn="ctr" defTabSz="914400"/>
            <a:r>
              <a:rPr lang="en-US" sz="4000" b="1" dirty="0">
                <a:latin typeface="Calibri" charset="0"/>
              </a:rPr>
              <a:t>Antarctic Meteorological Research and Data Center</a:t>
            </a:r>
          </a:p>
        </p:txBody>
      </p:sp>
      <p:pic>
        <p:nvPicPr>
          <p:cNvPr id="9" name="Picture 8" descr="madisonclg_logo_stack_2c_rev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06" y="5472206"/>
            <a:ext cx="712772" cy="980062"/>
          </a:xfrm>
          <a:prstGeom prst="rect">
            <a:avLst/>
          </a:prstGeom>
          <a:ln w="38100" cmpd="sng">
            <a:solidFill>
              <a:schemeClr val="bg1"/>
            </a:solidFill>
          </a:ln>
        </p:spPr>
      </p:pic>
      <p:pic>
        <p:nvPicPr>
          <p:cNvPr id="10" name="Picture 9" descr="USAP-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259" y="5314507"/>
            <a:ext cx="1295461" cy="129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4602" y="6309145"/>
            <a:ext cx="44778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Madison College STEM Seminar,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743A75-7CAC-7D4C-B0DA-D7352CC8DD71}"/>
              </a:ext>
            </a:extLst>
          </p:cNvPr>
          <p:cNvSpPr txBox="1"/>
          <p:nvPr/>
        </p:nvSpPr>
        <p:spPr>
          <a:xfrm>
            <a:off x="1592056" y="1904973"/>
            <a:ext cx="6000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alibri" charset="0"/>
              </a:rPr>
              <a:t>Taylor Ziegler and Dave Mikolajczyk</a:t>
            </a:r>
          </a:p>
          <a:p>
            <a:pPr algn="ctr"/>
            <a:endParaRPr lang="en-US" sz="3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D7A038-9E0F-6A4F-9D7D-3F778A994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566069"/>
            <a:ext cx="1439402" cy="10156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0EBC95-D07F-B74E-88EA-9E8A76B41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7659" y="248032"/>
            <a:ext cx="1651739" cy="165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7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5867400" y="152400"/>
            <a:ext cx="320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altLang="en-US" sz="4400">
              <a:solidFill>
                <a:schemeClr val="tx2"/>
              </a:solidFill>
            </a:endParaRPr>
          </a:p>
        </p:txBody>
      </p:sp>
      <p:pic>
        <p:nvPicPr>
          <p:cNvPr id="4099" name="Picture 5" descr="AWS_Lazzara_Stearns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3810000"/>
            <a:ext cx="4114800" cy="2743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0" name="Picture 6" descr="SW01_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638300"/>
            <a:ext cx="2590800" cy="19431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1" name="Picture 7" descr="aw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52400"/>
            <a:ext cx="2794000" cy="4191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2" name="Picture 8" descr="IVICS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3652838"/>
            <a:ext cx="2895600" cy="30527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3" name="Picture 9" descr="COV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84525" y="505871"/>
            <a:ext cx="3048000" cy="304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4" name="Picture 10" descr="small_iceber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1450" y="4724400"/>
            <a:ext cx="1428750" cy="14287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5" name="Text Box 11"/>
          <p:cNvSpPr txBox="1">
            <a:spLocks noChangeArrowheads="1"/>
          </p:cNvSpPr>
          <p:nvPr/>
        </p:nvSpPr>
        <p:spPr bwMode="auto">
          <a:xfrm>
            <a:off x="161925" y="6019800"/>
            <a:ext cx="1447800" cy="3968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1400" dirty="0"/>
              <a:t>     </a:t>
            </a:r>
            <a:r>
              <a:rPr lang="en-US" altLang="en-US" sz="2000" dirty="0"/>
              <a:t>Icebergs  </a:t>
            </a:r>
          </a:p>
        </p:txBody>
      </p:sp>
      <p:sp>
        <p:nvSpPr>
          <p:cNvPr id="4106" name="Text Box 12"/>
          <p:cNvSpPr txBox="1">
            <a:spLocks noChangeArrowheads="1"/>
          </p:cNvSpPr>
          <p:nvPr/>
        </p:nvSpPr>
        <p:spPr bwMode="auto">
          <a:xfrm>
            <a:off x="3657600" y="3810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</a:rPr>
              <a:t>Fog</a:t>
            </a:r>
            <a:endParaRPr lang="en-US" altLang="en-US"/>
          </a:p>
        </p:txBody>
      </p:sp>
      <p:sp>
        <p:nvSpPr>
          <p:cNvPr id="4107" name="Text Box 13"/>
          <p:cNvSpPr txBox="1">
            <a:spLocks noChangeArrowheads="1"/>
          </p:cNvSpPr>
          <p:nvPr/>
        </p:nvSpPr>
        <p:spPr bwMode="auto">
          <a:xfrm>
            <a:off x="441325" y="280988"/>
            <a:ext cx="2274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Weather Stations</a:t>
            </a:r>
          </a:p>
        </p:txBody>
      </p:sp>
      <p:sp>
        <p:nvSpPr>
          <p:cNvPr id="4108" name="Text Box 14"/>
          <p:cNvSpPr txBox="1">
            <a:spLocks noChangeArrowheads="1"/>
          </p:cNvSpPr>
          <p:nvPr/>
        </p:nvSpPr>
        <p:spPr bwMode="auto">
          <a:xfrm>
            <a:off x="7315200" y="1600200"/>
            <a:ext cx="131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Teaching</a:t>
            </a:r>
          </a:p>
        </p:txBody>
      </p:sp>
      <p:sp>
        <p:nvSpPr>
          <p:cNvPr id="4109" name="Text Box 15"/>
          <p:cNvSpPr txBox="1">
            <a:spLocks noChangeArrowheads="1"/>
          </p:cNvSpPr>
          <p:nvPr/>
        </p:nvSpPr>
        <p:spPr bwMode="auto">
          <a:xfrm>
            <a:off x="7385050" y="3810000"/>
            <a:ext cx="130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bg1"/>
                </a:solidFill>
              </a:rPr>
              <a:t>Research</a:t>
            </a:r>
          </a:p>
        </p:txBody>
      </p:sp>
      <p:sp>
        <p:nvSpPr>
          <p:cNvPr id="4110" name="Text Box 16"/>
          <p:cNvSpPr txBox="1">
            <a:spLocks noChangeArrowheads="1"/>
          </p:cNvSpPr>
          <p:nvPr/>
        </p:nvSpPr>
        <p:spPr bwMode="auto">
          <a:xfrm>
            <a:off x="3149600" y="686729"/>
            <a:ext cx="1301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bg1"/>
                </a:solidFill>
              </a:rPr>
              <a:t>Satellites</a:t>
            </a:r>
          </a:p>
        </p:txBody>
      </p:sp>
      <p:pic>
        <p:nvPicPr>
          <p:cNvPr id="4111" name="Picture 17" descr="89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10400" y="95250"/>
            <a:ext cx="1905000" cy="14287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112" name="Text Box 18"/>
          <p:cNvSpPr txBox="1">
            <a:spLocks noChangeArrowheads="1"/>
          </p:cNvSpPr>
          <p:nvPr/>
        </p:nvSpPr>
        <p:spPr bwMode="auto">
          <a:xfrm>
            <a:off x="7816850" y="304800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>
                <a:solidFill>
                  <a:schemeClr val="bg1"/>
                </a:solidFill>
              </a:rPr>
              <a:t>Service</a:t>
            </a:r>
          </a:p>
        </p:txBody>
      </p:sp>
      <p:sp>
        <p:nvSpPr>
          <p:cNvPr id="4113" name="TextBox 16"/>
          <p:cNvSpPr txBox="1">
            <a:spLocks noChangeArrowheads="1"/>
          </p:cNvSpPr>
          <p:nvPr/>
        </p:nvSpPr>
        <p:spPr bwMode="auto">
          <a:xfrm>
            <a:off x="3951288" y="0"/>
            <a:ext cx="2102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u="sng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What we do….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8" descr="Le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629712" y="867460"/>
            <a:ext cx="1248051" cy="147028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85800" y="133671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ctr"/>
          <a:lstStyle/>
          <a:p>
            <a:pPr algn="ctr"/>
            <a:r>
              <a:rPr lang="en-US" sz="3600" b="1" u="sng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 Team</a:t>
            </a:r>
          </a:p>
        </p:txBody>
      </p:sp>
      <p:pic>
        <p:nvPicPr>
          <p:cNvPr id="5" name="Picture 6" descr="geor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6344" y="152313"/>
            <a:ext cx="1342279" cy="141237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9" descr="lind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4670" y="193829"/>
            <a:ext cx="1183943" cy="136100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7489756" y="1562321"/>
            <a:ext cx="156545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</a:rPr>
              <a:t>George Weidner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19669" y="2378189"/>
            <a:ext cx="2206296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</a:rPr>
              <a:t>Dr. Matthew Lazzara, PI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6208420" y="1583281"/>
            <a:ext cx="1239640" cy="34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r>
              <a:rPr lang="en-US" sz="1600" dirty="0">
                <a:latin typeface="Times New Roman" pitchFamily="18" charset="0"/>
              </a:rPr>
              <a:t>Linda Keller</a:t>
            </a: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595754" y="2328740"/>
            <a:ext cx="136324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</a:rPr>
              <a:t>Lee </a:t>
            </a:r>
            <a:r>
              <a:rPr lang="en-US" sz="1600" dirty="0" err="1">
                <a:latin typeface="Times New Roman" pitchFamily="18" charset="0"/>
              </a:rPr>
              <a:t>Welhouse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18" name="TextBox 26"/>
          <p:cNvSpPr txBox="1">
            <a:spLocks noChangeArrowheads="1"/>
          </p:cNvSpPr>
          <p:nvPr/>
        </p:nvSpPr>
        <p:spPr bwMode="auto">
          <a:xfrm>
            <a:off x="4267305" y="2311765"/>
            <a:ext cx="1817064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Dave  Mikolajczyk</a:t>
            </a:r>
          </a:p>
        </p:txBody>
      </p:sp>
      <p:pic>
        <p:nvPicPr>
          <p:cNvPr id="19" name="Picture 23" descr="matt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681" y="161093"/>
            <a:ext cx="1938248" cy="223444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" name="Picture 5" descr="uwlogo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07838" y="1944013"/>
            <a:ext cx="1297568" cy="1297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253738" y="-171227"/>
            <a:ext cx="184656" cy="3693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endParaRPr lang="en-US" dirty="0"/>
          </a:p>
        </p:txBody>
      </p:sp>
      <p:pic>
        <p:nvPicPr>
          <p:cNvPr id="37" name="Picture 36" descr="madisonclg_logo_stack_2c_rev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07" y="3205211"/>
            <a:ext cx="609942" cy="838671"/>
          </a:xfrm>
          <a:prstGeom prst="rect">
            <a:avLst/>
          </a:prstGeom>
          <a:ln w="38100" cmpd="sng">
            <a:solidFill>
              <a:schemeClr val="bg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4A4AA0-7C98-A24A-AB48-8D59D134949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4712" b="6964"/>
          <a:stretch/>
        </p:blipFill>
        <p:spPr>
          <a:xfrm>
            <a:off x="2888287" y="2834457"/>
            <a:ext cx="1379018" cy="144014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110109-1723-B348-BF5D-212368317EE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8708" t="-547" r="14729" b="547"/>
          <a:stretch/>
        </p:blipFill>
        <p:spPr>
          <a:xfrm>
            <a:off x="1136741" y="2839218"/>
            <a:ext cx="1437910" cy="144014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CF4868-7647-5642-97A7-BE76769231A4}"/>
              </a:ext>
            </a:extLst>
          </p:cNvPr>
          <p:cNvSpPr txBox="1"/>
          <p:nvPr/>
        </p:nvSpPr>
        <p:spPr>
          <a:xfrm>
            <a:off x="2778203" y="4267763"/>
            <a:ext cx="152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Taylor Norton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7DADB5D-5F05-BB40-90E1-E5D62B67D30E}"/>
              </a:ext>
            </a:extLst>
          </p:cNvPr>
          <p:cNvSpPr txBox="1"/>
          <p:nvPr/>
        </p:nvSpPr>
        <p:spPr>
          <a:xfrm>
            <a:off x="1093695" y="4235489"/>
            <a:ext cx="152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Matthew </a:t>
            </a:r>
            <a:r>
              <a:rPr lang="en-US" sz="1600" dirty="0" err="1"/>
              <a:t>Noojin</a:t>
            </a: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9A2F3-4AAF-E04A-BF5E-9FC09E4CB3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6655" y="1890186"/>
            <a:ext cx="1454176" cy="14541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1136B9-410D-B24E-AA11-E92AE8F8B4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03" y="4631973"/>
            <a:ext cx="1403939" cy="14039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1195208-6DFB-3D4A-85F6-9AC6760CCBB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5582" y="3702682"/>
            <a:ext cx="1193800" cy="1193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63BCD46-D263-234D-93F8-BC6DAF46E7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10849" y="2881819"/>
            <a:ext cx="1428505" cy="14285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98EA09-2174-A04C-9E8D-29DBE2A71D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83525" y="4709754"/>
            <a:ext cx="1212925" cy="12129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78AFDD7-3E71-CB46-BDCC-BFD531F8236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7234" y="4755738"/>
            <a:ext cx="1175241" cy="117524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25BABDC-F0A4-2743-BA11-84A9458F0DAB}"/>
              </a:ext>
            </a:extLst>
          </p:cNvPr>
          <p:cNvSpPr txBox="1"/>
          <p:nvPr/>
        </p:nvSpPr>
        <p:spPr>
          <a:xfrm>
            <a:off x="4267428" y="4350229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Jonathan Chambers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FD7075-7F42-2149-B119-AA68672BC42F}"/>
              </a:ext>
            </a:extLst>
          </p:cNvPr>
          <p:cNvSpPr txBox="1"/>
          <p:nvPr/>
        </p:nvSpPr>
        <p:spPr>
          <a:xfrm>
            <a:off x="7320532" y="3354245"/>
            <a:ext cx="2021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Sophie </a:t>
            </a:r>
            <a:r>
              <a:rPr lang="en-US" sz="1600" dirty="0" err="1"/>
              <a:t>Orendorf</a:t>
            </a:r>
            <a:endParaRPr lang="en-US" sz="16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6F17D7-35C9-F649-947E-74BB3145D89D}"/>
              </a:ext>
            </a:extLst>
          </p:cNvPr>
          <p:cNvSpPr txBox="1"/>
          <p:nvPr/>
        </p:nvSpPr>
        <p:spPr>
          <a:xfrm>
            <a:off x="7313070" y="4855640"/>
            <a:ext cx="2021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Mary Reinhardt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998AB3-E301-E24A-8142-AF2EFA3A3392}"/>
              </a:ext>
            </a:extLst>
          </p:cNvPr>
          <p:cNvSpPr txBox="1"/>
          <p:nvPr/>
        </p:nvSpPr>
        <p:spPr>
          <a:xfrm>
            <a:off x="-253882" y="6071106"/>
            <a:ext cx="2021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Andy </a:t>
            </a:r>
            <a:r>
              <a:rPr lang="en-US" sz="1600" dirty="0" err="1"/>
              <a:t>Kurth</a:t>
            </a:r>
            <a:endParaRPr lang="en-US" sz="16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48900D-9EE1-B641-88B0-C1F14214C2C1}"/>
              </a:ext>
            </a:extLst>
          </p:cNvPr>
          <p:cNvSpPr txBox="1"/>
          <p:nvPr/>
        </p:nvSpPr>
        <p:spPr>
          <a:xfrm>
            <a:off x="1197488" y="5896812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Jake Zimmerman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02CFDDC-1D8E-A54A-AB87-49C9A4FF9DF6}"/>
              </a:ext>
            </a:extLst>
          </p:cNvPr>
          <p:cNvSpPr txBox="1"/>
          <p:nvPr/>
        </p:nvSpPr>
        <p:spPr>
          <a:xfrm>
            <a:off x="2461696" y="589205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Grace </a:t>
            </a:r>
            <a:r>
              <a:rPr lang="en-US" sz="1400" dirty="0" err="1"/>
              <a:t>Onesime</a:t>
            </a:r>
            <a:r>
              <a:rPr lang="en-US" sz="1400" dirty="0"/>
              <a:t> </a:t>
            </a:r>
          </a:p>
          <a:p>
            <a:pPr algn="ctr"/>
            <a:r>
              <a:rPr lang="en-US" sz="1400" dirty="0"/>
              <a:t>Zongo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CB84A3-E889-52EB-6ADA-F1E4ADDC3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958" y="810982"/>
            <a:ext cx="1216319" cy="152676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430B82-8A88-D8F1-147A-C6D7E46DF012}"/>
              </a:ext>
            </a:extLst>
          </p:cNvPr>
          <p:cNvSpPr txBox="1"/>
          <p:nvPr/>
        </p:nvSpPr>
        <p:spPr>
          <a:xfrm>
            <a:off x="-32894" y="4021993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Forbes Filip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4BF9BB-1A2A-B0EE-466B-938FAA29AD3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72428" y="3355529"/>
            <a:ext cx="1211638" cy="12116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55A6F2B-FF4D-6FB6-0A38-23433AA9F5E2}"/>
              </a:ext>
            </a:extLst>
          </p:cNvPr>
          <p:cNvSpPr txBox="1"/>
          <p:nvPr/>
        </p:nvSpPr>
        <p:spPr>
          <a:xfrm>
            <a:off x="5805358" y="4574043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Jake Zagar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8C02010-FF5E-B6D4-3517-DC793D5219D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57500" y="4802250"/>
            <a:ext cx="1179914" cy="11799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6" name="Picture 25" descr="Headshot of Justin Widen">
            <a:extLst>
              <a:ext uri="{FF2B5EF4-FFF2-40B4-BE49-F238E27FC236}">
                <a16:creationId xmlns:a16="http://schemas.microsoft.com/office/drawing/2014/main" id="{BE9986BA-9E98-B8A2-B333-1ED2C01434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66170" y="4973205"/>
            <a:ext cx="1186674" cy="118667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2" name="Picture 31" descr="Headshot of Ryan November">
            <a:extLst>
              <a:ext uri="{FF2B5EF4-FFF2-40B4-BE49-F238E27FC236}">
                <a16:creationId xmlns:a16="http://schemas.microsoft.com/office/drawing/2014/main" id="{2F98BD1B-F48B-C011-EC18-326C7F6394A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81600" y="5170906"/>
            <a:ext cx="1186675" cy="1186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4" name="Picture 33" descr="Headshot of Maija Balts">
            <a:extLst>
              <a:ext uri="{FF2B5EF4-FFF2-40B4-BE49-F238E27FC236}">
                <a16:creationId xmlns:a16="http://schemas.microsoft.com/office/drawing/2014/main" id="{E05EF973-8A9B-373D-B864-B43F286ABF4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34462" y="5331303"/>
            <a:ext cx="1199352" cy="11993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C0481C9-88C1-B4B2-E57D-64DA8C9F40F4}"/>
              </a:ext>
            </a:extLst>
          </p:cNvPr>
          <p:cNvSpPr txBox="1"/>
          <p:nvPr/>
        </p:nvSpPr>
        <p:spPr>
          <a:xfrm>
            <a:off x="3642615" y="5964907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Jordan Gehrking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C413D4E-B2C1-17C8-B102-FE2C9F416E6D}"/>
              </a:ext>
            </a:extLst>
          </p:cNvPr>
          <p:cNvSpPr txBox="1"/>
          <p:nvPr/>
        </p:nvSpPr>
        <p:spPr>
          <a:xfrm>
            <a:off x="4823102" y="6168717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Justin Widen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B848B2B-5318-4E23-4885-1D03A24951DB}"/>
              </a:ext>
            </a:extLst>
          </p:cNvPr>
          <p:cNvSpPr txBox="1"/>
          <p:nvPr/>
        </p:nvSpPr>
        <p:spPr>
          <a:xfrm>
            <a:off x="6059560" y="6330299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Ryan November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866807-8319-D25A-1C7A-23BEBB431C26}"/>
              </a:ext>
            </a:extLst>
          </p:cNvPr>
          <p:cNvSpPr txBox="1"/>
          <p:nvPr/>
        </p:nvSpPr>
        <p:spPr>
          <a:xfrm>
            <a:off x="7343343" y="6511264"/>
            <a:ext cx="1905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Maija Balts</a:t>
            </a:r>
          </a:p>
        </p:txBody>
      </p:sp>
    </p:spTree>
    <p:extLst>
      <p:ext uri="{BB962C8B-B14F-4D97-AF65-F5344CB8AC3E}">
        <p14:creationId xmlns:p14="http://schemas.microsoft.com/office/powerpoint/2010/main" val="149844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6" y="960653"/>
            <a:ext cx="9036589" cy="4597366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/>
        </p:nvSpPr>
        <p:spPr>
          <a:xfrm flipH="1">
            <a:off x="4422796" y="2016981"/>
            <a:ext cx="129187" cy="281622"/>
          </a:xfrm>
          <a:prstGeom prst="line">
            <a:avLst/>
          </a:prstGeom>
          <a:ln w="25400">
            <a:solidFill>
              <a:srgbClr val="FF2600"/>
            </a:solidFill>
            <a:miter lim="400000"/>
            <a:tailEnd type="triangle"/>
          </a:ln>
        </p:spPr>
        <p:txBody>
          <a:bodyPr lIns="32146" tIns="32146" rIns="32146" bIns="32146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sp>
        <p:nvSpPr>
          <p:cNvPr id="181" name="Shape 181"/>
          <p:cNvSpPr/>
          <p:nvPr/>
        </p:nvSpPr>
        <p:spPr>
          <a:xfrm flipH="1">
            <a:off x="3898551" y="2266932"/>
            <a:ext cx="532337" cy="2"/>
          </a:xfrm>
          <a:prstGeom prst="line">
            <a:avLst/>
          </a:prstGeom>
          <a:ln w="25400">
            <a:solidFill>
              <a:srgbClr val="FF2600"/>
            </a:solidFill>
            <a:miter lim="400000"/>
            <a:tailEnd type="triangle"/>
          </a:ln>
        </p:spPr>
        <p:txBody>
          <a:bodyPr lIns="32146" tIns="32146" rIns="32146" bIns="32146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sp>
        <p:nvSpPr>
          <p:cNvPr id="182" name="Shape 182"/>
          <p:cNvSpPr/>
          <p:nvPr/>
        </p:nvSpPr>
        <p:spPr>
          <a:xfrm flipH="1">
            <a:off x="2374040" y="2250896"/>
            <a:ext cx="1547697" cy="2092504"/>
          </a:xfrm>
          <a:prstGeom prst="line">
            <a:avLst/>
          </a:prstGeom>
          <a:ln w="25400">
            <a:solidFill>
              <a:srgbClr val="FF2600"/>
            </a:solidFill>
            <a:miter lim="400000"/>
            <a:tailEnd type="triangle"/>
          </a:ln>
        </p:spPr>
        <p:txBody>
          <a:bodyPr lIns="32146" tIns="32146" rIns="32146" bIns="32146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2374040" y="4343400"/>
            <a:ext cx="24828" cy="134036"/>
          </a:xfrm>
          <a:prstGeom prst="line">
            <a:avLst/>
          </a:prstGeom>
          <a:ln w="25400">
            <a:solidFill>
              <a:srgbClr val="FF2600"/>
            </a:solidFill>
            <a:miter lim="400000"/>
            <a:tailEnd type="triangle"/>
          </a:ln>
        </p:spPr>
        <p:txBody>
          <a:bodyPr lIns="32146" tIns="32146" rIns="32146" bIns="32146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sp>
        <p:nvSpPr>
          <p:cNvPr id="184" name="Shape 184"/>
          <p:cNvSpPr/>
          <p:nvPr/>
        </p:nvSpPr>
        <p:spPr>
          <a:xfrm>
            <a:off x="2374041" y="4460378"/>
            <a:ext cx="516418" cy="927050"/>
          </a:xfrm>
          <a:prstGeom prst="line">
            <a:avLst/>
          </a:prstGeom>
          <a:ln w="25400">
            <a:solidFill>
              <a:srgbClr val="FF2600"/>
            </a:solidFill>
            <a:miter lim="400000"/>
            <a:tailEnd type="triangle"/>
          </a:ln>
        </p:spPr>
        <p:txBody>
          <a:bodyPr lIns="32146" tIns="32146" rIns="32146" bIns="32146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42430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206708"/>
            <a:ext cx="91440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44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the Antarctic…</a:t>
            </a:r>
          </a:p>
        </p:txBody>
      </p:sp>
      <p:pic>
        <p:nvPicPr>
          <p:cNvPr id="21507" name="Picture 7" descr="AntarcticOverla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91" y="1676400"/>
            <a:ext cx="3905250" cy="382144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221954" y="1219200"/>
            <a:ext cx="48006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ct val="20000"/>
              </a:spcBef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Size:  	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Approximately 5.4 million square miles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1.5 times the area of the continental USA</a:t>
            </a:r>
          </a:p>
          <a:p>
            <a:pPr marL="285750" indent="-285750">
              <a:spcBef>
                <a:spcPct val="20000"/>
              </a:spcBef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Facts: 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	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Highest (1.3 miles ice average)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Driest (&lt;1 inch snow average)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Windiest (~40 mph average)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Coldest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(-129</a:t>
            </a:r>
            <a:r>
              <a:rPr lang="en-US" sz="2400" baseline="300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o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F World Record)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5257800" y="5027612"/>
            <a:ext cx="9413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 err="1"/>
              <a:t>USAP.gov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003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685800" y="2571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4400" u="sng" dirty="0">
                <a:solidFill>
                  <a:schemeClr val="tx2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Antarctic Meteorology </a:t>
            </a:r>
            <a:br>
              <a:rPr lang="en-US" altLang="en-US" sz="4400" dirty="0">
                <a:solidFill>
                  <a:schemeClr val="tx2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</a:br>
            <a:r>
              <a:rPr lang="en-US" altLang="en-US" sz="3600" dirty="0">
                <a:solidFill>
                  <a:schemeClr val="tx2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How do we observe the weather?</a:t>
            </a:r>
            <a:endParaRPr lang="en-US" altLang="en-US" sz="4400" dirty="0">
              <a:solidFill>
                <a:schemeClr val="tx2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810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venir Book" panose="02000503020000020003" pitchFamily="2" charset="0"/>
              </a:rPr>
              <a:t>Surface observations (where people are)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venir Book" panose="02000503020000020003" pitchFamily="2" charset="0"/>
              </a:rPr>
              <a:t>Weather balloons (where people are)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dirty="0">
                <a:solidFill>
                  <a:srgbClr val="FF0000"/>
                </a:solidFill>
                <a:latin typeface="Avenir Book" panose="02000503020000020003" pitchFamily="2" charset="0"/>
              </a:rPr>
              <a:t>Automatic Weather Stations (AWS)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dirty="0">
                <a:solidFill>
                  <a:srgbClr val="FF0000"/>
                </a:solidFill>
                <a:latin typeface="Avenir Book" panose="02000503020000020003" pitchFamily="2" charset="0"/>
              </a:rPr>
              <a:t>(Where people aren’t!)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venir Book" panose="02000503020000020003" pitchFamily="2" charset="0"/>
              </a:rPr>
              <a:t>Weather Satellite Studies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dirty="0">
                <a:latin typeface="Avenir Book" panose="02000503020000020003" pitchFamily="2" charset="0"/>
              </a:rPr>
              <a:t>Polar Orbiting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dirty="0">
                <a:solidFill>
                  <a:srgbClr val="FF0000"/>
                </a:solidFill>
                <a:latin typeface="Avenir Book" panose="02000503020000020003" pitchFamily="2" charset="0"/>
              </a:rPr>
              <a:t>Composites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altLang="en-US" dirty="0">
                <a:solidFill>
                  <a:srgbClr val="FF0000"/>
                </a:solidFill>
                <a:latin typeface="Avenir Book" panose="02000503020000020003" pitchFamily="2" charset="0"/>
              </a:rPr>
              <a:t>(Where people aren’t!)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venir Book" panose="02000503020000020003" pitchFamily="2" charset="0"/>
              </a:rPr>
              <a:t>Ships and Buoys (where people are)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venir Book" panose="02000503020000020003" pitchFamily="2" charset="0"/>
              </a:rPr>
              <a:t>Aircraft and Planes (where people are)</a:t>
            </a:r>
          </a:p>
        </p:txBody>
      </p:sp>
      <p:pic>
        <p:nvPicPr>
          <p:cNvPr id="717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0" y="2343150"/>
            <a:ext cx="2314575" cy="30861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4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Why an Automatic Weather Station (AWS)?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1431746"/>
            <a:ext cx="41656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venir Book" panose="02000503020000020003" pitchFamily="2" charset="0"/>
              </a:rPr>
              <a:t>One of the largest data voids in the world… </a:t>
            </a:r>
          </a:p>
          <a:p>
            <a:r>
              <a:rPr lang="en-US" dirty="0">
                <a:latin typeface="Avenir Book" panose="02000503020000020003" pitchFamily="2" charset="0"/>
              </a:rPr>
              <a:t>Capturing observations away from the few staffed stations.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“Observing where people aren’t!”</a:t>
            </a:r>
          </a:p>
          <a:p>
            <a:pPr lvl="2">
              <a:buFontTx/>
              <a:buChar char="-"/>
            </a:pPr>
            <a:r>
              <a:rPr lang="en-US" i="1" dirty="0">
                <a:latin typeface="Avenir Book" panose="02000503020000020003" pitchFamily="2" charset="0"/>
              </a:rPr>
              <a:t>AMRDC Motto</a:t>
            </a:r>
          </a:p>
          <a:p>
            <a:pPr marL="914400" lvl="2" indent="0">
              <a:buNone/>
            </a:pPr>
            <a:endParaRPr lang="en-US" i="1" dirty="0">
              <a:latin typeface="Avenir Book" panose="02000503020000020003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221" y="5934670"/>
            <a:ext cx="8615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Lazzara, M.A., G.A. Weidner, L.M. Keller, J.E. Thom, J.J. </a:t>
            </a:r>
            <a:r>
              <a:rPr lang="en-US" sz="1600" dirty="0" err="1"/>
              <a:t>Cassano</a:t>
            </a:r>
            <a:r>
              <a:rPr lang="en-US" sz="1600" dirty="0"/>
              <a:t>, 2012: Antarctic automatic weather station program: 30 years of polar observations. </a:t>
            </a:r>
            <a:r>
              <a:rPr lang="en-US" sz="1600" i="1" dirty="0"/>
              <a:t>Bull. Amer. Meteor. Soc</a:t>
            </a:r>
            <a:r>
              <a:rPr lang="en-US" sz="1600" dirty="0"/>
              <a:t>., </a:t>
            </a:r>
            <a:r>
              <a:rPr lang="fr-FR" sz="1600" b="1" dirty="0"/>
              <a:t>93</a:t>
            </a:r>
            <a:r>
              <a:rPr lang="fr-FR" sz="1600" dirty="0"/>
              <a:t>, 1519-1537, doi:10.1175/BAMS-D-11-00015.1</a:t>
            </a:r>
            <a:endParaRPr lang="en-US" sz="1600" dirty="0"/>
          </a:p>
        </p:txBody>
      </p:sp>
      <p:pic>
        <p:nvPicPr>
          <p:cNvPr id="6" name="Picture 5" descr="STAFF-RAOB-OBSERVING-ANTARCTIC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346827"/>
            <a:ext cx="4450767" cy="452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3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50783-6350-1A49-9A74-F2A22EF76C9D}"/>
              </a:ext>
            </a:extLst>
          </p:cNvPr>
          <p:cNvSpPr txBox="1">
            <a:spLocks/>
          </p:cNvSpPr>
          <p:nvPr/>
        </p:nvSpPr>
        <p:spPr>
          <a:xfrm>
            <a:off x="4285308" y="261873"/>
            <a:ext cx="4688183" cy="8159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Historic Automatic Weather Stations </a:t>
            </a:r>
          </a:p>
        </p:txBody>
      </p:sp>
      <p:pic>
        <p:nvPicPr>
          <p:cNvPr id="3" name="Picture 2" descr="GRASSHOPPERRWS.JPG">
            <a:extLst>
              <a:ext uri="{FF2B5EF4-FFF2-40B4-BE49-F238E27FC236}">
                <a16:creationId xmlns:a16="http://schemas.microsoft.com/office/drawing/2014/main" id="{09AE3744-6C28-654A-9471-68B849E8E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63" y="897724"/>
            <a:ext cx="2745617" cy="1830411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pic>
        <p:nvPicPr>
          <p:cNvPr id="5" name="Picture 4" descr="PAWS">
            <a:extLst>
              <a:ext uri="{FF2B5EF4-FFF2-40B4-BE49-F238E27FC236}">
                <a16:creationId xmlns:a16="http://schemas.microsoft.com/office/drawing/2014/main" id="{8797E8F7-F914-EA47-927A-A9BB9B350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177" y="1368522"/>
            <a:ext cx="3680609" cy="276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Figure3.jpg">
            <a:extLst>
              <a:ext uri="{FF2B5EF4-FFF2-40B4-BE49-F238E27FC236}">
                <a16:creationId xmlns:a16="http://schemas.microsoft.com/office/drawing/2014/main" id="{332BD904-0973-9043-974B-6943F3408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70" y="669838"/>
            <a:ext cx="1234301" cy="1847604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08D9A2E2-0F72-2A4A-A49E-724158F21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541" y="1374349"/>
            <a:ext cx="39629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350" b="1" u="sng" dirty="0">
                <a:latin typeface="+mj-lt"/>
                <a:cs typeface="Comic Sans MS"/>
              </a:rPr>
              <a:t>Portable Automatic Weather Stations (PAWS) N71</a:t>
            </a:r>
          </a:p>
          <a:p>
            <a:pPr algn="ctr" eaLnBrk="1" hangingPunct="1"/>
            <a:r>
              <a:rPr lang="en-US" sz="1050" dirty="0"/>
              <a:t>(Circa 1966-1967 – Photo courtesy of Maurice Gibbs, USN CB)</a:t>
            </a:r>
          </a:p>
        </p:txBody>
      </p:sp>
      <p:pic>
        <p:nvPicPr>
          <p:cNvPr id="7" name="Picture 6" descr="byrddec81035.jpg">
            <a:extLst>
              <a:ext uri="{FF2B5EF4-FFF2-40B4-BE49-F238E27FC236}">
                <a16:creationId xmlns:a16="http://schemas.microsoft.com/office/drawing/2014/main" id="{E46E0267-0D07-1940-93AB-E0651B906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2474035"/>
            <a:ext cx="2278289" cy="2983335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4AF02E-2571-5544-B671-F8BC2D820FB4}"/>
              </a:ext>
            </a:extLst>
          </p:cNvPr>
          <p:cNvSpPr txBox="1"/>
          <p:nvPr/>
        </p:nvSpPr>
        <p:spPr>
          <a:xfrm>
            <a:off x="7697285" y="3305138"/>
            <a:ext cx="11272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Stanford/</a:t>
            </a:r>
          </a:p>
          <a:p>
            <a:r>
              <a:rPr lang="en-US" sz="1800" dirty="0"/>
              <a:t>Early UW</a:t>
            </a:r>
          </a:p>
          <a:p>
            <a:r>
              <a:rPr lang="en-US" sz="1800" dirty="0"/>
              <a:t>AWS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6D1FF0-91FC-384A-A25F-5A918FB4DB96}"/>
              </a:ext>
            </a:extLst>
          </p:cNvPr>
          <p:cNvSpPr/>
          <p:nvPr/>
        </p:nvSpPr>
        <p:spPr>
          <a:xfrm>
            <a:off x="685800" y="4396491"/>
            <a:ext cx="54023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“The AWS network of stations that Chuck Stearns had the foresight to establish has made working in Antarctica much safer and has also lead to our ability to learn about a site in advance of actually spending a field season there.” </a:t>
            </a:r>
          </a:p>
          <a:p>
            <a:endParaRPr lang="en-US" sz="1800" i="1" dirty="0"/>
          </a:p>
          <a:p>
            <a:r>
              <a:rPr lang="en-US" sz="1800" dirty="0"/>
              <a:t>Dr. Julie M. Palais (NSF), on the passing of Dr. Charles Stearns, 2010</a:t>
            </a:r>
          </a:p>
        </p:txBody>
      </p:sp>
    </p:spTree>
    <p:extLst>
      <p:ext uri="{BB962C8B-B14F-4D97-AF65-F5344CB8AC3E}">
        <p14:creationId xmlns:p14="http://schemas.microsoft.com/office/powerpoint/2010/main" val="1575003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6858000" cy="685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8107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971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7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CEBERG-A-68-13-JUL-201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2"/>
            <a:ext cx="9144000" cy="6429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2015_AWS_Sites_UW_Peninsula.pd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070" y="4699000"/>
            <a:ext cx="3642165" cy="28144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40911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90CD4C-5A3E-066C-87DE-626796ED4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724" y="0"/>
            <a:ext cx="6702552" cy="678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99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737B25-A2B6-AAA7-4A74-28D76E3DA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724" y="0"/>
            <a:ext cx="6702552" cy="678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11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471975-A58D-B0A9-9853-759786680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724" y="0"/>
            <a:ext cx="6702552" cy="678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47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ve\Documents\Documents\AMRC\antcomploop"/>
          <p:cNvPicPr>
            <a:picLocks noChangeAspect="1" noChangeArrowheads="1" noCrop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143000" y="0"/>
            <a:ext cx="6905625" cy="690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4593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aice_20260925">
            <a:hlinkClick r:id="" action="ppaction://media"/>
            <a:extLst>
              <a:ext uri="{FF2B5EF4-FFF2-40B4-BE49-F238E27FC236}">
                <a16:creationId xmlns:a16="http://schemas.microsoft.com/office/drawing/2014/main" id="{A3970768-FED1-D4C2-DBF4-2FF2C11AFC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85800"/>
            <a:ext cx="91440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AA678-81C6-4840-A113-C9BDCD8DC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76"/>
          <a:stretch/>
        </p:blipFill>
        <p:spPr>
          <a:xfrm>
            <a:off x="3124199" y="0"/>
            <a:ext cx="6019800" cy="3743885"/>
          </a:xfrm>
          <a:prstGeom prst="rect">
            <a:avLst/>
          </a:prstGeom>
        </p:spPr>
      </p:pic>
      <p:pic>
        <p:nvPicPr>
          <p:cNvPr id="15" name="Picture 7" descr="http://amrc.ssec.wisc.edu/news/images/Finaltower.jpg">
            <a:extLst>
              <a:ext uri="{FF2B5EF4-FFF2-40B4-BE49-F238E27FC236}">
                <a16:creationId xmlns:a16="http://schemas.microsoft.com/office/drawing/2014/main" id="{D8FDC162-702C-F340-8CE7-3DD233990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3352800"/>
            <a:ext cx="5260875" cy="3496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DC48DE-2153-894D-B97E-5A5D4BA13698}"/>
              </a:ext>
            </a:extLst>
          </p:cNvPr>
          <p:cNvSpPr txBox="1"/>
          <p:nvPr/>
        </p:nvSpPr>
        <p:spPr>
          <a:xfrm>
            <a:off x="76201" y="999591"/>
            <a:ext cx="29717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Automatic Weather Station (AWS)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691C0E-1997-AA45-AFA1-733FED1B82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4470" y="-76200"/>
            <a:ext cx="88750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84150"/>
            <a:ext cx="8128000" cy="648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096000" y="6096000"/>
            <a:ext cx="23622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/>
              <a:t>Mawson’s Hut Foundation </a:t>
            </a:r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5807075" y="133350"/>
            <a:ext cx="838200" cy="990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638300" y="3733800"/>
            <a:ext cx="6743700" cy="1225550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Windiest Place in Antarctica:  Cape Denison</a:t>
            </a:r>
          </a:p>
          <a:p>
            <a:pPr>
              <a:buFontTx/>
              <a:buChar char="•"/>
            </a:pPr>
            <a:r>
              <a:rPr lang="en-US" altLang="en-US" dirty="0"/>
              <a:t>  40 to 60 miles per hour average monthly winds</a:t>
            </a:r>
          </a:p>
          <a:p>
            <a:pPr>
              <a:buFontTx/>
              <a:buChar char="•"/>
            </a:pPr>
            <a:r>
              <a:rPr lang="en-US" altLang="en-US" dirty="0"/>
              <a:t>  Greater than 122 miles per hour actual wind speeds</a:t>
            </a: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 flipV="1">
            <a:off x="3521075" y="895350"/>
            <a:ext cx="22860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828800" y="1158875"/>
            <a:ext cx="1692275" cy="860425"/>
          </a:xfrm>
          <a:prstGeom prst="rect">
            <a:avLst/>
          </a:prstGeom>
          <a:solidFill>
            <a:schemeClr val="hlink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dirty="0">
                <a:solidFill>
                  <a:srgbClr val="FF0000"/>
                </a:solidFill>
                <a:latin typeface="Lucida Grande CY" charset="-52"/>
              </a:rPr>
              <a:t>Wisconsin</a:t>
            </a:r>
          </a:p>
          <a:p>
            <a:pPr algn="ctr"/>
            <a:r>
              <a:rPr lang="en-US" altLang="en-US" dirty="0">
                <a:solidFill>
                  <a:srgbClr val="FF0000"/>
                </a:solidFill>
                <a:latin typeface="Lucida Grande CY" charset="-52"/>
              </a:rPr>
              <a:t>AWS!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5" grpId="0" animBg="1"/>
      <p:bldP spid="1229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4221" y="6071017"/>
            <a:ext cx="82657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000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Wisconsin AWS Record Antarctic Maximum Wind Speed: </a:t>
            </a:r>
          </a:p>
          <a:p>
            <a:pPr algn="ctr"/>
            <a:r>
              <a:rPr lang="en-US" altLang="en-US" sz="2000" dirty="0">
                <a:solidFill>
                  <a:srgbClr val="7A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179 miles per hour (80.2 meters per second)</a:t>
            </a:r>
            <a:r>
              <a:rPr lang="en-US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White Island on June 10, 2025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794250" y="355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ADA13D-852C-5A46-8E51-F2518525E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84" y="35064"/>
            <a:ext cx="80772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180013" y="143023"/>
            <a:ext cx="3581400" cy="314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altLang="en-US" sz="2800" u="sng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Wisconsin AWS</a:t>
            </a:r>
          </a:p>
          <a:p>
            <a:pPr algn="r">
              <a:lnSpc>
                <a:spcPct val="110000"/>
              </a:lnSpc>
            </a:pPr>
            <a:r>
              <a:rPr lang="en-US" altLang="en-US" sz="2800" u="sng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Antarctic Record Low Temperature: </a:t>
            </a:r>
          </a:p>
          <a:p>
            <a:pPr algn="r">
              <a:lnSpc>
                <a:spcPct val="110000"/>
              </a:lnSpc>
            </a:pPr>
            <a:endParaRPr lang="en-US" altLang="en-US" sz="1400" dirty="0">
              <a:solidFill>
                <a:srgbClr val="0000F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algn="r">
              <a:lnSpc>
                <a:spcPct val="110000"/>
              </a:lnSpc>
            </a:pPr>
            <a:r>
              <a:rPr lang="en-US" altLang="en-US" sz="2800" dirty="0">
                <a:solidFill>
                  <a:srgbClr val="0000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-120.3</a:t>
            </a:r>
            <a:r>
              <a:rPr lang="en-US" altLang="en-US" sz="2800" baseline="30000" dirty="0">
                <a:solidFill>
                  <a:srgbClr val="0000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</a:t>
            </a:r>
            <a:r>
              <a:rPr lang="en-US" altLang="en-US" sz="2800" dirty="0">
                <a:solidFill>
                  <a:srgbClr val="0000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F (-84.6</a:t>
            </a:r>
            <a:r>
              <a:rPr lang="en-US" altLang="en-US" sz="2800" baseline="30000" dirty="0">
                <a:solidFill>
                  <a:srgbClr val="0000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</a:t>
            </a:r>
            <a:r>
              <a:rPr lang="en-US" altLang="en-US" sz="2800" dirty="0">
                <a:solidFill>
                  <a:srgbClr val="0000F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C) </a:t>
            </a:r>
          </a:p>
          <a:p>
            <a:pPr algn="r">
              <a:lnSpc>
                <a:spcPct val="110000"/>
              </a:lnSpc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Dome C </a:t>
            </a:r>
          </a:p>
          <a:p>
            <a:pPr algn="r">
              <a:lnSpc>
                <a:spcPct val="110000"/>
              </a:lnSpc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August 26, 1982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4787900" cy="3581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3429000"/>
            <a:ext cx="5895975" cy="2955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381000" y="3429000"/>
            <a:ext cx="636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600"/>
              <a:t>IPEV</a:t>
            </a:r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8153400" y="5867400"/>
            <a:ext cx="636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600">
                <a:solidFill>
                  <a:srgbClr val="FFFFFF"/>
                </a:solidFill>
              </a:rPr>
              <a:t>IPEV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191000" y="179119"/>
            <a:ext cx="4509896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altLang="en-US" sz="15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algn="ctr"/>
            <a:r>
              <a:rPr lang="en-US" alt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Pegasus South AWS</a:t>
            </a:r>
          </a:p>
          <a:p>
            <a:pPr algn="ctr"/>
            <a:r>
              <a:rPr lang="en-US" altLang="en-US" dirty="0">
                <a:solidFill>
                  <a:srgbClr val="C1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58.8</a:t>
            </a:r>
            <a:r>
              <a:rPr lang="en-US" altLang="en-US" baseline="30000" dirty="0">
                <a:solidFill>
                  <a:srgbClr val="C1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</a:t>
            </a:r>
            <a:r>
              <a:rPr lang="en-US" altLang="en-US" dirty="0">
                <a:solidFill>
                  <a:srgbClr val="C1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F (41.9</a:t>
            </a:r>
            <a:r>
              <a:rPr lang="en-US" altLang="en-US" baseline="30000" dirty="0">
                <a:solidFill>
                  <a:srgbClr val="C1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</a:t>
            </a:r>
            <a:r>
              <a:rPr lang="en-US" altLang="en-US" dirty="0">
                <a:solidFill>
                  <a:srgbClr val="C1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C)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December 20, 2008</a:t>
            </a:r>
          </a:p>
          <a:p>
            <a:pPr algn="ctr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140BB6-9061-C54C-BA27-86D06AFA5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662" y="1905000"/>
            <a:ext cx="6174675" cy="46799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BF5BC5-93E6-0B42-80C5-9C31D9E39E50}"/>
              </a:ext>
            </a:extLst>
          </p:cNvPr>
          <p:cNvSpPr txBox="1"/>
          <p:nvPr/>
        </p:nvSpPr>
        <p:spPr>
          <a:xfrm>
            <a:off x="1295400" y="161398"/>
            <a:ext cx="30658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3200" u="sng" dirty="0">
                <a:latin typeface="Arial" charset="0"/>
                <a:ea typeface="Arial" charset="0"/>
                <a:cs typeface="Arial" charset="0"/>
              </a:rPr>
              <a:t>Wisconsin AWS</a:t>
            </a:r>
          </a:p>
          <a:p>
            <a:pPr algn="ctr"/>
            <a:r>
              <a:rPr lang="en-US" altLang="en-US" sz="3200" u="sng" dirty="0">
                <a:latin typeface="Arial" charset="0"/>
                <a:ea typeface="Arial" charset="0"/>
                <a:cs typeface="Arial" charset="0"/>
              </a:rPr>
              <a:t>Record High </a:t>
            </a:r>
          </a:p>
          <a:p>
            <a:pPr algn="ctr"/>
            <a:r>
              <a:rPr lang="en-US" altLang="en-US" sz="3200" u="sng" dirty="0">
                <a:latin typeface="Arial" charset="0"/>
                <a:ea typeface="Arial" charset="0"/>
                <a:cs typeface="Arial" charset="0"/>
              </a:rPr>
              <a:t>Temperature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D8CDE12-7B98-B4DE-D4CE-5E32817B7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1" y="1240832"/>
            <a:ext cx="4264752" cy="36236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54C2AA-6A54-EF88-4E37-11AB5D22BF58}"/>
              </a:ext>
            </a:extLst>
          </p:cNvPr>
          <p:cNvSpPr txBox="1"/>
          <p:nvPr/>
        </p:nvSpPr>
        <p:spPr>
          <a:xfrm>
            <a:off x="330285" y="152400"/>
            <a:ext cx="2702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/>
              <a:t>Realtime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DB153F-B8AF-0C48-FD45-8EACD770E2FA}"/>
              </a:ext>
            </a:extLst>
          </p:cNvPr>
          <p:cNvSpPr txBox="1"/>
          <p:nvPr/>
        </p:nvSpPr>
        <p:spPr>
          <a:xfrm>
            <a:off x="300159" y="656057"/>
            <a:ext cx="271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https://</a:t>
            </a:r>
            <a:r>
              <a:rPr lang="en-US" sz="1800" dirty="0" err="1"/>
              <a:t>amrdc.ssec.wisc.edu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C824C-DD1C-5985-9510-4F9C50322BF7}"/>
              </a:ext>
            </a:extLst>
          </p:cNvPr>
          <p:cNvSpPr txBox="1"/>
          <p:nvPr/>
        </p:nvSpPr>
        <p:spPr>
          <a:xfrm>
            <a:off x="4732148" y="159488"/>
            <a:ext cx="41116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Users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Forecasters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Numerical weather modelers (Antarctic Mesoscale Prediction System)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General public</a:t>
            </a:r>
          </a:p>
        </p:txBody>
      </p:sp>
      <p:pic>
        <p:nvPicPr>
          <p:cNvPr id="7" name="Picture 6" descr="A qr code with black squares&#10;&#10;Description automatically generated">
            <a:extLst>
              <a:ext uri="{FF2B5EF4-FFF2-40B4-BE49-F238E27FC236}">
                <a16:creationId xmlns:a16="http://schemas.microsoft.com/office/drawing/2014/main" id="{318C2FED-E442-9283-39CC-E3F5F8D2D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775" y="180753"/>
            <a:ext cx="894299" cy="894299"/>
          </a:xfrm>
          <a:prstGeom prst="rect">
            <a:avLst/>
          </a:prstGeom>
        </p:spPr>
      </p:pic>
      <p:pic>
        <p:nvPicPr>
          <p:cNvPr id="8" name="Picture 7" descr="A satellite image of a planet&#10;&#10;Description automatically generated">
            <a:extLst>
              <a:ext uri="{FF2B5EF4-FFF2-40B4-BE49-F238E27FC236}">
                <a16:creationId xmlns:a16="http://schemas.microsoft.com/office/drawing/2014/main" id="{AD1C5444-DF3C-45C9-65E1-3805A1DA3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3692775"/>
            <a:ext cx="2622690" cy="26541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7896DA-7EB9-91B9-2B4A-07B7FBDBF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2971800"/>
            <a:ext cx="2654162" cy="26541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0638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2B2A0-3FBA-0607-33CB-2CBD73407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A8EB69-6F23-40A6-3373-BB9EE7BAE164}"/>
              </a:ext>
            </a:extLst>
          </p:cNvPr>
          <p:cNvSpPr txBox="1"/>
          <p:nvPr/>
        </p:nvSpPr>
        <p:spPr>
          <a:xfrm>
            <a:off x="330285" y="152400"/>
            <a:ext cx="3046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/>
              <a:t>Data Repository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EFE08C-E109-7F5A-49C0-7ADD63665F3E}"/>
              </a:ext>
            </a:extLst>
          </p:cNvPr>
          <p:cNvSpPr txBox="1"/>
          <p:nvPr/>
        </p:nvSpPr>
        <p:spPr>
          <a:xfrm>
            <a:off x="300159" y="656057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https://</a:t>
            </a:r>
            <a:r>
              <a:rPr lang="en-US" sz="1800" dirty="0" err="1"/>
              <a:t>amrdcdata.ssec.wisc.edu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8DC400-9FD0-15B8-01D6-D41EB69B1927}"/>
              </a:ext>
            </a:extLst>
          </p:cNvPr>
          <p:cNvSpPr txBox="1"/>
          <p:nvPr/>
        </p:nvSpPr>
        <p:spPr>
          <a:xfrm>
            <a:off x="4732148" y="159488"/>
            <a:ext cx="41116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Users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Researchers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Science projects in need of a repository to host their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General public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 descr="A qr code with black squares&#10;&#10;Description automatically generated">
            <a:extLst>
              <a:ext uri="{FF2B5EF4-FFF2-40B4-BE49-F238E27FC236}">
                <a16:creationId xmlns:a16="http://schemas.microsoft.com/office/drawing/2014/main" id="{ADD22707-59BF-D83A-7144-74EBCFD88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30" y="214105"/>
            <a:ext cx="919005" cy="9190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DA35A5-0F92-C26E-3D25-6863176AE01D}"/>
              </a:ext>
            </a:extLst>
          </p:cNvPr>
          <p:cNvSpPr txBox="1"/>
          <p:nvPr/>
        </p:nvSpPr>
        <p:spPr>
          <a:xfrm>
            <a:off x="393405" y="1403498"/>
            <a:ext cx="4178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official Antarctic meteorological data repository</a:t>
            </a:r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155F2F5-0078-6EF3-749C-610BC6EC0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70" y="2467812"/>
            <a:ext cx="3683620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555024-6154-2AE3-7E04-F4F914424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856" y="3409213"/>
            <a:ext cx="3886200" cy="3289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D236F14-28E3-B79E-02FB-CC862A03B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4801" y="2590800"/>
            <a:ext cx="2810830" cy="2819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7185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49071-94EB-E97A-F617-EE4A40E35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76200"/>
            <a:ext cx="6705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7E727-3730-F226-339E-3AA588903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7C40E9-8826-C430-46D0-3E66CAF949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680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550348-A8E5-3002-5F5B-5AF9A6E84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860" y="76200"/>
            <a:ext cx="4484077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77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E81DCDA-6DB5-C039-8053-B3808E1DA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474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325D77F-95E5-07FA-0408-54AE114A21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r="19166"/>
          <a:stretch>
            <a:fillRect/>
          </a:stretch>
        </p:blipFill>
        <p:spPr bwMode="auto">
          <a:xfrm>
            <a:off x="-20782" y="304800"/>
            <a:ext cx="404622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900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in the snow&#10;&#10;Description automatically generated">
            <a:extLst>
              <a:ext uri="{FF2B5EF4-FFF2-40B4-BE49-F238E27FC236}">
                <a16:creationId xmlns:a16="http://schemas.microsoft.com/office/drawing/2014/main" id="{C52E85D8-59BF-4B14-3362-3B58CB1EBE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9" r="15686"/>
          <a:stretch/>
        </p:blipFill>
        <p:spPr>
          <a:xfrm>
            <a:off x="152400" y="23037"/>
            <a:ext cx="3823855" cy="68426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8AB297F-0943-DFCD-630E-3E3D60D00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474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04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8A59731A-AE73-5563-CEF4-D8C7FFC10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671" y="0"/>
            <a:ext cx="3298659" cy="461665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dirty="0"/>
              <a:t>Phoenix Airfield Webcam facing Herbie Alley</a:t>
            </a:r>
          </a:p>
          <a:p>
            <a:pPr algn="ctr"/>
            <a:r>
              <a:rPr lang="en-US" altLang="en-US" sz="1200" dirty="0"/>
              <a:t>Courtesy of the Naval Information Warfare Center</a:t>
            </a:r>
          </a:p>
        </p:txBody>
      </p:sp>
      <p:pic>
        <p:nvPicPr>
          <p:cNvPr id="2" name="nzfx_20260925">
            <a:hlinkClick r:id="" action="ppaction://media"/>
            <a:extLst>
              <a:ext uri="{FF2B5EF4-FFF2-40B4-BE49-F238E27FC236}">
                <a16:creationId xmlns:a16="http://schemas.microsoft.com/office/drawing/2014/main" id="{6609FD88-FB94-3163-6626-EB0D3B05BB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096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0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D6FF8E-80DF-E1FE-58F7-9F140F8D1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7620"/>
            <a:ext cx="8610600" cy="6888480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0109FACC-9595-5203-8DC3-BA2495CF3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28600"/>
            <a:ext cx="3298659" cy="461665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dirty="0"/>
              <a:t>Biesiada Crevasse AWS</a:t>
            </a:r>
          </a:p>
          <a:p>
            <a:pPr algn="ctr"/>
            <a:r>
              <a:rPr lang="en-US" altLang="en-US" sz="1200" dirty="0"/>
              <a:t>Courtesy of the Naval Information Warfare Center</a:t>
            </a:r>
          </a:p>
        </p:txBody>
      </p:sp>
    </p:spTree>
    <p:extLst>
      <p:ext uri="{BB962C8B-B14F-4D97-AF65-F5344CB8AC3E}">
        <p14:creationId xmlns:p14="http://schemas.microsoft.com/office/powerpoint/2010/main" val="1072315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Dave\Documents\Documents\Pictures\MyCanonCamera\Antarctica2012\IMG_010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4114800"/>
            <a:ext cx="62558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In Christchurch, New Zealand</a:t>
            </a:r>
          </a:p>
        </p:txBody>
      </p:sp>
    </p:spTree>
    <p:extLst>
      <p:ext uri="{BB962C8B-B14F-4D97-AF65-F5344CB8AC3E}">
        <p14:creationId xmlns:p14="http://schemas.microsoft.com/office/powerpoint/2010/main" val="6121726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685800" y="0"/>
            <a:ext cx="7772400" cy="1600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4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Antarctic Field Trip –</a:t>
            </a:r>
            <a:br>
              <a:rPr lang="en-US" altLang="en-US" sz="4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4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 we need for the trip?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685800" y="1571625"/>
            <a:ext cx="7772400" cy="685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Extreme Cold Weather (ECW) Gear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392988" y="6248400"/>
            <a:ext cx="1598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solidFill>
                  <a:schemeClr val="bg1"/>
                </a:solidFill>
              </a:rPr>
              <a:t>CDC/J.Key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nnyBoot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3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Dave\Documents\Documents\Pictures\MyCanonCamera\Antarctica2013-14\IMG_20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381000"/>
            <a:ext cx="16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LC-130</a:t>
            </a:r>
          </a:p>
        </p:txBody>
      </p:sp>
    </p:spTree>
    <p:extLst>
      <p:ext uri="{BB962C8B-B14F-4D97-AF65-F5344CB8AC3E}">
        <p14:creationId xmlns:p14="http://schemas.microsoft.com/office/powerpoint/2010/main" val="543072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17_boardin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381000"/>
            <a:ext cx="1135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C-17</a:t>
            </a:r>
          </a:p>
        </p:txBody>
      </p:sp>
    </p:spTree>
    <p:extLst>
      <p:ext uri="{BB962C8B-B14F-4D97-AF65-F5344CB8AC3E}">
        <p14:creationId xmlns:p14="http://schemas.microsoft.com/office/powerpoint/2010/main" val="608209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67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381000"/>
            <a:ext cx="16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LC-130</a:t>
            </a:r>
          </a:p>
        </p:txBody>
      </p:sp>
    </p:spTree>
    <p:extLst>
      <p:ext uri="{BB962C8B-B14F-4D97-AF65-F5344CB8AC3E}">
        <p14:creationId xmlns:p14="http://schemas.microsoft.com/office/powerpoint/2010/main" val="152133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17_insid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381000"/>
            <a:ext cx="1135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C-17</a:t>
            </a:r>
          </a:p>
        </p:txBody>
      </p:sp>
    </p:spTree>
    <p:extLst>
      <p:ext uri="{BB962C8B-B14F-4D97-AF65-F5344CB8AC3E}">
        <p14:creationId xmlns:p14="http://schemas.microsoft.com/office/powerpoint/2010/main" val="14042954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ave\Documents\Documents\Pictures\MyCanonCamera\Antarctica2013-14\IMG_29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2336800" cy="1752600"/>
          </a:xfrm>
          <a:prstGeom prst="rect">
            <a:avLst/>
          </a:prstGeom>
          <a:noFill/>
        </p:spPr>
      </p:pic>
      <p:pic>
        <p:nvPicPr>
          <p:cNvPr id="1027" name="Picture 3" descr="C:\Users\Dave\Documents\Documents\Pictures\MyCanonCamera\Antarctica2012\Clouds_RoyalSoc2.JPG"/>
          <p:cNvPicPr>
            <a:picLocks noChangeAspect="1" noChangeArrowheads="1"/>
          </p:cNvPicPr>
          <p:nvPr/>
        </p:nvPicPr>
        <p:blipFill>
          <a:blip r:embed="rId3" cstate="print"/>
          <a:srcRect t="-1010" b="12432"/>
          <a:stretch>
            <a:fillRect/>
          </a:stretch>
        </p:blipFill>
        <p:spPr bwMode="auto">
          <a:xfrm>
            <a:off x="0" y="2514600"/>
            <a:ext cx="9144000" cy="4343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/>
              <a:t>The Antarctic Meteorological Research Center </a:t>
            </a:r>
            <a:br>
              <a:rPr lang="en-US" dirty="0"/>
            </a:br>
            <a:r>
              <a:rPr lang="en-US" dirty="0"/>
              <a:t>Welcomes You To</a:t>
            </a:r>
          </a:p>
        </p:txBody>
      </p:sp>
      <p:pic>
        <p:nvPicPr>
          <p:cNvPr id="1026" name="Picture 2" descr="C:\Users\Dave\Documents\Documents\Pictures\MyCanonCamera\Antarctica2013-14\Adelie_CapeBird_color_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533400"/>
            <a:ext cx="1295400" cy="1727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33600" y="2438400"/>
            <a:ext cx="48249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Antarctica</a:t>
            </a:r>
          </a:p>
        </p:txBody>
      </p:sp>
      <p:pic>
        <p:nvPicPr>
          <p:cNvPr id="9" name="Picture 4" descr="AWS-Decal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5410200"/>
            <a:ext cx="1452836" cy="1447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7443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C13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381000"/>
            <a:ext cx="1610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LC-130</a:t>
            </a:r>
          </a:p>
        </p:txBody>
      </p:sp>
    </p:spTree>
    <p:extLst>
      <p:ext uri="{BB962C8B-B14F-4D97-AF65-F5344CB8AC3E}">
        <p14:creationId xmlns:p14="http://schemas.microsoft.com/office/powerpoint/2010/main" val="1119324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Dave\Documents\Documents\Pictures\MyCanonCamera\Antarctica2012\IMG_01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381000"/>
            <a:ext cx="1135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C-17</a:t>
            </a:r>
          </a:p>
        </p:txBody>
      </p:sp>
    </p:spTree>
    <p:extLst>
      <p:ext uri="{BB962C8B-B14F-4D97-AF65-F5344CB8AC3E}">
        <p14:creationId xmlns:p14="http://schemas.microsoft.com/office/powerpoint/2010/main" val="5230480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3F8417-D37A-8A46-BC6D-B10618814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4"/>
            <a:ext cx="9144000" cy="6855791"/>
          </a:xfrm>
          <a:prstGeom prst="rect">
            <a:avLst/>
          </a:prstGeom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250825"/>
            <a:ext cx="55133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 i="1" dirty="0">
                <a:latin typeface="Arial" charset="0"/>
                <a:ea typeface="Arial" charset="0"/>
                <a:cs typeface="Arial" charset="0"/>
              </a:rPr>
              <a:t>McMurdo Station, Antarctica…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0"/>
            <a:ext cx="62484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5755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4953000" y="5029200"/>
            <a:ext cx="4033838" cy="13541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 sz="3200"/>
              <a:t>Snow School &amp; Survival Training</a:t>
            </a:r>
          </a:p>
          <a:p>
            <a:pPr algn="ctr" eaLnBrk="0" hangingPunct="0"/>
            <a:r>
              <a:rPr lang="en-US" altLang="en-US" sz="1800"/>
              <a:t>M. Lazzara/J. Key</a:t>
            </a:r>
            <a:endParaRPr lang="en-US" altLang="en-US"/>
          </a:p>
        </p:txBody>
      </p:sp>
      <p:pic>
        <p:nvPicPr>
          <p:cNvPr id="32773" name="Picture 6" descr="Matt&amp;ScottHu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8006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Dave\Documents\Documents\Pictures\MyCanonCamera\Antarctica2013-14\IMG_31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5402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798ACE-C652-E54C-B646-07EAB849091E}"/>
              </a:ext>
            </a:extLst>
          </p:cNvPr>
          <p:cNvSpPr txBox="1"/>
          <p:nvPr/>
        </p:nvSpPr>
        <p:spPr>
          <a:xfrm>
            <a:off x="609600" y="381000"/>
            <a:ext cx="3999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South Pole Station</a:t>
            </a:r>
          </a:p>
        </p:txBody>
      </p:sp>
    </p:spTree>
    <p:extLst>
      <p:ext uri="{BB962C8B-B14F-4D97-AF65-F5344CB8AC3E}">
        <p14:creationId xmlns:p14="http://schemas.microsoft.com/office/powerpoint/2010/main" val="23684482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E611B7-01DC-1543-A980-BD514624AFD8}"/>
              </a:ext>
            </a:extLst>
          </p:cNvPr>
          <p:cNvSpPr txBox="1"/>
          <p:nvPr/>
        </p:nvSpPr>
        <p:spPr>
          <a:xfrm>
            <a:off x="1133494" y="381000"/>
            <a:ext cx="68770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/>
              <a:t>West Antarctic Ice Sheet (WAIS) </a:t>
            </a:r>
          </a:p>
          <a:p>
            <a:pPr algn="ctr"/>
            <a:r>
              <a:rPr lang="en-US" sz="4000" dirty="0"/>
              <a:t>Field Camp</a:t>
            </a:r>
          </a:p>
        </p:txBody>
      </p:sp>
    </p:spTree>
    <p:extLst>
      <p:ext uri="{BB962C8B-B14F-4D97-AF65-F5344CB8AC3E}">
        <p14:creationId xmlns:p14="http://schemas.microsoft.com/office/powerpoint/2010/main" val="196101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Dave\Documents\Documents\Pictures\MyCanonCamera\Antarctica2012\IMG_10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6274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Dave\Documents\Documents\Pictures\MyCanonCamera\Antarctica2013-14\IMG_23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48200" y="304800"/>
            <a:ext cx="3877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White Island AWS</a:t>
            </a:r>
          </a:p>
        </p:txBody>
      </p:sp>
    </p:spTree>
    <p:extLst>
      <p:ext uri="{BB962C8B-B14F-4D97-AF65-F5344CB8AC3E}">
        <p14:creationId xmlns:p14="http://schemas.microsoft.com/office/powerpoint/2010/main" val="4373919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0589B7-30AC-6F47-B759-1DF1AEC12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80" y="141514"/>
            <a:ext cx="3804558" cy="5072744"/>
          </a:xfrm>
          <a:prstGeom prst="rect">
            <a:avLst/>
          </a:prstGeom>
        </p:spPr>
      </p:pic>
      <p:pic>
        <p:nvPicPr>
          <p:cNvPr id="17410" name="Picture 2" descr="C:\Users\Dave\Documents\Documents\Pictures\MyCanonCamera\Antarctica2013-14\IMG_283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187596"/>
            <a:ext cx="6038520" cy="45288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14184" y="2895600"/>
            <a:ext cx="2315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Tom AWS</a:t>
            </a:r>
          </a:p>
        </p:txBody>
      </p:sp>
    </p:spTree>
    <p:extLst>
      <p:ext uri="{BB962C8B-B14F-4D97-AF65-F5344CB8AC3E}">
        <p14:creationId xmlns:p14="http://schemas.microsoft.com/office/powerpoint/2010/main" val="333736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43317-BABA-2E48-AFF8-FFAC1B24A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304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BFA5FF-D9B8-6342-8221-4688AFAEC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312" y="2955234"/>
            <a:ext cx="5203687" cy="39027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FC872A-7337-B245-B8A8-4F36D6EA2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244" y="0"/>
            <a:ext cx="4611756" cy="345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30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8" name="lr2_28dec14_befo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Shape 189"/>
          <p:cNvSpPr/>
          <p:nvPr/>
        </p:nvSpPr>
        <p:spPr>
          <a:xfrm>
            <a:off x="685800" y="381000"/>
            <a:ext cx="2927893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/>
            </a:lvl1pPr>
          </a:lstStyle>
          <a:p>
            <a:r>
              <a:rPr b="1" dirty="0"/>
              <a:t>Laurie II AWS</a:t>
            </a:r>
          </a:p>
        </p:txBody>
      </p:sp>
    </p:spTree>
    <p:extLst>
      <p:ext uri="{BB962C8B-B14F-4D97-AF65-F5344CB8AC3E}">
        <p14:creationId xmlns:p14="http://schemas.microsoft.com/office/powerpoint/2010/main" val="2086961352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4" name="lr2_28dec14_af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0"/>
            <a:ext cx="5143500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189"/>
          <p:cNvSpPr/>
          <p:nvPr/>
        </p:nvSpPr>
        <p:spPr>
          <a:xfrm>
            <a:off x="2000250" y="0"/>
            <a:ext cx="2360781" cy="58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/>
            </a:lvl1pPr>
          </a:lstStyle>
          <a:p>
            <a:r>
              <a:rPr sz="3200" b="1" dirty="0"/>
              <a:t>Laurie II AWS</a:t>
            </a:r>
          </a:p>
        </p:txBody>
      </p:sp>
    </p:spTree>
    <p:extLst>
      <p:ext uri="{BB962C8B-B14F-4D97-AF65-F5344CB8AC3E}">
        <p14:creationId xmlns:p14="http://schemas.microsoft.com/office/powerpoint/2010/main" val="391597488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0"/>
            <a:ext cx="4876800" cy="685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76800" cy="685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ondition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498975" y="152400"/>
            <a:ext cx="464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4400">
                <a:solidFill>
                  <a:schemeClr val="tx2"/>
                </a:solidFill>
              </a:rPr>
              <a:t>Antarctic Blizzard!</a:t>
            </a:r>
          </a:p>
        </p:txBody>
      </p:sp>
      <p:pic>
        <p:nvPicPr>
          <p:cNvPr id="37891" name="Picture 3" descr="WWTP door blocke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375" y="457200"/>
            <a:ext cx="457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Fosdick.MOV" descr="/Users/mattl/Desktop/mattl/Movies/Fosdick.MOV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800600" y="762000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Box 8"/>
          <p:cNvSpPr txBox="1">
            <a:spLocks noChangeArrowheads="1"/>
          </p:cNvSpPr>
          <p:nvPr/>
        </p:nvSpPr>
        <p:spPr bwMode="auto">
          <a:xfrm>
            <a:off x="5102225" y="4114800"/>
            <a:ext cx="34321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Hurricane Force Blizzards</a:t>
            </a:r>
          </a:p>
          <a:p>
            <a:endParaRPr lang="en-US" altLang="en-US" dirty="0"/>
          </a:p>
          <a:p>
            <a:r>
              <a:rPr lang="en-US" altLang="en-US" dirty="0" err="1"/>
              <a:t>Hur</a:t>
            </a:r>
            <a:r>
              <a:rPr lang="en-US" altLang="en-US" dirty="0"/>
              <a:t>. F. B</a:t>
            </a:r>
          </a:p>
          <a:p>
            <a:endParaRPr lang="en-US" altLang="en-US" dirty="0"/>
          </a:p>
          <a:p>
            <a:r>
              <a:rPr lang="en-US" altLang="en-US" dirty="0"/>
              <a:t>Herbies!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33" fill="hold"/>
                                        <p:tgtEl>
                                          <p:spTgt spid="71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168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1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1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684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A_groundblizzard_Nov201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0637" y="533400"/>
            <a:ext cx="75827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Ground blizzard at Linda AWS! 14 Nov 2015</a:t>
            </a:r>
          </a:p>
        </p:txBody>
      </p:sp>
    </p:spTree>
    <p:extLst>
      <p:ext uri="{BB962C8B-B14F-4D97-AF65-F5344CB8AC3E}">
        <p14:creationId xmlns:p14="http://schemas.microsoft.com/office/powerpoint/2010/main" val="11457186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DA_groundblizcompa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28368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Clear skies at </a:t>
            </a:r>
          </a:p>
          <a:p>
            <a:r>
              <a:rPr lang="en-US" sz="3200" b="1" dirty="0"/>
              <a:t>Linda AWS </a:t>
            </a:r>
          </a:p>
          <a:p>
            <a:r>
              <a:rPr lang="en-US" sz="3200" b="1" dirty="0"/>
              <a:t>on 23 Nov 2015</a:t>
            </a:r>
          </a:p>
        </p:txBody>
      </p:sp>
    </p:spTree>
    <p:extLst>
      <p:ext uri="{BB962C8B-B14F-4D97-AF65-F5344CB8AC3E}">
        <p14:creationId xmlns:p14="http://schemas.microsoft.com/office/powerpoint/2010/main" val="11336230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Dave\Documents\Documents\Pictures\MyCanonCamera\Antarctica2013-14\IMG_26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Dave\Documents\Documents\Pictures\MyCanonCamera\Antarctica2013-14\IMG_270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02_Nov2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7400" y="304800"/>
            <a:ext cx="27825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Cape </a:t>
            </a:r>
            <a:r>
              <a:rPr lang="en-US" sz="4000" b="1" dirty="0" err="1"/>
              <a:t>Hallett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935794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C:\Users\Dave\Documents\Documents\Pictures\MyCanonCamera\Antarctica2013-14\IMG_253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953000" y="25988"/>
            <a:ext cx="2229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Cape Bird</a:t>
            </a:r>
          </a:p>
        </p:txBody>
      </p:sp>
    </p:spTree>
    <p:extLst>
      <p:ext uri="{BB962C8B-B14F-4D97-AF65-F5344CB8AC3E}">
        <p14:creationId xmlns:p14="http://schemas.microsoft.com/office/powerpoint/2010/main" val="654054612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Dave\Documents\Documents\Pictures\MyCanonCamera\Antarctica2012\IMG_0819 - Normaliz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5A7BA5-7266-6345-BB9D-7F5B5B236AF8}"/>
              </a:ext>
            </a:extLst>
          </p:cNvPr>
          <p:cNvSpPr txBox="1"/>
          <p:nvPr/>
        </p:nvSpPr>
        <p:spPr>
          <a:xfrm>
            <a:off x="5600700" y="3810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Weddell Seal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1F41C8-79E9-F74A-8535-64EDB8BE3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3143" y="-54429"/>
            <a:ext cx="10450286" cy="69668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063DE3-955D-D74D-B22D-D08629EBA638}"/>
              </a:ext>
            </a:extLst>
          </p:cNvPr>
          <p:cNvSpPr txBox="1"/>
          <p:nvPr/>
        </p:nvSpPr>
        <p:spPr>
          <a:xfrm>
            <a:off x="6096000" y="762000"/>
            <a:ext cx="228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/>
              <a:t>Minke</a:t>
            </a:r>
            <a:r>
              <a:rPr lang="en-US" sz="3000" dirty="0"/>
              <a:t> Whale</a:t>
            </a:r>
          </a:p>
        </p:txBody>
      </p:sp>
    </p:spTree>
    <p:extLst>
      <p:ext uri="{BB962C8B-B14F-4D97-AF65-F5344CB8AC3E}">
        <p14:creationId xmlns:p14="http://schemas.microsoft.com/office/powerpoint/2010/main" val="36443800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 descr="a2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7315200" y="6324600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NSF</a:t>
            </a: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5181600" y="6096000"/>
            <a:ext cx="3827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C-17 – USAF –Pegasus Field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457200" y="228600"/>
            <a:ext cx="2670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Time to go home….</a:t>
            </a: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C:\Users\Dave\Documents\Documents\Pictures\MyCanonCamera\Antarctica2013-14\IMG_3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43200" y="381000"/>
            <a:ext cx="37494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4123030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63474</TotalTime>
  <Words>832</Words>
  <Application>Microsoft Macintosh PowerPoint</Application>
  <PresentationFormat>On-screen Show (4:3)</PresentationFormat>
  <Paragraphs>193</Paragraphs>
  <Slides>67</Slides>
  <Notes>28</Notes>
  <HiddenSlides>7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Arial</vt:lpstr>
      <vt:lpstr>Avenir Book</vt:lpstr>
      <vt:lpstr>Calibri</vt:lpstr>
      <vt:lpstr>Lucida Grande CY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an Automatic Weather Station (AWS)?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Antarctic Meteorological Research Center  Welcomes You 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SSEC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Lazzara</dc:creator>
  <cp:lastModifiedBy>David Mikolajczyk</cp:lastModifiedBy>
  <cp:revision>426</cp:revision>
  <dcterms:created xsi:type="dcterms:W3CDTF">2011-04-05T15:19:31Z</dcterms:created>
  <dcterms:modified xsi:type="dcterms:W3CDTF">2026-09-25T14:00:47Z</dcterms:modified>
</cp:coreProperties>
</file>